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13" r:id="rId3"/>
    <p:sldId id="314" r:id="rId4"/>
    <p:sldId id="366" r:id="rId5"/>
    <p:sldId id="371" r:id="rId6"/>
    <p:sldId id="372" r:id="rId7"/>
    <p:sldId id="367" r:id="rId8"/>
    <p:sldId id="373" r:id="rId9"/>
    <p:sldId id="374" r:id="rId10"/>
    <p:sldId id="375" r:id="rId11"/>
    <p:sldId id="368" r:id="rId12"/>
    <p:sldId id="376" r:id="rId13"/>
    <p:sldId id="377" r:id="rId14"/>
    <p:sldId id="378" r:id="rId15"/>
    <p:sldId id="380" r:id="rId16"/>
    <p:sldId id="381" r:id="rId17"/>
    <p:sldId id="379" r:id="rId18"/>
    <p:sldId id="382" r:id="rId19"/>
    <p:sldId id="369" r:id="rId20"/>
    <p:sldId id="311" r:id="rId21"/>
    <p:sldId id="37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20</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7/16/2020</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7/16/2020</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Combination of Jaccard and Numerical Measures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Combination of Jaccard Measure and Other Numerical Measures for Collaborative Filtering</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Loc Nguyen PhD</a:t>
            </a:r>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Combination of Jaccard and Numerical Measures - Loc Nguyen</a:t>
            </a:r>
          </a:p>
        </p:txBody>
      </p:sp>
      <p:sp>
        <p:nvSpPr>
          <p:cNvPr id="6" name="Date Placeholder 5"/>
          <p:cNvSpPr>
            <a:spLocks noGrp="1"/>
          </p:cNvSpPr>
          <p:nvPr>
            <p:ph type="dt" sz="half" idx="10"/>
          </p:nvPr>
        </p:nvSpPr>
        <p:spPr/>
        <p:txBody>
          <a:bodyPr/>
          <a:lstStyle/>
          <a:p>
            <a:r>
              <a:rPr lang="en-US"/>
              <a:t>7/16/2020</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E251-2BAF-4688-9CDB-A81F2122CAB2}"/>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BAB1C1-0002-4999-B960-EE015C7B8D51}"/>
                  </a:ext>
                </a:extLst>
              </p:cNvPr>
              <p:cNvSpPr>
                <a:spLocks noGrp="1"/>
              </p:cNvSpPr>
              <p:nvPr>
                <p:ph idx="1"/>
              </p:nvPr>
            </p:nvSpPr>
            <p:spPr/>
            <p:txBody>
              <a:bodyPr>
                <a:noAutofit/>
              </a:bodyPr>
              <a:lstStyle/>
              <a:p>
                <a:r>
                  <a:rPr lang="en-US" sz="2200" dirty="0">
                    <a:effectLst/>
                    <a:latin typeface="Times New Roman" panose="02020603050405020304" pitchFamily="18" charset="0"/>
                    <a:ea typeface="Calibri" panose="020F0502020204030204" pitchFamily="34" charset="0"/>
                  </a:rPr>
                  <a:t>TA measure uses ratio of basic triangle area to whole triangle area as reinforced factor for Euclidean distance so that it can alleviate negative effect of Euclidean distance whereas it keeps simplicity and effectiveness of both cosine measure and Euclidean distance in making similarity of two vectors.</a:t>
                </a:r>
              </a:p>
              <a:p>
                <a:r>
                  <a:rPr lang="en-US" sz="2200" dirty="0">
                    <a:effectLst/>
                    <a:latin typeface="Times New Roman" panose="02020603050405020304" pitchFamily="18" charset="0"/>
                    <a:ea typeface="Calibri" panose="020F0502020204030204" pitchFamily="34" charset="0"/>
                  </a:rPr>
                  <a:t>TA is defined as follows [5]:</a:t>
                </a:r>
                <a:endParaRPr lang="en-US" sz="2200" dirty="0">
                  <a:ea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200" i="1" smtClean="0">
                              <a:effectLst/>
                              <a:latin typeface="Cambria Math" panose="02040503050406030204" pitchFamily="18" charset="0"/>
                            </a:rPr>
                          </m:ctrlPr>
                        </m:mP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≥0:</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TA</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f>
                                        <m:fPr>
                                          <m:ctrlPr>
                                            <a:rPr lang="en-US" sz="2200" i="1">
                                              <a:effectLst/>
                                              <a:latin typeface="Cambria Math" panose="02040503050406030204" pitchFamily="18" charset="0"/>
                                            </a:rPr>
                                          </m:ctrlPr>
                                        </m:fPr>
                                        <m:num>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num>
                                        <m:den>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r>
                                    <m:e>
                                      <m:f>
                                        <m:fPr>
                                          <m:ctrlPr>
                                            <a:rPr lang="en-US" sz="2200" i="1">
                                              <a:effectLst/>
                                              <a:latin typeface="Cambria Math" panose="02040503050406030204" pitchFamily="18" charset="0"/>
                                            </a:rPr>
                                          </m:ctrlPr>
                                        </m:fPr>
                                        <m:num>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3</m:t>
                                              </m:r>
                                            </m:sup>
                                          </m:sSup>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&gt;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
                              </m:e>
                            </m:d>
                          </m:e>
                        </m:mr>
                        <m:m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&lt;0:</m:t>
                            </m:r>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TA</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m>
                                  <m:mPr>
                                    <m:mcs>
                                      <m:mc>
                                        <m:mcPr>
                                          <m:count m:val="1"/>
                                          <m:mcJc m:val="center"/>
                                        </m:mcPr>
                                      </m:mc>
                                    </m:mcs>
                                    <m:ctrlPr>
                                      <a:rPr lang="en-US" sz="2200" i="1">
                                        <a:effectLst/>
                                        <a:latin typeface="Cambria Math" panose="02040503050406030204" pitchFamily="18" charset="0"/>
                                      </a:rPr>
                                    </m:ctrlPr>
                                  </m:mPr>
                                  <m:mr>
                                    <m:e>
                                      <m:f>
                                        <m:fPr>
                                          <m:ctrlPr>
                                            <a:rPr lang="en-US" sz="2200" i="1">
                                              <a:effectLst/>
                                              <a:latin typeface="Cambria Math" panose="02040503050406030204" pitchFamily="18" charset="0"/>
                                            </a:rPr>
                                          </m:ctrlPr>
                                        </m:fPr>
                                        <m:num>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r>
                                    <m:e>
                                      <m:f>
                                        <m:fPr>
                                          <m:ctrlPr>
                                            <a:rPr lang="en-US" sz="2200" i="1">
                                              <a:effectLst/>
                                              <a:latin typeface="Cambria Math" panose="02040503050406030204" pitchFamily="18" charset="0"/>
                                            </a:rPr>
                                          </m:ctrlPr>
                                        </m:fPr>
                                        <m:num>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2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num>
                                        <m:den>
                                          <m:sSup>
                                            <m:sSupPr>
                                              <m:ctrlPr>
                                                <a:rPr lang="en-US" sz="2200" i="1">
                                                  <a:effectLst/>
                                                  <a:latin typeface="Cambria Math" panose="02040503050406030204" pitchFamily="18" charset="0"/>
                                                </a:rPr>
                                              </m:ctrlPr>
                                            </m:sSupPr>
                                            <m:e>
                                              <m:d>
                                                <m:dPr>
                                                  <m:ctrlPr>
                                                    <a:rPr lang="en-US" sz="2200" i="1">
                                                      <a:effectLst/>
                                                      <a:latin typeface="Cambria Math" panose="02040503050406030204" pitchFamily="18" charset="0"/>
                                                    </a:rPr>
                                                  </m:ctrlPr>
                                                </m:dPr>
                                                <m:e>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e>
                                              </m:d>
                                            </m:e>
                                            <m:sup>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p>
                                          </m:sSup>
                                        </m:den>
                                      </m:f>
                                      <m:r>
                                        <m:rPr>
                                          <m:sty m:val="p"/>
                                        </m:rPr>
                                        <a:rPr lang="en-US" sz="2200">
                                          <a:effectLst/>
                                          <a:latin typeface="Cambria Math" panose="02040503050406030204" pitchFamily="18" charset="0"/>
                                          <a:ea typeface="Calibri" panose="020F0502020204030204" pitchFamily="34" charset="0"/>
                                          <a:cs typeface="Times New Roman" panose="02020603050405020304" pitchFamily="18" charset="0"/>
                                        </a:rPr>
                                        <m:t>if</m:t>
                                      </m:r>
                                      <m:r>
                                        <a:rPr lang="en-US" sz="2200" i="1">
                                          <a:effectLst/>
                                          <a:latin typeface="Cambria Math" panose="02040503050406030204" pitchFamily="18" charset="0"/>
                                          <a:ea typeface="Calibri" panose="020F0502020204030204" pitchFamily="34" charset="0"/>
                                          <a:cs typeface="Times New Roman" panose="02020603050405020304" pitchFamily="18" charset="0"/>
                                        </a:rPr>
                                        <m:t> </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200" i="1">
                                          <a:effectLst/>
                                          <a:latin typeface="Cambria Math" panose="02040503050406030204" pitchFamily="18" charset="0"/>
                                          <a:ea typeface="Calibri" panose="020F0502020204030204" pitchFamily="34" charset="0"/>
                                          <a:cs typeface="Times New Roman" panose="02020603050405020304" pitchFamily="18" charset="0"/>
                                        </a:rPr>
                                        <m:t>&gt;</m:t>
                                      </m:r>
                                      <m:d>
                                        <m:dPr>
                                          <m:begChr m:val="|"/>
                                          <m:endChr m:val="|"/>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cs typeface="Times New Roman" panose="02020603050405020304" pitchFamily="18" charset="0"/>
                                                </a:rPr>
                                                <m:t>𝑢</m:t>
                                              </m:r>
                                            </m:e>
                                            <m:sub>
                                              <m:r>
                                                <a:rPr lang="en-US" sz="2200" i="1">
                                                  <a:effectLst/>
                                                  <a:latin typeface="Cambria Math" panose="02040503050406030204" pitchFamily="18" charset="0"/>
                                                  <a:ea typeface="Calibri" panose="020F0502020204030204" pitchFamily="34" charset="0"/>
                                                  <a:cs typeface="Times New Roman" panose="02020603050405020304" pitchFamily="18" charset="0"/>
                                                </a:rPr>
                                                <m:t>2</m:t>
                                              </m:r>
                                            </m:sub>
                                          </m:sSub>
                                        </m:e>
                                      </m:d>
                                    </m:e>
                                  </m:mr>
                                </m:m>
                              </m:e>
                            </m:d>
                          </m:e>
                        </m:mr>
                      </m:m>
                    </m:oMath>
                  </m:oMathPara>
                </a14:m>
                <a:endParaRPr lang="en-US" sz="2200" dirty="0"/>
              </a:p>
              <a:p>
                <a:pPr marL="0" indent="228600">
                  <a:buNone/>
                </a:pPr>
                <a:r>
                  <a:rPr lang="en-US" sz="2200" dirty="0">
                    <a:effectLst/>
                    <a:latin typeface="Times New Roman" panose="02020603050405020304" pitchFamily="18" charset="0"/>
                    <a:ea typeface="Calibri" panose="020F0502020204030204" pitchFamily="34" charset="0"/>
                  </a:rPr>
                  <a:t>Where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is dot product (scalar product) of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1</a:t>
                </a:r>
                <a:r>
                  <a:rPr lang="en-US" sz="2200" dirty="0">
                    <a:effectLst/>
                    <a:latin typeface="Times New Roman" panose="02020603050405020304" pitchFamily="18" charset="0"/>
                    <a:ea typeface="Calibri" panose="020F0502020204030204" pitchFamily="34" charset="0"/>
                  </a:rPr>
                  <a:t> and </a:t>
                </a:r>
                <a:r>
                  <a:rPr lang="en-US" sz="2200" i="1" dirty="0">
                    <a:effectLst/>
                    <a:latin typeface="Times New Roman" panose="02020603050405020304" pitchFamily="18" charset="0"/>
                    <a:ea typeface="Calibri" panose="020F0502020204030204" pitchFamily="34" charset="0"/>
                  </a:rPr>
                  <a:t>u</a:t>
                </a:r>
                <a:r>
                  <a:rPr lang="en-US" sz="2200" baseline="-25000" dirty="0">
                    <a:effectLst/>
                    <a:latin typeface="Times New Roman" panose="02020603050405020304" pitchFamily="18" charset="0"/>
                    <a:ea typeface="Calibri" panose="020F0502020204030204" pitchFamily="34" charset="0"/>
                  </a:rPr>
                  <a:t>2</a:t>
                </a:r>
                <a:r>
                  <a:rPr lang="en-US" sz="2200" dirty="0">
                    <a:effectLst/>
                    <a:latin typeface="Times New Roman" panose="02020603050405020304" pitchFamily="18" charset="0"/>
                    <a:ea typeface="Calibri" panose="020F0502020204030204" pitchFamily="34" charset="0"/>
                  </a:rPr>
                  <a:t>, respectively. </a:t>
                </a:r>
                <a:endParaRPr lang="en-US" sz="2200" dirty="0"/>
              </a:p>
            </p:txBody>
          </p:sp>
        </mc:Choice>
        <mc:Fallback>
          <p:sp>
            <p:nvSpPr>
              <p:cNvPr id="3" name="Content Placeholder 2">
                <a:extLst>
                  <a:ext uri="{FF2B5EF4-FFF2-40B4-BE49-F238E27FC236}">
                    <a16:creationId xmlns:a16="http://schemas.microsoft.com/office/drawing/2014/main" id="{7EBAB1C1-0002-4999-B960-EE015C7B8D51}"/>
                  </a:ext>
                </a:extLst>
              </p:cNvPr>
              <p:cNvSpPr>
                <a:spLocks noGrp="1" noRot="1" noChangeAspect="1" noMove="1" noResize="1" noEditPoints="1" noAdjustHandles="1" noChangeArrowheads="1" noChangeShapeType="1" noTextEdit="1"/>
              </p:cNvSpPr>
              <p:nvPr>
                <p:ph idx="1"/>
              </p:nvPr>
            </p:nvSpPr>
            <p:spPr>
              <a:blipFill>
                <a:blip r:embed="rId2"/>
                <a:stretch>
                  <a:fillRect l="-696" t="-824" r="-696" b="-3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50AE69A-63F6-4582-A82D-63E5890FEFB7}"/>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0B1258BB-B059-4CEA-92CE-CE761D950605}"/>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17E4403C-0CF7-4B1F-8E88-0C81E03343A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65666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Results and discussions</a:t>
            </a:r>
          </a:p>
        </p:txBody>
      </p:sp>
      <p:sp>
        <p:nvSpPr>
          <p:cNvPr id="3" name="Content Placeholder 2"/>
          <p:cNvSpPr>
            <a:spLocks noGrp="1"/>
          </p:cNvSpPr>
          <p:nvPr>
            <p:ph idx="1"/>
          </p:nvPr>
        </p:nvSpPr>
        <p:spPr/>
        <p:txBody>
          <a:bodyPr>
            <a:noAutofit/>
          </a:bodyPr>
          <a:lstStyle/>
          <a:p>
            <a:r>
              <a:rPr lang="en-US" sz="2600" dirty="0">
                <a:effectLst/>
                <a:latin typeface="Times New Roman" panose="02020603050405020304" pitchFamily="18" charset="0"/>
                <a:ea typeface="Calibri" panose="020F0502020204030204" pitchFamily="34" charset="0"/>
              </a:rPr>
              <a:t>Dataset </a:t>
            </a:r>
            <a:r>
              <a:rPr lang="en-US" sz="2600" dirty="0" err="1">
                <a:effectLst/>
                <a:latin typeface="Times New Roman" panose="02020603050405020304" pitchFamily="18" charset="0"/>
                <a:ea typeface="Calibri" panose="020F0502020204030204" pitchFamily="34" charset="0"/>
              </a:rPr>
              <a:t>Movielens</a:t>
            </a:r>
            <a:r>
              <a:rPr lang="en-US" sz="2600" dirty="0">
                <a:effectLst/>
                <a:latin typeface="Times New Roman" panose="02020603050405020304" pitchFamily="18" charset="0"/>
                <a:ea typeface="Calibri" panose="020F0502020204030204" pitchFamily="34" charset="0"/>
              </a:rPr>
              <a:t> [6] is used for evaluation, which has 100,000 ratings from 943 users on 1682 movies (items). Every rating ranges from 1 to 5. In the experiments, dataset </a:t>
            </a:r>
            <a:r>
              <a:rPr lang="en-US" sz="2600" dirty="0" err="1">
                <a:effectLst/>
                <a:latin typeface="Times New Roman" panose="02020603050405020304" pitchFamily="18" charset="0"/>
                <a:ea typeface="Calibri" panose="020F0502020204030204" pitchFamily="34" charset="0"/>
              </a:rPr>
              <a:t>Movielens</a:t>
            </a:r>
            <a:r>
              <a:rPr lang="en-US" sz="2600" dirty="0">
                <a:effectLst/>
                <a:latin typeface="Times New Roman" panose="02020603050405020304" pitchFamily="18" charset="0"/>
                <a:ea typeface="Calibri" panose="020F0502020204030204" pitchFamily="34" charset="0"/>
              </a:rPr>
              <a:t> is divided into 5 folders and each folder includes training set and testing set. Training set and testing set in the same folder are disjoint sets.</a:t>
            </a:r>
          </a:p>
          <a:p>
            <a:r>
              <a:rPr lang="en-US" sz="2600" dirty="0">
                <a:effectLst/>
                <a:latin typeface="Times New Roman" panose="02020603050405020304" pitchFamily="18" charset="0"/>
                <a:ea typeface="Calibri" panose="020F0502020204030204" pitchFamily="34" charset="0"/>
              </a:rPr>
              <a:t>The ratio of testing set over the whole dataset depends on the testing parameter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 For instance, if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 = 0.1, the testing set covers 10% the dataset, which means that the testing set has 10,000 = 10%*100,000 ratings and of course the training set has 90,000 ratings. In the experimental design, parameter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 has nine values 0.1, 0.2, 0.3, 0.4, 0.5, 0.6, 0.7, 0.8, and 0.9. The smaller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 is, the more accurate measures are because training set gets large if </a:t>
            </a:r>
            <a:r>
              <a:rPr lang="en-US" sz="2600" i="1" dirty="0">
                <a:effectLst/>
                <a:latin typeface="Times New Roman" panose="02020603050405020304" pitchFamily="18" charset="0"/>
                <a:ea typeface="Calibri" panose="020F0502020204030204" pitchFamily="34" charset="0"/>
              </a:rPr>
              <a:t>r</a:t>
            </a:r>
            <a:r>
              <a:rPr lang="en-US" sz="2600" dirty="0">
                <a:effectLst/>
                <a:latin typeface="Times New Roman" panose="02020603050405020304" pitchFamily="18" charset="0"/>
                <a:ea typeface="Calibri" panose="020F0502020204030204" pitchFamily="34" charset="0"/>
              </a:rPr>
              <a:t> gets small with note that NN algorithm is executed on training set.</a:t>
            </a:r>
            <a:endParaRPr lang="en-US" sz="2600" dirty="0"/>
          </a:p>
          <a:p>
            <a:pPr marL="0" indent="0">
              <a:buNone/>
            </a:pPr>
            <a:endParaRPr lang="en-US" sz="2600" dirty="0"/>
          </a:p>
        </p:txBody>
      </p:sp>
      <p:sp>
        <p:nvSpPr>
          <p:cNvPr id="4" name="Date Placeholder 3"/>
          <p:cNvSpPr>
            <a:spLocks noGrp="1"/>
          </p:cNvSpPr>
          <p:nvPr>
            <p:ph type="dt" sz="half" idx="10"/>
          </p:nvPr>
        </p:nvSpPr>
        <p:spPr/>
        <p:txBody>
          <a:bodyPr/>
          <a:lstStyle/>
          <a:p>
            <a:r>
              <a:rPr lang="en-US"/>
              <a:t>7/16/2020</a:t>
            </a:r>
          </a:p>
        </p:txBody>
      </p:sp>
      <p:sp>
        <p:nvSpPr>
          <p:cNvPr id="5" name="Footer Placeholder 4"/>
          <p:cNvSpPr>
            <a:spLocks noGrp="1"/>
          </p:cNvSpPr>
          <p:nvPr>
            <p:ph type="ftr" sz="quarter" idx="11"/>
          </p:nvPr>
        </p:nvSpPr>
        <p:spPr/>
        <p:txBody>
          <a:body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3424595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272D-A848-4699-8BFC-42C900E46F36}"/>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5E2E747D-D9D2-4B1D-B8B4-D39611EC78D1}"/>
              </a:ext>
            </a:extLst>
          </p:cNvPr>
          <p:cNvSpPr>
            <a:spLocks noGrp="1"/>
          </p:cNvSpPr>
          <p:nvPr>
            <p:ph idx="1"/>
          </p:nvPr>
        </p:nvSpPr>
        <p:spPr>
          <a:xfrm>
            <a:off x="512618" y="914399"/>
            <a:ext cx="11125200" cy="5176066"/>
          </a:xfrm>
        </p:spPr>
        <p:txBody>
          <a:bodyPr>
            <a:noAutofit/>
          </a:bodyPr>
          <a:lstStyle/>
          <a:p>
            <a:r>
              <a:rPr lang="en-US" sz="2200" dirty="0">
                <a:effectLst/>
                <a:latin typeface="Times New Roman" panose="02020603050405020304" pitchFamily="18" charset="0"/>
                <a:ea typeface="Calibri" panose="020F0502020204030204" pitchFamily="34" charset="0"/>
              </a:rPr>
              <a:t>Popular metrics to assess CF algorithms are mean absolute error (MAE), recall, and precision.</a:t>
            </a:r>
          </a:p>
          <a:p>
            <a:r>
              <a:rPr lang="en-US" sz="2200" dirty="0">
                <a:effectLst/>
                <a:latin typeface="Times New Roman" panose="02020603050405020304" pitchFamily="18" charset="0"/>
                <a:ea typeface="Calibri" panose="020F0502020204030204" pitchFamily="34" charset="0"/>
              </a:rPr>
              <a:t>MAE indicates accuracy of measures. The smaller MAE is, the more accurate the measures are and so the better the algorithm is.</a:t>
            </a:r>
          </a:p>
          <a:p>
            <a:r>
              <a:rPr lang="en-US" sz="2200" dirty="0">
                <a:effectLst/>
                <a:latin typeface="Times New Roman" panose="02020603050405020304" pitchFamily="18" charset="0"/>
                <a:ea typeface="Calibri" panose="020F0502020204030204" pitchFamily="34" charset="0"/>
              </a:rPr>
              <a:t>Precision and recall are quality metrics that measure quality of recommended list – how much the recommendation list reflects user’s preferences. The larger quality metric is, the better the algorithm is. </a:t>
            </a:r>
          </a:p>
          <a:p>
            <a:r>
              <a:rPr lang="en-US" sz="2200" dirty="0">
                <a:effectLst/>
                <a:latin typeface="Times New Roman" panose="02020603050405020304" pitchFamily="18" charset="0"/>
                <a:ea typeface="Calibri" panose="020F0502020204030204" pitchFamily="34" charset="0"/>
              </a:rPr>
              <a:t>Quality of a CF algorithm like NN algorithm depends on both estimation and recommendation. Estimation ability is ability to estimate or predict exactly missing values. Recommendation is ability to provide list of recommended items which is as suitable as possible to users. Here, different metrics (MAE, recall, precision) are used for different evaluation processes (estimation and recommendation). This independent evaluation allows us to test measures more objectively, in which estimation process focused on accuracy of CF algorithm and recommendation process focuses on quality of CF algorithm.</a:t>
            </a:r>
          </a:p>
          <a:p>
            <a:r>
              <a:rPr lang="en-US" sz="2200" dirty="0">
                <a:effectLst/>
                <a:latin typeface="Times New Roman" panose="02020603050405020304" pitchFamily="18" charset="0"/>
                <a:ea typeface="Calibri" panose="020F0502020204030204" pitchFamily="34" charset="0"/>
              </a:rPr>
              <a:t>In general, MAE is used for estimation whereas recall and precision are used for recommendation process.</a:t>
            </a:r>
            <a:endParaRPr lang="en-US" sz="2200" dirty="0"/>
          </a:p>
        </p:txBody>
      </p:sp>
      <p:sp>
        <p:nvSpPr>
          <p:cNvPr id="4" name="Date Placeholder 3">
            <a:extLst>
              <a:ext uri="{FF2B5EF4-FFF2-40B4-BE49-F238E27FC236}">
                <a16:creationId xmlns:a16="http://schemas.microsoft.com/office/drawing/2014/main" id="{353C1001-178A-456C-B283-70F507106AD2}"/>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D43CA533-24F4-46CD-886E-BDDF1BDFB04F}"/>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40F3D413-85CF-4A13-8A09-35FFFB702B7D}"/>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7926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6777A-E5CE-4138-917B-9DF94E6E96A9}"/>
              </a:ext>
            </a:extLst>
          </p:cNvPr>
          <p:cNvSpPr>
            <a:spLocks noGrp="1"/>
          </p:cNvSpPr>
          <p:nvPr>
            <p:ph type="title"/>
          </p:nvPr>
        </p:nvSpPr>
        <p:spPr/>
        <p:txBody>
          <a:bodyPr/>
          <a:lstStyle/>
          <a:p>
            <a:r>
              <a:rPr lang="en-US" dirty="0"/>
              <a:t>3. Results and discussions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FF316F6-7403-46CE-9BEC-538918B80D96}"/>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The problem in recommendation is how to determine the number of recommended items called recommendation count. I propose a technique to calculate the recommendation count based on sparse-relevant ratio. Sparse-relevant ratio denoted </a:t>
                </a:r>
                <a:r>
                  <a:rPr lang="en-US" sz="2400" i="1" dirty="0" err="1">
                    <a:effectLst/>
                    <a:latin typeface="Times New Roman" panose="02020603050405020304" pitchFamily="18" charset="0"/>
                    <a:ea typeface="Calibri" panose="020F0502020204030204" pitchFamily="34" charset="0"/>
                  </a:rPr>
                  <a:t>sr</a:t>
                </a:r>
                <a:r>
                  <a:rPr lang="en-US" sz="2400" dirty="0">
                    <a:effectLst/>
                    <a:latin typeface="Times New Roman" panose="02020603050405020304" pitchFamily="18" charset="0"/>
                    <a:ea typeface="Calibri" panose="020F0502020204030204" pitchFamily="34" charset="0"/>
                  </a:rPr>
                  <a:t> is specified as follows:</a:t>
                </a:r>
              </a:p>
              <a:p>
                <a:pPr marL="0" indent="0" algn="ctr">
                  <a:buNone/>
                </a:pPr>
                <a:r>
                  <a:rPr lang="en-US" sz="2400" i="1" dirty="0" err="1">
                    <a:effectLst/>
                    <a:latin typeface="Times New Roman" panose="02020603050405020304" pitchFamily="18" charset="0"/>
                    <a:ea typeface="Times New Roman" panose="02020603050405020304" pitchFamily="18" charset="0"/>
                    <a:cs typeface="Times New Roman" panose="02020603050405020304" pitchFamily="18" charset="0"/>
                  </a:rPr>
                  <a:t>sr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the-count-of-relevant-ratings / (|</a:t>
                </a:r>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U</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b="1" i="1" dirty="0">
                    <a:effectLst/>
                    <a:latin typeface="Times New Roman" panose="02020603050405020304" pitchFamily="18" charset="0"/>
                    <a:ea typeface="Times New Roman" panose="02020603050405020304" pitchFamily="18" charset="0"/>
                    <a:cs typeface="Times New Roman" panose="02020603050405020304" pitchFamily="18" charset="0"/>
                  </a:rPr>
                  <a:t>V</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buNone/>
                </a:pPr>
                <a:r>
                  <a:rPr lang="en-US" sz="2400" dirty="0">
                    <a:effectLst/>
                    <a:latin typeface="Times New Roman" panose="02020603050405020304" pitchFamily="18" charset="0"/>
                    <a:ea typeface="Calibri" panose="020F0502020204030204" pitchFamily="34" charset="0"/>
                  </a:rPr>
                  <a:t>	Note, |</a:t>
                </a:r>
                <a:r>
                  <a:rPr lang="en-US" sz="2400" b="1" i="1" dirty="0">
                    <a:effectLst/>
                    <a:latin typeface="Times New Roman" panose="02020603050405020304" pitchFamily="18" charset="0"/>
                    <a:ea typeface="Calibri" panose="020F0502020204030204" pitchFamily="34" charset="0"/>
                  </a:rPr>
                  <a:t>U</a:t>
                </a:r>
                <a:r>
                  <a:rPr lang="en-US" sz="2400" dirty="0">
                    <a:effectLst/>
                    <a:latin typeface="Times New Roman" panose="02020603050405020304" pitchFamily="18" charset="0"/>
                    <a:ea typeface="Calibri" panose="020F0502020204030204" pitchFamily="34" charset="0"/>
                  </a:rPr>
                  <a:t>| is the number of users and |</a:t>
                </a:r>
                <a:r>
                  <a:rPr lang="en-US" sz="2400" b="1" i="1" dirty="0">
                    <a:effectLst/>
                    <a:latin typeface="Times New Roman" panose="02020603050405020304" pitchFamily="18" charset="0"/>
                    <a:ea typeface="Calibri" panose="020F0502020204030204" pitchFamily="34" charset="0"/>
                  </a:rPr>
                  <a:t>V</a:t>
                </a:r>
                <a:r>
                  <a:rPr lang="en-US" sz="2400" dirty="0">
                    <a:effectLst/>
                    <a:latin typeface="Times New Roman" panose="02020603050405020304" pitchFamily="18" charset="0"/>
                    <a:ea typeface="Calibri" panose="020F0502020204030204" pitchFamily="34" charset="0"/>
                  </a:rPr>
                  <a:t>| is the number of items.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400" dirty="0">
                    <a:effectLst/>
                    <a:latin typeface="Times New Roman" panose="02020603050405020304" pitchFamily="18" charset="0"/>
                    <a:ea typeface="Calibri" panose="020F0502020204030204" pitchFamily="34" charset="0"/>
                  </a:rPr>
                  <a:t>We calculate recommendation count dynamically according to both dataset and each rating vector </a:t>
                </a:r>
                <a:r>
                  <a:rPr lang="en-US" sz="2400" i="1" dirty="0" err="1">
                    <a:effectLst/>
                    <a:latin typeface="Times New Roman" panose="02020603050405020304" pitchFamily="18" charset="0"/>
                    <a:ea typeface="Calibri" panose="020F0502020204030204" pitchFamily="34" charset="0"/>
                  </a:rPr>
                  <a:t>u</a:t>
                </a:r>
                <a:r>
                  <a:rPr lang="en-US" sz="2400" i="1" baseline="-25000" dirty="0" err="1">
                    <a:effectLst/>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 Let </a:t>
                </a:r>
                <a:r>
                  <a:rPr lang="en-US" sz="2400" i="1" dirty="0">
                    <a:effectLst/>
                    <a:latin typeface="Times New Roman" panose="02020603050405020304" pitchFamily="18" charset="0"/>
                    <a:ea typeface="Calibri" panose="020F0502020204030204" pitchFamily="34" charset="0"/>
                  </a:rPr>
                  <a:t>C</a:t>
                </a:r>
                <a:r>
                  <a:rPr lang="en-US" sz="2400" dirty="0">
                    <a:effectLst/>
                    <a:latin typeface="Times New Roman" panose="02020603050405020304" pitchFamily="18" charset="0"/>
                    <a:ea typeface="Calibri" panose="020F0502020204030204" pitchFamily="34" charset="0"/>
                  </a:rPr>
                  <a:t>(</a:t>
                </a:r>
                <a:r>
                  <a:rPr lang="en-US" sz="2400" i="1" dirty="0" err="1">
                    <a:effectLst/>
                    <a:latin typeface="Times New Roman" panose="02020603050405020304" pitchFamily="18" charset="0"/>
                    <a:ea typeface="Calibri" panose="020F0502020204030204" pitchFamily="34" charset="0"/>
                  </a:rPr>
                  <a:t>u</a:t>
                </a:r>
                <a:r>
                  <a:rPr lang="en-US" sz="2400" i="1" baseline="-25000" dirty="0" err="1">
                    <a:effectLst/>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 be the recommendation count for user </a:t>
                </a:r>
                <a:r>
                  <a:rPr lang="en-US" sz="2400" i="1" dirty="0" err="1">
                    <a:effectLst/>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 which means that NN algorithms will recommend at least </a:t>
                </a:r>
                <a:r>
                  <a:rPr lang="en-US" sz="2400" i="1" dirty="0">
                    <a:effectLst/>
                    <a:latin typeface="Times New Roman" panose="02020603050405020304" pitchFamily="18" charset="0"/>
                    <a:ea typeface="Calibri" panose="020F0502020204030204" pitchFamily="34" charset="0"/>
                  </a:rPr>
                  <a:t>C</a:t>
                </a:r>
                <a:r>
                  <a:rPr lang="en-US" sz="2400" dirty="0">
                    <a:effectLst/>
                    <a:latin typeface="Times New Roman" panose="02020603050405020304" pitchFamily="18" charset="0"/>
                    <a:ea typeface="Calibri" panose="020F0502020204030204" pitchFamily="34" charset="0"/>
                  </a:rPr>
                  <a:t>(</a:t>
                </a:r>
                <a:r>
                  <a:rPr lang="en-US" sz="2400" i="1" dirty="0" err="1">
                    <a:effectLst/>
                    <a:latin typeface="Times New Roman" panose="02020603050405020304" pitchFamily="18" charset="0"/>
                    <a:ea typeface="Calibri" panose="020F0502020204030204" pitchFamily="34" charset="0"/>
                  </a:rPr>
                  <a:t>u</a:t>
                </a:r>
                <a:r>
                  <a:rPr lang="en-US" sz="2400" i="1" baseline="-25000" dirty="0" err="1">
                    <a:effectLst/>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 items to user </a:t>
                </a:r>
                <a:r>
                  <a:rPr lang="en-US" sz="2400" i="1" dirty="0" err="1">
                    <a:effectLst/>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 The recommendation count </a:t>
                </a:r>
                <a:r>
                  <a:rPr lang="en-US" sz="2400" i="1" dirty="0">
                    <a:effectLst/>
                    <a:latin typeface="Times New Roman" panose="02020603050405020304" pitchFamily="18" charset="0"/>
                    <a:ea typeface="Calibri" panose="020F0502020204030204" pitchFamily="34" charset="0"/>
                  </a:rPr>
                  <a:t>C</a:t>
                </a:r>
                <a:r>
                  <a:rPr lang="en-US" sz="2400" dirty="0">
                    <a:effectLst/>
                    <a:latin typeface="Times New Roman" panose="02020603050405020304" pitchFamily="18" charset="0"/>
                    <a:ea typeface="Calibri" panose="020F0502020204030204" pitchFamily="34" charset="0"/>
                  </a:rPr>
                  <a:t>(</a:t>
                </a:r>
                <a:r>
                  <a:rPr lang="en-US" sz="2400" i="1" dirty="0" err="1">
                    <a:effectLst/>
                    <a:latin typeface="Times New Roman" panose="02020603050405020304" pitchFamily="18" charset="0"/>
                    <a:ea typeface="Calibri" panose="020F0502020204030204" pitchFamily="34" charset="0"/>
                  </a:rPr>
                  <a:t>u</a:t>
                </a:r>
                <a:r>
                  <a:rPr lang="en-US" sz="2400" i="1" baseline="-25000" dirty="0" err="1">
                    <a:effectLst/>
                    <a:latin typeface="Times New Roman" panose="02020603050405020304" pitchFamily="18" charset="0"/>
                    <a:ea typeface="Calibri" panose="020F0502020204030204" pitchFamily="34" charset="0"/>
                  </a:rPr>
                  <a:t>i</a:t>
                </a:r>
                <a:r>
                  <a:rPr lang="en-US" sz="2400" dirty="0">
                    <a:effectLst/>
                    <a:latin typeface="Times New Roman" panose="02020603050405020304" pitchFamily="18" charset="0"/>
                    <a:ea typeface="Calibri" panose="020F0502020204030204" pitchFamily="34" charset="0"/>
                  </a:rPr>
                  <a:t>) is specified as follows:</a:t>
                </a:r>
              </a:p>
              <a:p>
                <a:pPr marL="0" indent="0">
                  <a:buNone/>
                </a:pPr>
                <a14:m>
                  <m:oMathPara xmlns:m="http://schemas.openxmlformats.org/officeDocument/2006/math">
                    <m:oMathParaPr>
                      <m:jc m:val="centerGroup"/>
                    </m:oMathParaPr>
                    <m:oMath xmlns:m="http://schemas.openxmlformats.org/officeDocument/2006/math">
                      <m: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𝐶</m:t>
                      </m:r>
                      <m:d>
                        <m:dPr>
                          <m:ctrlPr>
                            <a:rPr lang="en-US" sz="2400" i="1">
                              <a:effectLst/>
                              <a:latin typeface="Cambria Math" panose="02040503050406030204" pitchFamily="18" charset="0"/>
                              <a:ea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𝑢</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𝑠𝑟</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400" i="1">
                              <a:effectLst/>
                              <a:latin typeface="Cambria Math" panose="02040503050406030204" pitchFamily="18" charset="0"/>
                              <a:ea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𝑇</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2400" i="1">
                                  <a:effectLst/>
                                  <a:latin typeface="Cambria Math" panose="02040503050406030204" pitchFamily="18" charset="0"/>
                                  <a:ea typeface="Times New Roman" panose="02020603050405020304" pitchFamily="18" charset="0"/>
                                </a:rPr>
                              </m:ctrlPr>
                            </m:dPr>
                            <m:e>
                              <m:sSub>
                                <m:sSubPr>
                                  <m:ctrlPr>
                                    <a:rPr lang="en-US" sz="2400" i="1">
                                      <a:effectLst/>
                                      <a:latin typeface="Cambria Math" panose="02040503050406030204" pitchFamily="18" charset="0"/>
                                      <a:ea typeface="Times New Roman" panose="02020603050405020304" pitchFamily="18" charset="0"/>
                                    </a:rPr>
                                  </m:ctrlPr>
                                </m:sSub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d>
                    </m:oMath>
                  </m:oMathPara>
                </a14:m>
                <a:endParaRPr lang="en-US" sz="2400" dirty="0"/>
              </a:p>
              <a:p>
                <a:pPr>
                  <a:buNone/>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Where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is the number of items with note that every item included in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T</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is rated by at least one user.</a:t>
                </a:r>
              </a:p>
            </p:txBody>
          </p:sp>
        </mc:Choice>
        <mc:Fallback>
          <p:sp>
            <p:nvSpPr>
              <p:cNvPr id="3" name="Content Placeholder 2">
                <a:extLst>
                  <a:ext uri="{FF2B5EF4-FFF2-40B4-BE49-F238E27FC236}">
                    <a16:creationId xmlns:a16="http://schemas.microsoft.com/office/drawing/2014/main" id="{9FF316F6-7403-46CE-9BEC-538918B80D96}"/>
                  </a:ext>
                </a:extLst>
              </p:cNvPr>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C290964-27D6-4BF0-89FA-C74332F7ABFB}"/>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FCC3763D-6F76-4ED1-902B-B7604746AA8F}"/>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ED29CD0A-1678-4283-81B2-1A9BA35C9F4A}"/>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878788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B661-1938-463F-BF6D-4CA44787B9C7}"/>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2AB34432-73CA-443B-9723-FE94D3D97BD5}"/>
              </a:ext>
            </a:extLst>
          </p:cNvPr>
          <p:cNvSpPr>
            <a:spLocks noGrp="1"/>
          </p:cNvSpPr>
          <p:nvPr>
            <p:ph idx="1"/>
          </p:nvPr>
        </p:nvSpPr>
        <p:spPr/>
        <p:txBody>
          <a:bodyPr>
            <a:normAutofit/>
          </a:bodyPr>
          <a:lstStyle/>
          <a:p>
            <a:r>
              <a:rPr lang="en-US" sz="2200" dirty="0">
                <a:effectLst/>
                <a:latin typeface="Times New Roman" panose="02020603050405020304" pitchFamily="18" charset="0"/>
                <a:ea typeface="Calibri" panose="020F0502020204030204" pitchFamily="34" charset="0"/>
              </a:rPr>
              <a:t>MAE metric of all measures about all </a:t>
            </a:r>
            <a:r>
              <a:rPr lang="en-US" sz="2200" i="1" dirty="0">
                <a:effectLst/>
                <a:latin typeface="Times New Roman" panose="02020603050405020304" pitchFamily="18" charset="0"/>
                <a:ea typeface="Calibri" panose="020F0502020204030204" pitchFamily="34" charset="0"/>
              </a:rPr>
              <a:t>r</a:t>
            </a:r>
            <a:r>
              <a:rPr lang="en-US" sz="2200" dirty="0">
                <a:effectLst/>
                <a:latin typeface="Times New Roman" panose="02020603050405020304" pitchFamily="18" charset="0"/>
                <a:ea typeface="Calibri" panose="020F0502020204030204" pitchFamily="34" charset="0"/>
              </a:rPr>
              <a:t> within estimation process.</a:t>
            </a:r>
          </a:p>
          <a:p>
            <a:r>
              <a:rPr lang="en-US" sz="2200" dirty="0">
                <a:effectLst/>
                <a:latin typeface="Times New Roman" panose="02020603050405020304" pitchFamily="18" charset="0"/>
                <a:ea typeface="Calibri" panose="020F0502020204030204" pitchFamily="34" charset="0"/>
                <a:cs typeface="Times New Roman" panose="02020603050405020304" pitchFamily="18" charset="0"/>
              </a:rPr>
              <a:t>Top-3 measures according to MAE metric within estimation process are TAJ, </a:t>
            </a:r>
            <a:r>
              <a:rPr lang="en-US" sz="2200" dirty="0" err="1">
                <a:effectLst/>
                <a:latin typeface="Times New Roman" panose="02020603050405020304" pitchFamily="18" charset="0"/>
                <a:ea typeface="Calibri" panose="020F0502020204030204" pitchFamily="34" charset="0"/>
                <a:cs typeface="Times New Roman" panose="02020603050405020304" pitchFamily="18" charset="0"/>
              </a:rPr>
              <a:t>CosineJ</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 and PSS whose average MAE metrics are 0.7699, 0.7704, and 0.7706, respectively.</a:t>
            </a:r>
          </a:p>
          <a:p>
            <a:endParaRPr lang="en-US" sz="2200" dirty="0"/>
          </a:p>
        </p:txBody>
      </p:sp>
      <p:sp>
        <p:nvSpPr>
          <p:cNvPr id="4" name="Date Placeholder 3">
            <a:extLst>
              <a:ext uri="{FF2B5EF4-FFF2-40B4-BE49-F238E27FC236}">
                <a16:creationId xmlns:a16="http://schemas.microsoft.com/office/drawing/2014/main" id="{6A8E7E74-AE64-419C-8D1E-5D8CD1A8DF7F}"/>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D5AFDE09-D661-4649-9970-31A1027DDB9C}"/>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FA9503B1-65B1-4507-8C69-ABC6AF681278}"/>
              </a:ext>
            </a:extLst>
          </p:cNvPr>
          <p:cNvSpPr>
            <a:spLocks noGrp="1"/>
          </p:cNvSpPr>
          <p:nvPr>
            <p:ph type="sldNum" sz="quarter" idx="12"/>
          </p:nvPr>
        </p:nvSpPr>
        <p:spPr/>
        <p:txBody>
          <a:bodyPr/>
          <a:lstStyle/>
          <a:p>
            <a:fld id="{5DB5036F-1FF2-46C4-8D2B-59C7E3B91952}" type="slidenum">
              <a:rPr lang="en-US" smtClean="0"/>
              <a:pPr/>
              <a:t>14</a:t>
            </a:fld>
            <a:endParaRPr lang="en-US"/>
          </a:p>
        </p:txBody>
      </p:sp>
      <p:pic>
        <p:nvPicPr>
          <p:cNvPr id="10" name="Picture 9" descr="A close up of a window&#10;&#10;Description automatically generated">
            <a:extLst>
              <a:ext uri="{FF2B5EF4-FFF2-40B4-BE49-F238E27FC236}">
                <a16:creationId xmlns:a16="http://schemas.microsoft.com/office/drawing/2014/main" id="{BA2A76CF-DB46-4153-A09A-3C774D562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8561" y="1975091"/>
            <a:ext cx="9434877" cy="4115374"/>
          </a:xfrm>
          <a:prstGeom prst="rect">
            <a:avLst/>
          </a:prstGeom>
        </p:spPr>
      </p:pic>
    </p:spTree>
    <p:extLst>
      <p:ext uri="{BB962C8B-B14F-4D97-AF65-F5344CB8AC3E}">
        <p14:creationId xmlns:p14="http://schemas.microsoft.com/office/powerpoint/2010/main" val="23504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B661-1938-463F-BF6D-4CA44787B9C7}"/>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2AB34432-73CA-443B-9723-FE94D3D97BD5}"/>
              </a:ext>
            </a:extLst>
          </p:cNvPr>
          <p:cNvSpPr>
            <a:spLocks noGrp="1"/>
          </p:cNvSpPr>
          <p:nvPr>
            <p:ph idx="1"/>
          </p:nvPr>
        </p:nvSpPr>
        <p:spPr>
          <a:xfrm>
            <a:off x="838200" y="914398"/>
            <a:ext cx="10515600" cy="5303521"/>
          </a:xfrm>
        </p:spPr>
        <p:txBody>
          <a:bodyPr>
            <a:normAutofit/>
          </a:bodyPr>
          <a:lstStyle/>
          <a:p>
            <a:r>
              <a:rPr lang="en-US" sz="2000" dirty="0">
                <a:effectLst/>
                <a:latin typeface="Times New Roman" panose="02020603050405020304" pitchFamily="18" charset="0"/>
                <a:ea typeface="Calibri" panose="020F0502020204030204" pitchFamily="34" charset="0"/>
              </a:rPr>
              <a:t>Precision metric of all measures about all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 within estimation process.</a:t>
            </a:r>
          </a:p>
          <a:p>
            <a:r>
              <a:rPr lang="en-US" sz="2000" dirty="0">
                <a:effectLst/>
                <a:latin typeface="Times New Roman" panose="02020603050405020304" pitchFamily="18" charset="0"/>
                <a:ea typeface="Calibri" panose="020F0502020204030204" pitchFamily="34" charset="0"/>
              </a:rPr>
              <a:t>Top-3 measures according to precision metric within recommendation process are PSSJ, PSS, and TAJ, whose average precision metrics are 0.0320, 0.0319, and 0.0319, respectively. From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=0.1 to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=0.5, IJ is the best measure with precision metric but it is no longer preeminent from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=0.6 to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=0.9. With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=0.9, IJ is worse unexpectedly. This implies IJ needs a large amount of training data more than other measures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sp>
        <p:nvSpPr>
          <p:cNvPr id="4" name="Date Placeholder 3">
            <a:extLst>
              <a:ext uri="{FF2B5EF4-FFF2-40B4-BE49-F238E27FC236}">
                <a16:creationId xmlns:a16="http://schemas.microsoft.com/office/drawing/2014/main" id="{6A8E7E74-AE64-419C-8D1E-5D8CD1A8DF7F}"/>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D5AFDE09-D661-4649-9970-31A1027DDB9C}"/>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FA9503B1-65B1-4507-8C69-ABC6AF681278}"/>
              </a:ext>
            </a:extLst>
          </p:cNvPr>
          <p:cNvSpPr>
            <a:spLocks noGrp="1"/>
          </p:cNvSpPr>
          <p:nvPr>
            <p:ph type="sldNum" sz="quarter" idx="12"/>
          </p:nvPr>
        </p:nvSpPr>
        <p:spPr/>
        <p:txBody>
          <a:bodyPr/>
          <a:lstStyle/>
          <a:p>
            <a:fld id="{5DB5036F-1FF2-46C4-8D2B-59C7E3B91952}" type="slidenum">
              <a:rPr lang="en-US" smtClean="0"/>
              <a:pPr/>
              <a:t>15</a:t>
            </a:fld>
            <a:endParaRPr lang="en-US"/>
          </a:p>
        </p:txBody>
      </p:sp>
      <p:pic>
        <p:nvPicPr>
          <p:cNvPr id="8" name="Picture 7" descr="A close up of a window&#10;&#10;Description automatically generated">
            <a:extLst>
              <a:ext uri="{FF2B5EF4-FFF2-40B4-BE49-F238E27FC236}">
                <a16:creationId xmlns:a16="http://schemas.microsoft.com/office/drawing/2014/main" id="{9E0F9753-B28F-48AD-81ED-BBAEACFB2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1283" y="2874177"/>
            <a:ext cx="7851601" cy="3343742"/>
          </a:xfrm>
          <a:prstGeom prst="rect">
            <a:avLst/>
          </a:prstGeom>
        </p:spPr>
      </p:pic>
    </p:spTree>
    <p:extLst>
      <p:ext uri="{BB962C8B-B14F-4D97-AF65-F5344CB8AC3E}">
        <p14:creationId xmlns:p14="http://schemas.microsoft.com/office/powerpoint/2010/main" val="582570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B661-1938-463F-BF6D-4CA44787B9C7}"/>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2AB34432-73CA-443B-9723-FE94D3D97BD5}"/>
              </a:ext>
            </a:extLst>
          </p:cNvPr>
          <p:cNvSpPr>
            <a:spLocks noGrp="1"/>
          </p:cNvSpPr>
          <p:nvPr>
            <p:ph idx="1"/>
          </p:nvPr>
        </p:nvSpPr>
        <p:spPr/>
        <p:txBody>
          <a:bodyPr>
            <a:normAutofit/>
          </a:bodyPr>
          <a:lstStyle/>
          <a:p>
            <a:r>
              <a:rPr lang="en-US" sz="2200" dirty="0">
                <a:effectLst/>
                <a:latin typeface="Times New Roman" panose="02020603050405020304" pitchFamily="18" charset="0"/>
                <a:ea typeface="Calibri" panose="020F0502020204030204" pitchFamily="34" charset="0"/>
              </a:rPr>
              <a:t>Recall metric of all measures about all </a:t>
            </a:r>
            <a:r>
              <a:rPr lang="en-US" sz="2200" i="1" dirty="0">
                <a:effectLst/>
                <a:latin typeface="Times New Roman" panose="02020603050405020304" pitchFamily="18" charset="0"/>
                <a:ea typeface="Calibri" panose="020F0502020204030204" pitchFamily="34" charset="0"/>
              </a:rPr>
              <a:t>r</a:t>
            </a:r>
            <a:r>
              <a:rPr lang="en-US" sz="2200" dirty="0">
                <a:effectLst/>
                <a:latin typeface="Times New Roman" panose="02020603050405020304" pitchFamily="18" charset="0"/>
                <a:ea typeface="Calibri" panose="020F0502020204030204" pitchFamily="34" charset="0"/>
              </a:rPr>
              <a:t> within recommendation process.</a:t>
            </a:r>
          </a:p>
          <a:p>
            <a:r>
              <a:rPr lang="en-US" sz="2200" dirty="0">
                <a:effectLst/>
                <a:latin typeface="Times New Roman" panose="02020603050405020304" pitchFamily="18" charset="0"/>
                <a:ea typeface="Calibri" panose="020F0502020204030204" pitchFamily="34" charset="0"/>
              </a:rPr>
              <a:t>Top-3 measures according to recall metric within recommendation process are Pearson, </a:t>
            </a:r>
            <a:r>
              <a:rPr lang="en-US" sz="2200" dirty="0" err="1">
                <a:effectLst/>
                <a:latin typeface="Times New Roman" panose="02020603050405020304" pitchFamily="18" charset="0"/>
                <a:ea typeface="Calibri" panose="020F0502020204030204" pitchFamily="34" charset="0"/>
              </a:rPr>
              <a:t>PearsonJ</a:t>
            </a:r>
            <a:r>
              <a:rPr lang="en-US" sz="2200" dirty="0">
                <a:effectLst/>
                <a:latin typeface="Times New Roman" panose="02020603050405020304" pitchFamily="18" charset="0"/>
                <a:ea typeface="Calibri" panose="020F0502020204030204" pitchFamily="34" charset="0"/>
              </a:rPr>
              <a:t>, Jaccard, whose average recall metrics are 0.9133, 0.9130, and 0.9082, respectively</a:t>
            </a:r>
            <a:r>
              <a:rPr lang="en-US" sz="2200" dirty="0">
                <a:effectLst/>
                <a:latin typeface="Times New Roman" panose="02020603050405020304" pitchFamily="18" charset="0"/>
                <a:ea typeface="Calibri" panose="020F0502020204030204" pitchFamily="34" charset="0"/>
                <a:cs typeface="Times New Roman" panose="02020603050405020304" pitchFamily="18" charset="0"/>
              </a:rPr>
              <a:t>.</a:t>
            </a:r>
          </a:p>
          <a:p>
            <a:endParaRPr lang="en-US" sz="2200" dirty="0"/>
          </a:p>
        </p:txBody>
      </p:sp>
      <p:sp>
        <p:nvSpPr>
          <p:cNvPr id="4" name="Date Placeholder 3">
            <a:extLst>
              <a:ext uri="{FF2B5EF4-FFF2-40B4-BE49-F238E27FC236}">
                <a16:creationId xmlns:a16="http://schemas.microsoft.com/office/drawing/2014/main" id="{6A8E7E74-AE64-419C-8D1E-5D8CD1A8DF7F}"/>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D5AFDE09-D661-4649-9970-31A1027DDB9C}"/>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FA9503B1-65B1-4507-8C69-ABC6AF681278}"/>
              </a:ext>
            </a:extLst>
          </p:cNvPr>
          <p:cNvSpPr>
            <a:spLocks noGrp="1"/>
          </p:cNvSpPr>
          <p:nvPr>
            <p:ph type="sldNum" sz="quarter" idx="12"/>
          </p:nvPr>
        </p:nvSpPr>
        <p:spPr/>
        <p:txBody>
          <a:bodyPr/>
          <a:lstStyle/>
          <a:p>
            <a:fld id="{5DB5036F-1FF2-46C4-8D2B-59C7E3B91952}" type="slidenum">
              <a:rPr lang="en-US" smtClean="0"/>
              <a:pPr/>
              <a:t>16</a:t>
            </a:fld>
            <a:endParaRPr lang="en-US"/>
          </a:p>
        </p:txBody>
      </p:sp>
      <p:pic>
        <p:nvPicPr>
          <p:cNvPr id="8" name="Picture 7" descr="A picture containing crossword, clock, group&#10;&#10;Description automatically generated">
            <a:extLst>
              <a:ext uri="{FF2B5EF4-FFF2-40B4-BE49-F238E27FC236}">
                <a16:creationId xmlns:a16="http://schemas.microsoft.com/office/drawing/2014/main" id="{AA7618B2-5D14-4166-9C69-EBBC0C685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241" y="2489512"/>
            <a:ext cx="8255517" cy="3600953"/>
          </a:xfrm>
          <a:prstGeom prst="rect">
            <a:avLst/>
          </a:prstGeom>
        </p:spPr>
      </p:pic>
    </p:spTree>
    <p:extLst>
      <p:ext uri="{BB962C8B-B14F-4D97-AF65-F5344CB8AC3E}">
        <p14:creationId xmlns:p14="http://schemas.microsoft.com/office/powerpoint/2010/main" val="272856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76F51-1EF1-469B-A415-6B1257CE106D}"/>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59BD1B6F-9050-4761-BFCD-8B278259407C}"/>
              </a:ext>
            </a:extLst>
          </p:cNvPr>
          <p:cNvSpPr>
            <a:spLocks noGrp="1"/>
          </p:cNvSpPr>
          <p:nvPr>
            <p:ph idx="1"/>
          </p:nvPr>
        </p:nvSpPr>
        <p:spPr>
          <a:xfrm>
            <a:off x="838200" y="914399"/>
            <a:ext cx="6800332" cy="5176066"/>
          </a:xfrm>
        </p:spPr>
        <p:txBody>
          <a:bodyPr>
            <a:noAutofit/>
          </a:bodyPr>
          <a:lstStyle/>
          <a:p>
            <a:r>
              <a:rPr lang="en-US" sz="2600" dirty="0">
                <a:effectLst/>
                <a:latin typeface="Times New Roman" panose="02020603050405020304" pitchFamily="18" charset="0"/>
                <a:ea typeface="Calibri" panose="020F0502020204030204" pitchFamily="34" charset="0"/>
              </a:rPr>
              <a:t>F1 metric [8] assembles precision and recall together. The larger F1 is, the better measures are. Table below shows average MAE and F1 of all measures.</a:t>
            </a:r>
          </a:p>
          <a:p>
            <a:r>
              <a:rPr lang="en-US" sz="2600" dirty="0">
                <a:effectLst/>
                <a:latin typeface="Times New Roman" panose="02020603050405020304" pitchFamily="18" charset="0"/>
                <a:ea typeface="Calibri" panose="020F0502020204030204" pitchFamily="34" charset="0"/>
              </a:rPr>
              <a:t>Top-3 measures according to F1 metric within recommendation process are PSSJ, PSS, and TAJ whose average recall metrics are </a:t>
            </a:r>
            <a:r>
              <a:rPr lang="en-US" sz="2600" dirty="0">
                <a:solidFill>
                  <a:srgbClr val="000000"/>
                </a:solidFill>
                <a:effectLst/>
                <a:latin typeface="Times New Roman" panose="02020603050405020304" pitchFamily="18" charset="0"/>
                <a:ea typeface="Calibri" panose="020F0502020204030204" pitchFamily="34" charset="0"/>
              </a:rPr>
              <a:t>0.061781</a:t>
            </a:r>
            <a:r>
              <a:rPr lang="en-US" sz="2600" dirty="0">
                <a:effectLst/>
                <a:latin typeface="Times New Roman" panose="02020603050405020304" pitchFamily="18" charset="0"/>
                <a:ea typeface="Calibri" panose="020F0502020204030204" pitchFamily="34" charset="0"/>
              </a:rPr>
              <a:t>, </a:t>
            </a:r>
            <a:r>
              <a:rPr lang="en-US" sz="2600" dirty="0">
                <a:solidFill>
                  <a:srgbClr val="000000"/>
                </a:solidFill>
                <a:effectLst/>
                <a:latin typeface="Times New Roman" panose="02020603050405020304" pitchFamily="18" charset="0"/>
                <a:ea typeface="Calibri" panose="020F0502020204030204" pitchFamily="34" charset="0"/>
              </a:rPr>
              <a:t>0.061638</a:t>
            </a:r>
            <a:r>
              <a:rPr lang="en-US" sz="2600" dirty="0">
                <a:effectLst/>
                <a:latin typeface="Times New Roman" panose="02020603050405020304" pitchFamily="18" charset="0"/>
                <a:ea typeface="Calibri" panose="020F0502020204030204" pitchFamily="34" charset="0"/>
              </a:rPr>
              <a:t>, and </a:t>
            </a:r>
            <a:r>
              <a:rPr lang="en-US" sz="2600" dirty="0">
                <a:solidFill>
                  <a:srgbClr val="000000"/>
                </a:solidFill>
                <a:effectLst/>
                <a:latin typeface="Times New Roman" panose="02020603050405020304" pitchFamily="18" charset="0"/>
                <a:ea typeface="Calibri" panose="020F0502020204030204" pitchFamily="34" charset="0"/>
              </a:rPr>
              <a:t>0.061537</a:t>
            </a:r>
            <a:r>
              <a:rPr lang="en-US" sz="2600" dirty="0">
                <a:effectLst/>
                <a:latin typeface="Times New Roman" panose="02020603050405020304" pitchFamily="18" charset="0"/>
                <a:ea typeface="Calibri" panose="020F0502020204030204" pitchFamily="34" charset="0"/>
              </a:rPr>
              <a:t>, respectively.</a:t>
            </a:r>
          </a:p>
          <a:p>
            <a:r>
              <a:rPr lang="en-US" sz="2600" dirty="0">
                <a:effectLst/>
                <a:latin typeface="Times New Roman" panose="02020603050405020304" pitchFamily="18" charset="0"/>
                <a:ea typeface="Calibri" panose="020F0502020204030204" pitchFamily="34" charset="0"/>
              </a:rPr>
              <a:t>In general, two top-3 sets of good measures are {TAJ, </a:t>
            </a:r>
            <a:r>
              <a:rPr lang="en-US" sz="2600" dirty="0" err="1">
                <a:effectLst/>
                <a:latin typeface="Times New Roman" panose="02020603050405020304" pitchFamily="18" charset="0"/>
                <a:ea typeface="Calibri" panose="020F0502020204030204" pitchFamily="34" charset="0"/>
              </a:rPr>
              <a:t>CosineJ</a:t>
            </a:r>
            <a:r>
              <a:rPr lang="en-US" sz="2600" dirty="0">
                <a:effectLst/>
                <a:latin typeface="Times New Roman" panose="02020603050405020304" pitchFamily="18" charset="0"/>
                <a:ea typeface="Calibri" panose="020F0502020204030204" pitchFamily="34" charset="0"/>
              </a:rPr>
              <a:t>, PSS}, and {PSSJ, PSS, TAJ}. The preeminent measures are determined as members of the intersection of such three sets which are TAJ and PSS.</a:t>
            </a:r>
            <a:endParaRPr lang="en-US" sz="2600" dirty="0"/>
          </a:p>
        </p:txBody>
      </p:sp>
      <p:sp>
        <p:nvSpPr>
          <p:cNvPr id="4" name="Date Placeholder 3">
            <a:extLst>
              <a:ext uri="{FF2B5EF4-FFF2-40B4-BE49-F238E27FC236}">
                <a16:creationId xmlns:a16="http://schemas.microsoft.com/office/drawing/2014/main" id="{93FDD990-9B8A-475F-AFFE-ED1BEE794F85}"/>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0EB2FB3B-774D-4EC5-AA2E-7241163A387F}"/>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A49DC55F-F823-477D-8C9A-6EB4CC19E184}"/>
              </a:ext>
            </a:extLst>
          </p:cNvPr>
          <p:cNvSpPr>
            <a:spLocks noGrp="1"/>
          </p:cNvSpPr>
          <p:nvPr>
            <p:ph type="sldNum" sz="quarter" idx="12"/>
          </p:nvPr>
        </p:nvSpPr>
        <p:spPr/>
        <p:txBody>
          <a:bodyPr/>
          <a:lstStyle/>
          <a:p>
            <a:fld id="{5DB5036F-1FF2-46C4-8D2B-59C7E3B91952}" type="slidenum">
              <a:rPr lang="en-US" smtClean="0"/>
              <a:pPr/>
              <a:t>17</a:t>
            </a:fld>
            <a:endParaRPr lang="en-US"/>
          </a:p>
        </p:txBody>
      </p:sp>
      <p:pic>
        <p:nvPicPr>
          <p:cNvPr id="8" name="Picture 7" descr="A picture containing crossword, clock&#10;&#10;Description automatically generated">
            <a:extLst>
              <a:ext uri="{FF2B5EF4-FFF2-40B4-BE49-F238E27FC236}">
                <a16:creationId xmlns:a16="http://schemas.microsoft.com/office/drawing/2014/main" id="{FE557EB5-74CB-4E49-9F34-D9F21CFC1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8532" y="1082744"/>
            <a:ext cx="3715268" cy="4839376"/>
          </a:xfrm>
          <a:prstGeom prst="rect">
            <a:avLst/>
          </a:prstGeom>
        </p:spPr>
      </p:pic>
    </p:spTree>
    <p:extLst>
      <p:ext uri="{BB962C8B-B14F-4D97-AF65-F5344CB8AC3E}">
        <p14:creationId xmlns:p14="http://schemas.microsoft.com/office/powerpoint/2010/main" val="403216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A70A7-F25A-444B-AC41-C93D9864D75F}"/>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1A624EDF-6F3F-4D3C-9172-E3FC88FF2EC4}"/>
              </a:ext>
            </a:extLst>
          </p:cNvPr>
          <p:cNvSpPr>
            <a:spLocks noGrp="1"/>
          </p:cNvSpPr>
          <p:nvPr>
            <p:ph idx="1"/>
          </p:nvPr>
        </p:nvSpPr>
        <p:spPr>
          <a:xfrm>
            <a:off x="513845" y="914399"/>
            <a:ext cx="6172514" cy="5176066"/>
          </a:xfrm>
        </p:spPr>
        <p:txBody>
          <a:bodyPr>
            <a:noAutofit/>
          </a:bodyPr>
          <a:lstStyle/>
          <a:p>
            <a:r>
              <a:rPr lang="en-US" sz="2100" dirty="0">
                <a:effectLst/>
                <a:latin typeface="Times New Roman" panose="02020603050405020304" pitchFamily="18" charset="0"/>
                <a:ea typeface="Calibri" panose="020F0502020204030204" pitchFamily="34" charset="0"/>
              </a:rPr>
              <a:t>It is useful to compare TAJ and PSS but it is impossible to unify metrics MAE and precision / recall together. However, we can compare them by radar chart but some transformations are necessary. Let IMAE be inverse of normalized MAE. The larger the IMAE is, the better the measures are.</a:t>
            </a:r>
          </a:p>
          <a:p>
            <a:r>
              <a:rPr lang="en-US" sz="2100" dirty="0">
                <a:effectLst/>
                <a:latin typeface="Times New Roman" panose="02020603050405020304" pitchFamily="18" charset="0"/>
                <a:ea typeface="Calibri" panose="020F0502020204030204" pitchFamily="34" charset="0"/>
              </a:rPr>
              <a:t>TAJ is better than PSS overall whereas PSS is better than TA with MAE and precision. The reason is that TAJ is combined measure of TA and Jaccard. However, it is interesting that TAJ is better than PSSJ overall although PSSJ is also a combined measure. The possible reason is that there is overfitting problem when accuracies among good measures are not so different.</a:t>
            </a:r>
          </a:p>
          <a:p>
            <a:r>
              <a:rPr lang="en-US" sz="2100" dirty="0">
                <a:effectLst/>
                <a:latin typeface="Times New Roman" panose="02020603050405020304" pitchFamily="18" charset="0"/>
                <a:ea typeface="Calibri" panose="020F0502020204030204" pitchFamily="34" charset="0"/>
              </a:rPr>
              <a:t>As seen in this figure, lines of TAJ and PSS are nearly overlapped.</a:t>
            </a:r>
            <a:endParaRPr lang="en-US" sz="2100" dirty="0"/>
          </a:p>
        </p:txBody>
      </p:sp>
      <p:sp>
        <p:nvSpPr>
          <p:cNvPr id="4" name="Date Placeholder 3">
            <a:extLst>
              <a:ext uri="{FF2B5EF4-FFF2-40B4-BE49-F238E27FC236}">
                <a16:creationId xmlns:a16="http://schemas.microsoft.com/office/drawing/2014/main" id="{1999DF35-BD4D-426A-948E-1F8E64BC9599}"/>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7723362F-04DF-454F-986D-D385C2C32AA1}"/>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E4AF893F-F153-45C9-8B99-023D90AA9127}"/>
              </a:ext>
            </a:extLst>
          </p:cNvPr>
          <p:cNvSpPr>
            <a:spLocks noGrp="1"/>
          </p:cNvSpPr>
          <p:nvPr>
            <p:ph type="sldNum" sz="quarter" idx="12"/>
          </p:nvPr>
        </p:nvSpPr>
        <p:spPr/>
        <p:txBody>
          <a:bodyPr/>
          <a:lstStyle/>
          <a:p>
            <a:fld id="{5DB5036F-1FF2-46C4-8D2B-59C7E3B91952}" type="slidenum">
              <a:rPr lang="en-US" smtClean="0"/>
              <a:pPr/>
              <a:t>18</a:t>
            </a:fld>
            <a:endParaRPr lang="en-US"/>
          </a:p>
        </p:txBody>
      </p:sp>
      <p:pic>
        <p:nvPicPr>
          <p:cNvPr id="8" name="Picture 7" descr="A close up of a map&#10;&#10;Description automatically generated">
            <a:extLst>
              <a:ext uri="{FF2B5EF4-FFF2-40B4-BE49-F238E27FC236}">
                <a16:creationId xmlns:a16="http://schemas.microsoft.com/office/drawing/2014/main" id="{3337D191-5395-4299-AA1F-0004F1EDA8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6359" y="2317612"/>
            <a:ext cx="4991796" cy="3905796"/>
          </a:xfrm>
          <a:prstGeom prst="rect">
            <a:avLst/>
          </a:prstGeom>
        </p:spPr>
      </p:pic>
      <p:pic>
        <p:nvPicPr>
          <p:cNvPr id="10" name="Picture 9" descr="A screenshot of a cell phone&#10;&#10;Description automatically generated">
            <a:extLst>
              <a:ext uri="{FF2B5EF4-FFF2-40B4-BE49-F238E27FC236}">
                <a16:creationId xmlns:a16="http://schemas.microsoft.com/office/drawing/2014/main" id="{C44EEA18-46B6-4669-8772-289830433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201" y="1044357"/>
            <a:ext cx="4744112" cy="1181264"/>
          </a:xfrm>
          <a:prstGeom prst="rect">
            <a:avLst/>
          </a:prstGeom>
        </p:spPr>
      </p:pic>
    </p:spTree>
    <p:extLst>
      <p:ext uri="{BB962C8B-B14F-4D97-AF65-F5344CB8AC3E}">
        <p14:creationId xmlns:p14="http://schemas.microsoft.com/office/powerpoint/2010/main" val="180693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r>
              <a:rPr lang="en-US" sz="2000" dirty="0">
                <a:effectLst/>
                <a:latin typeface="Times New Roman" panose="02020603050405020304" pitchFamily="18" charset="0"/>
                <a:ea typeface="Calibri" panose="020F0502020204030204" pitchFamily="34" charset="0"/>
              </a:rPr>
              <a:t>From experimental results, in general combined measures are preeminent ones which takes advantages of data existence and data magnitude. A combined measure has two built-in measures such as Jaccard and a numeric measure. With the built-in Jaccard, missing values are not ignored and they also contribute to accuracy of recommendation process. With the built-in numeric measure, real number values reflex exactly user favorites.</a:t>
            </a:r>
          </a:p>
          <a:p>
            <a:r>
              <a:rPr lang="en-US" sz="2000" dirty="0">
                <a:effectLst/>
                <a:latin typeface="Times New Roman" panose="02020603050405020304" pitchFamily="18" charset="0"/>
                <a:ea typeface="Calibri" panose="020F0502020204030204" pitchFamily="34" charset="0"/>
              </a:rPr>
              <a:t>Given numeric measure A, suppose the combined measure of A and Jaccard is called A+. Of course, A+ is often better than A but it is not asserted that A+ is better than another numeric measure like B, for example. In other words, whether A+ is better than B is dependent on measure A itself. Similarly, IJ is better than traditional Jaccard from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=0.1 to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=0.6 but PSSIJ is worse than PSSJ from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=0.1 to </a:t>
            </a:r>
            <a:r>
              <a:rPr lang="en-US" sz="2000" i="1" dirty="0">
                <a:effectLst/>
                <a:latin typeface="Times New Roman" panose="02020603050405020304" pitchFamily="18" charset="0"/>
                <a:ea typeface="Calibri" panose="020F0502020204030204" pitchFamily="34" charset="0"/>
              </a:rPr>
              <a:t>r</a:t>
            </a:r>
            <a:r>
              <a:rPr lang="en-US" sz="2000" dirty="0">
                <a:effectLst/>
                <a:latin typeface="Times New Roman" panose="02020603050405020304" pitchFamily="18" charset="0"/>
                <a:ea typeface="Calibri" panose="020F0502020204030204" pitchFamily="34" charset="0"/>
              </a:rPr>
              <a:t>=0.6 with precision metric (see Table 3) because preeminence of the combined measures PSSIJ and PSSJ depends on PSS itself mainly. It is possible that we develop a numeric measure as well as possible and then combine it with Jaccard or variants of Jaccard.</a:t>
            </a:r>
          </a:p>
          <a:p>
            <a:r>
              <a:rPr lang="en-US" sz="2000" dirty="0">
                <a:effectLst/>
                <a:latin typeface="Times New Roman" panose="02020603050405020304" pitchFamily="18" charset="0"/>
                <a:ea typeface="Calibri" panose="020F0502020204030204" pitchFamily="34" charset="0"/>
              </a:rPr>
              <a:t>However, in practice when A and B are not far different in accuracy, A+ is often better than B. Especially, rating data is always incomplete, in which Jaccard is proved with its good accuracy. Therefore, research on improvement of Jaccard is necessary as aforementioned that Jaccard is an important factor to enhance any numeric measures.</a:t>
            </a:r>
            <a:endParaRPr lang="en-US" sz="2000" dirty="0"/>
          </a:p>
        </p:txBody>
      </p:sp>
      <p:sp>
        <p:nvSpPr>
          <p:cNvPr id="4" name="Date Placeholder 3"/>
          <p:cNvSpPr>
            <a:spLocks noGrp="1"/>
          </p:cNvSpPr>
          <p:nvPr>
            <p:ph type="dt" sz="half" idx="10"/>
          </p:nvPr>
        </p:nvSpPr>
        <p:spPr/>
        <p:txBody>
          <a:bodyPr/>
          <a:lstStyle/>
          <a:p>
            <a:r>
              <a:rPr lang="en-US"/>
              <a:t>7/16/2020</a:t>
            </a:r>
          </a:p>
        </p:txBody>
      </p:sp>
      <p:sp>
        <p:nvSpPr>
          <p:cNvPr id="5" name="Footer Placeholder 4"/>
          <p:cNvSpPr>
            <a:spLocks noGrp="1"/>
          </p:cNvSpPr>
          <p:nvPr>
            <p:ph type="ftr" sz="quarter" idx="11"/>
          </p:nvPr>
        </p:nvSpPr>
        <p:spPr/>
        <p:txBody>
          <a:body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3414256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dirty="0">
                <a:effectLst/>
                <a:latin typeface="Times New Roman" panose="02020603050405020304" pitchFamily="18" charset="0"/>
                <a:ea typeface="Calibri" panose="020F0502020204030204" pitchFamily="34" charset="0"/>
              </a:rPr>
              <a:t>Collaborative filtering (CF) is an important approach for recommendation system. One of popular algorithms in CF is nearest neighbors (NN) algorithm, in which similarity measures are used to determine nearest neighbors of a user. Jaccard is a similarity measure which concerns existence of ratings whereas other numeric measures like cosine and Pearson concern magnitude of ratings. Each of them has own strong points and drawbacks. Jaccard is itself not a dominant measure but it is an important factor to improve any measure. Therefore, the research focuses on combination of Jaccard and other numeric measures in order to derive advanced similarities which take advantages of both. Experimental results show that combined measures are preeminent ones.</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Combination of Jaccard and Numerical Measures - Loc Nguyen</a:t>
            </a:r>
          </a:p>
        </p:txBody>
      </p:sp>
      <p:sp>
        <p:nvSpPr>
          <p:cNvPr id="6" name="Date Placeholder 5"/>
          <p:cNvSpPr>
            <a:spLocks noGrp="1"/>
          </p:cNvSpPr>
          <p:nvPr>
            <p:ph type="dt" sz="half" idx="10"/>
          </p:nvPr>
        </p:nvSpPr>
        <p:spPr/>
        <p:txBody>
          <a:bodyPr/>
          <a:lstStyle/>
          <a:p>
            <a:r>
              <a:rPr lang="en-US"/>
              <a:t>7/16/2020</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20</a:t>
            </a:fld>
            <a:endParaRPr lang="en-US"/>
          </a:p>
        </p:txBody>
      </p:sp>
      <p:sp>
        <p:nvSpPr>
          <p:cNvPr id="3" name="Footer Placeholder 2"/>
          <p:cNvSpPr>
            <a:spLocks noGrp="1"/>
          </p:cNvSpPr>
          <p:nvPr>
            <p:ph type="ftr" sz="quarter" idx="11"/>
          </p:nvPr>
        </p:nvSpPr>
        <p:spPr/>
        <p:txBody>
          <a:bodyPr/>
          <a:lstStyle/>
          <a:p>
            <a:r>
              <a:rPr lang="en-US"/>
              <a:t>Combination of Jaccard and Numerical Measures - Loc Nguyen</a:t>
            </a:r>
          </a:p>
        </p:txBody>
      </p:sp>
      <p:sp>
        <p:nvSpPr>
          <p:cNvPr id="5" name="Date Placeholder 4"/>
          <p:cNvSpPr>
            <a:spLocks noGrp="1"/>
          </p:cNvSpPr>
          <p:nvPr>
            <p:ph type="dt" sz="half" idx="10"/>
          </p:nvPr>
        </p:nvSpPr>
        <p:spPr/>
        <p:txBody>
          <a:bodyPr/>
          <a:lstStyle/>
          <a:p>
            <a:r>
              <a:rPr lang="en-US"/>
              <a:t>7/16/2020</a:t>
            </a:r>
          </a:p>
        </p:txBody>
      </p:sp>
    </p:spTree>
    <p:extLst>
      <p:ext uri="{BB962C8B-B14F-4D97-AF65-F5344CB8AC3E}">
        <p14:creationId xmlns:p14="http://schemas.microsoft.com/office/powerpoint/2010/main" val="1326608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401783" y="914398"/>
            <a:ext cx="11346872" cy="5441951"/>
          </a:xfrm>
        </p:spPr>
        <p:txBody>
          <a:bodyPr>
            <a:noAutofit/>
          </a:bodyPr>
          <a:lstStyle/>
          <a:p>
            <a:pPr marL="457200" indent="-457200">
              <a:lnSpc>
                <a:spcPct val="120000"/>
              </a:lnSpc>
              <a:buFont typeface="+mj-lt"/>
              <a:buAutoNum type="arabicPeriod"/>
            </a:pPr>
            <a:r>
              <a:rPr lang="en-US" sz="1800" dirty="0"/>
              <a:t>R. D. Torres Júnior, "Combining Collaborative and Content-based Filtering to Recommend Research Paper," </a:t>
            </a:r>
            <a:r>
              <a:rPr lang="en-US" sz="1800" dirty="0" err="1"/>
              <a:t>Universidade</a:t>
            </a:r>
            <a:r>
              <a:rPr lang="en-US" sz="1800" dirty="0"/>
              <a:t> Federal do Rio Grande do Sul, Porto Alegre, 2004.</a:t>
            </a:r>
          </a:p>
          <a:p>
            <a:pPr marL="457200" indent="-457200">
              <a:lnSpc>
                <a:spcPct val="120000"/>
              </a:lnSpc>
              <a:buFont typeface="+mj-lt"/>
              <a:buAutoNum type="arabicPeriod"/>
            </a:pPr>
            <a:r>
              <a:rPr lang="en-US" sz="1800" dirty="0"/>
              <a:t>B. Sarwar, G. </a:t>
            </a:r>
            <a:r>
              <a:rPr lang="en-US" sz="1800" dirty="0" err="1"/>
              <a:t>Karypis</a:t>
            </a:r>
            <a:r>
              <a:rPr lang="en-US" sz="1800" dirty="0"/>
              <a:t>, J. </a:t>
            </a:r>
            <a:r>
              <a:rPr lang="en-US" sz="1800" dirty="0" err="1"/>
              <a:t>Konstan</a:t>
            </a:r>
            <a:r>
              <a:rPr lang="en-US" sz="1800" dirty="0"/>
              <a:t> and J. </a:t>
            </a:r>
            <a:r>
              <a:rPr lang="en-US" sz="1800" dirty="0" err="1"/>
              <a:t>Riedl</a:t>
            </a:r>
            <a:r>
              <a:rPr lang="en-US" sz="1800" dirty="0"/>
              <a:t>, "Item-based Collaborative Filtering Recommendation Algorithms," in Proceedings of the 10th international conference on World Wide Web, Hong Kong, 2001. </a:t>
            </a:r>
          </a:p>
          <a:p>
            <a:pPr marL="457200" indent="-457200">
              <a:lnSpc>
                <a:spcPct val="120000"/>
              </a:lnSpc>
              <a:buFont typeface="+mj-lt"/>
              <a:buAutoNum type="arabicPeriod"/>
            </a:pPr>
            <a:r>
              <a:rPr lang="en-US" sz="1800" dirty="0"/>
              <a:t>H. Liu, Z. Hu, A. </a:t>
            </a:r>
            <a:r>
              <a:rPr lang="en-US" sz="1800" dirty="0" err="1"/>
              <a:t>Mian</a:t>
            </a:r>
            <a:r>
              <a:rPr lang="en-US" sz="1800" dirty="0"/>
              <a:t>, H. Tian and X. Zhu, "A new user similarity model to improve the accuracy of collaborative filtering," Knowledge-Based Systems, vol. 56, no. 2014, pp. 156-166, 20 November 2013. </a:t>
            </a:r>
          </a:p>
          <a:p>
            <a:pPr marL="457200" indent="-457200">
              <a:lnSpc>
                <a:spcPct val="120000"/>
              </a:lnSpc>
              <a:buFont typeface="+mj-lt"/>
              <a:buAutoNum type="arabicPeriod"/>
            </a:pPr>
            <a:r>
              <a:rPr lang="en-US" sz="1800" dirty="0"/>
              <a:t>S. Liang, L. Ma and F. Yuan, "A singularity-based user similarity measure for recommender systems," International Journal of Innovative Computing Information and Control, vol. 11, no. 5, pp. 1629-1638, 10 2015. </a:t>
            </a:r>
          </a:p>
          <a:p>
            <a:pPr marL="457200" indent="-457200">
              <a:lnSpc>
                <a:spcPct val="120000"/>
              </a:lnSpc>
              <a:buFont typeface="+mj-lt"/>
              <a:buAutoNum type="arabicPeriod"/>
            </a:pPr>
            <a:r>
              <a:rPr lang="en-US" sz="1800" dirty="0"/>
              <a:t>L. Nguyen and A. A. Amer, "Advanced Cosine Measures for Collaborative Filtering," Adaptation and Personalization (ADP), vol. 1, no. 1, pp. 21-41, 17 October 2019. </a:t>
            </a:r>
          </a:p>
          <a:p>
            <a:pPr marL="457200" indent="-457200">
              <a:lnSpc>
                <a:spcPct val="120000"/>
              </a:lnSpc>
              <a:buFont typeface="+mj-lt"/>
              <a:buAutoNum type="arabicPeriod"/>
            </a:pPr>
            <a:r>
              <a:rPr lang="en-US" sz="1800" dirty="0" err="1"/>
              <a:t>GroupLens</a:t>
            </a:r>
            <a:r>
              <a:rPr lang="en-US" sz="1800" dirty="0"/>
              <a:t>, "</a:t>
            </a:r>
            <a:r>
              <a:rPr lang="en-US" sz="1800" dirty="0" err="1"/>
              <a:t>MovieLens</a:t>
            </a:r>
            <a:r>
              <a:rPr lang="en-US" sz="1800" dirty="0"/>
              <a:t> datasets," </a:t>
            </a:r>
            <a:r>
              <a:rPr lang="en-US" sz="1800" dirty="0" err="1"/>
              <a:t>GroupLens</a:t>
            </a:r>
            <a:r>
              <a:rPr lang="en-US" sz="1800" dirty="0"/>
              <a:t> Research Project, University of Minnesota, USA, 22 April 1998. [Online]. Available: http://grouplens.org/datasets/movielens. [Accessed 3 August 2012].</a:t>
            </a:r>
          </a:p>
          <a:p>
            <a:pPr marL="457200" indent="-457200">
              <a:lnSpc>
                <a:spcPct val="120000"/>
              </a:lnSpc>
              <a:buFont typeface="+mj-lt"/>
              <a:buAutoNum type="arabicPeriod"/>
            </a:pPr>
            <a:r>
              <a:rPr lang="en-US" sz="1800" dirty="0"/>
              <a:t>J. L. </a:t>
            </a:r>
            <a:r>
              <a:rPr lang="en-US" sz="1800" dirty="0" err="1"/>
              <a:t>Herlocker</a:t>
            </a:r>
            <a:r>
              <a:rPr lang="en-US" sz="1800" dirty="0"/>
              <a:t>, J. A. </a:t>
            </a:r>
            <a:r>
              <a:rPr lang="en-US" sz="1800" dirty="0" err="1"/>
              <a:t>Konstan</a:t>
            </a:r>
            <a:r>
              <a:rPr lang="en-US" sz="1800" dirty="0"/>
              <a:t>, L. G. </a:t>
            </a:r>
            <a:r>
              <a:rPr lang="en-US" sz="1800" dirty="0" err="1"/>
              <a:t>Terveen</a:t>
            </a:r>
            <a:r>
              <a:rPr lang="en-US" sz="1800" dirty="0"/>
              <a:t> and J. T. </a:t>
            </a:r>
            <a:r>
              <a:rPr lang="en-US" sz="1800" dirty="0" err="1"/>
              <a:t>Riedl</a:t>
            </a:r>
            <a:r>
              <a:rPr lang="en-US" sz="1800" dirty="0"/>
              <a:t>, "Evaluating Collaborative Filtering Recommender Systems," ACM Transactions on Information Systems (TOIS), vol. 22, no. 1, pp. 5-53, 2004. </a:t>
            </a:r>
          </a:p>
          <a:p>
            <a:pPr marL="457200" indent="-457200">
              <a:lnSpc>
                <a:spcPct val="120000"/>
              </a:lnSpc>
              <a:buFont typeface="+mj-lt"/>
              <a:buAutoNum type="arabicPeriod"/>
            </a:pPr>
            <a:r>
              <a:rPr lang="en-US" sz="1800" dirty="0"/>
              <a:t>J. L. </a:t>
            </a:r>
            <a:r>
              <a:rPr lang="en-US" sz="1800" dirty="0" err="1"/>
              <a:t>Herlocker</a:t>
            </a:r>
            <a:r>
              <a:rPr lang="en-US" sz="1800" dirty="0"/>
              <a:t>, J. A. </a:t>
            </a:r>
            <a:r>
              <a:rPr lang="en-US" sz="1800" dirty="0" err="1"/>
              <a:t>Konstan</a:t>
            </a:r>
            <a:r>
              <a:rPr lang="en-US" sz="1800" dirty="0"/>
              <a:t>, L. G. </a:t>
            </a:r>
            <a:r>
              <a:rPr lang="en-US" sz="1800" dirty="0" err="1"/>
              <a:t>Terveen</a:t>
            </a:r>
            <a:r>
              <a:rPr lang="en-US" sz="1800" dirty="0"/>
              <a:t> and J. T. </a:t>
            </a:r>
            <a:r>
              <a:rPr lang="en-US" sz="1800" dirty="0" err="1"/>
              <a:t>Riedl</a:t>
            </a:r>
            <a:r>
              <a:rPr lang="en-US" sz="1800" dirty="0"/>
              <a:t>, "Evaluating Collaborative Filtering Recommender Systems," ACM Transactions on Information Systems (TOIS), vol. 22, no. 1, pp. 5-53, 2004.</a:t>
            </a:r>
          </a:p>
        </p:txBody>
      </p:sp>
      <p:sp>
        <p:nvSpPr>
          <p:cNvPr id="4" name="Date Placeholder 3"/>
          <p:cNvSpPr>
            <a:spLocks noGrp="1"/>
          </p:cNvSpPr>
          <p:nvPr>
            <p:ph type="dt" sz="half" idx="10"/>
          </p:nvPr>
        </p:nvSpPr>
        <p:spPr/>
        <p:txBody>
          <a:bodyPr/>
          <a:lstStyle/>
          <a:p>
            <a:r>
              <a:rPr lang="en-US"/>
              <a:t>7/16/2020</a:t>
            </a:r>
          </a:p>
        </p:txBody>
      </p:sp>
      <p:sp>
        <p:nvSpPr>
          <p:cNvPr id="5" name="Footer Placeholder 4"/>
          <p:cNvSpPr>
            <a:spLocks noGrp="1"/>
          </p:cNvSpPr>
          <p:nvPr>
            <p:ph type="ftr" sz="quarter" idx="11"/>
          </p:nvPr>
        </p:nvSpPr>
        <p:spPr/>
        <p:txBody>
          <a:body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Methodologies</a:t>
            </a:r>
          </a:p>
          <a:p>
            <a:pPr marL="457200" indent="-457200">
              <a:buFont typeface="+mj-lt"/>
              <a:buAutoNum type="arabicPeriod"/>
            </a:pPr>
            <a:r>
              <a:rPr lang="en-US" dirty="0"/>
              <a:t>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Combination of Jaccard and Numerical Measures - Loc Nguyen</a:t>
            </a:r>
          </a:p>
        </p:txBody>
      </p:sp>
      <p:sp>
        <p:nvSpPr>
          <p:cNvPr id="6" name="Date Placeholder 5"/>
          <p:cNvSpPr>
            <a:spLocks noGrp="1"/>
          </p:cNvSpPr>
          <p:nvPr>
            <p:ph type="dt" sz="half" idx="10"/>
          </p:nvPr>
        </p:nvSpPr>
        <p:spPr/>
        <p:txBody>
          <a:bodyPr/>
          <a:lstStyle/>
          <a:p>
            <a:r>
              <a:rPr lang="en-US"/>
              <a:t>7/16/2020</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a:xfrm>
            <a:off x="678873" y="914399"/>
            <a:ext cx="10792691" cy="5176066"/>
          </a:xfrm>
        </p:spPr>
        <p:txBody>
          <a:bodyPr>
            <a:noAutofit/>
          </a:bodyPr>
          <a:lstStyle/>
          <a:p>
            <a:r>
              <a:rPr lang="en-US" sz="2500" dirty="0">
                <a:effectLst/>
                <a:latin typeface="Times New Roman" panose="02020603050405020304" pitchFamily="18" charset="0"/>
                <a:ea typeface="Calibri" panose="020F0502020204030204" pitchFamily="34" charset="0"/>
              </a:rPr>
              <a:t>Recommendation system is a system which recommends items to users among many existing items in database. Item is anything which users consider, such as product, book, and newspaper. There are two main approaches for recommendation such as content-based filtering (CBF) and collaborative filtering (CF). CF recommends an item to a user if her/his neighbors are interested in such item.</a:t>
            </a:r>
          </a:p>
          <a:p>
            <a:r>
              <a:rPr lang="en-US" sz="2500" dirty="0">
                <a:effectLst/>
                <a:latin typeface="Times New Roman" panose="02020603050405020304" pitchFamily="18" charset="0"/>
                <a:ea typeface="Calibri" panose="020F0502020204030204" pitchFamily="34" charset="0"/>
              </a:rPr>
              <a:t>One of popular algorithms in CF is nearest neighbors (NN) algorithm. NN algorithm [1] aims to find out nearest neighbors of a regarded user (called active user) and then to recommend active user items that these neighbors may like. Hence, the essence of NN algorithm is to use similarity measures in order to find out nearest neighbors of an active rating vector. This research focuses on similarity measures for CF.</a:t>
            </a:r>
          </a:p>
          <a:p>
            <a:r>
              <a:rPr lang="en-US" sz="2500" dirty="0">
                <a:effectLst/>
                <a:latin typeface="Times New Roman" panose="02020603050405020304" pitchFamily="18" charset="0"/>
                <a:ea typeface="Calibri" panose="020F0502020204030204" pitchFamily="34" charset="0"/>
              </a:rPr>
              <a:t>The most popular similarity measures are cosine and Pearson.</a:t>
            </a:r>
          </a:p>
        </p:txBody>
      </p:sp>
      <p:sp>
        <p:nvSpPr>
          <p:cNvPr id="4" name="Date Placeholder 3"/>
          <p:cNvSpPr>
            <a:spLocks noGrp="1"/>
          </p:cNvSpPr>
          <p:nvPr>
            <p:ph type="dt" sz="half" idx="10"/>
          </p:nvPr>
        </p:nvSpPr>
        <p:spPr/>
        <p:txBody>
          <a:bodyPr/>
          <a:lstStyle/>
          <a:p>
            <a:r>
              <a:rPr lang="en-US"/>
              <a:t>7/16/2020</a:t>
            </a:r>
          </a:p>
        </p:txBody>
      </p:sp>
      <p:sp>
        <p:nvSpPr>
          <p:cNvPr id="5" name="Footer Placeholder 4"/>
          <p:cNvSpPr>
            <a:spLocks noGrp="1"/>
          </p:cNvSpPr>
          <p:nvPr>
            <p:ph type="ftr" sz="quarter" idx="11"/>
          </p:nvPr>
        </p:nvSpPr>
        <p:spPr/>
        <p:txBody>
          <a:body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73DC-AC32-46BB-B1C7-A589E3A42283}"/>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48574AA-896D-410C-BA12-533675F92D26}"/>
                  </a:ext>
                </a:extLst>
              </p:cNvPr>
              <p:cNvSpPr>
                <a:spLocks noGrp="1"/>
              </p:cNvSpPr>
              <p:nvPr>
                <p:ph idx="1"/>
              </p:nvPr>
            </p:nvSpPr>
            <p:spPr/>
            <p:txBody>
              <a:bodyPr>
                <a:noAutofit/>
              </a:bodyPr>
              <a:lstStyle/>
              <a:p>
                <a:r>
                  <a:rPr lang="en-US" sz="2000" dirty="0">
                    <a:effectLst/>
                    <a:ea typeface="Calibri" panose="020F0502020204030204" pitchFamily="34" charset="0"/>
                  </a:rPr>
                  <a:t>Given two rating vectors </a:t>
                </a:r>
                <a:r>
                  <a:rPr lang="en-US" sz="2000" i="1" dirty="0">
                    <a:effectLst/>
                    <a:ea typeface="Calibri" panose="020F0502020204030204" pitchFamily="34" charset="0"/>
                  </a:rPr>
                  <a:t>u</a:t>
                </a:r>
                <a:r>
                  <a:rPr lang="en-US" sz="2000" baseline="-25000" dirty="0">
                    <a:effectLst/>
                    <a:ea typeface="Calibri" panose="020F0502020204030204" pitchFamily="34" charset="0"/>
                  </a:rPr>
                  <a:t>1</a:t>
                </a:r>
                <a:r>
                  <a:rPr lang="en-US" sz="2000" dirty="0">
                    <a:effectLst/>
                    <a:ea typeface="Calibri" panose="020F0502020204030204" pitchFamily="34" charset="0"/>
                  </a:rPr>
                  <a:t> = (</a:t>
                </a:r>
                <a:r>
                  <a:rPr lang="en-US" sz="2000" i="1" dirty="0">
                    <a:effectLst/>
                    <a:ea typeface="Calibri" panose="020F0502020204030204" pitchFamily="34" charset="0"/>
                  </a:rPr>
                  <a:t>r</a:t>
                </a:r>
                <a:r>
                  <a:rPr lang="en-US" sz="2000" baseline="-25000" dirty="0">
                    <a:effectLst/>
                    <a:ea typeface="Calibri" panose="020F0502020204030204" pitchFamily="34" charset="0"/>
                  </a:rPr>
                  <a:t>11</a:t>
                </a:r>
                <a:r>
                  <a:rPr lang="en-US" sz="2000" dirty="0">
                    <a:effectLst/>
                    <a:ea typeface="Calibri" panose="020F0502020204030204" pitchFamily="34" charset="0"/>
                  </a:rPr>
                  <a:t>, </a:t>
                </a:r>
                <a:r>
                  <a:rPr lang="en-US" sz="2000" i="1" dirty="0">
                    <a:effectLst/>
                    <a:ea typeface="Calibri" panose="020F0502020204030204" pitchFamily="34" charset="0"/>
                  </a:rPr>
                  <a:t>r</a:t>
                </a:r>
                <a:r>
                  <a:rPr lang="en-US" sz="2000" baseline="-25000" dirty="0">
                    <a:effectLst/>
                    <a:ea typeface="Calibri" panose="020F0502020204030204" pitchFamily="34" charset="0"/>
                  </a:rPr>
                  <a:t>12</a:t>
                </a:r>
                <a:r>
                  <a:rPr lang="en-US" sz="2000" dirty="0">
                    <a:effectLst/>
                    <a:ea typeface="Calibri" panose="020F0502020204030204" pitchFamily="34" charset="0"/>
                  </a:rPr>
                  <a:t>,…, </a:t>
                </a:r>
                <a:r>
                  <a:rPr lang="en-US" sz="2000" i="1" dirty="0">
                    <a:effectLst/>
                    <a:ea typeface="Calibri" panose="020F0502020204030204" pitchFamily="34" charset="0"/>
                  </a:rPr>
                  <a:t>r</a:t>
                </a:r>
                <a:r>
                  <a:rPr lang="en-US" sz="2000" baseline="-25000" dirty="0">
                    <a:effectLst/>
                    <a:ea typeface="Calibri" panose="020F0502020204030204" pitchFamily="34" charset="0"/>
                  </a:rPr>
                  <a:t>1</a:t>
                </a:r>
                <a:r>
                  <a:rPr lang="en-US" sz="2000" i="1" baseline="-25000" dirty="0">
                    <a:effectLst/>
                    <a:ea typeface="Calibri" panose="020F0502020204030204" pitchFamily="34" charset="0"/>
                  </a:rPr>
                  <a:t>n</a:t>
                </a:r>
                <a:r>
                  <a:rPr lang="en-US" sz="2000" dirty="0">
                    <a:effectLst/>
                    <a:ea typeface="Calibri" panose="020F0502020204030204" pitchFamily="34" charset="0"/>
                  </a:rPr>
                  <a:t>) and </a:t>
                </a:r>
                <a:r>
                  <a:rPr lang="en-US" sz="2000" i="1" dirty="0">
                    <a:effectLst/>
                    <a:ea typeface="Calibri" panose="020F0502020204030204" pitchFamily="34" charset="0"/>
                  </a:rPr>
                  <a:t>u</a:t>
                </a:r>
                <a:r>
                  <a:rPr lang="en-US" sz="2000" baseline="-25000" dirty="0">
                    <a:effectLst/>
                    <a:ea typeface="Calibri" panose="020F0502020204030204" pitchFamily="34" charset="0"/>
                  </a:rPr>
                  <a:t>2</a:t>
                </a:r>
                <a:r>
                  <a:rPr lang="en-US" sz="2000" dirty="0">
                    <a:effectLst/>
                    <a:ea typeface="Calibri" panose="020F0502020204030204" pitchFamily="34" charset="0"/>
                  </a:rPr>
                  <a:t> = (</a:t>
                </a:r>
                <a:r>
                  <a:rPr lang="en-US" sz="2000" i="1" dirty="0">
                    <a:effectLst/>
                    <a:ea typeface="Calibri" panose="020F0502020204030204" pitchFamily="34" charset="0"/>
                  </a:rPr>
                  <a:t>r</a:t>
                </a:r>
                <a:r>
                  <a:rPr lang="en-US" sz="2000" baseline="-25000" dirty="0">
                    <a:effectLst/>
                    <a:ea typeface="Calibri" panose="020F0502020204030204" pitchFamily="34" charset="0"/>
                  </a:rPr>
                  <a:t>21</a:t>
                </a:r>
                <a:r>
                  <a:rPr lang="en-US" sz="2000" dirty="0">
                    <a:effectLst/>
                    <a:ea typeface="Calibri" panose="020F0502020204030204" pitchFamily="34" charset="0"/>
                  </a:rPr>
                  <a:t>, </a:t>
                </a:r>
                <a:r>
                  <a:rPr lang="en-US" sz="2000" i="1" dirty="0">
                    <a:effectLst/>
                    <a:ea typeface="Calibri" panose="020F0502020204030204" pitchFamily="34" charset="0"/>
                  </a:rPr>
                  <a:t>r</a:t>
                </a:r>
                <a:r>
                  <a:rPr lang="en-US" sz="2000" baseline="-25000" dirty="0">
                    <a:effectLst/>
                    <a:ea typeface="Calibri" panose="020F0502020204030204" pitchFamily="34" charset="0"/>
                  </a:rPr>
                  <a:t>22</a:t>
                </a:r>
                <a:r>
                  <a:rPr lang="en-US" sz="2000" dirty="0">
                    <a:effectLst/>
                    <a:ea typeface="Calibri" panose="020F0502020204030204" pitchFamily="34" charset="0"/>
                  </a:rPr>
                  <a:t>,…, </a:t>
                </a:r>
                <a:r>
                  <a:rPr lang="en-US" sz="2000" i="1" dirty="0">
                    <a:effectLst/>
                    <a:ea typeface="Calibri" panose="020F0502020204030204" pitchFamily="34" charset="0"/>
                  </a:rPr>
                  <a:t>r</a:t>
                </a:r>
                <a:r>
                  <a:rPr lang="en-US" sz="2000" baseline="-25000" dirty="0">
                    <a:effectLst/>
                    <a:ea typeface="Calibri" panose="020F0502020204030204" pitchFamily="34" charset="0"/>
                  </a:rPr>
                  <a:t>2</a:t>
                </a:r>
                <a:r>
                  <a:rPr lang="en-US" sz="2000" i="1" baseline="-25000" dirty="0">
                    <a:effectLst/>
                    <a:ea typeface="Calibri" panose="020F0502020204030204" pitchFamily="34" charset="0"/>
                  </a:rPr>
                  <a:t>n</a:t>
                </a:r>
                <a:r>
                  <a:rPr lang="en-US" sz="2000" dirty="0">
                    <a:effectLst/>
                    <a:ea typeface="Calibri" panose="020F0502020204030204" pitchFamily="34" charset="0"/>
                  </a:rPr>
                  <a:t>) of user 1 and user 2, in which user 1 is considered as active user and some </a:t>
                </a:r>
                <a:r>
                  <a:rPr lang="en-US" sz="2000" i="1" dirty="0" err="1">
                    <a:effectLst/>
                    <a:ea typeface="Calibri" panose="020F0502020204030204" pitchFamily="34" charset="0"/>
                  </a:rPr>
                  <a:t>r</a:t>
                </a:r>
                <a:r>
                  <a:rPr lang="en-US" sz="2000" i="1" baseline="-25000" dirty="0" err="1">
                    <a:effectLst/>
                    <a:ea typeface="Calibri" panose="020F0502020204030204" pitchFamily="34" charset="0"/>
                  </a:rPr>
                  <a:t>ij</a:t>
                </a:r>
                <a:r>
                  <a:rPr lang="en-US" sz="2000" dirty="0">
                    <a:effectLst/>
                    <a:ea typeface="Calibri" panose="020F0502020204030204" pitchFamily="34" charset="0"/>
                  </a:rPr>
                  <a:t> can be missing (empty). Let </a:t>
                </a:r>
                <a:r>
                  <a:rPr lang="en-US" sz="2000" i="1" dirty="0">
                    <a:effectLst/>
                    <a:ea typeface="Calibri" panose="020F0502020204030204" pitchFamily="34" charset="0"/>
                  </a:rPr>
                  <a:t>I</a:t>
                </a:r>
                <a:r>
                  <a:rPr lang="en-US" sz="2000" baseline="-25000" dirty="0">
                    <a:effectLst/>
                    <a:ea typeface="Calibri" panose="020F0502020204030204" pitchFamily="34" charset="0"/>
                  </a:rPr>
                  <a:t>1</a:t>
                </a:r>
                <a:r>
                  <a:rPr lang="en-US" sz="2000" dirty="0">
                    <a:effectLst/>
                    <a:ea typeface="Calibri" panose="020F0502020204030204" pitchFamily="34" charset="0"/>
                  </a:rPr>
                  <a:t> and </a:t>
                </a:r>
                <a:r>
                  <a:rPr lang="en-US" sz="2000" i="1" dirty="0">
                    <a:effectLst/>
                    <a:ea typeface="Calibri" panose="020F0502020204030204" pitchFamily="34" charset="0"/>
                  </a:rPr>
                  <a:t>I</a:t>
                </a:r>
                <a:r>
                  <a:rPr lang="en-US" sz="2000" baseline="-25000" dirty="0">
                    <a:effectLst/>
                    <a:ea typeface="Calibri" panose="020F0502020204030204" pitchFamily="34" charset="0"/>
                  </a:rPr>
                  <a:t>2</a:t>
                </a:r>
                <a:r>
                  <a:rPr lang="en-US" sz="2000" dirty="0">
                    <a:effectLst/>
                    <a:ea typeface="Calibri" panose="020F0502020204030204" pitchFamily="34" charset="0"/>
                  </a:rPr>
                  <a:t> be set of indices of items that user 1 and user 2 rated, respectively. </a:t>
                </a:r>
                <a:r>
                  <a:rPr lang="en-US" sz="2000" dirty="0">
                    <a:effectLst/>
                    <a:ea typeface="Times New Roman" panose="02020603050405020304" pitchFamily="18" charset="0"/>
                  </a:rPr>
                  <a:t>Let </a:t>
                </a:r>
                <a14:m>
                  <m:oMath xmlns:m="http://schemas.openxmlformats.org/officeDocument/2006/math">
                    <m:r>
                      <a:rPr lang="en-US" sz="2000" i="1">
                        <a:effectLst/>
                        <a:latin typeface="Cambria Math" panose="02040503050406030204" pitchFamily="18" charset="0"/>
                        <a:ea typeface="Times New Roman" panose="02020603050405020304" pitchFamily="18" charset="0"/>
                      </a:rPr>
                      <m:t>𝐼</m:t>
                    </m:r>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oMath>
                </a14:m>
                <a:r>
                  <a:rPr lang="en-US" sz="2000" dirty="0">
                    <a:effectLst/>
                    <a:ea typeface="Times New Roman" panose="02020603050405020304" pitchFamily="18" charset="0"/>
                  </a:rPr>
                  <a:t> denote intersection set of </a:t>
                </a:r>
                <a:r>
                  <a:rPr lang="en-US" sz="2000" i="1" dirty="0">
                    <a:effectLst/>
                    <a:ea typeface="Times New Roman" panose="02020603050405020304" pitchFamily="18" charset="0"/>
                  </a:rPr>
                  <a:t>I</a:t>
                </a:r>
                <a:r>
                  <a:rPr lang="en-US" sz="2000" baseline="-25000" dirty="0">
                    <a:effectLst/>
                    <a:ea typeface="Times New Roman" panose="02020603050405020304" pitchFamily="18" charset="0"/>
                  </a:rPr>
                  <a:t>1</a:t>
                </a:r>
                <a:r>
                  <a:rPr lang="en-US" sz="2000" dirty="0">
                    <a:effectLst/>
                    <a:ea typeface="Times New Roman" panose="02020603050405020304" pitchFamily="18" charset="0"/>
                  </a:rPr>
                  <a:t> and </a:t>
                </a:r>
                <a:r>
                  <a:rPr lang="en-US" sz="2000" i="1" dirty="0">
                    <a:effectLst/>
                    <a:ea typeface="Times New Roman" panose="02020603050405020304" pitchFamily="18" charset="0"/>
                  </a:rPr>
                  <a:t>I</a:t>
                </a:r>
                <a:r>
                  <a:rPr lang="en-US" sz="2000" baseline="-25000" dirty="0">
                    <a:effectLst/>
                    <a:ea typeface="Times New Roman" panose="02020603050405020304" pitchFamily="18" charset="0"/>
                  </a:rPr>
                  <a:t>2</a:t>
                </a:r>
                <a:r>
                  <a:rPr lang="en-US" sz="2000" dirty="0">
                    <a:effectLst/>
                    <a:ea typeface="Times New Roman" panose="02020603050405020304" pitchFamily="18" charset="0"/>
                  </a:rPr>
                  <a:t> and let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oMath>
                </a14:m>
                <a:r>
                  <a:rPr lang="en-US" sz="2000" dirty="0">
                    <a:effectLst/>
                    <a:ea typeface="Times New Roman" panose="02020603050405020304" pitchFamily="18" charset="0"/>
                  </a:rPr>
                  <a:t> denotes union set of </a:t>
                </a:r>
                <a:r>
                  <a:rPr lang="en-US" sz="2000" i="1" dirty="0">
                    <a:effectLst/>
                    <a:ea typeface="Times New Roman" panose="02020603050405020304" pitchFamily="18" charset="0"/>
                  </a:rPr>
                  <a:t>I</a:t>
                </a:r>
                <a:r>
                  <a:rPr lang="en-US" sz="2000" baseline="-25000" dirty="0">
                    <a:effectLst/>
                    <a:ea typeface="Times New Roman" panose="02020603050405020304" pitchFamily="18" charset="0"/>
                  </a:rPr>
                  <a:t>1</a:t>
                </a:r>
                <a:r>
                  <a:rPr lang="en-US" sz="2000" dirty="0">
                    <a:effectLst/>
                    <a:ea typeface="Times New Roman" panose="02020603050405020304" pitchFamily="18" charset="0"/>
                  </a:rPr>
                  <a:t> and </a:t>
                </a:r>
                <a:r>
                  <a:rPr lang="en-US" sz="2000" i="1" dirty="0">
                    <a:effectLst/>
                    <a:ea typeface="Times New Roman" panose="02020603050405020304" pitchFamily="18" charset="0"/>
                  </a:rPr>
                  <a:t>I</a:t>
                </a:r>
                <a:r>
                  <a:rPr lang="en-US" sz="2000" baseline="-25000" dirty="0">
                    <a:effectLst/>
                    <a:ea typeface="Times New Roman" panose="02020603050405020304" pitchFamily="18" charset="0"/>
                  </a:rPr>
                  <a:t>2</a:t>
                </a:r>
                <a:r>
                  <a:rPr lang="en-US" sz="2000" dirty="0">
                    <a:effectLst/>
                    <a:ea typeface="Times New Roman" panose="02020603050405020304" pitchFamily="18" charset="0"/>
                  </a:rPr>
                  <a:t>. Notation |x| indicates absolute value of number, length of vector, or cardinality of set.</a:t>
                </a:r>
                <a:endParaRPr lang="en-US" sz="2000" dirty="0">
                  <a:effectLst/>
                  <a:ea typeface="Calibri" panose="020F0502020204030204" pitchFamily="34" charset="0"/>
                </a:endParaRPr>
              </a:p>
              <a:p>
                <a:r>
                  <a:rPr lang="en-US" sz="2000" dirty="0">
                    <a:effectLst/>
                    <a:ea typeface="Calibri" panose="020F0502020204030204" pitchFamily="34" charset="0"/>
                  </a:rPr>
                  <a:t>Let sim(</a:t>
                </a:r>
                <a:r>
                  <a:rPr lang="en-US" sz="2000" i="1" dirty="0">
                    <a:effectLst/>
                    <a:ea typeface="Calibri" panose="020F0502020204030204" pitchFamily="34" charset="0"/>
                  </a:rPr>
                  <a:t>u</a:t>
                </a:r>
                <a:r>
                  <a:rPr lang="en-US" sz="2000" baseline="-25000" dirty="0">
                    <a:effectLst/>
                    <a:ea typeface="Calibri" panose="020F0502020204030204" pitchFamily="34" charset="0"/>
                  </a:rPr>
                  <a:t>1</a:t>
                </a:r>
                <a:r>
                  <a:rPr lang="en-US" sz="2000" dirty="0">
                    <a:effectLst/>
                    <a:ea typeface="Calibri" panose="020F0502020204030204" pitchFamily="34" charset="0"/>
                  </a:rPr>
                  <a:t>, </a:t>
                </a:r>
                <a:r>
                  <a:rPr lang="en-US" sz="2000" i="1" dirty="0">
                    <a:effectLst/>
                    <a:ea typeface="Calibri" panose="020F0502020204030204" pitchFamily="34" charset="0"/>
                  </a:rPr>
                  <a:t>u</a:t>
                </a:r>
                <a:r>
                  <a:rPr lang="en-US" sz="2000" baseline="-25000" dirty="0">
                    <a:effectLst/>
                    <a:ea typeface="Calibri" panose="020F0502020204030204" pitchFamily="34" charset="0"/>
                  </a:rPr>
                  <a:t>2</a:t>
                </a:r>
                <a:r>
                  <a:rPr lang="en-US" sz="2000" dirty="0">
                    <a:effectLst/>
                    <a:ea typeface="Calibri" panose="020F0502020204030204" pitchFamily="34" charset="0"/>
                  </a:rPr>
                  <a:t>) denote the similarity of </a:t>
                </a:r>
                <a:r>
                  <a:rPr lang="en-US" sz="2000" i="1" dirty="0">
                    <a:effectLst/>
                    <a:ea typeface="Calibri" panose="020F0502020204030204" pitchFamily="34" charset="0"/>
                  </a:rPr>
                  <a:t>u</a:t>
                </a:r>
                <a:r>
                  <a:rPr lang="en-US" sz="2000" baseline="-25000" dirty="0">
                    <a:effectLst/>
                    <a:ea typeface="Calibri" panose="020F0502020204030204" pitchFamily="34" charset="0"/>
                  </a:rPr>
                  <a:t>1</a:t>
                </a:r>
                <a:r>
                  <a:rPr lang="en-US" sz="2000" dirty="0">
                    <a:effectLst/>
                    <a:ea typeface="Calibri" panose="020F0502020204030204" pitchFamily="34" charset="0"/>
                  </a:rPr>
                  <a:t> and </a:t>
                </a:r>
                <a:r>
                  <a:rPr lang="en-US" sz="2000" i="1" dirty="0">
                    <a:effectLst/>
                    <a:ea typeface="Calibri" panose="020F0502020204030204" pitchFamily="34" charset="0"/>
                  </a:rPr>
                  <a:t>u</a:t>
                </a:r>
                <a:r>
                  <a:rPr lang="en-US" sz="2000" baseline="-25000" dirty="0">
                    <a:effectLst/>
                    <a:ea typeface="Calibri" panose="020F0502020204030204" pitchFamily="34" charset="0"/>
                  </a:rPr>
                  <a:t>2</a:t>
                </a:r>
                <a:r>
                  <a:rPr lang="en-US" sz="2000" dirty="0">
                    <a:effectLst/>
                    <a:ea typeface="Calibri" panose="020F0502020204030204" pitchFamily="34" charset="0"/>
                  </a:rPr>
                  <a:t>. The cosine measure of </a:t>
                </a:r>
                <a:r>
                  <a:rPr lang="en-US" sz="2000" i="1" dirty="0">
                    <a:effectLst/>
                    <a:ea typeface="Calibri" panose="020F0502020204030204" pitchFamily="34" charset="0"/>
                  </a:rPr>
                  <a:t>u</a:t>
                </a:r>
                <a:r>
                  <a:rPr lang="en-US" sz="2000" baseline="-25000" dirty="0">
                    <a:effectLst/>
                    <a:ea typeface="Calibri" panose="020F0502020204030204" pitchFamily="34" charset="0"/>
                  </a:rPr>
                  <a:t>1</a:t>
                </a:r>
                <a:r>
                  <a:rPr lang="en-US" sz="2000" dirty="0">
                    <a:effectLst/>
                    <a:ea typeface="Calibri" panose="020F0502020204030204" pitchFamily="34" charset="0"/>
                  </a:rPr>
                  <a:t> and </a:t>
                </a:r>
                <a:r>
                  <a:rPr lang="en-US" sz="2000" i="1" dirty="0">
                    <a:effectLst/>
                    <a:ea typeface="Calibri" panose="020F0502020204030204" pitchFamily="34" charset="0"/>
                  </a:rPr>
                  <a:t>u</a:t>
                </a:r>
                <a:r>
                  <a:rPr lang="en-US" sz="2000" baseline="-25000" dirty="0">
                    <a:effectLst/>
                    <a:ea typeface="Calibri" panose="020F0502020204030204" pitchFamily="34" charset="0"/>
                  </a:rPr>
                  <a:t>2</a:t>
                </a:r>
                <a:r>
                  <a:rPr lang="en-US" sz="2000" dirty="0">
                    <a:effectLst/>
                    <a:ea typeface="Calibri" panose="020F0502020204030204" pitchFamily="34" charset="0"/>
                  </a:rPr>
                  <a:t> is:</a:t>
                </a:r>
              </a:p>
              <a:p>
                <a:pPr marL="0" indent="0">
                  <a:buNone/>
                </a:pPr>
                <a14:m>
                  <m:oMathPara xmlns:m="http://schemas.openxmlformats.org/officeDocument/2006/math">
                    <m:oMathParaPr>
                      <m:jc m:val="centerGroup"/>
                    </m:oMathParaPr>
                    <m:oMath xmlns:m="http://schemas.openxmlformats.org/officeDocument/2006/math">
                      <m:r>
                        <m:rPr>
                          <m:sty m:val="p"/>
                        </m:rPr>
                        <a:rPr lang="en-US" sz="2000" smtClean="0">
                          <a:effectLst/>
                          <a:latin typeface="Cambria Math" panose="02040503050406030204" pitchFamily="18" charset="0"/>
                          <a:ea typeface="Calibri" panose="020F0502020204030204" pitchFamily="34" charset="0"/>
                        </a:rPr>
                        <m:t>sim</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r>
                        <a:rPr lang="en-US" sz="2000" i="1">
                          <a:effectLst/>
                          <a:latin typeface="Cambria Math" panose="02040503050406030204" pitchFamily="18" charset="0"/>
                          <a:ea typeface="Calibri" panose="020F0502020204030204" pitchFamily="34" charset="0"/>
                        </a:rPr>
                        <m:t>=</m:t>
                      </m:r>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Calibri" panose="020F0502020204030204" pitchFamily="34" charset="0"/>
                            </a:rPr>
                            <m:t>cosine</m:t>
                          </m:r>
                        </m:fName>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e>
                      </m:func>
                      <m:r>
                        <a:rPr lang="en-US" sz="2000" i="1">
                          <a:effectLst/>
                          <a:latin typeface="Cambria Math" panose="02040503050406030204" pitchFamily="18" charset="0"/>
                          <a:ea typeface="Calibri" panose="020F0502020204030204" pitchFamily="34" charset="0"/>
                        </a:rPr>
                        <m:t>=</m:t>
                      </m:r>
                      <m:f>
                        <m:fPr>
                          <m:ctrlPr>
                            <a:rPr lang="en-US" sz="2000" i="1">
                              <a:effectLst/>
                              <a:latin typeface="Cambria Math" panose="02040503050406030204" pitchFamily="18" charset="0"/>
                            </a:rPr>
                          </m:ctrlPr>
                        </m:fPr>
                        <m:num>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sub>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e>
                          </m:nary>
                        </m:num>
                        <m:den>
                          <m:rad>
                            <m:radPr>
                              <m:degHide m:val="on"/>
                              <m:ctrlPr>
                                <a:rPr lang="en-US" sz="2000" i="1">
                                  <a:effectLst/>
                                  <a:latin typeface="Cambria Math" panose="02040503050406030204" pitchFamily="18" charset="0"/>
                                </a:rPr>
                              </m:ctrlPr>
                            </m:radPr>
                            <m:deg/>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sub>
                                <m:sup/>
                                <m:e>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e>
                                      </m:d>
                                    </m:e>
                                    <m:sup>
                                      <m:r>
                                        <a:rPr lang="en-US" sz="2000" i="1">
                                          <a:effectLst/>
                                          <a:latin typeface="Cambria Math" panose="02040503050406030204" pitchFamily="18" charset="0"/>
                                          <a:ea typeface="Calibri" panose="020F0502020204030204" pitchFamily="34" charset="0"/>
                                        </a:rPr>
                                        <m:t>2</m:t>
                                      </m:r>
                                    </m:sup>
                                  </m:sSup>
                                </m:e>
                              </m:nary>
                            </m:e>
                          </m:rad>
                          <m:rad>
                            <m:radPr>
                              <m:degHide m:val="on"/>
                              <m:ctrlPr>
                                <a:rPr lang="en-US" sz="2000" i="1">
                                  <a:effectLst/>
                                  <a:latin typeface="Cambria Math" panose="02040503050406030204" pitchFamily="18" charset="0"/>
                                </a:rPr>
                              </m:ctrlPr>
                            </m:radPr>
                            <m:deg/>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sub>
                                <m:sup/>
                                <m:e>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e>
                                      </m:d>
                                    </m:e>
                                    <m:sup>
                                      <m:r>
                                        <a:rPr lang="en-US" sz="2000" i="1">
                                          <a:effectLst/>
                                          <a:latin typeface="Cambria Math" panose="02040503050406030204" pitchFamily="18" charset="0"/>
                                          <a:ea typeface="Calibri" panose="020F0502020204030204" pitchFamily="34" charset="0"/>
                                        </a:rPr>
                                        <m:t>2</m:t>
                                      </m:r>
                                    </m:sup>
                                  </m:sSup>
                                </m:e>
                              </m:nary>
                            </m:e>
                          </m:rad>
                        </m:den>
                      </m:f>
                    </m:oMath>
                  </m:oMathPara>
                </a14:m>
                <a:endParaRPr lang="en-US" sz="2000" dirty="0">
                  <a:effectLst/>
                  <a:ea typeface="Calibri" panose="020F0502020204030204" pitchFamily="34" charset="0"/>
                </a:endParaRPr>
              </a:p>
              <a:p>
                <a:r>
                  <a:rPr lang="en-US" sz="2000" dirty="0">
                    <a:effectLst/>
                    <a:ea typeface="Calibri" panose="020F0502020204030204" pitchFamily="34" charset="0"/>
                  </a:rPr>
                  <a:t>Pearson correlation is:</a:t>
                </a:r>
              </a:p>
              <a:p>
                <a:pPr marL="0" indent="0">
                  <a:buNone/>
                </a:pPr>
                <a14:m>
                  <m:oMathPara xmlns:m="http://schemas.openxmlformats.org/officeDocument/2006/math">
                    <m:oMathParaPr>
                      <m:jc m:val="centerGroup"/>
                    </m:oMathParaPr>
                    <m:oMath xmlns:m="http://schemas.openxmlformats.org/officeDocument/2006/math">
                      <m:func>
                        <m:funcPr>
                          <m:ctrlPr>
                            <a:rPr lang="en-US" sz="2000" i="1" smtClean="0">
                              <a:effectLst/>
                              <a:latin typeface="Cambria Math" panose="02040503050406030204" pitchFamily="18" charset="0"/>
                            </a:rPr>
                          </m:ctrlPr>
                        </m:funcPr>
                        <m:fName>
                          <m:r>
                            <m:rPr>
                              <m:sty m:val="p"/>
                            </m:rPr>
                            <a:rPr lang="en-US" sz="2000">
                              <a:effectLst/>
                              <a:latin typeface="Cambria Math" panose="02040503050406030204" pitchFamily="18" charset="0"/>
                              <a:ea typeface="Calibri" panose="020F0502020204030204" pitchFamily="34" charset="0"/>
                            </a:rPr>
                            <m:t>Pearson</m:t>
                          </m:r>
                        </m:fName>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e>
                      </m:func>
                      <m:r>
                        <a:rPr lang="en-US" sz="2000" i="1">
                          <a:effectLst/>
                          <a:latin typeface="Cambria Math" panose="02040503050406030204" pitchFamily="18" charset="0"/>
                          <a:ea typeface="Calibri" panose="020F0502020204030204" pitchFamily="34" charset="0"/>
                        </a:rPr>
                        <m:t>=</m:t>
                      </m:r>
                      <m:f>
                        <m:fPr>
                          <m:ctrlPr>
                            <a:rPr lang="en-US" sz="2000" i="1">
                              <a:effectLst/>
                              <a:latin typeface="Cambria Math" panose="02040503050406030204" pitchFamily="18" charset="0"/>
                            </a:rPr>
                          </m:ctrlPr>
                        </m:fPr>
                        <m:num>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sub>
                            <m:sup/>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rPr>
                                            <m:t>𝑢</m:t>
                                          </m:r>
                                        </m:e>
                                      </m:acc>
                                    </m:e>
                                    <m:sub>
                                      <m:r>
                                        <a:rPr lang="en-US" sz="2000" i="1">
                                          <a:effectLst/>
                                          <a:latin typeface="Cambria Math" panose="02040503050406030204" pitchFamily="18" charset="0"/>
                                          <a:ea typeface="Calibri" panose="020F0502020204030204" pitchFamily="34" charset="0"/>
                                        </a:rPr>
                                        <m:t>1</m:t>
                                      </m:r>
                                    </m:sub>
                                  </m:sSub>
                                </m:e>
                              </m:d>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rPr>
                                            <m:t>𝑢</m:t>
                                          </m:r>
                                        </m:e>
                                      </m:acc>
                                    </m:e>
                                    <m:sub>
                                      <m:r>
                                        <a:rPr lang="en-US" sz="2000" i="1">
                                          <a:effectLst/>
                                          <a:latin typeface="Cambria Math" panose="02040503050406030204" pitchFamily="18" charset="0"/>
                                          <a:ea typeface="Calibri" panose="020F0502020204030204" pitchFamily="34" charset="0"/>
                                        </a:rPr>
                                        <m:t>2</m:t>
                                      </m:r>
                                    </m:sub>
                                  </m:sSub>
                                </m:e>
                              </m:d>
                            </m:e>
                          </m:nary>
                        </m:num>
                        <m:den>
                          <m:rad>
                            <m:radPr>
                              <m:degHide m:val="on"/>
                              <m:ctrlPr>
                                <a:rPr lang="en-US" sz="2000" i="1">
                                  <a:effectLst/>
                                  <a:latin typeface="Cambria Math" panose="02040503050406030204" pitchFamily="18" charset="0"/>
                                </a:rPr>
                              </m:ctrlPr>
                            </m:radPr>
                            <m:deg/>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sub>
                                <m:sup/>
                                <m:e>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rPr>
                                                    <m:t>𝑢</m:t>
                                                  </m:r>
                                                </m:e>
                                              </m:acc>
                                            </m:e>
                                            <m:sub>
                                              <m:r>
                                                <a:rPr lang="en-US" sz="2000" i="1">
                                                  <a:effectLst/>
                                                  <a:latin typeface="Cambria Math" panose="02040503050406030204" pitchFamily="18" charset="0"/>
                                                  <a:ea typeface="Calibri" panose="020F0502020204030204" pitchFamily="34" charset="0"/>
                                                </a:rPr>
                                                <m:t>1</m:t>
                                              </m:r>
                                            </m:sub>
                                          </m:sSub>
                                        </m:e>
                                      </m:d>
                                    </m:e>
                                    <m:sup>
                                      <m:r>
                                        <a:rPr lang="en-US" sz="2000" i="1">
                                          <a:effectLst/>
                                          <a:latin typeface="Cambria Math" panose="02040503050406030204" pitchFamily="18" charset="0"/>
                                          <a:ea typeface="Calibri" panose="020F0502020204030204" pitchFamily="34" charset="0"/>
                                        </a:rPr>
                                        <m:t>2</m:t>
                                      </m:r>
                                    </m:sup>
                                  </m:sSup>
                                </m:e>
                              </m:nary>
                            </m:e>
                          </m:rad>
                          <m:rad>
                            <m:radPr>
                              <m:degHide m:val="on"/>
                              <m:ctrlPr>
                                <a:rPr lang="en-US" sz="2000" i="1">
                                  <a:effectLst/>
                                  <a:latin typeface="Cambria Math" panose="02040503050406030204" pitchFamily="18" charset="0"/>
                                </a:rPr>
                              </m:ctrlPr>
                            </m:radPr>
                            <m:deg/>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sub>
                                <m:sup/>
                                <m:e>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acc>
                                                <m:accPr>
                                                  <m:chr m:val="̅"/>
                                                  <m:ctrlPr>
                                                    <a:rPr lang="en-US" sz="2000" i="1">
                                                      <a:effectLst/>
                                                      <a:latin typeface="Cambria Math" panose="02040503050406030204" pitchFamily="18" charset="0"/>
                                                    </a:rPr>
                                                  </m:ctrlPr>
                                                </m:accPr>
                                                <m:e>
                                                  <m:r>
                                                    <a:rPr lang="en-US" sz="2000" i="1">
                                                      <a:effectLst/>
                                                      <a:latin typeface="Cambria Math" panose="02040503050406030204" pitchFamily="18" charset="0"/>
                                                      <a:ea typeface="Calibri" panose="020F0502020204030204" pitchFamily="34" charset="0"/>
                                                    </a:rPr>
                                                    <m:t>𝑢</m:t>
                                                  </m:r>
                                                </m:e>
                                              </m:acc>
                                            </m:e>
                                            <m:sub>
                                              <m:r>
                                                <a:rPr lang="en-US" sz="2000" i="1">
                                                  <a:effectLst/>
                                                  <a:latin typeface="Cambria Math" panose="02040503050406030204" pitchFamily="18" charset="0"/>
                                                  <a:ea typeface="Calibri" panose="020F0502020204030204" pitchFamily="34" charset="0"/>
                                                </a:rPr>
                                                <m:t>2</m:t>
                                              </m:r>
                                            </m:sub>
                                          </m:sSub>
                                        </m:e>
                                      </m:d>
                                    </m:e>
                                    <m:sup>
                                      <m:r>
                                        <a:rPr lang="en-US" sz="2000" i="1">
                                          <a:effectLst/>
                                          <a:latin typeface="Cambria Math" panose="02040503050406030204" pitchFamily="18" charset="0"/>
                                          <a:ea typeface="Calibri" panose="020F0502020204030204" pitchFamily="34" charset="0"/>
                                        </a:rPr>
                                        <m:t>2</m:t>
                                      </m:r>
                                    </m:sup>
                                  </m:sSup>
                                </m:e>
                              </m:nary>
                            </m:e>
                          </m:rad>
                        </m:den>
                      </m:f>
                    </m:oMath>
                  </m:oMathPara>
                </a14:m>
                <a:endParaRPr lang="en-US" sz="2000" dirty="0">
                  <a:effectLst/>
                  <a:ea typeface="Calibri" panose="020F0502020204030204" pitchFamily="34" charset="0"/>
                </a:endParaRPr>
              </a:p>
              <a:p>
                <a:r>
                  <a:rPr lang="en-US" sz="2000" dirty="0">
                    <a:effectLst/>
                    <a:ea typeface="Calibri" panose="020F0502020204030204" pitchFamily="34" charset="0"/>
                  </a:rPr>
                  <a:t>PSS measure</a:t>
                </a:r>
                <a:r>
                  <a:rPr lang="en-US" sz="2000" dirty="0">
                    <a:ea typeface="Calibri" panose="020F0502020204030204" pitchFamily="34" charset="0"/>
                  </a:rPr>
                  <a:t> is:</a:t>
                </a:r>
              </a:p>
              <a:p>
                <a:pPr marL="0" indent="0">
                  <a:buNone/>
                </a:pPr>
                <a14:m>
                  <m:oMathPara xmlns:m="http://schemas.openxmlformats.org/officeDocument/2006/math">
                    <m:oMathParaPr>
                      <m:jc m:val="centerGroup"/>
                    </m:oMathParaPr>
                    <m:oMath xmlns:m="http://schemas.openxmlformats.org/officeDocument/2006/math">
                      <m:r>
                        <m:rPr>
                          <m:sty m:val="p"/>
                        </m:rPr>
                        <a:rPr lang="en-US" sz="2000" smtClean="0">
                          <a:effectLst/>
                          <a:latin typeface="Cambria Math" panose="02040503050406030204" pitchFamily="18" charset="0"/>
                          <a:ea typeface="Calibri" panose="020F0502020204030204" pitchFamily="34" charset="0"/>
                        </a:rPr>
                        <m:t>PSS</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r>
                        <a:rPr lang="en-US" sz="2000" i="1">
                          <a:effectLst/>
                          <a:latin typeface="Cambria Math" panose="02040503050406030204" pitchFamily="18" charset="0"/>
                          <a:ea typeface="Calibri" panose="020F0502020204030204" pitchFamily="34" charset="0"/>
                        </a:rPr>
                        <m:t>=</m:t>
                      </m:r>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𝐼</m:t>
                          </m:r>
                        </m:sub>
                        <m:sup/>
                        <m:e>
                          <m:r>
                            <m:rPr>
                              <m:sty m:val="p"/>
                            </m:rPr>
                            <a:rPr lang="en-US" sz="2000">
                              <a:effectLst/>
                              <a:latin typeface="Cambria Math" panose="02040503050406030204" pitchFamily="18" charset="0"/>
                              <a:ea typeface="Calibri" panose="020F0502020204030204" pitchFamily="34" charset="0"/>
                            </a:rPr>
                            <m:t>Proximity</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e>
                          </m:d>
                          <m:r>
                            <a:rPr lang="en-US" sz="2000" i="1">
                              <a:effectLst/>
                              <a:latin typeface="Cambria Math" panose="02040503050406030204" pitchFamily="18" charset="0"/>
                              <a:ea typeface="Calibri" panose="020F0502020204030204" pitchFamily="34" charset="0"/>
                            </a:rPr>
                            <m:t>∗</m:t>
                          </m:r>
                        </m:e>
                      </m:nary>
                      <m:r>
                        <m:rPr>
                          <m:sty m:val="p"/>
                        </m:rPr>
                        <a:rPr lang="en-US" sz="2000">
                          <a:effectLst/>
                          <a:latin typeface="Cambria Math" panose="02040503050406030204" pitchFamily="18" charset="0"/>
                          <a:ea typeface="Calibri" panose="020F0502020204030204" pitchFamily="34" charset="0"/>
                        </a:rPr>
                        <m:t>Significance</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e>
                      </m:d>
                      <m:r>
                        <a:rPr lang="en-US" sz="2000" i="1">
                          <a:effectLst/>
                          <a:latin typeface="Cambria Math" panose="02040503050406030204" pitchFamily="18" charset="0"/>
                          <a:ea typeface="Calibri" panose="020F0502020204030204" pitchFamily="34" charset="0"/>
                        </a:rPr>
                        <m:t>∗</m:t>
                      </m:r>
                      <m:r>
                        <m:rPr>
                          <m:sty m:val="p"/>
                        </m:rPr>
                        <a:rPr lang="en-US" sz="2000">
                          <a:effectLst/>
                          <a:latin typeface="Cambria Math" panose="02040503050406030204" pitchFamily="18" charset="0"/>
                          <a:ea typeface="Calibri" panose="020F0502020204030204" pitchFamily="34" charset="0"/>
                        </a:rPr>
                        <m:t>Singularity</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e>
                      </m:d>
                    </m:oMath>
                  </m:oMathPara>
                </a14:m>
                <a:endParaRPr lang="en-US" sz="2000" dirty="0"/>
              </a:p>
            </p:txBody>
          </p:sp>
        </mc:Choice>
        <mc:Fallback>
          <p:sp>
            <p:nvSpPr>
              <p:cNvPr id="3" name="Content Placeholder 2">
                <a:extLst>
                  <a:ext uri="{FF2B5EF4-FFF2-40B4-BE49-F238E27FC236}">
                    <a16:creationId xmlns:a16="http://schemas.microsoft.com/office/drawing/2014/main" id="{B48574AA-896D-410C-BA12-533675F92D26}"/>
                  </a:ext>
                </a:extLst>
              </p:cNvPr>
              <p:cNvSpPr>
                <a:spLocks noGrp="1" noRot="1" noChangeAspect="1" noMove="1" noResize="1" noEditPoints="1" noAdjustHandles="1" noChangeArrowheads="1" noChangeShapeType="1" noTextEdit="1"/>
              </p:cNvSpPr>
              <p:nvPr>
                <p:ph idx="1"/>
              </p:nvPr>
            </p:nvSpPr>
            <p:spPr>
              <a:blipFill>
                <a:blip r:embed="rId2"/>
                <a:stretch>
                  <a:fillRect l="-522" t="-589" r="-580" b="-188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36D40F1-298B-46D5-AF38-5921EFE88FD5}"/>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6229A4D3-2363-4AE4-8315-10A96F9BB15A}"/>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534F90DF-3745-4854-BA3A-AFEC84F010D4}"/>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22209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89CA3-A11C-4F9B-83CB-5C5D2B0FA8B6}"/>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05AFCB-E1AB-46F5-9020-5B344E97266D}"/>
                  </a:ext>
                </a:extLst>
              </p:cNvPr>
              <p:cNvSpPr>
                <a:spLocks noGrp="1"/>
              </p:cNvSpPr>
              <p:nvPr>
                <p:ph idx="1"/>
              </p:nvPr>
            </p:nvSpPr>
            <p:spPr>
              <a:xfrm>
                <a:off x="290945" y="914399"/>
                <a:ext cx="11554691" cy="5176066"/>
              </a:xfrm>
            </p:spPr>
            <p:txBody>
              <a:bodyPr>
                <a:noAutofit/>
              </a:bodyPr>
              <a:lstStyle/>
              <a:p>
                <a:r>
                  <a:rPr lang="en-US" sz="2000" dirty="0">
                    <a:effectLst/>
                    <a:ea typeface="Calibri" panose="020F0502020204030204" pitchFamily="34" charset="0"/>
                  </a:rPr>
                  <a:t>Jaccard measure is ratio of cardinality of common set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oMath>
                </a14:m>
                <a:r>
                  <a:rPr lang="en-US" sz="2000" dirty="0">
                    <a:effectLst/>
                    <a:ea typeface="Times New Roman" panose="02020603050405020304" pitchFamily="18" charset="0"/>
                  </a:rPr>
                  <a:t> to </a:t>
                </a:r>
                <a:r>
                  <a:rPr lang="en-US" sz="2000" dirty="0">
                    <a:effectLst/>
                    <a:ea typeface="Calibri" panose="020F0502020204030204" pitchFamily="34" charset="0"/>
                  </a:rPr>
                  <a:t>cardinality of union set </a:t>
                </a:r>
                <a14:m>
                  <m:oMath xmlns:m="http://schemas.openxmlformats.org/officeDocument/2006/math">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oMath>
                </a14:m>
                <a:r>
                  <a:rPr lang="en-US" sz="2000" dirty="0"/>
                  <a:t>:</a:t>
                </a:r>
              </a:p>
              <a:p>
                <a:pPr marL="0" indent="0">
                  <a:buNone/>
                </a:pPr>
                <a14:m>
                  <m:oMathPara xmlns:m="http://schemas.openxmlformats.org/officeDocument/2006/math">
                    <m:oMathParaPr>
                      <m:jc m:val="centerGroup"/>
                    </m:oMathParaPr>
                    <m:oMath xmlns:m="http://schemas.openxmlformats.org/officeDocument/2006/math">
                      <m:r>
                        <m:rPr>
                          <m:sty m:val="p"/>
                        </m:rPr>
                        <a:rPr lang="en-US" sz="2000" smtClean="0">
                          <a:effectLst/>
                          <a:latin typeface="Cambria Math" panose="02040503050406030204" pitchFamily="18" charset="0"/>
                          <a:ea typeface="Calibri" panose="020F0502020204030204" pitchFamily="34" charset="0"/>
                        </a:rPr>
                        <m:t>Jaccard</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r>
                        <a:rPr lang="en-US" sz="2000" i="1">
                          <a:effectLst/>
                          <a:latin typeface="Cambria Math" panose="02040503050406030204" pitchFamily="18" charset="0"/>
                          <a:ea typeface="Calibri" panose="020F0502020204030204" pitchFamily="34" charset="0"/>
                        </a:rPr>
                        <m:t>=</m:t>
                      </m:r>
                      <m:f>
                        <m:fPr>
                          <m:ctrlPr>
                            <a:rPr lang="en-US" sz="2000" i="1">
                              <a:effectLst/>
                              <a:latin typeface="Cambria Math" panose="02040503050406030204" pitchFamily="18" charset="0"/>
                            </a:rPr>
                          </m:ctrlPr>
                        </m:fPr>
                        <m:num>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e>
                          </m:d>
                        </m:num>
                        <m:den>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e>
                          </m:d>
                        </m:den>
                      </m:f>
                    </m:oMath>
                  </m:oMathPara>
                </a14:m>
                <a:endParaRPr lang="en-US" sz="2000" dirty="0"/>
              </a:p>
              <a:p>
                <a:r>
                  <a:rPr lang="en-US" sz="2000" dirty="0">
                    <a:effectLst/>
                    <a:ea typeface="Calibri" panose="020F0502020204030204" pitchFamily="34" charset="0"/>
                  </a:rPr>
                  <a:t>Liang, Ma, and Yuan [4] proposed an improved variant of Jaccard called IJ:</a:t>
                </a:r>
              </a:p>
              <a:p>
                <a:pPr marL="0" indent="0">
                  <a:buNone/>
                </a:pPr>
                <a14:m>
                  <m:oMathPara xmlns:m="http://schemas.openxmlformats.org/officeDocument/2006/math">
                    <m:oMathParaPr>
                      <m:jc m:val="centerGroup"/>
                    </m:oMathParaPr>
                    <m:oMath xmlns:m="http://schemas.openxmlformats.org/officeDocument/2006/math">
                      <m:r>
                        <m:rPr>
                          <m:sty m:val="p"/>
                        </m:rPr>
                        <a:rPr lang="en-US" sz="2000" smtClean="0">
                          <a:effectLst/>
                          <a:latin typeface="Cambria Math" panose="02040503050406030204" pitchFamily="18" charset="0"/>
                          <a:ea typeface="Calibri" panose="020F0502020204030204" pitchFamily="34" charset="0"/>
                        </a:rPr>
                        <m:t>IJ</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r>
                        <a:rPr lang="en-US" sz="2000" i="1">
                          <a:effectLst/>
                          <a:latin typeface="Cambria Math" panose="02040503050406030204" pitchFamily="18" charset="0"/>
                          <a:ea typeface="Calibri" panose="020F0502020204030204" pitchFamily="34" charset="0"/>
                        </a:rPr>
                        <m:t>=</m:t>
                      </m:r>
                      <m:d>
                        <m:dPr>
                          <m:ctrlPr>
                            <a:rPr lang="en-US" sz="2000" i="1">
                              <a:effectLst/>
                              <a:latin typeface="Cambria Math" panose="02040503050406030204" pitchFamily="18" charset="0"/>
                            </a:rPr>
                          </m:ctrlPr>
                        </m:dPr>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𝑃𝐴</m:t>
                              </m:r>
                            </m:sub>
                            <m:sup/>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𝑃</m:t>
                                  </m:r>
                                </m:sub>
                                <m:sup>
                                  <m:r>
                                    <a:rPr lang="en-US" sz="2000" i="1">
                                      <a:effectLst/>
                                      <a:latin typeface="Cambria Math" panose="02040503050406030204" pitchFamily="18" charset="0"/>
                                      <a:ea typeface="Calibri" panose="020F0502020204030204" pitchFamily="34" charset="0"/>
                                    </a:rPr>
                                    <m:t>𝑗</m:t>
                                  </m:r>
                                </m:sup>
                              </m:sSubSup>
                            </m:e>
                          </m:nary>
                          <m:r>
                            <a:rPr lang="en-US" sz="2000" i="1">
                              <a:effectLst/>
                              <a:latin typeface="Cambria Math" panose="02040503050406030204" pitchFamily="18" charset="0"/>
                              <a:ea typeface="Calibri" panose="020F0502020204030204" pitchFamily="34" charset="0"/>
                            </a:rPr>
                            <m:t>+</m:t>
                          </m:r>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𝑁𝐴</m:t>
                              </m:r>
                            </m:sub>
                            <m:sup/>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𝑁</m:t>
                                  </m:r>
                                </m:sub>
                                <m:sup>
                                  <m:r>
                                    <a:rPr lang="en-US" sz="2000" i="1">
                                      <a:effectLst/>
                                      <a:latin typeface="Cambria Math" panose="02040503050406030204" pitchFamily="18" charset="0"/>
                                      <a:ea typeface="Calibri" panose="020F0502020204030204" pitchFamily="34" charset="0"/>
                                    </a:rPr>
                                    <m:t>𝑗</m:t>
                                  </m:r>
                                </m:sup>
                              </m:sSubSup>
                            </m:e>
                          </m:nary>
                          <m:r>
                            <a:rPr lang="en-US" sz="2000" i="1">
                              <a:effectLst/>
                              <a:latin typeface="Cambria Math" panose="02040503050406030204" pitchFamily="18" charset="0"/>
                              <a:ea typeface="Calibri" panose="020F0502020204030204" pitchFamily="34" charset="0"/>
                            </a:rPr>
                            <m:t>+</m:t>
                          </m:r>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𝐷</m:t>
                              </m:r>
                            </m:sub>
                            <m:sup/>
                            <m:e>
                              <m:rad>
                                <m:radPr>
                                  <m:degHide m:val="on"/>
                                  <m:ctrlPr>
                                    <a:rPr lang="en-US" sz="2000" i="1">
                                      <a:effectLst/>
                                      <a:latin typeface="Cambria Math" panose="02040503050406030204" pitchFamily="18" charset="0"/>
                                    </a:rPr>
                                  </m:ctrlPr>
                                </m:radPr>
                                <m:deg/>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𝑃</m:t>
                                      </m:r>
                                    </m:sub>
                                    <m:sup>
                                      <m:r>
                                        <a:rPr lang="en-US" sz="2000" i="1">
                                          <a:effectLst/>
                                          <a:latin typeface="Cambria Math" panose="02040503050406030204" pitchFamily="18" charset="0"/>
                                          <a:ea typeface="Calibri" panose="020F0502020204030204" pitchFamily="34" charset="0"/>
                                        </a:rPr>
                                        <m:t>𝑗</m:t>
                                      </m:r>
                                    </m:sup>
                                  </m:sSubSup>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𝑁</m:t>
                                      </m:r>
                                    </m:sub>
                                    <m:sup>
                                      <m:r>
                                        <a:rPr lang="en-US" sz="2000" i="1">
                                          <a:effectLst/>
                                          <a:latin typeface="Cambria Math" panose="02040503050406030204" pitchFamily="18" charset="0"/>
                                          <a:ea typeface="Calibri" panose="020F0502020204030204" pitchFamily="34" charset="0"/>
                                        </a:rPr>
                                        <m:t>𝑗</m:t>
                                      </m:r>
                                    </m:sup>
                                  </m:sSubSup>
                                </m:e>
                              </m:rad>
                            </m:e>
                          </m:nary>
                        </m:e>
                      </m:d>
                      <m:r>
                        <a:rPr lang="en-US" sz="2000" i="1">
                          <a:effectLst/>
                          <a:latin typeface="Cambria Math" panose="02040503050406030204" pitchFamily="18" charset="0"/>
                          <a:ea typeface="Calibri" panose="020F0502020204030204" pitchFamily="34" charset="0"/>
                        </a:rPr>
                        <m:t>/</m:t>
                      </m:r>
                      <m:d>
                        <m:dPr>
                          <m:ctrlPr>
                            <a:rPr lang="en-US" sz="2000" i="1">
                              <a:effectLst/>
                              <a:latin typeface="Cambria Math" panose="02040503050406030204" pitchFamily="18" charset="0"/>
                            </a:rPr>
                          </m:ctrlPr>
                        </m:dPr>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𝑃𝐴</m:t>
                              </m:r>
                            </m:sub>
                            <m:sup/>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𝑃</m:t>
                                  </m:r>
                                </m:sub>
                                <m:sup>
                                  <m:r>
                                    <a:rPr lang="en-US" sz="2000" i="1">
                                      <a:effectLst/>
                                      <a:latin typeface="Cambria Math" panose="02040503050406030204" pitchFamily="18" charset="0"/>
                                      <a:ea typeface="Calibri" panose="020F0502020204030204" pitchFamily="34" charset="0"/>
                                    </a:rPr>
                                    <m:t>𝑗</m:t>
                                  </m:r>
                                </m:sup>
                              </m:sSubSup>
                            </m:e>
                          </m:nary>
                          <m:r>
                            <a:rPr lang="en-US" sz="2000" i="1">
                              <a:effectLst/>
                              <a:latin typeface="Cambria Math" panose="02040503050406030204" pitchFamily="18" charset="0"/>
                              <a:ea typeface="Calibri" panose="020F0502020204030204" pitchFamily="34" charset="0"/>
                            </a:rPr>
                            <m:t>+</m:t>
                          </m:r>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𝑁𝐴</m:t>
                              </m:r>
                            </m:sub>
                            <m:sup/>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𝑁</m:t>
                                  </m:r>
                                </m:sub>
                                <m:sup>
                                  <m:r>
                                    <a:rPr lang="en-US" sz="2000" i="1">
                                      <a:effectLst/>
                                      <a:latin typeface="Cambria Math" panose="02040503050406030204" pitchFamily="18" charset="0"/>
                                      <a:ea typeface="Calibri" panose="020F0502020204030204" pitchFamily="34" charset="0"/>
                                    </a:rPr>
                                    <m:t>𝑗</m:t>
                                  </m:r>
                                </m:sup>
                              </m:sSubSup>
                            </m:e>
                          </m:nary>
                          <m:r>
                            <a:rPr lang="en-US" sz="2000" i="1">
                              <a:effectLst/>
                              <a:latin typeface="Cambria Math" panose="02040503050406030204" pitchFamily="18" charset="0"/>
                              <a:ea typeface="Calibri" panose="020F0502020204030204" pitchFamily="34" charset="0"/>
                            </a:rPr>
                            <m:t>+</m:t>
                          </m:r>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𝐷</m:t>
                              </m:r>
                            </m:sub>
                            <m:sup/>
                            <m:e>
                              <m:rad>
                                <m:radPr>
                                  <m:degHide m:val="on"/>
                                  <m:ctrlPr>
                                    <a:rPr lang="en-US" sz="2000" i="1">
                                      <a:effectLst/>
                                      <a:latin typeface="Cambria Math" panose="02040503050406030204" pitchFamily="18" charset="0"/>
                                    </a:rPr>
                                  </m:ctrlPr>
                                </m:radPr>
                                <m:deg/>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𝑃</m:t>
                                      </m:r>
                                    </m:sub>
                                    <m:sup>
                                      <m:r>
                                        <a:rPr lang="en-US" sz="2000" i="1">
                                          <a:effectLst/>
                                          <a:latin typeface="Cambria Math" panose="02040503050406030204" pitchFamily="18" charset="0"/>
                                          <a:ea typeface="Calibri" panose="020F0502020204030204" pitchFamily="34" charset="0"/>
                                        </a:rPr>
                                        <m:t>𝑗</m:t>
                                      </m:r>
                                    </m:sup>
                                  </m:sSubSup>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𝑁</m:t>
                                      </m:r>
                                    </m:sub>
                                    <m:sup>
                                      <m:r>
                                        <a:rPr lang="en-US" sz="2000" i="1">
                                          <a:effectLst/>
                                          <a:latin typeface="Cambria Math" panose="02040503050406030204" pitchFamily="18" charset="0"/>
                                          <a:ea typeface="Calibri" panose="020F0502020204030204" pitchFamily="34" charset="0"/>
                                        </a:rPr>
                                        <m:t>𝑗</m:t>
                                      </m:r>
                                    </m:sup>
                                  </m:sSubSup>
                                </m:e>
                              </m:rad>
                            </m:e>
                          </m:nary>
                          <m:r>
                            <a:rPr lang="en-US" sz="2000" i="1">
                              <a:effectLst/>
                              <a:latin typeface="Cambria Math" panose="02040503050406030204" pitchFamily="18" charset="0"/>
                              <a:ea typeface="Calibri" panose="020F0502020204030204" pitchFamily="34" charset="0"/>
                            </a:rPr>
                            <m:t>+</m:t>
                          </m:r>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𝑃𝑂</m:t>
                              </m:r>
                            </m:sub>
                            <m:sup/>
                            <m:e>
                              <m:rad>
                                <m:radPr>
                                  <m:degHide m:val="on"/>
                                  <m:ctrlPr>
                                    <a:rPr lang="en-US" sz="2000" i="1">
                                      <a:effectLst/>
                                      <a:latin typeface="Cambria Math" panose="02040503050406030204" pitchFamily="18" charset="0"/>
                                    </a:rPr>
                                  </m:ctrlPr>
                                </m:radPr>
                                <m:deg/>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𝑃</m:t>
                                      </m:r>
                                    </m:sub>
                                    <m:sup>
                                      <m:r>
                                        <a:rPr lang="en-US" sz="2000" i="1">
                                          <a:effectLst/>
                                          <a:latin typeface="Cambria Math" panose="02040503050406030204" pitchFamily="18" charset="0"/>
                                          <a:ea typeface="Calibri" panose="020F0502020204030204" pitchFamily="34" charset="0"/>
                                        </a:rPr>
                                        <m:t>𝑗</m:t>
                                      </m:r>
                                    </m:sup>
                                  </m:sSubSup>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𝐸</m:t>
                                      </m:r>
                                    </m:sub>
                                    <m:sup>
                                      <m:r>
                                        <a:rPr lang="en-US" sz="2000" i="1">
                                          <a:effectLst/>
                                          <a:latin typeface="Cambria Math" panose="02040503050406030204" pitchFamily="18" charset="0"/>
                                          <a:ea typeface="Calibri" panose="020F0502020204030204" pitchFamily="34" charset="0"/>
                                        </a:rPr>
                                        <m:t>𝑗</m:t>
                                      </m:r>
                                    </m:sup>
                                  </m:sSubSup>
                                </m:e>
                              </m:rad>
                            </m:e>
                          </m:nary>
                          <m:r>
                            <a:rPr lang="en-US" sz="2000" i="1">
                              <a:effectLst/>
                              <a:latin typeface="Cambria Math" panose="02040503050406030204" pitchFamily="18" charset="0"/>
                              <a:ea typeface="Calibri" panose="020F0502020204030204" pitchFamily="34" charset="0"/>
                            </a:rPr>
                            <m:t>++</m:t>
                          </m:r>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𝑁𝑂</m:t>
                              </m:r>
                            </m:sub>
                            <m:sup/>
                            <m:e>
                              <m:rad>
                                <m:radPr>
                                  <m:degHide m:val="on"/>
                                  <m:ctrlPr>
                                    <a:rPr lang="en-US" sz="2000" i="1">
                                      <a:effectLst/>
                                      <a:latin typeface="Cambria Math" panose="02040503050406030204" pitchFamily="18" charset="0"/>
                                    </a:rPr>
                                  </m:ctrlPr>
                                </m:radPr>
                                <m:deg/>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𝑁</m:t>
                                      </m:r>
                                    </m:sub>
                                    <m:sup>
                                      <m:r>
                                        <a:rPr lang="en-US" sz="2000" i="1">
                                          <a:effectLst/>
                                          <a:latin typeface="Cambria Math" panose="02040503050406030204" pitchFamily="18" charset="0"/>
                                          <a:ea typeface="Calibri" panose="020F0502020204030204" pitchFamily="34" charset="0"/>
                                        </a:rPr>
                                        <m:t>𝑗</m:t>
                                      </m:r>
                                    </m:sup>
                                  </m:sSubSup>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rPr>
                                        <m:t>𝑆</m:t>
                                      </m:r>
                                    </m:e>
                                    <m:sub>
                                      <m:r>
                                        <a:rPr lang="en-US" sz="2000" i="1">
                                          <a:effectLst/>
                                          <a:latin typeface="Cambria Math" panose="02040503050406030204" pitchFamily="18" charset="0"/>
                                          <a:ea typeface="Calibri" panose="020F0502020204030204" pitchFamily="34" charset="0"/>
                                        </a:rPr>
                                        <m:t>𝐸</m:t>
                                      </m:r>
                                    </m:sub>
                                    <m:sup>
                                      <m:r>
                                        <a:rPr lang="en-US" sz="2000" i="1">
                                          <a:effectLst/>
                                          <a:latin typeface="Cambria Math" panose="02040503050406030204" pitchFamily="18" charset="0"/>
                                          <a:ea typeface="Calibri" panose="020F0502020204030204" pitchFamily="34" charset="0"/>
                                        </a:rPr>
                                        <m:t>𝑗</m:t>
                                      </m:r>
                                    </m:sup>
                                  </m:sSubSup>
                                </m:e>
                              </m:rad>
                            </m:e>
                          </m:nary>
                        </m:e>
                      </m:d>
                    </m:oMath>
                  </m:oMathPara>
                </a14:m>
                <a:endParaRPr lang="en-US" sz="2000" dirty="0">
                  <a:ea typeface="Calibri" panose="020F0502020204030204" pitchFamily="34" charset="0"/>
                </a:endParaRPr>
              </a:p>
              <a:p>
                <a:pPr>
                  <a:buNone/>
                </a:pPr>
                <a:r>
                  <a:rPr lang="en-US" sz="2000" dirty="0">
                    <a:effectLst/>
                    <a:ea typeface="Calibri" panose="020F0502020204030204" pitchFamily="34" charset="0"/>
                  </a:rPr>
                  <a:t>	Where </a:t>
                </a:r>
                <a:r>
                  <a:rPr lang="en-US" sz="2000" i="1" dirty="0" err="1">
                    <a:effectLst/>
                    <a:ea typeface="Calibri" panose="020F0502020204030204" pitchFamily="34" charset="0"/>
                  </a:rPr>
                  <a:t>S</a:t>
                </a:r>
                <a:r>
                  <a:rPr lang="en-US" sz="2000" i="1" baseline="-25000" dirty="0" err="1">
                    <a:effectLst/>
                    <a:ea typeface="Calibri" panose="020F0502020204030204" pitchFamily="34" charset="0"/>
                  </a:rPr>
                  <a:t>j</a:t>
                </a:r>
                <a:r>
                  <a:rPr lang="en-US" sz="2000" i="1" baseline="30000" dirty="0" err="1">
                    <a:effectLst/>
                    <a:ea typeface="Calibri" panose="020F0502020204030204" pitchFamily="34" charset="0"/>
                  </a:rPr>
                  <a:t>P</a:t>
                </a:r>
                <a:r>
                  <a:rPr lang="en-US" sz="2000" dirty="0">
                    <a:effectLst/>
                    <a:ea typeface="Calibri" panose="020F0502020204030204" pitchFamily="34" charset="0"/>
                  </a:rPr>
                  <a:t>, </a:t>
                </a:r>
                <a:r>
                  <a:rPr lang="en-US" sz="2000" i="1" dirty="0" err="1">
                    <a:effectLst/>
                    <a:ea typeface="Calibri" panose="020F0502020204030204" pitchFamily="34" charset="0"/>
                  </a:rPr>
                  <a:t>S</a:t>
                </a:r>
                <a:r>
                  <a:rPr lang="en-US" sz="2000" i="1" baseline="-25000" dirty="0" err="1">
                    <a:effectLst/>
                    <a:ea typeface="Calibri" panose="020F0502020204030204" pitchFamily="34" charset="0"/>
                  </a:rPr>
                  <a:t>j</a:t>
                </a:r>
                <a:r>
                  <a:rPr lang="en-US" sz="2000" i="1" baseline="30000" dirty="0" err="1">
                    <a:effectLst/>
                    <a:ea typeface="Calibri" panose="020F0502020204030204" pitchFamily="34" charset="0"/>
                  </a:rPr>
                  <a:t>N</a:t>
                </a:r>
                <a:r>
                  <a:rPr lang="en-US" sz="2000" dirty="0">
                    <a:effectLst/>
                    <a:ea typeface="Calibri" panose="020F0502020204030204" pitchFamily="34" charset="0"/>
                  </a:rPr>
                  <a:t>, and </a:t>
                </a:r>
                <a:r>
                  <a:rPr lang="en-US" sz="2000" i="1" dirty="0" err="1">
                    <a:effectLst/>
                    <a:ea typeface="Calibri" panose="020F0502020204030204" pitchFamily="34" charset="0"/>
                  </a:rPr>
                  <a:t>S</a:t>
                </a:r>
                <a:r>
                  <a:rPr lang="en-US" sz="2000" i="1" baseline="-25000" dirty="0" err="1">
                    <a:effectLst/>
                    <a:ea typeface="Calibri" panose="020F0502020204030204" pitchFamily="34" charset="0"/>
                  </a:rPr>
                  <a:t>j</a:t>
                </a:r>
                <a:r>
                  <a:rPr lang="en-US" sz="2000" i="1" baseline="30000" dirty="0" err="1">
                    <a:effectLst/>
                    <a:ea typeface="Calibri" panose="020F0502020204030204" pitchFamily="34" charset="0"/>
                  </a:rPr>
                  <a:t>E</a:t>
                </a:r>
                <a:r>
                  <a:rPr lang="en-US" sz="2000" dirty="0">
                    <a:effectLst/>
                    <a:ea typeface="Calibri" panose="020F0502020204030204" pitchFamily="34" charset="0"/>
                  </a:rPr>
                  <a:t> are positive singularity, negative singularity, and empty singularity of item j, respectively whereas </a:t>
                </a:r>
                <a:r>
                  <a:rPr lang="en-US" sz="2000" i="1" dirty="0">
                    <a:effectLst/>
                    <a:ea typeface="Calibri" panose="020F0502020204030204" pitchFamily="34" charset="0"/>
                  </a:rPr>
                  <a:t>PA</a:t>
                </a:r>
                <a:r>
                  <a:rPr lang="en-US" sz="2000" dirty="0">
                    <a:effectLst/>
                    <a:ea typeface="Calibri" panose="020F0502020204030204" pitchFamily="34" charset="0"/>
                  </a:rPr>
                  <a:t>, </a:t>
                </a:r>
                <a:r>
                  <a:rPr lang="en-US" sz="2000" i="1" dirty="0">
                    <a:effectLst/>
                    <a:ea typeface="Calibri" panose="020F0502020204030204" pitchFamily="34" charset="0"/>
                  </a:rPr>
                  <a:t>NA</a:t>
                </a:r>
                <a:r>
                  <a:rPr lang="en-US" sz="2000" dirty="0">
                    <a:effectLst/>
                    <a:ea typeface="Calibri" panose="020F0502020204030204" pitchFamily="34" charset="0"/>
                  </a:rPr>
                  <a:t>, </a:t>
                </a:r>
                <a:r>
                  <a:rPr lang="en-US" sz="2000" i="1" dirty="0">
                    <a:effectLst/>
                    <a:ea typeface="Calibri" panose="020F0502020204030204" pitchFamily="34" charset="0"/>
                  </a:rPr>
                  <a:t>D</a:t>
                </a:r>
                <a:r>
                  <a:rPr lang="en-US" sz="2000" dirty="0">
                    <a:effectLst/>
                    <a:ea typeface="Calibri" panose="020F0502020204030204" pitchFamily="34" charset="0"/>
                  </a:rPr>
                  <a:t>, </a:t>
                </a:r>
                <a:r>
                  <a:rPr lang="en-US" sz="2000" i="1" dirty="0">
                    <a:effectLst/>
                    <a:ea typeface="Calibri" panose="020F0502020204030204" pitchFamily="34" charset="0"/>
                  </a:rPr>
                  <a:t>PO</a:t>
                </a:r>
                <a:r>
                  <a:rPr lang="en-US" sz="2000" dirty="0">
                    <a:effectLst/>
                    <a:ea typeface="Calibri" panose="020F0502020204030204" pitchFamily="34" charset="0"/>
                  </a:rPr>
                  <a:t>, and </a:t>
                </a:r>
                <a:r>
                  <a:rPr lang="en-US" sz="2000" i="1" dirty="0">
                    <a:effectLst/>
                    <a:ea typeface="Calibri" panose="020F0502020204030204" pitchFamily="34" charset="0"/>
                  </a:rPr>
                  <a:t>NO </a:t>
                </a:r>
                <a:r>
                  <a:rPr lang="en-US" sz="2000" dirty="0">
                    <a:effectLst/>
                    <a:ea typeface="Calibri" panose="020F0502020204030204" pitchFamily="34" charset="0"/>
                  </a:rPr>
                  <a:t>are sets of agreed positive ratings, agreed negative ratings, disagreed ratings, positive ratings, and negative ratings, respectively.</a:t>
                </a:r>
              </a:p>
              <a:p>
                <a:r>
                  <a:rPr lang="en-US" sz="2000" dirty="0" err="1">
                    <a:effectLst/>
                    <a:ea typeface="Calibri" panose="020F0502020204030204" pitchFamily="34" charset="0"/>
                  </a:rPr>
                  <a:t>CosineJ</a:t>
                </a:r>
                <a:r>
                  <a:rPr lang="en-US" sz="2000" dirty="0">
                    <a:effectLst/>
                    <a:ea typeface="Calibri" panose="020F0502020204030204" pitchFamily="34" charset="0"/>
                  </a:rPr>
                  <a:t> is combination of Jaccard and cosine as follows:</a:t>
                </a:r>
              </a:p>
              <a:p>
                <a:pPr marL="0" indent="0">
                  <a:buNone/>
                </a:pPr>
                <a14:m>
                  <m:oMathPara xmlns:m="http://schemas.openxmlformats.org/officeDocument/2006/math">
                    <m:oMathParaPr>
                      <m:jc m:val="centerGroup"/>
                    </m:oMathParaPr>
                    <m:oMath xmlns:m="http://schemas.openxmlformats.org/officeDocument/2006/math">
                      <m:func>
                        <m:funcPr>
                          <m:ctrlPr>
                            <a:rPr lang="en-US" sz="2000" i="1" smtClean="0">
                              <a:effectLst/>
                              <a:latin typeface="Cambria Math" panose="02040503050406030204" pitchFamily="18" charset="0"/>
                            </a:rPr>
                          </m:ctrlPr>
                        </m:funcPr>
                        <m:fName>
                          <m:r>
                            <m:rPr>
                              <m:sty m:val="p"/>
                            </m:rPr>
                            <a:rPr lang="en-US" sz="2000">
                              <a:effectLst/>
                              <a:latin typeface="Cambria Math" panose="02040503050406030204" pitchFamily="18" charset="0"/>
                              <a:ea typeface="Calibri" panose="020F0502020204030204" pitchFamily="34" charset="0"/>
                            </a:rPr>
                            <m:t>CosineJ</m:t>
                          </m:r>
                        </m:fName>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e>
                      </m:func>
                      <m:r>
                        <a:rPr lang="en-US" sz="2000" i="1">
                          <a:effectLst/>
                          <a:latin typeface="Cambria Math" panose="02040503050406030204" pitchFamily="18" charset="0"/>
                          <a:ea typeface="Calibri" panose="020F0502020204030204" pitchFamily="34" charset="0"/>
                        </a:rPr>
                        <m:t>=</m:t>
                      </m:r>
                      <m:r>
                        <m:rPr>
                          <m:sty m:val="p"/>
                        </m:rPr>
                        <a:rPr lang="en-US" sz="2000">
                          <a:effectLst/>
                          <a:latin typeface="Cambria Math" panose="02040503050406030204" pitchFamily="18" charset="0"/>
                          <a:ea typeface="Calibri" panose="020F0502020204030204" pitchFamily="34" charset="0"/>
                        </a:rPr>
                        <m:t>cosine</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r>
                        <a:rPr lang="en-US" sz="2000" i="1">
                          <a:effectLst/>
                          <a:latin typeface="Cambria Math" panose="02040503050406030204" pitchFamily="18" charset="0"/>
                          <a:ea typeface="Calibri" panose="020F0502020204030204" pitchFamily="34" charset="0"/>
                        </a:rPr>
                        <m:t>∗</m:t>
                      </m:r>
                      <m:r>
                        <m:rPr>
                          <m:sty m:val="p"/>
                        </m:rPr>
                        <a:rPr lang="en-US" sz="2000">
                          <a:effectLst/>
                          <a:latin typeface="Cambria Math" panose="02040503050406030204" pitchFamily="18" charset="0"/>
                          <a:ea typeface="Calibri" panose="020F0502020204030204" pitchFamily="34" charset="0"/>
                        </a:rPr>
                        <m:t>Jaccard</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2</m:t>
                              </m:r>
                            </m:sub>
                          </m:sSub>
                        </m:e>
                      </m:d>
                      <m:r>
                        <a:rPr lang="en-US" sz="2000" i="1">
                          <a:effectLst/>
                          <a:latin typeface="Cambria Math" panose="02040503050406030204" pitchFamily="18" charset="0"/>
                          <a:ea typeface="Calibri" panose="020F0502020204030204" pitchFamily="34" charset="0"/>
                        </a:rPr>
                        <m:t>=</m:t>
                      </m:r>
                      <m:f>
                        <m:fPr>
                          <m:ctrlPr>
                            <a:rPr lang="en-US" sz="2000" i="1">
                              <a:effectLst/>
                              <a:latin typeface="Cambria Math" panose="02040503050406030204" pitchFamily="18" charset="0"/>
                            </a:rPr>
                          </m:ctrlPr>
                        </m:fPr>
                        <m:num>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sub>
                            <m:sup/>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e>
                          </m:nary>
                        </m:num>
                        <m:den>
                          <m:rad>
                            <m:radPr>
                              <m:degHide m:val="on"/>
                              <m:ctrlPr>
                                <a:rPr lang="en-US" sz="2000" i="1">
                                  <a:effectLst/>
                                  <a:latin typeface="Cambria Math" panose="02040503050406030204" pitchFamily="18" charset="0"/>
                                </a:rPr>
                              </m:ctrlPr>
                            </m:radPr>
                            <m:deg/>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sub>
                                <m:sup/>
                                <m:e>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𝑗</m:t>
                                              </m:r>
                                            </m:sub>
                                          </m:sSub>
                                        </m:e>
                                      </m:d>
                                    </m:e>
                                    <m:sup>
                                      <m:r>
                                        <a:rPr lang="en-US" sz="2000" i="1">
                                          <a:effectLst/>
                                          <a:latin typeface="Cambria Math" panose="02040503050406030204" pitchFamily="18" charset="0"/>
                                          <a:ea typeface="Calibri" panose="020F0502020204030204" pitchFamily="34" charset="0"/>
                                        </a:rPr>
                                        <m:t>2</m:t>
                                      </m:r>
                                    </m:sup>
                                  </m:sSup>
                                </m:e>
                              </m:nary>
                            </m:e>
                          </m:rad>
                          <m:rad>
                            <m:radPr>
                              <m:degHide m:val="on"/>
                              <m:ctrlPr>
                                <a:rPr lang="en-US" sz="2000" i="1">
                                  <a:effectLst/>
                                  <a:latin typeface="Cambria Math" panose="02040503050406030204" pitchFamily="18" charset="0"/>
                                </a:rPr>
                              </m:ctrlPr>
                            </m:radPr>
                            <m:deg/>
                            <m:e>
                              <m:nary>
                                <m:naryPr>
                                  <m:chr m:val="∑"/>
                                  <m:limLoc m:val="undOvr"/>
                                  <m:supHide m:val="on"/>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rPr>
                                    <m:t>𝑗</m:t>
                                  </m:r>
                                  <m:r>
                                    <a:rPr lang="en-US" sz="2000" i="1">
                                      <a:effectLst/>
                                      <a:latin typeface="Cambria Math" panose="02040503050406030204" pitchFamily="18" charset="0"/>
                                      <a:ea typeface="Calibri" panose="020F0502020204030204" pitchFamily="34"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sub>
                                <m:sup/>
                                <m:e>
                                  <m:sSup>
                                    <m:sSupPr>
                                      <m:ctrlPr>
                                        <a:rPr lang="en-US" sz="2000" i="1">
                                          <a:effectLst/>
                                          <a:latin typeface="Cambria Math" panose="02040503050406030204" pitchFamily="18" charset="0"/>
                                        </a:rPr>
                                      </m:ctrlPr>
                                    </m:sSupPr>
                                    <m:e>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2</m:t>
                                              </m:r>
                                              <m:r>
                                                <a:rPr lang="en-US" sz="2000" i="1">
                                                  <a:effectLst/>
                                                  <a:latin typeface="Cambria Math" panose="02040503050406030204" pitchFamily="18" charset="0"/>
                                                  <a:ea typeface="Calibri" panose="020F0502020204030204" pitchFamily="34" charset="0"/>
                                                </a:rPr>
                                                <m:t>𝑗</m:t>
                                              </m:r>
                                            </m:sub>
                                          </m:sSub>
                                        </m:e>
                                      </m:d>
                                    </m:e>
                                    <m:sup>
                                      <m:r>
                                        <a:rPr lang="en-US" sz="2000" i="1">
                                          <a:effectLst/>
                                          <a:latin typeface="Cambria Math" panose="02040503050406030204" pitchFamily="18" charset="0"/>
                                          <a:ea typeface="Calibri" panose="020F0502020204030204" pitchFamily="34" charset="0"/>
                                        </a:rPr>
                                        <m:t>2</m:t>
                                      </m:r>
                                    </m:sup>
                                  </m:sSup>
                                </m:e>
                              </m:nary>
                            </m:e>
                          </m:rad>
                        </m:den>
                      </m:f>
                      <m:r>
                        <a:rPr lang="en-US" sz="2000" i="1">
                          <a:effectLst/>
                          <a:latin typeface="Cambria Math" panose="02040503050406030204" pitchFamily="18" charset="0"/>
                          <a:ea typeface="Calibri" panose="020F0502020204030204" pitchFamily="34" charset="0"/>
                        </a:rPr>
                        <m:t>∗</m:t>
                      </m:r>
                      <m:f>
                        <m:fPr>
                          <m:ctrlPr>
                            <a:rPr lang="en-US" sz="2000" i="1">
                              <a:effectLst/>
                              <a:latin typeface="Cambria Math" panose="02040503050406030204" pitchFamily="18" charset="0"/>
                            </a:rPr>
                          </m:ctrlPr>
                        </m:fPr>
                        <m:num>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e>
                          </m:d>
                        </m:num>
                        <m:den>
                          <m:d>
                            <m:dPr>
                              <m:begChr m:val="|"/>
                              <m:endChr m:val="|"/>
                              <m:ctrlPr>
                                <a:rPr lang="en-US" sz="2000" i="1">
                                  <a:effectLst/>
                                  <a:latin typeface="Cambria Math" panose="02040503050406030204" pitchFamily="18" charset="0"/>
                                </a:rPr>
                              </m:ctrlPr>
                            </m:dPr>
                            <m:e>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1</m:t>
                                  </m:r>
                                </m:sub>
                              </m:sSub>
                              <m:r>
                                <a:rPr lang="en-US" sz="2000" i="1">
                                  <a:effectLst/>
                                  <a:latin typeface="Cambria Math" panose="02040503050406030204" pitchFamily="18" charset="0"/>
                                  <a:ea typeface="Times New Roman" panose="02020603050405020304" pitchFamily="18" charset="0"/>
                                </a:rPr>
                                <m:t>∪</m:t>
                              </m:r>
                              <m:sSub>
                                <m:sSubPr>
                                  <m:ctrlPr>
                                    <a:rPr lang="en-US"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𝐼</m:t>
                                  </m:r>
                                </m:e>
                                <m:sub>
                                  <m:r>
                                    <a:rPr lang="en-US" sz="2000" i="1">
                                      <a:effectLst/>
                                      <a:latin typeface="Cambria Math" panose="02040503050406030204" pitchFamily="18" charset="0"/>
                                      <a:ea typeface="Times New Roman" panose="02020603050405020304" pitchFamily="18" charset="0"/>
                                    </a:rPr>
                                    <m:t>2</m:t>
                                  </m:r>
                                </m:sub>
                              </m:sSub>
                            </m:e>
                          </m:d>
                        </m:den>
                      </m:f>
                    </m:oMath>
                  </m:oMathPara>
                </a14:m>
                <a:endParaRPr lang="en-US" sz="2000" dirty="0"/>
              </a:p>
            </p:txBody>
          </p:sp>
        </mc:Choice>
        <mc:Fallback>
          <p:sp>
            <p:nvSpPr>
              <p:cNvPr id="3" name="Content Placeholder 2">
                <a:extLst>
                  <a:ext uri="{FF2B5EF4-FFF2-40B4-BE49-F238E27FC236}">
                    <a16:creationId xmlns:a16="http://schemas.microsoft.com/office/drawing/2014/main" id="{B305AFCB-E1AB-46F5-9020-5B344E97266D}"/>
                  </a:ext>
                </a:extLst>
              </p:cNvPr>
              <p:cNvSpPr>
                <a:spLocks noGrp="1" noRot="1" noChangeAspect="1" noMove="1" noResize="1" noEditPoints="1" noAdjustHandles="1" noChangeArrowheads="1" noChangeShapeType="1" noTextEdit="1"/>
              </p:cNvSpPr>
              <p:nvPr>
                <p:ph idx="1"/>
              </p:nvPr>
            </p:nvSpPr>
            <p:spPr>
              <a:xfrm>
                <a:off x="290945" y="914399"/>
                <a:ext cx="11554691" cy="5176066"/>
              </a:xfrm>
              <a:blipFill>
                <a:blip r:embed="rId2"/>
                <a:stretch>
                  <a:fillRect l="-475" t="-589" r="-52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9BF56C6-A550-4F64-B75F-1151FF775AAD}"/>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5C20CA11-DA0E-481A-BE0C-6E070CD06CC7}"/>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A3B17C82-597F-4605-A133-55793B2492EF}"/>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493444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Methodologies</a:t>
            </a:r>
          </a:p>
        </p:txBody>
      </p:sp>
      <p:sp>
        <p:nvSpPr>
          <p:cNvPr id="3" name="Content Placeholder 2"/>
          <p:cNvSpPr>
            <a:spLocks noGrp="1"/>
          </p:cNvSpPr>
          <p:nvPr>
            <p:ph idx="1"/>
          </p:nvPr>
        </p:nvSpPr>
        <p:spPr/>
        <p:txBody>
          <a:bodyPr>
            <a:noAutofit/>
          </a:bodyPr>
          <a:lstStyle/>
          <a:p>
            <a:r>
              <a:rPr lang="en-US" sz="2600" dirty="0">
                <a:effectLst/>
                <a:latin typeface="Times New Roman" panose="02020603050405020304" pitchFamily="18" charset="0"/>
                <a:ea typeface="Calibri" panose="020F0502020204030204" pitchFamily="34" charset="0"/>
              </a:rPr>
              <a:t>Jaccard improves especially accuracy of similarity of rating vectors in rating matrix because rating dataset has a lot of missing values whereas other measures depend on existence of ratings. Actually, Jaccard concerns both existence and inexistence of ratings when missing values in incomplete rating dataset imply inexistence of ratings. The more missing values the dataset has, the more accurate the Jaccard is. However, Jaccard does not concern magnitude of ratings. In other words, Jaccard does not concern real numbers. As a result, if rating dataset has enough rating values, Jaccard will be less accurate than other numeric measures.</a:t>
            </a:r>
          </a:p>
          <a:p>
            <a:r>
              <a:rPr lang="en-US" sz="2600" dirty="0">
                <a:effectLst/>
                <a:latin typeface="Times New Roman" panose="02020603050405020304" pitchFamily="18" charset="0"/>
                <a:ea typeface="Calibri" panose="020F0502020204030204" pitchFamily="34" charset="0"/>
              </a:rPr>
              <a:t>In general, Jaccard is itself not a dominant measure but it is an important factor to improve any measure. Therefore, I combine Jaccard measures and other numeric measures in order to taking advantages of both existence and quantity of rating values.</a:t>
            </a:r>
            <a:endParaRPr lang="en-US" sz="2600" dirty="0"/>
          </a:p>
        </p:txBody>
      </p:sp>
      <p:sp>
        <p:nvSpPr>
          <p:cNvPr id="4" name="Date Placeholder 3"/>
          <p:cNvSpPr>
            <a:spLocks noGrp="1"/>
          </p:cNvSpPr>
          <p:nvPr>
            <p:ph type="dt" sz="half" idx="10"/>
          </p:nvPr>
        </p:nvSpPr>
        <p:spPr/>
        <p:txBody>
          <a:bodyPr/>
          <a:lstStyle/>
          <a:p>
            <a:r>
              <a:rPr lang="en-US"/>
              <a:t>7/16/2020</a:t>
            </a:r>
          </a:p>
        </p:txBody>
      </p:sp>
      <p:sp>
        <p:nvSpPr>
          <p:cNvPr id="5" name="Footer Placeholder 4"/>
          <p:cNvSpPr>
            <a:spLocks noGrp="1"/>
          </p:cNvSpPr>
          <p:nvPr>
            <p:ph type="ftr" sz="quarter" idx="11"/>
          </p:nvPr>
        </p:nvSpPr>
        <p:spPr/>
        <p:txBody>
          <a:bodyPr/>
          <a:lstStyle/>
          <a:p>
            <a:r>
              <a:rPr lang="en-US"/>
              <a:t>Combination of Jaccard and Numerical Measures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04797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D6A3-0A1B-40B5-AFC2-B92FD4EFDE95}"/>
              </a:ext>
            </a:extLst>
          </p:cNvPr>
          <p:cNvSpPr>
            <a:spLocks noGrp="1"/>
          </p:cNvSpPr>
          <p:nvPr>
            <p:ph type="title"/>
          </p:nvPr>
        </p:nvSpPr>
        <p:spPr/>
        <p:txBody>
          <a:bodyPr/>
          <a:lstStyle/>
          <a:p>
            <a:r>
              <a:rPr lang="en-US" dirty="0"/>
              <a:t>2. Methodologies</a:t>
            </a:r>
          </a:p>
        </p:txBody>
      </p:sp>
      <p:sp>
        <p:nvSpPr>
          <p:cNvPr id="3" name="Content Placeholder 2">
            <a:extLst>
              <a:ext uri="{FF2B5EF4-FFF2-40B4-BE49-F238E27FC236}">
                <a16:creationId xmlns:a16="http://schemas.microsoft.com/office/drawing/2014/main" id="{B5CF5685-8ADC-4232-9DBA-7B2D23B517FA}"/>
              </a:ext>
            </a:extLst>
          </p:cNvPr>
          <p:cNvSpPr>
            <a:spLocks noGrp="1"/>
          </p:cNvSpPr>
          <p:nvPr>
            <p:ph idx="1"/>
          </p:nvPr>
        </p:nvSpPr>
        <p:spPr>
          <a:xfrm>
            <a:off x="480472" y="914399"/>
            <a:ext cx="4257784" cy="5176066"/>
          </a:xfrm>
        </p:spPr>
        <p:txBody>
          <a:bodyPr>
            <a:noAutofit/>
          </a:bodyPr>
          <a:lstStyle/>
          <a:p>
            <a:r>
              <a:rPr lang="en-US" sz="2000" dirty="0">
                <a:effectLst/>
                <a:latin typeface="Times New Roman" panose="02020603050405020304" pitchFamily="18" charset="0"/>
                <a:ea typeface="Calibri" panose="020F0502020204030204" pitchFamily="34" charset="0"/>
              </a:rPr>
              <a:t>The combination is mutual and not resonant and hence, I use multiplicative combination of Jaccard and other numeric measures such as cosine, Pearson, PSS, and TA. These numeric measures are typical with many variants. The advanced version of Jaccard IJ [4] is also combined with cosine, Pearson, PSS, and TA in comparison with Jaccard.</a:t>
            </a:r>
          </a:p>
          <a:p>
            <a:r>
              <a:rPr lang="en-US" sz="2000" dirty="0">
                <a:effectLst/>
                <a:latin typeface="Times New Roman" panose="02020603050405020304" pitchFamily="18" charset="0"/>
                <a:ea typeface="Calibri" panose="020F0502020204030204" pitchFamily="34" charset="0"/>
              </a:rPr>
              <a:t>In general, the 8 combined measures such as </a:t>
            </a:r>
            <a:r>
              <a:rPr lang="en-US" sz="2000" dirty="0" err="1">
                <a:effectLst/>
                <a:latin typeface="Times New Roman" panose="02020603050405020304" pitchFamily="18" charset="0"/>
                <a:ea typeface="Calibri" panose="020F0502020204030204" pitchFamily="34" charset="0"/>
              </a:rPr>
              <a:t>CosineJ</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PearsonJ</a:t>
            </a:r>
            <a:r>
              <a:rPr lang="en-US" sz="2000" dirty="0">
                <a:effectLst/>
                <a:latin typeface="Times New Roman" panose="02020603050405020304" pitchFamily="18" charset="0"/>
                <a:ea typeface="Calibri" panose="020F0502020204030204" pitchFamily="34" charset="0"/>
              </a:rPr>
              <a:t>, PSSJ, TAJ, </a:t>
            </a:r>
            <a:r>
              <a:rPr lang="en-US" sz="2000" dirty="0" err="1">
                <a:effectLst/>
                <a:latin typeface="Times New Roman" panose="02020603050405020304" pitchFamily="18" charset="0"/>
                <a:ea typeface="Calibri" panose="020F0502020204030204" pitchFamily="34" charset="0"/>
              </a:rPr>
              <a:t>cosineIJ</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PearsonIJ</a:t>
            </a:r>
            <a:r>
              <a:rPr lang="en-US" sz="2000" dirty="0">
                <a:effectLst/>
                <a:latin typeface="Times New Roman" panose="02020603050405020304" pitchFamily="18" charset="0"/>
                <a:ea typeface="Calibri" panose="020F0502020204030204" pitchFamily="34" charset="0"/>
              </a:rPr>
              <a:t>, PSSIJ, and TAIJ are tested and compared with single and numeric measures cosine, Pearson, PSS, and TA.</a:t>
            </a:r>
            <a:endParaRPr lang="en-US" sz="2000" dirty="0"/>
          </a:p>
        </p:txBody>
      </p:sp>
      <p:sp>
        <p:nvSpPr>
          <p:cNvPr id="4" name="Date Placeholder 3">
            <a:extLst>
              <a:ext uri="{FF2B5EF4-FFF2-40B4-BE49-F238E27FC236}">
                <a16:creationId xmlns:a16="http://schemas.microsoft.com/office/drawing/2014/main" id="{1A12D9C4-7F41-4E44-AD33-D8F63E197CF6}"/>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832AB19D-B9DF-498C-B290-D92F807CACC2}"/>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430F1639-8FF2-4B7B-84B5-2A3D54DD78D3}"/>
              </a:ext>
            </a:extLst>
          </p:cNvPr>
          <p:cNvSpPr>
            <a:spLocks noGrp="1"/>
          </p:cNvSpPr>
          <p:nvPr>
            <p:ph type="sldNum" sz="quarter" idx="12"/>
          </p:nvPr>
        </p:nvSpPr>
        <p:spPr/>
        <p:txBody>
          <a:bodyPr/>
          <a:lstStyle/>
          <a:p>
            <a:fld id="{5DB5036F-1FF2-46C4-8D2B-59C7E3B91952}" type="slidenum">
              <a:rPr lang="en-US" smtClean="0"/>
              <a:pPr/>
              <a:t>8</a:t>
            </a:fld>
            <a:endParaRPr lang="en-US"/>
          </a:p>
        </p:txBody>
      </p:sp>
      <p:pic>
        <p:nvPicPr>
          <p:cNvPr id="8" name="Picture 7" descr="A screenshot of a cell phone&#10;&#10;Description automatically generated">
            <a:extLst>
              <a:ext uri="{FF2B5EF4-FFF2-40B4-BE49-F238E27FC236}">
                <a16:creationId xmlns:a16="http://schemas.microsoft.com/office/drawing/2014/main" id="{C62A6C93-7F20-4E1E-A9C7-F6887FCB7C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255" y="1495304"/>
            <a:ext cx="6973274" cy="3467584"/>
          </a:xfrm>
          <a:prstGeom prst="rect">
            <a:avLst/>
          </a:prstGeom>
        </p:spPr>
      </p:pic>
    </p:spTree>
    <p:extLst>
      <p:ext uri="{BB962C8B-B14F-4D97-AF65-F5344CB8AC3E}">
        <p14:creationId xmlns:p14="http://schemas.microsoft.com/office/powerpoint/2010/main" val="3837058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261F-63F2-4CF1-BA4E-BFD65D88F7A8}"/>
              </a:ext>
            </a:extLst>
          </p:cNvPr>
          <p:cNvSpPr>
            <a:spLocks noGrp="1"/>
          </p:cNvSpPr>
          <p:nvPr>
            <p:ph type="title"/>
          </p:nvPr>
        </p:nvSpPr>
        <p:spPr/>
        <p:txBody>
          <a:bodyPr/>
          <a:lstStyle/>
          <a:p>
            <a:r>
              <a:rPr lang="en-US" dirty="0"/>
              <a:t>2. Methodologies</a:t>
            </a:r>
          </a:p>
        </p:txBody>
      </p:sp>
      <p:sp>
        <p:nvSpPr>
          <p:cNvPr id="3" name="Content Placeholder 2">
            <a:extLst>
              <a:ext uri="{FF2B5EF4-FFF2-40B4-BE49-F238E27FC236}">
                <a16:creationId xmlns:a16="http://schemas.microsoft.com/office/drawing/2014/main" id="{78586C32-8EBC-4031-8D04-E6114D42E788}"/>
              </a:ext>
            </a:extLst>
          </p:cNvPr>
          <p:cNvSpPr>
            <a:spLocks noGrp="1"/>
          </p:cNvSpPr>
          <p:nvPr>
            <p:ph idx="1"/>
          </p:nvPr>
        </p:nvSpPr>
        <p:spPr>
          <a:xfrm>
            <a:off x="540327" y="914399"/>
            <a:ext cx="11014364" cy="5176066"/>
          </a:xfrm>
        </p:spPr>
        <p:txBody>
          <a:bodyPr>
            <a:normAutofit/>
          </a:bodyPr>
          <a:lstStyle/>
          <a:p>
            <a:r>
              <a:rPr lang="en-US" sz="2200" dirty="0">
                <a:effectLst/>
                <a:latin typeface="Times New Roman" panose="02020603050405020304" pitchFamily="18" charset="0"/>
                <a:ea typeface="Calibri" panose="020F0502020204030204" pitchFamily="34" charset="0"/>
              </a:rPr>
              <a:t>It is necessary to describe TA measure here. Cosine measure is effective but it has a drawback that there may be two end points of two vectors which are far from each other according to Euclidean distance, but their cosine is high. This is negative effect of Euclidean distance which decreases accuracy of cosine similarity. Therefore, a so-called triangle area (TA) measure [5] is proposed as an improved version of cosine measure.</a:t>
            </a:r>
          </a:p>
          <a:p>
            <a:r>
              <a:rPr lang="en-US" sz="2200" i="1" dirty="0">
                <a:effectLst/>
                <a:latin typeface="Times New Roman" panose="02020603050405020304" pitchFamily="18" charset="0"/>
                <a:ea typeface="Calibri" panose="020F0502020204030204" pitchFamily="34" charset="0"/>
              </a:rPr>
              <a:t>TA measure </a:t>
            </a:r>
            <a:r>
              <a:rPr lang="en-US" sz="2200" dirty="0">
                <a:effectLst/>
                <a:latin typeface="Times New Roman" panose="02020603050405020304" pitchFamily="18" charset="0"/>
                <a:ea typeface="Calibri" panose="020F0502020204030204" pitchFamily="34" charset="0"/>
              </a:rPr>
              <a:t>uses ratio of basic triangle area to whole triangle area as reinforced factor for Euclidean distance so that it can alleviate negative effect of Euclidean distance whereas it keeps simplicity and effectiveness of both cosine measure and Euclidean distance in making similarity of two vectors.</a:t>
            </a:r>
            <a:endParaRPr lang="en-US" sz="2200" dirty="0"/>
          </a:p>
        </p:txBody>
      </p:sp>
      <p:sp>
        <p:nvSpPr>
          <p:cNvPr id="4" name="Date Placeholder 3">
            <a:extLst>
              <a:ext uri="{FF2B5EF4-FFF2-40B4-BE49-F238E27FC236}">
                <a16:creationId xmlns:a16="http://schemas.microsoft.com/office/drawing/2014/main" id="{25C2498E-BD6E-4F9D-B4F4-FCC1DBE5D213}"/>
              </a:ext>
            </a:extLst>
          </p:cNvPr>
          <p:cNvSpPr>
            <a:spLocks noGrp="1"/>
          </p:cNvSpPr>
          <p:nvPr>
            <p:ph type="dt" sz="half" idx="10"/>
          </p:nvPr>
        </p:nvSpPr>
        <p:spPr/>
        <p:txBody>
          <a:bodyPr/>
          <a:lstStyle/>
          <a:p>
            <a:r>
              <a:rPr lang="en-US"/>
              <a:t>7/16/2020</a:t>
            </a:r>
          </a:p>
        </p:txBody>
      </p:sp>
      <p:sp>
        <p:nvSpPr>
          <p:cNvPr id="5" name="Footer Placeholder 4">
            <a:extLst>
              <a:ext uri="{FF2B5EF4-FFF2-40B4-BE49-F238E27FC236}">
                <a16:creationId xmlns:a16="http://schemas.microsoft.com/office/drawing/2014/main" id="{02D7A324-60D7-4DDD-9890-53B56FD6C830}"/>
              </a:ext>
            </a:extLst>
          </p:cNvPr>
          <p:cNvSpPr>
            <a:spLocks noGrp="1"/>
          </p:cNvSpPr>
          <p:nvPr>
            <p:ph type="ftr" sz="quarter" idx="11"/>
          </p:nvPr>
        </p:nvSpPr>
        <p:spPr/>
        <p:txBody>
          <a:bodyPr/>
          <a:lstStyle/>
          <a:p>
            <a:r>
              <a:rPr lang="en-US"/>
              <a:t>Combination of Jaccard and Numerical Measures - Loc Nguyen</a:t>
            </a:r>
          </a:p>
        </p:txBody>
      </p:sp>
      <p:sp>
        <p:nvSpPr>
          <p:cNvPr id="6" name="Slide Number Placeholder 5">
            <a:extLst>
              <a:ext uri="{FF2B5EF4-FFF2-40B4-BE49-F238E27FC236}">
                <a16:creationId xmlns:a16="http://schemas.microsoft.com/office/drawing/2014/main" id="{A67D6AF6-C15E-4350-B9A7-ED2363192266}"/>
              </a:ext>
            </a:extLst>
          </p:cNvPr>
          <p:cNvSpPr>
            <a:spLocks noGrp="1"/>
          </p:cNvSpPr>
          <p:nvPr>
            <p:ph type="sldNum" sz="quarter" idx="12"/>
          </p:nvPr>
        </p:nvSpPr>
        <p:spPr/>
        <p:txBody>
          <a:bodyPr/>
          <a:lstStyle/>
          <a:p>
            <a:fld id="{5DB5036F-1FF2-46C4-8D2B-59C7E3B91952}" type="slidenum">
              <a:rPr lang="en-US" smtClean="0"/>
              <a:pPr/>
              <a:t>9</a:t>
            </a:fld>
            <a:endParaRPr lang="en-US"/>
          </a:p>
        </p:txBody>
      </p:sp>
      <p:pic>
        <p:nvPicPr>
          <p:cNvPr id="8" name="Picture 7" descr="A close up of a map&#10;&#10;Description automatically generated">
            <a:extLst>
              <a:ext uri="{FF2B5EF4-FFF2-40B4-BE49-F238E27FC236}">
                <a16:creationId xmlns:a16="http://schemas.microsoft.com/office/drawing/2014/main" id="{4130904E-7E77-4E68-8ED9-147C372FFE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0274" y="3781893"/>
            <a:ext cx="4057142" cy="2308572"/>
          </a:xfrm>
          <a:prstGeom prst="rect">
            <a:avLst/>
          </a:prstGeom>
        </p:spPr>
      </p:pic>
    </p:spTree>
    <p:extLst>
      <p:ext uri="{BB962C8B-B14F-4D97-AF65-F5344CB8AC3E}">
        <p14:creationId xmlns:p14="http://schemas.microsoft.com/office/powerpoint/2010/main" val="3311987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1569</TotalTime>
  <Words>2995</Words>
  <Application>Microsoft Office PowerPoint</Application>
  <PresentationFormat>Widescreen</PresentationFormat>
  <Paragraphs>158</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Times New Roman</vt:lpstr>
      <vt:lpstr>Office Theme</vt:lpstr>
      <vt:lpstr>Combination of Jaccard Measure and Other Numerical Measures for Collaborative Filtering</vt:lpstr>
      <vt:lpstr>Abstract</vt:lpstr>
      <vt:lpstr>Table of contents</vt:lpstr>
      <vt:lpstr>1. Introduction</vt:lpstr>
      <vt:lpstr>1. Introduction</vt:lpstr>
      <vt:lpstr>1. Introduction</vt:lpstr>
      <vt:lpstr>2. Methodologies</vt:lpstr>
      <vt:lpstr>2. Methodologies</vt:lpstr>
      <vt:lpstr>2. Methodologies</vt:lpstr>
      <vt:lpstr>2. Methodologies</vt:lpstr>
      <vt:lpstr>3. Results and discussions</vt:lpstr>
      <vt:lpstr>3. Results and discussions</vt:lpstr>
      <vt:lpstr>3. Results and discussions</vt:lpstr>
      <vt:lpstr>3. Results and discussions</vt:lpstr>
      <vt:lpstr>3. Results and discussions</vt:lpstr>
      <vt:lpstr>3. Results and discussions</vt:lpstr>
      <vt:lpstr>3. Results and discussions</vt:lpstr>
      <vt:lpstr>3. Results and discussions</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371</cp:revision>
  <dcterms:created xsi:type="dcterms:W3CDTF">2017-06-28T03:43:04Z</dcterms:created>
  <dcterms:modified xsi:type="dcterms:W3CDTF">2020-07-16T04:32:03Z</dcterms:modified>
</cp:coreProperties>
</file>