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313" r:id="rId3"/>
    <p:sldId id="371" r:id="rId4"/>
    <p:sldId id="314" r:id="rId5"/>
    <p:sldId id="366" r:id="rId6"/>
    <p:sldId id="380" r:id="rId7"/>
    <p:sldId id="381" r:id="rId8"/>
    <p:sldId id="382" r:id="rId9"/>
    <p:sldId id="367" r:id="rId10"/>
    <p:sldId id="372" r:id="rId11"/>
    <p:sldId id="373" r:id="rId12"/>
    <p:sldId id="374" r:id="rId13"/>
    <p:sldId id="375" r:id="rId14"/>
    <p:sldId id="368" r:id="rId15"/>
    <p:sldId id="376" r:id="rId16"/>
    <p:sldId id="377" r:id="rId17"/>
    <p:sldId id="378" r:id="rId18"/>
    <p:sldId id="369" r:id="rId19"/>
    <p:sldId id="311" r:id="rId20"/>
    <p:sldId id="370" r:id="rId21"/>
    <p:sldId id="3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533" autoAdjust="0"/>
  </p:normalViewPr>
  <p:slideViewPr>
    <p:cSldViewPr snapToGrid="0">
      <p:cViewPr varScale="1">
        <p:scale>
          <a:sx n="69" d="100"/>
          <a:sy n="69" d="100"/>
        </p:scale>
        <p:origin x="780"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279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7/11/2020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19</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2ECC571-14CD-4193-8E54-7A2DB32323BC}" type="datetime1">
              <a:rPr lang="en-US" smtClean="0"/>
              <a:t>7/11/2020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409495C-3EEC-408B-A2A7-A910BF0893AB}" type="datetime1">
              <a:rPr lang="en-US" smtClean="0"/>
              <a:t>7/11/2020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70E9843-CAF2-412A-97AE-1CF89685848B}" type="datetime1">
              <a:rPr lang="en-US" smtClean="0"/>
              <a:t>7/11/2020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E078F81F-D720-4C1C-9436-5DA116627F70}" type="datetime1">
              <a:rPr lang="en-US" smtClean="0"/>
              <a:t>7/11/2020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89A81604-431D-4E35-867D-4C009282F94C}" type="datetime1">
              <a:rPr lang="en-US" smtClean="0"/>
              <a:t>7/11/2020</a:t>
            </a:fld>
            <a:endParaRPr lang="en-US"/>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20508F32-AD63-4AFC-A391-D5F9CB9A1349}" type="datetime1">
              <a:rPr lang="en-US" smtClean="0"/>
              <a:t>7/11/2020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32029210-D506-4EBD-A690-766F7E55B9EA}" type="datetime1">
              <a:rPr lang="en-US" smtClean="0"/>
              <a:t>7/11/2020</a:t>
            </a:fld>
            <a:endParaRPr lang="en-US"/>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F2E3EF06-7346-4E0D-9D40-97D8F1B8C198}" type="datetime1">
              <a:rPr lang="en-US" smtClean="0"/>
              <a:t>7/11/2020</a:t>
            </a:fld>
            <a:endParaRPr lang="en-US"/>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9AB4578C-03D7-44AF-B1F0-463AEDFF52E9}" type="datetime1">
              <a:rPr lang="en-US" smtClean="0"/>
              <a:t>7/11/2020</a:t>
            </a:fld>
            <a:endParaRPr lang="en-US"/>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CFB13E37-D758-4BE6-9E1C-E069FED36524}" type="datetime1">
              <a:rPr lang="en-US" smtClean="0"/>
              <a:t>7/11/2020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fld id="{19E07869-0C3E-4646-B391-7FC5A238EAA4}" type="datetime1">
              <a:rPr lang="en-US" smtClean="0"/>
              <a:t>7/11/2020</a:t>
            </a:fld>
            <a:endParaRPr lang="en-US"/>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fld id="{4C1A79F3-8D33-4530-9827-5385D68E7A20}" type="datetime1">
              <a:rPr lang="en-US" smtClean="0"/>
              <a:t>7/11/2020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Mixture Regression Model for Incomplete Data</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4500" b="1" dirty="0"/>
              <a:t>Mixture Regression Model for Incomplete Data</a:t>
            </a:r>
            <a:endParaRPr lang="en-US" sz="45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Dr. Loc Nguyen</a:t>
            </a:r>
          </a:p>
          <a:p>
            <a:r>
              <a:rPr lang="en-US" dirty="0"/>
              <a:t>Independent scholar</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dirty="0"/>
              <a:t>Mixture Regression Model for Incomplete Data</a:t>
            </a:r>
          </a:p>
        </p:txBody>
      </p:sp>
      <p:sp>
        <p:nvSpPr>
          <p:cNvPr id="6" name="Date Placeholder 5"/>
          <p:cNvSpPr>
            <a:spLocks noGrp="1"/>
          </p:cNvSpPr>
          <p:nvPr>
            <p:ph type="dt" sz="half" idx="10"/>
          </p:nvPr>
        </p:nvSpPr>
        <p:spPr/>
        <p:txBody>
          <a:bodyPr/>
          <a:lstStyle/>
          <a:p>
            <a:fld id="{095B4E08-BA35-4B32-BF76-BA8A4D39770C}" type="datetime1">
              <a:rPr lang="en-US" smtClean="0"/>
              <a:t>7/11/2020</a:t>
            </a:fld>
            <a:endParaRPr lang="en-US"/>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Tree>
    <p:extLst>
      <p:ext uri="{BB962C8B-B14F-4D97-AF65-F5344CB8AC3E}">
        <p14:creationId xmlns:p14="http://schemas.microsoft.com/office/powerpoint/2010/main" val="646808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AD857-50D5-4444-A030-E7003DDCF1FE}"/>
              </a:ext>
            </a:extLst>
          </p:cNvPr>
          <p:cNvSpPr>
            <a:spLocks noGrp="1"/>
          </p:cNvSpPr>
          <p:nvPr>
            <p:ph type="title"/>
          </p:nvPr>
        </p:nvSpPr>
        <p:spPr/>
        <p:txBody>
          <a:bodyPr/>
          <a:lstStyle/>
          <a:p>
            <a:r>
              <a:rPr lang="en-US" dirty="0"/>
              <a:t>2. Methodologies</a:t>
            </a:r>
          </a:p>
        </p:txBody>
      </p:sp>
      <p:sp>
        <p:nvSpPr>
          <p:cNvPr id="3" name="Content Placeholder 2">
            <a:extLst>
              <a:ext uri="{FF2B5EF4-FFF2-40B4-BE49-F238E27FC236}">
                <a16:creationId xmlns:a16="http://schemas.microsoft.com/office/drawing/2014/main" id="{121A6B50-8660-4758-8CC3-EE6AA02BD431}"/>
              </a:ext>
            </a:extLst>
          </p:cNvPr>
          <p:cNvSpPr>
            <a:spLocks noGrp="1"/>
          </p:cNvSpPr>
          <p:nvPr>
            <p:ph idx="1"/>
          </p:nvPr>
        </p:nvSpPr>
        <p:spPr/>
        <p:txBody>
          <a:bodyPr>
            <a:noAutofit/>
          </a:bodyPr>
          <a:lstStyle/>
          <a:p>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Let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D</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be collected sample in which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is a set of regressors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is a set of outcome variables plus values 1, respectively [18] with note that both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are incomplete. As a convention, let </a:t>
            </a:r>
            <a:r>
              <a:rPr lang="en-US" sz="2400" i="1" dirty="0" err="1">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i="1" baseline="-25000" dirty="0" err="1">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400" baseline="300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i="1" dirty="0" err="1">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i="1" baseline="-25000" dirty="0" err="1">
                <a:effectLst/>
                <a:latin typeface="Times New Roman" panose="02020603050405020304" pitchFamily="18" charset="0"/>
                <a:ea typeface="Microsoft YaHei" panose="020B0503020204020204" pitchFamily="34" charset="-122"/>
                <a:cs typeface="Times New Roman" panose="02020603050405020304" pitchFamily="18" charset="0"/>
              </a:rPr>
              <a:t>ij</a:t>
            </a:r>
            <a:r>
              <a:rPr lang="en-US" sz="2400" baseline="30000" dirty="0">
                <a:effectLst/>
                <a:latin typeface="Times New Roman" panose="02020603050405020304" pitchFamily="18" charset="0"/>
                <a:ea typeface="Microsoft YaHei" panose="020B0503020204020204" pitchFamily="34" charset="-122"/>
                <a:cs typeface="Times New Roman" panose="02020603050405020304" pitchFamily="18" charset="0"/>
              </a:rPr>
              <a:t>–</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denote missing values of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and </a:t>
            </a:r>
            <a:r>
              <a:rPr lang="en-US" sz="2400" b="1"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400" dirty="0">
                <a:effectLst/>
                <a:latin typeface="Times New Roman" panose="02020603050405020304" pitchFamily="18" charset="0"/>
                <a:ea typeface="Microsoft YaHei" panose="020B0503020204020204" pitchFamily="34" charset="-122"/>
                <a:cs typeface="Times New Roman" panose="02020603050405020304" pitchFamily="18" charset="0"/>
              </a:rPr>
              <a:t>, respectively.</a:t>
            </a:r>
          </a:p>
          <a:p>
            <a:r>
              <a:rPr lang="en-US" sz="2400" dirty="0">
                <a:ea typeface="Microsoft YaHei" panose="020B0503020204020204" pitchFamily="34" charset="-122"/>
              </a:rPr>
              <a:t>Our mission is to estimate both missing values and the parameter </a:t>
            </a:r>
            <a:r>
              <a:rPr lang="de-DE" sz="2400" dirty="0">
                <a:ea typeface="Microsoft YaHei" panose="020B0503020204020204" pitchFamily="34" charset="-122"/>
              </a:rPr>
              <a:t>Θ = (</a:t>
            </a:r>
            <a:r>
              <a:rPr lang="de-DE" sz="2400" i="1" dirty="0">
                <a:ea typeface="Microsoft YaHei" panose="020B0503020204020204" pitchFamily="34" charset="-122"/>
              </a:rPr>
              <a:t>c</a:t>
            </a:r>
            <a:r>
              <a:rPr lang="de-DE" sz="2400" i="1" baseline="-25000" dirty="0">
                <a:ea typeface="Microsoft YaHei" panose="020B0503020204020204" pitchFamily="34" charset="-122"/>
              </a:rPr>
              <a:t>k</a:t>
            </a:r>
            <a:r>
              <a:rPr lang="de-DE" sz="2400" dirty="0">
                <a:ea typeface="Microsoft YaHei" panose="020B0503020204020204" pitchFamily="34" charset="-122"/>
              </a:rPr>
              <a:t>, </a:t>
            </a:r>
            <a:r>
              <a:rPr lang="de-DE" sz="2400" i="1" dirty="0">
                <a:ea typeface="Microsoft YaHei" panose="020B0503020204020204" pitchFamily="34" charset="-122"/>
              </a:rPr>
              <a:t>α</a:t>
            </a:r>
            <a:r>
              <a:rPr lang="de-DE" sz="2400" i="1" baseline="-25000" dirty="0">
                <a:ea typeface="Microsoft YaHei" panose="020B0503020204020204" pitchFamily="34" charset="-122"/>
              </a:rPr>
              <a:t>k</a:t>
            </a:r>
            <a:r>
              <a:rPr lang="de-DE" sz="2400" dirty="0">
                <a:ea typeface="Microsoft YaHei" panose="020B0503020204020204" pitchFamily="34" charset="-122"/>
              </a:rPr>
              <a:t>, </a:t>
            </a:r>
            <a:r>
              <a:rPr lang="de-DE" sz="2400" i="1" dirty="0">
                <a:ea typeface="Microsoft YaHei" panose="020B0503020204020204" pitchFamily="34" charset="-122"/>
              </a:rPr>
              <a:t>σ</a:t>
            </a:r>
            <a:r>
              <a:rPr lang="de-DE" sz="2400" i="1" baseline="-25000" dirty="0">
                <a:ea typeface="Microsoft YaHei" panose="020B0503020204020204" pitchFamily="34" charset="-122"/>
              </a:rPr>
              <a:t>k</a:t>
            </a:r>
            <a:r>
              <a:rPr lang="de-DE" sz="2400" baseline="30000" dirty="0">
                <a:ea typeface="Microsoft YaHei" panose="020B0503020204020204" pitchFamily="34" charset="-122"/>
              </a:rPr>
              <a:t>2</a:t>
            </a:r>
            <a:r>
              <a:rPr lang="de-DE" sz="2400" dirty="0">
                <a:ea typeface="Microsoft YaHei" panose="020B0503020204020204" pitchFamily="34" charset="-122"/>
              </a:rPr>
              <a:t>, </a:t>
            </a:r>
            <a:r>
              <a:rPr lang="de-DE" sz="2400" i="1" dirty="0">
                <a:ea typeface="Microsoft YaHei" panose="020B0503020204020204" pitchFamily="34" charset="-122"/>
              </a:rPr>
              <a:t>β</a:t>
            </a:r>
            <a:r>
              <a:rPr lang="de-DE" sz="2400" i="1" baseline="-25000" dirty="0">
                <a:ea typeface="Microsoft YaHei" panose="020B0503020204020204" pitchFamily="34" charset="-122"/>
              </a:rPr>
              <a:t>kj</a:t>
            </a:r>
            <a:r>
              <a:rPr lang="de-DE" sz="2400" dirty="0">
                <a:ea typeface="Microsoft YaHei" panose="020B0503020204020204" pitchFamily="34" charset="-122"/>
              </a:rPr>
              <a:t> ) of MRM.</a:t>
            </a:r>
          </a:p>
          <a:p>
            <a:r>
              <a:rPr lang="en-US" sz="2400" dirty="0">
                <a:ea typeface="Microsoft YaHei" panose="020B0503020204020204" pitchFamily="34" charset="-122"/>
              </a:rPr>
              <a:t>Here I proposed a so-called Mixture Regression Expectation Maximization (</a:t>
            </a:r>
            <a:r>
              <a:rPr lang="en-US" sz="2400" b="1" dirty="0">
                <a:ea typeface="Microsoft YaHei" panose="020B0503020204020204" pitchFamily="34" charset="-122"/>
              </a:rPr>
              <a:t>MREM</a:t>
            </a:r>
            <a:r>
              <a:rPr lang="en-US" sz="2400" dirty="0">
                <a:ea typeface="Microsoft YaHei" panose="020B0503020204020204" pitchFamily="34" charset="-122"/>
              </a:rPr>
              <a:t>) which is the full combination of Regression Expectation Maximization (REM) algorithm [3] and mixture model in which we use two EM processes in the same loop.</a:t>
            </a:r>
          </a:p>
          <a:p>
            <a:pPr lvl="1"/>
            <a:r>
              <a:rPr lang="en-US" dirty="0">
                <a:effectLst/>
                <a:latin typeface="Times New Roman" panose="02020603050405020304" pitchFamily="18" charset="0"/>
                <a:ea typeface="Microsoft YaHei" panose="020B0503020204020204" pitchFamily="34" charset="-122"/>
              </a:rPr>
              <a:t>Firstly, I use the first EM process to estimate missing values in E-step [3]. This first process is actually REM </a:t>
            </a:r>
            <a:r>
              <a:rPr lang="en-US" sz="2400" dirty="0">
                <a:ea typeface="Microsoft YaHei" panose="020B0503020204020204" pitchFamily="34" charset="-122"/>
              </a:rPr>
              <a:t>algorithm.</a:t>
            </a:r>
            <a:endParaRPr lang="en-US" dirty="0">
              <a:effectLst/>
              <a:latin typeface="Times New Roman" panose="02020603050405020304" pitchFamily="18" charset="0"/>
              <a:ea typeface="Microsoft YaHei" panose="020B0503020204020204" pitchFamily="34" charset="-122"/>
            </a:endParaRPr>
          </a:p>
          <a:p>
            <a:pPr lvl="1"/>
            <a:r>
              <a:rPr lang="en-US" dirty="0">
                <a:effectLst/>
                <a:latin typeface="Times New Roman" panose="02020603050405020304" pitchFamily="18" charset="0"/>
                <a:ea typeface="Microsoft YaHei" panose="020B0503020204020204" pitchFamily="34" charset="-122"/>
              </a:rPr>
              <a:t>Secondly, I use the second EM process to estimate Θ</a:t>
            </a:r>
            <a:r>
              <a:rPr lang="en-US" baseline="30000" dirty="0">
                <a:effectLst/>
                <a:latin typeface="Times New Roman" panose="02020603050405020304" pitchFamily="18" charset="0"/>
                <a:ea typeface="Microsoft YaHei" panose="020B0503020204020204" pitchFamily="34" charset="-122"/>
              </a:rPr>
              <a:t>*</a:t>
            </a:r>
            <a:r>
              <a:rPr lang="en-US" dirty="0">
                <a:effectLst/>
                <a:latin typeface="Times New Roman" panose="02020603050405020304" pitchFamily="18" charset="0"/>
                <a:ea typeface="Microsoft YaHei" panose="020B0503020204020204" pitchFamily="34" charset="-122"/>
              </a:rPr>
              <a:t> for full mixture model in M-step.</a:t>
            </a:r>
            <a:endParaRPr lang="en-US" dirty="0">
              <a:effectLst/>
              <a:latin typeface="Times New Roman" panose="02020603050405020304" pitchFamily="18" charset="0"/>
              <a:ea typeface="Microsoft YaHei" panose="020B0503020204020204" pitchFamily="34" charset="-122"/>
              <a:cs typeface="Times New Roman" panose="02020603050405020304" pitchFamily="18" charset="0"/>
            </a:endParaRPr>
          </a:p>
          <a:p>
            <a:endParaRPr lang="en-US" sz="2400" dirty="0"/>
          </a:p>
        </p:txBody>
      </p:sp>
      <p:sp>
        <p:nvSpPr>
          <p:cNvPr id="4" name="Date Placeholder 3">
            <a:extLst>
              <a:ext uri="{FF2B5EF4-FFF2-40B4-BE49-F238E27FC236}">
                <a16:creationId xmlns:a16="http://schemas.microsoft.com/office/drawing/2014/main" id="{3DD5A4BE-CF3D-4B26-AA64-52EFF0095770}"/>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E22F3FDC-1498-4839-864D-F201AF6A9928}"/>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CD66A99B-7D30-4ED4-BE3C-94A645A6022B}"/>
              </a:ext>
            </a:extLst>
          </p:cNvPr>
          <p:cNvSpPr>
            <a:spLocks noGrp="1"/>
          </p:cNvSpPr>
          <p:nvPr>
            <p:ph type="sldNum" sz="quarter" idx="12"/>
          </p:nvPr>
        </p:nvSpPr>
        <p:spPr/>
        <p:txBody>
          <a:bodyPr/>
          <a:lstStyle/>
          <a:p>
            <a:fld id="{5DB5036F-1FF2-46C4-8D2B-59C7E3B91952}" type="slidenum">
              <a:rPr lang="en-US" smtClean="0"/>
              <a:pPr/>
              <a:t>10</a:t>
            </a:fld>
            <a:endParaRPr lang="en-US"/>
          </a:p>
        </p:txBody>
      </p:sp>
    </p:spTree>
    <p:extLst>
      <p:ext uri="{BB962C8B-B14F-4D97-AF65-F5344CB8AC3E}">
        <p14:creationId xmlns:p14="http://schemas.microsoft.com/office/powerpoint/2010/main" val="36181083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617F1-82A5-4A94-90E4-9CAE040C755C}"/>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22C3C09-DF7A-4D5E-A1BA-EF43D68CEBF4}"/>
                  </a:ext>
                </a:extLst>
              </p:cNvPr>
              <p:cNvSpPr>
                <a:spLocks noGrp="1"/>
              </p:cNvSpPr>
              <p:nvPr>
                <p:ph idx="1"/>
              </p:nvPr>
            </p:nvSpPr>
            <p:spPr>
              <a:xfrm>
                <a:off x="180109" y="914399"/>
                <a:ext cx="11762509" cy="5176066"/>
              </a:xfrm>
            </p:spPr>
            <p:txBody>
              <a:bodyPr>
                <a:noAutofit/>
              </a:bodyPr>
              <a:lstStyle/>
              <a:p>
                <a:r>
                  <a:rPr lang="en-US" sz="1900" dirty="0"/>
                  <a:t>E-step: this is the first EM process of MREM algorithm. Missing values are estimated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mPr>
                        <m:mr>
                          <m:e>
                            <m:sSub>
                              <m:sSubPr>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fPr>
                              <m:num>
                                <m:nary>
                                  <m:naryPr>
                                    <m:chr m:val="∑"/>
                                    <m:limLoc m:val="undOvr"/>
                                    <m:supHide m:val="on"/>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nary>
                                <m:r>
                                  <a:rPr lang="en-US" sz="1900" i="1">
                                    <a:effectLst/>
                                    <a:latin typeface="Cambria Math" panose="02040503050406030204" pitchFamily="18" charset="0"/>
                                    <a:ea typeface="PMingLiU" panose="02020500000000000000" pitchFamily="18" charset="-120"/>
                                    <a:cs typeface="Times New Roman" panose="02020603050405020304" pitchFamily="18" charset="0"/>
                                  </a:rPr>
                                  <m:t>+</m:t>
                                </m:r>
                                <m:nary>
                                  <m:naryPr>
                                    <m:chr m:val="∑"/>
                                    <m:limLoc m:val="undOvr"/>
                                    <m:supHide m:val="on"/>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𝑙</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𝑘𝑙</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𝑖𝑙</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e>
                                </m:nary>
                              </m:num>
                              <m:den>
                                <m:r>
                                  <a:rPr lang="en-US" sz="1900" i="1">
                                    <a:effectLst/>
                                    <a:latin typeface="Cambria Math" panose="02040503050406030204" pitchFamily="18" charset="0"/>
                                    <a:ea typeface="PMingLiU" panose="02020500000000000000" pitchFamily="18" charset="-120"/>
                                    <a:cs typeface="Times New Roman" panose="02020603050405020304" pitchFamily="18" charset="0"/>
                                  </a:rPr>
                                  <m:t>1−</m:t>
                                </m:r>
                                <m:nary>
                                  <m:naryPr>
                                    <m:chr m:val="∑"/>
                                    <m:limLoc m:val="undOvr"/>
                                    <m:supHide m:val="on"/>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PMingLiU" panose="02020500000000000000" pitchFamily="18" charset="-120"/>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𝑀</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sub>
                                  <m:sup/>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nary>
                              </m:den>
                            </m:f>
                          </m:e>
                        </m:mr>
                        <m:m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d>
                              <m:dPr>
                                <m:begChr m:val="{"/>
                                <m:endChr m:val=""/>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m>
                                  <m:mPr>
                                    <m:mcs>
                                      <m:mc>
                                        <m:mcPr>
                                          <m:count m:val="1"/>
                                          <m:mcJc m:val="center"/>
                                        </m:mcPr>
                                      </m:mc>
                                    </m:mcs>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mP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if</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is</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not</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missing</m:t>
                                      </m:r>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if</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is</m:t>
                                      </m:r>
                                      <m:r>
                                        <a:rPr lang="en-US" sz="1900">
                                          <a:effectLst/>
                                          <a:latin typeface="Cambria Math" panose="02040503050406030204" pitchFamily="18" charset="0"/>
                                          <a:ea typeface="Microsoft YaHei" panose="020B0503020204020204" pitchFamily="34" charset="-122"/>
                                          <a:cs typeface="Times New Roman" panose="02020603050405020304" pitchFamily="18" charset="0"/>
                                        </a:rPr>
                                        <m:t> </m:t>
                                      </m:r>
                                      <m:r>
                                        <m:rPr>
                                          <m:sty m:val="p"/>
                                        </m:rPr>
                                        <a:rPr lang="en-US" sz="1900">
                                          <a:effectLst/>
                                          <a:latin typeface="Cambria Math" panose="02040503050406030204" pitchFamily="18" charset="0"/>
                                          <a:ea typeface="Microsoft YaHei" panose="020B0503020204020204" pitchFamily="34" charset="-122"/>
                                          <a:cs typeface="Times New Roman" panose="02020603050405020304" pitchFamily="18" charset="0"/>
                                        </a:rPr>
                                        <m:t>missing</m:t>
                                      </m:r>
                                    </m:e>
                                  </m:mr>
                                </m:m>
                              </m:e>
                            </m:d>
                          </m:e>
                        </m:mr>
                      </m:m>
                    </m:oMath>
                  </m:oMathPara>
                </a14:m>
                <a:endParaRPr lang="en-US" sz="1900" dirty="0">
                  <a:effectLst/>
                  <a:latin typeface="Times New Roman" panose="02020603050405020304" pitchFamily="18" charset="0"/>
                  <a:ea typeface="Microsoft YaHei" panose="020B0503020204020204" pitchFamily="34" charset="-122"/>
                  <a:cs typeface="Times New Roman" panose="02020603050405020304" pitchFamily="18" charset="0"/>
                </a:endParaRPr>
              </a:p>
              <a:p>
                <a:r>
                  <a:rPr lang="en-US" sz="1900" dirty="0"/>
                  <a:t>M-step: this is the second EM process of MREM algorithm. </a:t>
                </a:r>
                <a:r>
                  <a:rPr lang="en-US" sz="1900" dirty="0">
                    <a:effectLst/>
                    <a:latin typeface="Times New Roman" panose="02020603050405020304" pitchFamily="18" charset="0"/>
                    <a:ea typeface="Microsoft YaHei" panose="020B0503020204020204" pitchFamily="34" charset="-122"/>
                  </a:rPr>
                  <a:t>The next parameter Θ</a:t>
                </a:r>
                <a:r>
                  <a:rPr lang="en-US" sz="1900" baseline="30000" dirty="0">
                    <a:effectLst/>
                    <a:latin typeface="Times New Roman" panose="02020603050405020304" pitchFamily="18" charset="0"/>
                    <a:ea typeface="Microsoft YaHei" panose="020B0503020204020204" pitchFamily="34" charset="-122"/>
                  </a:rPr>
                  <a:t>(</a:t>
                </a:r>
                <a:r>
                  <a:rPr lang="en-US" sz="1900" i="1" baseline="30000" dirty="0">
                    <a:effectLst/>
                    <a:latin typeface="Times New Roman" panose="02020603050405020304" pitchFamily="18" charset="0"/>
                    <a:ea typeface="Microsoft YaHei" panose="020B0503020204020204" pitchFamily="34" charset="-122"/>
                  </a:rPr>
                  <a:t>t</a:t>
                </a:r>
                <a:r>
                  <a:rPr lang="en-US" sz="1900" baseline="30000" dirty="0">
                    <a:effectLst/>
                    <a:latin typeface="Times New Roman" panose="02020603050405020304" pitchFamily="18" charset="0"/>
                    <a:ea typeface="Microsoft YaHei" panose="020B0503020204020204" pitchFamily="34" charset="-122"/>
                  </a:rPr>
                  <a:t>+1)</a:t>
                </a:r>
                <a:r>
                  <a:rPr lang="en-US" sz="1900" dirty="0">
                    <a:effectLst/>
                    <a:latin typeface="Times New Roman" panose="02020603050405020304" pitchFamily="18" charset="0"/>
                    <a:ea typeface="Microsoft YaHei" panose="020B0503020204020204" pitchFamily="34" charset="-122"/>
                  </a:rPr>
                  <a:t> is determined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1900" i="1" smtClean="0">
                              <a:effectLst/>
                              <a:latin typeface="Cambria Math" panose="02040503050406030204" pitchFamily="18" charset="0"/>
                              <a:ea typeface="Microsoft YaHei" panose="020B0503020204020204" pitchFamily="34" charset="-122"/>
                              <a:cs typeface="Times New Roman" panose="02020603050405020304" pitchFamily="18" charset="0"/>
                            </a:rPr>
                          </m:ctrlPr>
                        </m:mP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fPr>
                              <m:num>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num>
                              <m:den>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den>
                            </m:f>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𝑿</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𝑼</m:t>
                                        </m:r>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𝑿</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Sup>
                              <m:sSubSupPr>
                                <m:ctrlPr>
                                  <a:rPr lang="en-US" sz="19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ctrlPr>
                                      <a:rPr lang="en-US" sz="19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900" i="1">
                                        <a:effectLst/>
                                        <a:latin typeface="Cambria Math" panose="02040503050406030204" pitchFamily="18" charset="0"/>
                                        <a:ea typeface="Times New Roman" panose="02020603050405020304" pitchFamily="18" charset="0"/>
                                        <a:cs typeface="Times New Roman" panose="02020603050405020304" pitchFamily="18" charset="0"/>
                                      </a:rPr>
                                      <m:t>𝑡</m:t>
                                    </m:r>
                                  </m:e>
                                </m:d>
                              </m:sup>
                            </m:sSubSup>
                          </m:e>
                        </m:mr>
                        <m:m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fPr>
                              <m:num>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num>
                              <m:den>
                                <m:nary>
                                  <m:naryPr>
                                    <m:chr m:val="∑"/>
                                    <m:limLoc m:val="undOv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𝑁</m:t>
                                    </m:r>
                                  </m:sup>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nary>
                              </m:den>
                            </m:f>
                          </m:e>
                        </m:mr>
                        <m:mr>
                          <m:e>
                            <m:sSubSup>
                              <m:sSub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up>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𝑡</m:t>
                                    </m:r>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e>
                                </m:d>
                              </m:sup>
                            </m:sSub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dPr>
                                  <m:e>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d>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−1</m:t>
                                </m:r>
                              </m:sup>
                            </m:sSup>
                            <m:sSup>
                              <m:sSup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pPr>
                              <m:e>
                                <m:r>
                                  <a:rPr lang="en-US" sz="1900" b="1" i="1">
                                    <a:effectLst/>
                                    <a:latin typeface="Cambria Math" panose="02040503050406030204" pitchFamily="18" charset="0"/>
                                    <a:ea typeface="Microsoft YaHei" panose="020B0503020204020204" pitchFamily="34" charset="-122"/>
                                    <a:cs typeface="Times New Roman" panose="02020603050405020304" pitchFamily="18" charset="0"/>
                                  </a:rPr>
                                  <m:t>𝒁</m:t>
                                </m:r>
                              </m:e>
                              <m:sup>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sSub>
                              <m:sSubPr>
                                <m:ctrlPr>
                                  <a:rPr lang="en-US" sz="19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19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e>
                        </m:mr>
                      </m:m>
                    </m:oMath>
                  </m:oMathPara>
                </a14:m>
                <a:endParaRPr lang="en-US" sz="1900" dirty="0">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endParaRPr lang="en-US" sz="1900" dirty="0"/>
              </a:p>
            </p:txBody>
          </p:sp>
        </mc:Choice>
        <mc:Fallback>
          <p:sp>
            <p:nvSpPr>
              <p:cNvPr id="3" name="Content Placeholder 2">
                <a:extLst>
                  <a:ext uri="{FF2B5EF4-FFF2-40B4-BE49-F238E27FC236}">
                    <a16:creationId xmlns:a16="http://schemas.microsoft.com/office/drawing/2014/main" id="{622C3C09-DF7A-4D5E-A1BA-EF43D68CEBF4}"/>
                  </a:ext>
                </a:extLst>
              </p:cNvPr>
              <p:cNvSpPr>
                <a:spLocks noGrp="1" noRot="1" noChangeAspect="1" noMove="1" noResize="1" noEditPoints="1" noAdjustHandles="1" noChangeArrowheads="1" noChangeShapeType="1" noTextEdit="1"/>
              </p:cNvSpPr>
              <p:nvPr>
                <p:ph idx="1"/>
              </p:nvPr>
            </p:nvSpPr>
            <p:spPr>
              <a:xfrm>
                <a:off x="180109" y="914399"/>
                <a:ext cx="11762509" cy="5176066"/>
              </a:xfrm>
              <a:blipFill>
                <a:blip r:embed="rId2"/>
                <a:stretch>
                  <a:fillRect l="-415" t="-589" b="-1531"/>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8F83AD7A-B83E-4FBF-AD53-773D401D8EF2}"/>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73D8C93C-5C35-46C1-8719-F6CB31534DCC}"/>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77AF65D0-E999-415A-8323-6A02D9CE3058}"/>
              </a:ext>
            </a:extLst>
          </p:cNvPr>
          <p:cNvSpPr>
            <a:spLocks noGrp="1"/>
          </p:cNvSpPr>
          <p:nvPr>
            <p:ph type="sldNum" sz="quarter" idx="12"/>
          </p:nvPr>
        </p:nvSpPr>
        <p:spPr/>
        <p:txBody>
          <a:bodyPr/>
          <a:lstStyle/>
          <a:p>
            <a:fld id="{5DB5036F-1FF2-46C4-8D2B-59C7E3B91952}" type="slidenum">
              <a:rPr lang="en-US" smtClean="0"/>
              <a:pPr/>
              <a:t>11</a:t>
            </a:fld>
            <a:endParaRPr lang="en-US"/>
          </a:p>
        </p:txBody>
      </p:sp>
    </p:spTree>
    <p:extLst>
      <p:ext uri="{BB962C8B-B14F-4D97-AF65-F5344CB8AC3E}">
        <p14:creationId xmlns:p14="http://schemas.microsoft.com/office/powerpoint/2010/main" val="55106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460005-433F-4B06-93AC-01017CFE599E}"/>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5643421-D702-4D47-90F8-FA349E408B49}"/>
                  </a:ext>
                </a:extLst>
              </p:cNvPr>
              <p:cNvSpPr>
                <a:spLocks noGrp="1"/>
              </p:cNvSpPr>
              <p:nvPr>
                <p:ph idx="1"/>
              </p:nvPr>
            </p:nvSpPr>
            <p:spPr/>
            <p:txBody>
              <a:bodyPr>
                <a:noAutofit/>
              </a:bodyPr>
              <a:lstStyle/>
              <a:p>
                <a:r>
                  <a:rPr lang="en-US" sz="2300" dirty="0"/>
                  <a:t>Matrix </a:t>
                </a:r>
                <a:r>
                  <a:rPr lang="en-US" sz="2300" b="1" i="1" dirty="0"/>
                  <a:t>U</a:t>
                </a:r>
                <a:r>
                  <a:rPr lang="en-US" sz="2300" dirty="0"/>
                  <a:t> in M-step is calculated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smtClean="0">
                              <a:effectLst/>
                              <a:latin typeface="Cambria Math" panose="02040503050406030204" pitchFamily="18" charset="0"/>
                            </a:rPr>
                          </m:ctrlPr>
                        </m:mPr>
                        <m:mr>
                          <m:e>
                            <m:sSup>
                              <m:sSupPr>
                                <m:ctrlPr>
                                  <a:rPr lang="en-US" sz="2300" i="1">
                                    <a:effectLst/>
                                    <a:latin typeface="Cambria Math" panose="02040503050406030204" pitchFamily="18" charset="0"/>
                                  </a:rPr>
                                </m:ctrlPr>
                              </m:sSupPr>
                              <m:e>
                                <m:r>
                                  <a:rPr lang="en-US" sz="2300" b="1" i="1">
                                    <a:effectLst/>
                                    <a:latin typeface="Cambria Math" panose="02040503050406030204" pitchFamily="18" charset="0"/>
                                    <a:ea typeface="Microsoft YaHei" panose="020B0503020204020204" pitchFamily="34" charset="-122"/>
                                    <a:cs typeface="Times New Roman" panose="02020603050405020304" pitchFamily="18" charset="0"/>
                                  </a:rPr>
                                  <m:t>𝑼</m:t>
                                </m:r>
                              </m:e>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d>
                              <m:dPr>
                                <m:ctrlPr>
                                  <a:rPr lang="en-US" sz="2300" i="1">
                                    <a:effectLst/>
                                    <a:latin typeface="Cambria Math" panose="02040503050406030204" pitchFamily="18" charset="0"/>
                                    <a:cs typeface="Times New Roman" panose="02020603050405020304" pitchFamily="18" charset="0"/>
                                  </a:rPr>
                                </m:ctrlPr>
                              </m:dPr>
                              <m:e>
                                <m:m>
                                  <m:mPr>
                                    <m:mcs>
                                      <m:mc>
                                        <m:mcPr>
                                          <m:count m:val="1"/>
                                          <m:mcJc m:val="center"/>
                                        </m:mcPr>
                                      </m:mc>
                                    </m:mcs>
                                    <m:ctrlPr>
                                      <a:rPr lang="en-US" sz="2300" i="1">
                                        <a:effectLst/>
                                        <a:latin typeface="Cambria Math" panose="02040503050406030204" pitchFamily="18" charset="0"/>
                                        <a:cs typeface="Times New Roman" panose="02020603050405020304" pitchFamily="18" charset="0"/>
                                      </a:rPr>
                                    </m:ctrlPr>
                                  </m:mP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mr>
                                  <m:mr>
                                    <m:e>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𝑈</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d>
                                        </m:e>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e>
                                  </m:mr>
                                </m:m>
                              </m:e>
                            </m:d>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d>
                              <m:dPr>
                                <m:ctrlPr>
                                  <a:rPr lang="en-US" sz="2300" i="1">
                                    <a:effectLst/>
                                    <a:latin typeface="Cambria Math" panose="02040503050406030204" pitchFamily="18" charset="0"/>
                                    <a:cs typeface="Times New Roman" panose="02020603050405020304" pitchFamily="18" charset="0"/>
                                  </a:rPr>
                                </m:ctrlPr>
                              </m:dPr>
                              <m:e>
                                <m:m>
                                  <m:mPr>
                                    <m:mcs>
                                      <m:mc>
                                        <m:mcPr>
                                          <m:count m:val="4"/>
                                          <m:mcJc m:val="center"/>
                                        </m:mcPr>
                                      </m:mc>
                                    </m:mcs>
                                    <m:ctrlPr>
                                      <a:rPr lang="en-US" sz="2300" i="1">
                                        <a:effectLst/>
                                        <a:latin typeface="Cambria Math" panose="02040503050406030204" pitchFamily="18" charset="0"/>
                                        <a:cs typeface="Times New Roman" panose="02020603050405020304" pitchFamily="18" charset="0"/>
                                      </a:rPr>
                                    </m:ctrlPr>
                                  </m:mP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e>
                                      <m:r>
                                        <a:rPr lang="en-US" sz="2300" i="1">
                                          <a:effectLst/>
                                          <a:latin typeface="Cambria Math" panose="02040503050406030204" pitchFamily="18" charset="0"/>
                                          <a:ea typeface="Cambria Math" panose="02040503050406030204" pitchFamily="18" charset="0"/>
                                          <a:cs typeface="Times New Roman" panose="02020603050405020304" pitchFamily="18" charset="0"/>
                                        </a:rPr>
                                        <m:t>⋯</m:t>
                                      </m:r>
                                    </m:e>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𝑁𝑛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
                              </m:e>
                            </m:d>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𝑢</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300" i="1">
                                        <a:effectLst/>
                                        <a:latin typeface="Cambria Math" panose="02040503050406030204" pitchFamily="18" charset="0"/>
                                      </a:rPr>
                                    </m:ctrlPr>
                                  </m:sSub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2300" i="1">
                                        <a:effectLst/>
                                        <a:latin typeface="Cambria Math" panose="02040503050406030204" pitchFamily="18" charset="0"/>
                                        <a:cs typeface="Times New Roman" panose="02020603050405020304" pitchFamily="18" charset="0"/>
                                      </a:rPr>
                                    </m:ctrlPr>
                                  </m:sSupPr>
                                  <m:e>
                                    <m:d>
                                      <m:dPr>
                                        <m:ctrlPr>
                                          <a:rPr lang="en-US" sz="2300" i="1">
                                            <a:effectLst/>
                                            <a:latin typeface="Cambria Math" panose="02040503050406030204" pitchFamily="18" charset="0"/>
                                            <a:cs typeface="Times New Roman" panose="02020603050405020304" pitchFamily="18" charset="0"/>
                                          </a:rPr>
                                        </m:ctrlPr>
                                      </m:dPr>
                                      <m:e>
                                        <m:sSubSup>
                                          <m:sSubSupPr>
                                            <m:ctrlPr>
                                              <a:rPr lang="en-US" sz="2300" i="1">
                                                <a:effectLst/>
                                                <a:latin typeface="Cambria Math" panose="02040503050406030204" pitchFamily="18" charset="0"/>
                                                <a:cs typeface="Times New Roman" panose="020206030504050203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d>
                                      <m:dPr>
                                        <m:ctrlPr>
                                          <a:rPr lang="en-US" sz="2300" i="1">
                                            <a:effectLst/>
                                            <a:latin typeface="Cambria Math" panose="02040503050406030204" pitchFamily="18" charset="0"/>
                                            <a:cs typeface="Times New Roman" panose="020206030504050203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p>
                              </m:e>
                            </m:d>
                          </m:e>
                        </m:mr>
                      </m:m>
                    </m:oMath>
                  </m:oMathPara>
                </a14:m>
                <a:endParaRPr lang="en-US" sz="2300" dirty="0"/>
              </a:p>
              <a:p>
                <a:r>
                  <a:rPr lang="en-US" sz="2300" dirty="0"/>
                  <a:t>Matrix </a:t>
                </a:r>
                <a:r>
                  <a:rPr lang="en-US" sz="2300" b="1" i="1" dirty="0"/>
                  <a:t>V</a:t>
                </a:r>
                <a:r>
                  <a:rPr lang="en-US" sz="2300" dirty="0"/>
                  <a:t> in M-step is calculated as follows:</a:t>
                </a:r>
              </a:p>
              <a:p>
                <a:pPr marL="0" indent="0">
                  <a:buNone/>
                </a:pPr>
                <a14:m>
                  <m:oMathPara xmlns:m="http://schemas.openxmlformats.org/officeDocument/2006/math">
                    <m:oMathParaPr>
                      <m:jc m:val="centerGroup"/>
                    </m:oMathParaPr>
                    <m:oMath xmlns:m="http://schemas.openxmlformats.org/officeDocument/2006/math">
                      <m:m>
                        <m:mPr>
                          <m:mcs>
                            <m:mc>
                              <m:mcPr>
                                <m:count m:val="1"/>
                                <m:mcJc m:val="center"/>
                              </m:mcPr>
                            </m:mc>
                          </m:mcs>
                          <m:ctrlPr>
                            <a:rPr lang="en-US" sz="2300" i="1" smtClean="0">
                              <a:effectLst/>
                              <a:latin typeface="Cambria Math" panose="02040503050406030204" pitchFamily="18" charset="0"/>
                              <a:ea typeface="Times New Roman" panose="02020603050405020304" pitchFamily="18" charset="0"/>
                            </a:rPr>
                          </m:ctrlPr>
                        </m:mPr>
                        <m:mr>
                          <m:e>
                            <m:sSubSup>
                              <m:sSubSupPr>
                                <m:ctrlPr>
                                  <a:rPr lang="en-US" sz="2300" i="1">
                                    <a:effectLst/>
                                    <a:latin typeface="Cambria Math" panose="02040503050406030204" pitchFamily="18" charset="0"/>
                                    <a:ea typeface="Times New Roman" panose="02020603050405020304" pitchFamily="18" charset="0"/>
                                  </a:rPr>
                                </m:ctrlPr>
                              </m:sSubSup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𝑉</m:t>
                                </m:r>
                              </m:e>
                              <m:sub>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𝑖</m:t>
                                </m:r>
                              </m:sub>
                              <m:sup>
                                <m:d>
                                  <m:dPr>
                                    <m:ctrlPr>
                                      <a:rPr lang="en-US" sz="2300" i="1">
                                        <a:effectLst/>
                                        <a:latin typeface="Cambria Math" panose="02040503050406030204" pitchFamily="18" charset="0"/>
                                        <a:ea typeface="Times New Roman" panose="02020603050405020304" pitchFamily="18" charset="0"/>
                                      </a:rPr>
                                    </m:ctrlPr>
                                  </m:dPr>
                                  <m:e>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𝑡</m:t>
                                    </m:r>
                                  </m:e>
                                </m:d>
                              </m:sup>
                            </m:sSubSup>
                            <m:r>
                              <a:rPr lang="en-US" sz="2300" i="1">
                                <a:effectLst/>
                                <a:latin typeface="Cambria Math" panose="02040503050406030204" pitchFamily="18" charset="0"/>
                                <a:ea typeface="Times New Roman" panose="02020603050405020304" pitchFamily="18" charset="0"/>
                                <a:cs typeface="Times New Roman" panose="02020603050405020304" pitchFamily="18" charset="0"/>
                              </a:rPr>
                              <m:t>=</m:t>
                            </m:r>
                            <m:d>
                              <m:dPr>
                                <m:ctrlPr>
                                  <a:rPr lang="en-US" sz="2300" i="1">
                                    <a:effectLst/>
                                    <a:latin typeface="Cambria Math" panose="02040503050406030204" pitchFamily="18" charset="0"/>
                                  </a:rPr>
                                </m:ctrlPr>
                              </m:dPr>
                              <m:e>
                                <m:m>
                                  <m:mPr>
                                    <m:mcs>
                                      <m:mc>
                                        <m:mcPr>
                                          <m:count m:val="1"/>
                                          <m:mcJc m:val="center"/>
                                        </m:mcPr>
                                      </m:mc>
                                    </m:mcs>
                                    <m:ctrlPr>
                                      <a:rPr lang="en-US" sz="2300" i="1">
                                        <a:effectLst/>
                                        <a:latin typeface="Cambria Math" panose="02040503050406030204" pitchFamily="18" charset="0"/>
                                      </a:rPr>
                                    </m:ctrlPr>
                                  </m:mP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0</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m:t>
                                          </m:r>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1</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m:t>
                                      </m:r>
                                    </m:e>
                                  </m:mr>
                                  <m:mr>
                                    <m:e>
                                      <m:sSubSup>
                                        <m:sSubSupPr>
                                          <m:ctrlPr>
                                            <a:rPr lang="en-US" sz="2300" i="1">
                                              <a:effectLst/>
                                              <a:latin typeface="Cambria Math" panose="02040503050406030204" pitchFamily="18" charset="0"/>
                                            </a:rPr>
                                          </m:ctrlPr>
                                        </m:sSubSup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𝑣</m:t>
                                          </m:r>
                                        </m:e>
                                        <m:sub>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𝑖𝑛</m:t>
                                          </m:r>
                                        </m:sub>
                                        <m:sup>
                                          <m:d>
                                            <m:dPr>
                                              <m:ctrlPr>
                                                <a:rPr lang="en-US" sz="2300" i="1">
                                                  <a:effectLst/>
                                                  <a:latin typeface="Cambria Math" panose="02040503050406030204" pitchFamily="18" charset="0"/>
                                                </a:rPr>
                                              </m:ctrlPr>
                                            </m:dPr>
                                            <m:e>
                                              <m:r>
                                                <a:rPr lang="en-US" sz="2300" i="1">
                                                  <a:effectLst/>
                                                  <a:latin typeface="Cambria Math" panose="02040503050406030204" pitchFamily="18" charset="0"/>
                                                  <a:ea typeface="Microsoft YaHei" panose="020B0503020204020204" pitchFamily="34" charset="-122"/>
                                                  <a:cs typeface="Times New Roman" panose="02020603050405020304" pitchFamily="18" charset="0"/>
                                                </a:rPr>
                                                <m:t>𝑡</m:t>
                                              </m:r>
                                            </m:e>
                                          </m:d>
                                        </m:sup>
                                      </m:sSubSup>
                                    </m:e>
                                  </m:mr>
                                </m:m>
                              </m:e>
                            </m:d>
                            <m:r>
                              <a:rPr lang="en-US" sz="2300" b="0" i="1" smtClean="0">
                                <a:effectLst/>
                                <a:latin typeface="Cambria Math" panose="02040503050406030204" pitchFamily="18" charset="0"/>
                                <a:ea typeface="Microsoft YaHei" panose="020B0503020204020204" pitchFamily="34" charset="-122"/>
                                <a:cs typeface="Times New Roman" panose="02020603050405020304" pitchFamily="18" charset="0"/>
                              </a:rPr>
                              <m:t> </m:t>
                            </m:r>
                            <m:r>
                              <m:rPr>
                                <m:nor/>
                              </m:rPr>
                              <a:rPr lang="en-US" sz="2300" b="0" i="0" smtClean="0">
                                <a:effectLst/>
                                <a:latin typeface="Cambria Math" panose="02040503050406030204" pitchFamily="18" charset="0"/>
                                <a:ea typeface="Microsoft YaHei" panose="020B0503020204020204" pitchFamily="34" charset="-122"/>
                                <a:cs typeface="Times New Roman" panose="02020603050405020304" pitchFamily="18" charset="0"/>
                              </a:rPr>
                              <m:t>where</m:t>
                            </m:r>
                            <m:r>
                              <a:rPr lang="en-US" sz="2300" b="0" i="1" smtClean="0">
                                <a:effectLst/>
                                <a:latin typeface="Cambria Math" panose="02040503050406030204" pitchFamily="18" charset="0"/>
                                <a:ea typeface="Microsoft YaHei" panose="020B0503020204020204" pitchFamily="34" charset="-122"/>
                                <a:cs typeface="Times New Roman" panose="02020603050405020304" pitchFamily="18" charset="0"/>
                              </a:rPr>
                              <m:t> </m:t>
                            </m:r>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𝑣</m:t>
                                </m:r>
                              </m:e>
                              <m:sub>
                                <m:r>
                                  <a:rPr lang="en-US" sz="2300" i="1">
                                    <a:latin typeface="Cambria Math" panose="02040503050406030204" pitchFamily="18" charset="0"/>
                                    <a:ea typeface="Microsoft YaHei" panose="020B0503020204020204" pitchFamily="34" charset="-122"/>
                                  </a:rPr>
                                  <m:t>𝑖𝑗</m:t>
                                </m:r>
                              </m:sub>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bSup>
                            <m:r>
                              <a:rPr lang="en-US" sz="2300" i="1">
                                <a:latin typeface="Cambria Math" panose="02040503050406030204" pitchFamily="18" charset="0"/>
                                <a:ea typeface="Microsoft YaHei" panose="020B0503020204020204" pitchFamily="34" charset="-122"/>
                              </a:rPr>
                              <m:t>=</m:t>
                            </m:r>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𝑧</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𝑃</m:t>
                            </m:r>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𝑌</m:t>
                                </m:r>
                                <m:r>
                                  <a:rPr lang="en-US" sz="2300" i="1">
                                    <a:latin typeface="Cambria Math" panose="02040503050406030204" pitchFamily="18" charset="0"/>
                                    <a:ea typeface="Microsoft YaHei" panose="020B0503020204020204" pitchFamily="34" charset="-122"/>
                                  </a:rPr>
                                  <m:t>=</m:t>
                                </m:r>
                                <m:r>
                                  <a:rPr lang="en-US" sz="2300" i="1">
                                    <a:latin typeface="Cambria Math" panose="02040503050406030204" pitchFamily="18" charset="0"/>
                                    <a:ea typeface="Microsoft YaHei" panose="020B0503020204020204" pitchFamily="34" charset="-122"/>
                                  </a:rPr>
                                  <m:t>𝑘</m:t>
                                </m:r>
                              </m:e>
                              <m:e>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𝑋</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m:t>
                                </m:r>
                                <m:sSub>
                                  <m:sSubPr>
                                    <m:ctrlPr>
                                      <a:rPr lang="en-US" sz="2300" i="1">
                                        <a:latin typeface="Cambria Math" panose="02040503050406030204" pitchFamily="18" charset="0"/>
                                      </a:rPr>
                                    </m:ctrlPr>
                                  </m:sSubPr>
                                  <m:e>
                                    <m:r>
                                      <a:rPr lang="en-US" sz="2300" i="1">
                                        <a:latin typeface="Cambria Math" panose="02040503050406030204" pitchFamily="18" charset="0"/>
                                        <a:ea typeface="Microsoft YaHei" panose="020B0503020204020204" pitchFamily="34" charset="-122"/>
                                      </a:rPr>
                                      <m:t>𝑧</m:t>
                                    </m:r>
                                  </m:e>
                                  <m:sub>
                                    <m:r>
                                      <a:rPr lang="en-US" sz="2300" i="1">
                                        <a:latin typeface="Cambria Math" panose="02040503050406030204" pitchFamily="18" charset="0"/>
                                        <a:ea typeface="Microsoft YaHei" panose="020B0503020204020204" pitchFamily="34" charset="-122"/>
                                      </a:rPr>
                                      <m:t>𝑖</m:t>
                                    </m:r>
                                  </m:sub>
                                </m:sSub>
                                <m:r>
                                  <a:rPr lang="en-US" sz="2300" i="1">
                                    <a:latin typeface="Cambria Math" panose="02040503050406030204" pitchFamily="18" charset="0"/>
                                    <a:ea typeface="Microsoft YaHei" panose="020B0503020204020204" pitchFamily="34" charset="-122"/>
                                  </a:rPr>
                                  <m:t>,</m:t>
                                </m:r>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𝛼</m:t>
                                    </m:r>
                                  </m:e>
                                  <m:sub>
                                    <m:r>
                                      <a:rPr lang="en-US" sz="2300" i="1">
                                        <a:latin typeface="Cambria Math" panose="02040503050406030204" pitchFamily="18" charset="0"/>
                                        <a:ea typeface="Microsoft YaHei" panose="020B0503020204020204" pitchFamily="34" charset="-122"/>
                                      </a:rPr>
                                      <m:t>𝑘</m:t>
                                    </m:r>
                                  </m:sub>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bSup>
                                <m:r>
                                  <a:rPr lang="en-US" sz="2300" i="1">
                                    <a:latin typeface="Cambria Math" panose="02040503050406030204" pitchFamily="18" charset="0"/>
                                    <a:ea typeface="Microsoft YaHei" panose="020B0503020204020204" pitchFamily="34" charset="-122"/>
                                  </a:rPr>
                                  <m:t>,</m:t>
                                </m:r>
                                <m:sSup>
                                  <m:sSupPr>
                                    <m:ctrlPr>
                                      <a:rPr lang="en-US" sz="2300" i="1">
                                        <a:latin typeface="Cambria Math" panose="02040503050406030204" pitchFamily="18" charset="0"/>
                                      </a:rPr>
                                    </m:ctrlPr>
                                  </m:sSupPr>
                                  <m:e>
                                    <m:d>
                                      <m:dPr>
                                        <m:ctrlPr>
                                          <a:rPr lang="en-US" sz="2300" i="1">
                                            <a:latin typeface="Cambria Math" panose="02040503050406030204" pitchFamily="18" charset="0"/>
                                          </a:rPr>
                                        </m:ctrlPr>
                                      </m:dPr>
                                      <m:e>
                                        <m:sSubSup>
                                          <m:sSubSupPr>
                                            <m:ctrlPr>
                                              <a:rPr lang="en-US" sz="2300" i="1">
                                                <a:latin typeface="Cambria Math" panose="02040503050406030204" pitchFamily="18" charset="0"/>
                                              </a:rPr>
                                            </m:ctrlPr>
                                          </m:sSubSupPr>
                                          <m:e>
                                            <m:r>
                                              <a:rPr lang="en-US" sz="2300" i="1">
                                                <a:latin typeface="Cambria Math" panose="02040503050406030204" pitchFamily="18" charset="0"/>
                                                <a:ea typeface="Microsoft YaHei" panose="020B0503020204020204" pitchFamily="34" charset="-122"/>
                                              </a:rPr>
                                              <m:t>𝜎</m:t>
                                            </m:r>
                                          </m:e>
                                          <m:sub>
                                            <m:r>
                                              <a:rPr lang="en-US" sz="2300" i="1">
                                                <a:latin typeface="Cambria Math" panose="02040503050406030204" pitchFamily="18" charset="0"/>
                                                <a:ea typeface="Microsoft YaHei" panose="020B0503020204020204" pitchFamily="34" charset="-122"/>
                                              </a:rPr>
                                              <m:t>𝑘</m:t>
                                            </m:r>
                                          </m:sub>
                                          <m:sup>
                                            <m:r>
                                              <a:rPr lang="en-US" sz="2300" i="1">
                                                <a:latin typeface="Cambria Math" panose="02040503050406030204" pitchFamily="18" charset="0"/>
                                                <a:ea typeface="Microsoft YaHei" panose="020B0503020204020204" pitchFamily="34" charset="-122"/>
                                              </a:rPr>
                                              <m:t>2</m:t>
                                            </m:r>
                                          </m:sup>
                                        </m:sSubSup>
                                      </m:e>
                                    </m:d>
                                  </m:e>
                                  <m:sup>
                                    <m:d>
                                      <m:dPr>
                                        <m:ctrlPr>
                                          <a:rPr lang="en-US" sz="2300" i="1">
                                            <a:latin typeface="Cambria Math" panose="02040503050406030204" pitchFamily="18" charset="0"/>
                                          </a:rPr>
                                        </m:ctrlPr>
                                      </m:dPr>
                                      <m:e>
                                        <m:r>
                                          <a:rPr lang="en-US" sz="2300" i="1">
                                            <a:latin typeface="Cambria Math" panose="02040503050406030204" pitchFamily="18" charset="0"/>
                                            <a:ea typeface="Microsoft YaHei" panose="020B0503020204020204" pitchFamily="34" charset="-122"/>
                                          </a:rPr>
                                          <m:t>𝑡</m:t>
                                        </m:r>
                                      </m:e>
                                    </m:d>
                                  </m:sup>
                                </m:sSup>
                              </m:e>
                            </m:d>
                          </m:e>
                        </m:mr>
                      </m:m>
                    </m:oMath>
                  </m:oMathPara>
                </a14:m>
                <a:endParaRPr lang="en-US" sz="2300" dirty="0"/>
              </a:p>
              <a:p>
                <a:pPr marL="0" indent="0">
                  <a:buNone/>
                </a:pPr>
                <a:endParaRPr lang="en-US" sz="2300" dirty="0"/>
              </a:p>
              <a:p>
                <a:endParaRPr lang="en-US" sz="2300" dirty="0"/>
              </a:p>
            </p:txBody>
          </p:sp>
        </mc:Choice>
        <mc:Fallback>
          <p:sp>
            <p:nvSpPr>
              <p:cNvPr id="3" name="Content Placeholder 2">
                <a:extLst>
                  <a:ext uri="{FF2B5EF4-FFF2-40B4-BE49-F238E27FC236}">
                    <a16:creationId xmlns:a16="http://schemas.microsoft.com/office/drawing/2014/main" id="{B5643421-D702-4D47-90F8-FA349E408B49}"/>
                  </a:ext>
                </a:extLst>
              </p:cNvPr>
              <p:cNvSpPr>
                <a:spLocks noGrp="1" noRot="1" noChangeAspect="1" noMove="1" noResize="1" noEditPoints="1" noAdjustHandles="1" noChangeArrowheads="1" noChangeShapeType="1" noTextEdit="1"/>
              </p:cNvSpPr>
              <p:nvPr>
                <p:ph idx="1"/>
              </p:nvPr>
            </p:nvSpPr>
            <p:spPr>
              <a:blipFill>
                <a:blip r:embed="rId2"/>
                <a:stretch>
                  <a:fillRect l="-696" t="-942" b="-942"/>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C97E406D-1FE4-4AF9-BAE2-A9B066DDAFE0}"/>
              </a:ext>
            </a:extLst>
          </p:cNvPr>
          <p:cNvSpPr>
            <a:spLocks noGrp="1"/>
          </p:cNvSpPr>
          <p:nvPr>
            <p:ph type="dt" sz="half" idx="10"/>
          </p:nvPr>
        </p:nvSpPr>
        <p:spPr/>
        <p:txBody>
          <a:bodyPr/>
          <a:lstStyle/>
          <a:p>
            <a:fld id="{E078F81F-D720-4C1C-9436-5DA116627F70}" type="datetime1">
              <a:rPr lang="en-US" smtClean="0"/>
              <a:t>7/11/2020</a:t>
            </a:fld>
            <a:endParaRPr lang="en-US" dirty="0"/>
          </a:p>
        </p:txBody>
      </p:sp>
      <p:sp>
        <p:nvSpPr>
          <p:cNvPr id="5" name="Footer Placeholder 4">
            <a:extLst>
              <a:ext uri="{FF2B5EF4-FFF2-40B4-BE49-F238E27FC236}">
                <a16:creationId xmlns:a16="http://schemas.microsoft.com/office/drawing/2014/main" id="{13CA0C74-1602-45E4-A992-B85054092561}"/>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5828BE41-ABB3-4305-AC1D-AE209D04A1B6}"/>
              </a:ext>
            </a:extLst>
          </p:cNvPr>
          <p:cNvSpPr>
            <a:spLocks noGrp="1"/>
          </p:cNvSpPr>
          <p:nvPr>
            <p:ph type="sldNum" sz="quarter" idx="12"/>
          </p:nvPr>
        </p:nvSpPr>
        <p:spPr/>
        <p:txBody>
          <a:bodyPr/>
          <a:lstStyle/>
          <a:p>
            <a:fld id="{5DB5036F-1FF2-46C4-8D2B-59C7E3B91952}" type="slidenum">
              <a:rPr lang="en-US" smtClean="0"/>
              <a:pPr/>
              <a:t>12</a:t>
            </a:fld>
            <a:endParaRPr lang="en-US"/>
          </a:p>
        </p:txBody>
      </p:sp>
    </p:spTree>
    <p:extLst>
      <p:ext uri="{BB962C8B-B14F-4D97-AF65-F5344CB8AC3E}">
        <p14:creationId xmlns:p14="http://schemas.microsoft.com/office/powerpoint/2010/main" val="459621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88016-D8E6-46B1-B324-877C95DB6FBC}"/>
              </a:ext>
            </a:extLst>
          </p:cNvPr>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FD86F8E-FD11-4A69-8118-2AD7DCCCDD1C}"/>
                  </a:ext>
                </a:extLst>
              </p:cNvPr>
              <p:cNvSpPr>
                <a:spLocks noGrp="1"/>
              </p:cNvSpPr>
              <p:nvPr>
                <p:ph idx="1"/>
              </p:nvPr>
            </p:nvSpPr>
            <p:spPr>
              <a:xfrm>
                <a:off x="304800" y="914399"/>
                <a:ext cx="11540836" cy="5176066"/>
              </a:xfrm>
            </p:spPr>
            <p:txBody>
              <a:bodyPr>
                <a:normAutofit/>
              </a:bodyPr>
              <a:lstStyle/>
              <a:p>
                <a:r>
                  <a:rPr lang="en-US" sz="3000" dirty="0"/>
                  <a:t>Let </a:t>
                </a:r>
                <a:r>
                  <a:rPr lang="de-DE" sz="3000" dirty="0">
                    <a:ea typeface="Microsoft YaHei" panose="020B0503020204020204" pitchFamily="34" charset="-122"/>
                  </a:rPr>
                  <a:t>Θ</a:t>
                </a:r>
                <a:r>
                  <a:rPr lang="de-DE" sz="3000" baseline="30000" dirty="0">
                    <a:ea typeface="Microsoft YaHei" panose="020B0503020204020204" pitchFamily="34" charset="-122"/>
                  </a:rPr>
                  <a:t>*</a:t>
                </a:r>
                <a:r>
                  <a:rPr lang="de-DE" sz="3000" dirty="0">
                    <a:ea typeface="Microsoft YaHei" panose="020B0503020204020204" pitchFamily="34" charset="-122"/>
                  </a:rPr>
                  <a:t> = (</a:t>
                </a:r>
                <a:r>
                  <a:rPr lang="de-DE" sz="3000" i="1" dirty="0">
                    <a:ea typeface="Microsoft YaHei" panose="020B0503020204020204" pitchFamily="34" charset="-122"/>
                  </a:rPr>
                  <a:t>c</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a:t>
                </a:r>
                <a:r>
                  <a:rPr lang="de-DE" sz="3000" dirty="0">
                    <a:ea typeface="Microsoft YaHei" panose="020B0503020204020204" pitchFamily="34" charset="-122"/>
                  </a:rPr>
                  <a:t>, </a:t>
                </a:r>
                <a:r>
                  <a:rPr lang="de-DE" sz="3000" i="1" dirty="0">
                    <a:ea typeface="Microsoft YaHei" panose="020B0503020204020204" pitchFamily="34" charset="-122"/>
                  </a:rPr>
                  <a:t>α</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a:t>
                </a:r>
                <a:r>
                  <a:rPr lang="de-DE" sz="3000" dirty="0">
                    <a:ea typeface="Microsoft YaHei" panose="020B0503020204020204" pitchFamily="34" charset="-122"/>
                  </a:rPr>
                  <a:t>, </a:t>
                </a:r>
                <a:r>
                  <a:rPr lang="de-DE" sz="3000" i="1" dirty="0">
                    <a:ea typeface="Microsoft YaHei" panose="020B0503020204020204" pitchFamily="34" charset="-122"/>
                  </a:rPr>
                  <a:t>σ</a:t>
                </a:r>
                <a:r>
                  <a:rPr lang="de-DE" sz="3000" i="1" baseline="-25000" dirty="0">
                    <a:ea typeface="Microsoft YaHei" panose="020B0503020204020204" pitchFamily="34" charset="-122"/>
                  </a:rPr>
                  <a:t>k</a:t>
                </a:r>
                <a:r>
                  <a:rPr lang="de-DE" sz="3000" baseline="30000" dirty="0">
                    <a:ea typeface="Microsoft YaHei" panose="020B0503020204020204" pitchFamily="34" charset="-122"/>
                  </a:rPr>
                  <a:t>2*</a:t>
                </a:r>
                <a:r>
                  <a:rPr lang="de-DE" sz="3000" dirty="0">
                    <a:ea typeface="Microsoft YaHei" panose="020B0503020204020204" pitchFamily="34" charset="-122"/>
                  </a:rPr>
                  <a:t>, </a:t>
                </a:r>
                <a:r>
                  <a:rPr lang="de-DE" sz="3000" i="1" dirty="0">
                    <a:ea typeface="Microsoft YaHei" panose="020B0503020204020204" pitchFamily="34" charset="-122"/>
                  </a:rPr>
                  <a:t>β</a:t>
                </a:r>
                <a:r>
                  <a:rPr lang="de-DE" sz="3000" i="1" baseline="-25000" dirty="0">
                    <a:ea typeface="Microsoft YaHei" panose="020B0503020204020204" pitchFamily="34" charset="-122"/>
                  </a:rPr>
                  <a:t>kj</a:t>
                </a:r>
                <a:r>
                  <a:rPr lang="de-DE" sz="3000" baseline="30000" dirty="0">
                    <a:ea typeface="Microsoft YaHei" panose="020B0503020204020204" pitchFamily="34" charset="-122"/>
                  </a:rPr>
                  <a:t>*</a:t>
                </a:r>
                <a:r>
                  <a:rPr lang="de-DE" sz="3000" dirty="0">
                    <a:ea typeface="Microsoft YaHei" panose="020B0503020204020204" pitchFamily="34" charset="-122"/>
                  </a:rPr>
                  <a:t>) be the estimate of MRM which is the main result of the MREM algorithm. MRM is specified as follows:</a:t>
                </a:r>
              </a:p>
              <a:p>
                <a:pPr marL="0" indent="0">
                  <a:buNone/>
                </a:pPr>
                <a14:m>
                  <m:oMathPara xmlns:m="http://schemas.openxmlformats.org/officeDocument/2006/math">
                    <m:oMathParaPr>
                      <m:jc m:val="centerGroup"/>
                    </m:oMathParaPr>
                    <m:oMath xmlns:m="http://schemas.openxmlformats.org/officeDocument/2006/math">
                      <m:acc>
                        <m:accPr>
                          <m:chr m:val="̂"/>
                          <m:ctrlPr>
                            <a:rPr lang="en-US" sz="3000" i="1" smtClean="0">
                              <a:effectLst/>
                              <a:latin typeface="Cambria Math" panose="02040503050406030204" pitchFamily="18" charset="0"/>
                            </a:rPr>
                          </m:ctrlPr>
                        </m:acc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acc>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𝐸</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3000" i="1">
                                  <a:effectLst/>
                                  <a:latin typeface="Cambria Math" panose="020405030504060302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rPr>
                                  </m:ctrlPr>
                                </m:sSupPr>
                                <m:e>
                                  <m:r>
                                    <m:rPr>
                                      <m:sty m:val="p"/>
                                    </m:rPr>
                                    <a:rPr lang="en-US" sz="3000">
                                      <a:effectLst/>
                                      <a:latin typeface="Cambria Math" panose="02040503050406030204" pitchFamily="18" charset="0"/>
                                      <a:ea typeface="Microsoft YaHei" panose="020B0503020204020204" pitchFamily="34" charset="-122"/>
                                      <a:cs typeface="Times New Roman" panose="02020603050405020304" pitchFamily="18" charset="0"/>
                                    </a:rPr>
                                    <m:t>Θ</m:t>
                                  </m:r>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3000" i="1">
                              <a:effectLst/>
                              <a:latin typeface="Cambria Math" panose="02040503050406030204" pitchFamily="18" charset="0"/>
                            </a:rPr>
                          </m:ctrlPr>
                        </m:naryPr>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3000" i="1">
                                  <a:effectLst/>
                                  <a:latin typeface="Cambria Math" panose="02040503050406030204" pitchFamily="18" charset="0"/>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p>
                            <m:sSupPr>
                              <m:ctrlPr>
                                <a:rPr lang="en-US" sz="3000" i="1">
                                  <a:effectLst/>
                                  <a:latin typeface="Cambria Math" panose="02040503050406030204" pitchFamily="18" charset="0"/>
                                  <a:cs typeface="Times New Roman" panose="02020603050405020304" pitchFamily="18" charset="0"/>
                                </a:rPr>
                              </m:ctrlPr>
                            </m:sSupPr>
                            <m:e>
                              <m:d>
                                <m:dPr>
                                  <m:ctrlPr>
                                    <a:rPr lang="en-US" sz="3000" i="1">
                                      <a:effectLst/>
                                      <a:latin typeface="Cambria Math" panose="02040503050406030204" pitchFamily="18" charset="0"/>
                                      <a:cs typeface="Times New Roman" panose="02020603050405020304" pitchFamily="18" charset="0"/>
                                    </a:rPr>
                                  </m:ctrlPr>
                                </m:dPr>
                                <m:e>
                                  <m:sSubSup>
                                    <m:sSubSupPr>
                                      <m:ctrlPr>
                                        <a:rPr lang="en-US" sz="3000" i="1">
                                          <a:effectLst/>
                                          <a:latin typeface="Cambria Math" panose="02040503050406030204" pitchFamily="18" charset="0"/>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nary>
                    </m:oMath>
                  </m:oMathPara>
                </a14:m>
                <a:endParaRPr lang="de-DE" sz="3000" dirty="0">
                  <a:ea typeface="Microsoft YaHei" panose="020B0503020204020204" pitchFamily="34" charset="-122"/>
                </a:endParaRPr>
              </a:p>
              <a:p>
                <a:r>
                  <a:rPr lang="de-DE" sz="3000" dirty="0">
                    <a:ea typeface="Microsoft YaHei" panose="020B0503020204020204" pitchFamily="34" charset="-122"/>
                  </a:rPr>
                  <a:t>Another result of MREM is soft regressive clustering model. </a:t>
                </a:r>
                <a:r>
                  <a:rPr lang="en-US" sz="3000" dirty="0">
                    <a:effectLst/>
                    <a:latin typeface="Times New Roman" panose="02020603050405020304" pitchFamily="18" charset="0"/>
                    <a:ea typeface="Microsoft YaHei" panose="020B0503020204020204" pitchFamily="34" charset="-122"/>
                  </a:rPr>
                  <a:t>Let </a:t>
                </a:r>
                <a:r>
                  <a:rPr lang="en-US" sz="3000" i="1" dirty="0">
                    <a:effectLst/>
                    <a:latin typeface="Times New Roman" panose="02020603050405020304" pitchFamily="18" charset="0"/>
                    <a:ea typeface="Microsoft YaHei" panose="020B0503020204020204" pitchFamily="34" charset="-122"/>
                  </a:rPr>
                  <a:t>cl</a:t>
                </a:r>
                <a:r>
                  <a:rPr lang="en-US" sz="3000" dirty="0">
                    <a:effectLst/>
                    <a:latin typeface="Times New Roman" panose="02020603050405020304" pitchFamily="18" charset="0"/>
                    <a:ea typeface="Microsoft YaHei" panose="020B0503020204020204" pitchFamily="34" charset="-122"/>
                  </a:rPr>
                  <a:t>(</a:t>
                </a:r>
                <a:r>
                  <a:rPr lang="en-US" sz="3000" i="1" dirty="0">
                    <a:effectLst/>
                    <a:latin typeface="Times New Roman" panose="02020603050405020304" pitchFamily="18" charset="0"/>
                    <a:ea typeface="Microsoft YaHei" panose="020B0503020204020204" pitchFamily="34" charset="-122"/>
                  </a:rPr>
                  <a:t>X</a:t>
                </a:r>
                <a:r>
                  <a:rPr lang="en-US" sz="3000" i="1" baseline="-25000" dirty="0">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err="1">
                    <a:effectLst/>
                    <a:latin typeface="Times New Roman" panose="02020603050405020304" pitchFamily="18" charset="0"/>
                    <a:ea typeface="Microsoft YaHei" panose="020B0503020204020204" pitchFamily="34" charset="-122"/>
                  </a:rPr>
                  <a:t>z</a:t>
                </a:r>
                <a:r>
                  <a:rPr lang="en-US" sz="3000" i="1" baseline="-25000" dirty="0" err="1">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a:effectLst/>
                    <a:latin typeface="Times New Roman" panose="02020603050405020304" pitchFamily="18" charset="0"/>
                    <a:ea typeface="Microsoft YaHei" panose="020B0503020204020204" pitchFamily="34" charset="-122"/>
                  </a:rPr>
                  <a:t>k</a:t>
                </a:r>
                <a:r>
                  <a:rPr lang="en-US" sz="3000" dirty="0">
                    <a:effectLst/>
                    <a:latin typeface="Times New Roman" panose="02020603050405020304" pitchFamily="18" charset="0"/>
                    <a:ea typeface="Microsoft YaHei" panose="020B0503020204020204" pitchFamily="34" charset="-122"/>
                  </a:rPr>
                  <a:t>) denote the probability of the event that a data point (</a:t>
                </a:r>
                <a:r>
                  <a:rPr lang="en-US" sz="3000" i="1" dirty="0">
                    <a:effectLst/>
                    <a:latin typeface="Times New Roman" panose="02020603050405020304" pitchFamily="18" charset="0"/>
                    <a:ea typeface="Microsoft YaHei" panose="020B0503020204020204" pitchFamily="34" charset="-122"/>
                  </a:rPr>
                  <a:t>X</a:t>
                </a:r>
                <a:r>
                  <a:rPr lang="en-US" sz="3000" i="1" baseline="-25000" dirty="0">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 </a:t>
                </a:r>
                <a:r>
                  <a:rPr lang="en-US" sz="3000" i="1" dirty="0" err="1">
                    <a:effectLst/>
                    <a:latin typeface="Times New Roman" panose="02020603050405020304" pitchFamily="18" charset="0"/>
                    <a:ea typeface="Microsoft YaHei" panose="020B0503020204020204" pitchFamily="34" charset="-122"/>
                  </a:rPr>
                  <a:t>z</a:t>
                </a:r>
                <a:r>
                  <a:rPr lang="en-US" sz="3000" i="1" baseline="-25000" dirty="0" err="1">
                    <a:effectLst/>
                    <a:latin typeface="Times New Roman" panose="02020603050405020304" pitchFamily="18" charset="0"/>
                    <a:ea typeface="Microsoft YaHei" panose="020B0503020204020204" pitchFamily="34" charset="-122"/>
                  </a:rPr>
                  <a:t>i</a:t>
                </a:r>
                <a:r>
                  <a:rPr lang="en-US" sz="3000" dirty="0">
                    <a:effectLst/>
                    <a:latin typeface="Times New Roman" panose="02020603050405020304" pitchFamily="18" charset="0"/>
                    <a:ea typeface="Microsoft YaHei" panose="020B0503020204020204" pitchFamily="34" charset="-122"/>
                  </a:rPr>
                  <a:t>)</a:t>
                </a:r>
                <a:r>
                  <a:rPr lang="en-US" sz="3000" i="1" baseline="30000" dirty="0">
                    <a:effectLst/>
                    <a:latin typeface="Times New Roman" panose="02020603050405020304" pitchFamily="18" charset="0"/>
                    <a:ea typeface="Microsoft YaHei" panose="020B0503020204020204" pitchFamily="34" charset="-122"/>
                  </a:rPr>
                  <a:t>T</a:t>
                </a:r>
                <a:r>
                  <a:rPr lang="en-US" sz="3000" dirty="0">
                    <a:effectLst/>
                    <a:latin typeface="Times New Roman" panose="02020603050405020304" pitchFamily="18" charset="0"/>
                    <a:ea typeface="Microsoft YaHei" panose="020B0503020204020204" pitchFamily="34" charset="-122"/>
                  </a:rPr>
                  <a:t> belongs to </a:t>
                </a:r>
                <a:r>
                  <a:rPr lang="en-US" sz="3000" i="1"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th</a:t>
                </a:r>
                <a:r>
                  <a:rPr lang="en-US" sz="3000" dirty="0">
                    <a:effectLst/>
                    <a:latin typeface="Times New Roman" panose="02020603050405020304" pitchFamily="18" charset="0"/>
                    <a:ea typeface="Microsoft YaHei" panose="020B0503020204020204" pitchFamily="34" charset="-122"/>
                  </a:rPr>
                  <a:t> cluster (</a:t>
                </a:r>
                <a:r>
                  <a:rPr lang="en-US" sz="3000" i="1" dirty="0">
                    <a:effectLst/>
                    <a:latin typeface="Times New Roman" panose="02020603050405020304" pitchFamily="18" charset="0"/>
                    <a:ea typeface="Microsoft YaHei" panose="020B0503020204020204" pitchFamily="34" charset="-122"/>
                  </a:rPr>
                  <a:t>k</a:t>
                </a:r>
                <a:r>
                  <a:rPr lang="en-US" sz="3000" baseline="30000" dirty="0">
                    <a:effectLst/>
                    <a:latin typeface="Times New Roman" panose="02020603050405020304" pitchFamily="18" charset="0"/>
                    <a:ea typeface="Microsoft YaHei" panose="020B0503020204020204" pitchFamily="34" charset="-122"/>
                  </a:rPr>
                  <a:t>th</a:t>
                </a:r>
                <a:r>
                  <a:rPr lang="en-US" sz="3000" dirty="0">
                    <a:effectLst/>
                    <a:latin typeface="Times New Roman" panose="02020603050405020304" pitchFamily="18" charset="0"/>
                    <a:ea typeface="Microsoft YaHei" panose="020B0503020204020204" pitchFamily="34" charset="-122"/>
                  </a:rPr>
                  <a:t> PRM)</a:t>
                </a:r>
                <a:r>
                  <a:rPr lang="de-DE" sz="3000" dirty="0">
                    <a:effectLst/>
                    <a:latin typeface="Times New Roman" panose="02020603050405020304" pitchFamily="18" charset="0"/>
                    <a:ea typeface="Microsoft YaHei" panose="020B0503020204020204" pitchFamily="34" charset="-122"/>
                  </a:rPr>
                  <a:t>, we have:</a:t>
                </a:r>
              </a:p>
              <a:p>
                <a:pPr marL="0" indent="0">
                  <a:buNone/>
                </a:pPr>
                <a14:m>
                  <m:oMathPara xmlns:m="http://schemas.openxmlformats.org/officeDocument/2006/math">
                    <m:oMathParaPr>
                      <m:jc m:val="centerGroup"/>
                    </m:oMathParaPr>
                    <m:oMath xmlns:m="http://schemas.openxmlformats.org/officeDocument/2006/math">
                      <m:r>
                        <a:rPr lang="en-US" sz="3000" i="1" smtClean="0">
                          <a:effectLst/>
                          <a:latin typeface="Cambria Math" panose="02040503050406030204" pitchFamily="18" charset="0"/>
                          <a:ea typeface="Microsoft YaHei" panose="020B0503020204020204" pitchFamily="34" charset="-122"/>
                          <a:cs typeface="Times New Roman" panose="02020603050405020304" pitchFamily="18" charset="0"/>
                        </a:rPr>
                        <m:t>𝑐𝑙</m:t>
                      </m:r>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𝑌</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f>
                        <m:f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fPr>
                        <m:num>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num>
                        <m:den>
                          <m:nary>
                            <m:naryPr>
                              <m:chr m:val="∑"/>
                              <m:limLoc m:val="undOv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naryPr>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𝑙</m:t>
                                  </m:r>
                                </m:sub>
                              </m:sSub>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e>
                                <m:e>
                                  <m:sSub>
                                    <m:sSub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𝑋</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Sup>
                                    <m:s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pPr>
                                    <m:e>
                                      <m:d>
                                        <m:d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dPr>
                                        <m:e>
                                          <m:sSubSup>
                                            <m:sSubSupPr>
                                              <m:ctrlPr>
                                                <a:rPr lang="en-US" sz="3000" i="1">
                                                  <a:effectLst/>
                                                  <a:latin typeface="Cambria Math" panose="02040503050406030204" pitchFamily="18" charset="0"/>
                                                  <a:ea typeface="Microsoft YaHei" panose="020B0503020204020204" pitchFamily="34" charset="-122"/>
                                                  <a:cs typeface="Times New Roman" panose="02020603050405020304" pitchFamily="18" charset="0"/>
                                                </a:rPr>
                                              </m:ctrlPr>
                                            </m:sSubSupPr>
                                            <m:e>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𝜎</m:t>
                                              </m:r>
                                            </m:e>
                                            <m:sub>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2</m:t>
                                              </m:r>
                                            </m:sup>
                                          </m:sSubSup>
                                        </m:e>
                                      </m:d>
                                    </m:e>
                                    <m:sup>
                                      <m:r>
                                        <a:rPr lang="en-US" sz="3000" i="1">
                                          <a:effectLst/>
                                          <a:latin typeface="Cambria Math" panose="02040503050406030204" pitchFamily="18" charset="0"/>
                                          <a:ea typeface="Microsoft YaHei" panose="020B0503020204020204" pitchFamily="34" charset="-122"/>
                                          <a:cs typeface="Times New Roman" panose="02020603050405020304" pitchFamily="18" charset="0"/>
                                        </a:rPr>
                                        <m:t>∗</m:t>
                                      </m:r>
                                    </m:sup>
                                  </m:sSup>
                                </m:e>
                              </m:d>
                            </m:e>
                          </m:nary>
                        </m:den>
                      </m:f>
                    </m:oMath>
                  </m:oMathPara>
                </a14:m>
                <a:endParaRPr lang="en-US" sz="3000" dirty="0">
                  <a:effectLst/>
                  <a:latin typeface="Times New Roman" panose="02020603050405020304" pitchFamily="18" charset="0"/>
                  <a:ea typeface="Microsoft YaHei" panose="020B0503020204020204" pitchFamily="34" charset="-122"/>
                  <a:cs typeface="Times New Roman" panose="02020603050405020304" pitchFamily="18" charset="0"/>
                </a:endParaRPr>
              </a:p>
              <a:p>
                <a:pPr marL="0" indent="0">
                  <a:buNone/>
                </a:pPr>
                <a:endParaRPr lang="en-US" sz="3000" dirty="0"/>
              </a:p>
            </p:txBody>
          </p:sp>
        </mc:Choice>
        <mc:Fallback>
          <p:sp>
            <p:nvSpPr>
              <p:cNvPr id="3" name="Content Placeholder 2">
                <a:extLst>
                  <a:ext uri="{FF2B5EF4-FFF2-40B4-BE49-F238E27FC236}">
                    <a16:creationId xmlns:a16="http://schemas.microsoft.com/office/drawing/2014/main" id="{0FD86F8E-FD11-4A69-8118-2AD7DCCCDD1C}"/>
                  </a:ext>
                </a:extLst>
              </p:cNvPr>
              <p:cNvSpPr>
                <a:spLocks noGrp="1" noRot="1" noChangeAspect="1" noMove="1" noResize="1" noEditPoints="1" noAdjustHandles="1" noChangeArrowheads="1" noChangeShapeType="1" noTextEdit="1"/>
              </p:cNvSpPr>
              <p:nvPr>
                <p:ph idx="1"/>
              </p:nvPr>
            </p:nvSpPr>
            <p:spPr>
              <a:xfrm>
                <a:off x="304800" y="914399"/>
                <a:ext cx="11540836" cy="5176066"/>
              </a:xfrm>
              <a:blipFill>
                <a:blip r:embed="rId2"/>
                <a:stretch>
                  <a:fillRect l="-1057" t="-1531" r="-1215"/>
                </a:stretch>
              </a:blipFill>
            </p:spPr>
            <p:txBody>
              <a:bodyPr/>
              <a:lstStyle/>
              <a:p>
                <a:r>
                  <a:rPr lang="en-US">
                    <a:noFill/>
                  </a:rPr>
                  <a:t> </a:t>
                </a:r>
              </a:p>
            </p:txBody>
          </p:sp>
        </mc:Fallback>
      </mc:AlternateContent>
      <p:sp>
        <p:nvSpPr>
          <p:cNvPr id="4" name="Date Placeholder 3">
            <a:extLst>
              <a:ext uri="{FF2B5EF4-FFF2-40B4-BE49-F238E27FC236}">
                <a16:creationId xmlns:a16="http://schemas.microsoft.com/office/drawing/2014/main" id="{D68AE360-F632-4261-8269-79177AC92B3C}"/>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FF9D80F6-714A-489F-B8E2-943C64408469}"/>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171C9011-6540-45E2-88EF-BDBA12CA457B}"/>
              </a:ext>
            </a:extLst>
          </p:cNvPr>
          <p:cNvSpPr>
            <a:spLocks noGrp="1"/>
          </p:cNvSpPr>
          <p:nvPr>
            <p:ph type="sldNum" sz="quarter" idx="12"/>
          </p:nvPr>
        </p:nvSpPr>
        <p:spPr/>
        <p:txBody>
          <a:bodyPr/>
          <a:lstStyle/>
          <a:p>
            <a:fld id="{5DB5036F-1FF2-46C4-8D2B-59C7E3B91952}" type="slidenum">
              <a:rPr lang="en-US" smtClean="0"/>
              <a:pPr/>
              <a:t>13</a:t>
            </a:fld>
            <a:endParaRPr lang="en-US"/>
          </a:p>
        </p:txBody>
      </p:sp>
    </p:spTree>
    <p:extLst>
      <p:ext uri="{BB962C8B-B14F-4D97-AF65-F5344CB8AC3E}">
        <p14:creationId xmlns:p14="http://schemas.microsoft.com/office/powerpoint/2010/main" val="28847869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Results and Discussions</a:t>
            </a:r>
          </a:p>
        </p:txBody>
      </p:sp>
      <p:sp>
        <p:nvSpPr>
          <p:cNvPr id="3" name="Content Placeholder 2"/>
          <p:cNvSpPr>
            <a:spLocks noGrp="1"/>
          </p:cNvSpPr>
          <p:nvPr>
            <p:ph idx="1"/>
          </p:nvPr>
        </p:nvSpPr>
        <p:spPr/>
        <p:txBody>
          <a:bodyPr>
            <a:normAutofit/>
          </a:bodyPr>
          <a:lstStyle/>
          <a:p>
            <a:r>
              <a:rPr lang="en-US" dirty="0">
                <a:effectLst/>
                <a:latin typeface="Times New Roman" panose="02020603050405020304" pitchFamily="18" charset="0"/>
                <a:ea typeface="Microsoft YaHei" panose="020B0503020204020204" pitchFamily="34" charset="-122"/>
              </a:rPr>
              <a:t>We use </a:t>
            </a:r>
            <a:r>
              <a:rPr lang="en-US" i="1" dirty="0" err="1">
                <a:effectLst/>
                <a:latin typeface="Times New Roman" panose="02020603050405020304" pitchFamily="18" charset="0"/>
                <a:ea typeface="Microsoft YaHei" panose="020B0503020204020204" pitchFamily="34" charset="-122"/>
              </a:rPr>
              <a:t>xclara</a:t>
            </a:r>
            <a:r>
              <a:rPr lang="en-US" i="1" dirty="0">
                <a:effectLst/>
                <a:latin typeface="Times New Roman" panose="02020603050405020304" pitchFamily="18" charset="0"/>
                <a:ea typeface="Microsoft YaHei" panose="020B0503020204020204" pitchFamily="34" charset="-122"/>
              </a:rPr>
              <a:t> </a:t>
            </a:r>
            <a:r>
              <a:rPr lang="en-US" dirty="0">
                <a:effectLst/>
                <a:latin typeface="Times New Roman" panose="02020603050405020304" pitchFamily="18" charset="0"/>
                <a:ea typeface="Microsoft YaHei" panose="020B0503020204020204" pitchFamily="34" charset="-122"/>
              </a:rPr>
              <a:t>sample [21]] for testing MREM and REM. It has 3000 points with 3 clusters. There are two numerical variables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1 and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2 as </a:t>
            </a:r>
            <a:r>
              <a:rPr lang="en-US" i="1" dirty="0">
                <a:effectLst/>
                <a:latin typeface="Times New Roman" panose="02020603050405020304" pitchFamily="18" charset="0"/>
                <a:ea typeface="Microsoft YaHei" panose="020B0503020204020204" pitchFamily="34" charset="-122"/>
              </a:rPr>
              <a:t>x</a:t>
            </a:r>
            <a:r>
              <a:rPr lang="en-US" dirty="0">
                <a:effectLst/>
                <a:latin typeface="Times New Roman" panose="02020603050405020304" pitchFamily="18" charset="0"/>
                <a:ea typeface="Microsoft YaHei" panose="020B0503020204020204" pitchFamily="34" charset="-122"/>
              </a:rPr>
              <a:t> and </a:t>
            </a:r>
            <a:r>
              <a:rPr lang="en-US" i="1" dirty="0">
                <a:effectLst/>
                <a:latin typeface="Times New Roman" panose="02020603050405020304" pitchFamily="18" charset="0"/>
                <a:ea typeface="Microsoft YaHei" panose="020B0503020204020204" pitchFamily="34" charset="-122"/>
              </a:rPr>
              <a:t>y</a:t>
            </a:r>
            <a:r>
              <a:rPr lang="en-US" dirty="0">
                <a:effectLst/>
                <a:latin typeface="Times New Roman" panose="02020603050405020304" pitchFamily="18" charset="0"/>
                <a:ea typeface="Microsoft YaHei" panose="020B0503020204020204" pitchFamily="34" charset="-122"/>
              </a:rPr>
              <a:t> coordinates of points in the </a:t>
            </a:r>
            <a:r>
              <a:rPr lang="en-US" dirty="0" err="1">
                <a:effectLst/>
                <a:latin typeface="Times New Roman" panose="02020603050405020304" pitchFamily="18" charset="0"/>
                <a:ea typeface="Microsoft YaHei" panose="020B0503020204020204" pitchFamily="34" charset="-122"/>
              </a:rPr>
              <a:t>xclara</a:t>
            </a:r>
            <a:r>
              <a:rPr lang="en-US" dirty="0">
                <a:effectLst/>
                <a:latin typeface="Times New Roman" panose="02020603050405020304" pitchFamily="18" charset="0"/>
                <a:ea typeface="Microsoft YaHei" panose="020B0503020204020204" pitchFamily="34" charset="-122"/>
              </a:rPr>
              <a:t> dataset. We consider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1 as regressor and </a:t>
            </a:r>
            <a:r>
              <a:rPr lang="en-US" i="1" dirty="0">
                <a:effectLst/>
                <a:latin typeface="Times New Roman" panose="02020603050405020304" pitchFamily="18" charset="0"/>
                <a:ea typeface="Microsoft YaHei" panose="020B0503020204020204" pitchFamily="34" charset="-122"/>
              </a:rPr>
              <a:t>V</a:t>
            </a:r>
            <a:r>
              <a:rPr lang="en-US" dirty="0">
                <a:effectLst/>
                <a:latin typeface="Times New Roman" panose="02020603050405020304" pitchFamily="18" charset="0"/>
                <a:ea typeface="Microsoft YaHei" panose="020B0503020204020204" pitchFamily="34" charset="-122"/>
              </a:rPr>
              <a:t>2 as response variable. </a:t>
            </a:r>
            <a:r>
              <a:rPr lang="en-US" dirty="0"/>
              <a:t>.</a:t>
            </a:r>
          </a:p>
          <a:p>
            <a:r>
              <a:rPr lang="en-US" dirty="0">
                <a:effectLst/>
                <a:latin typeface="Times New Roman" panose="02020603050405020304" pitchFamily="18" charset="0"/>
                <a:ea typeface="Microsoft YaHei" panose="020B0503020204020204" pitchFamily="34" charset="-122"/>
              </a:rPr>
              <a:t>The dataset is split separately into one training dataset (50% sample) and one testing dataset (50% sample). Later on, the training dataset is made sparse with loss ratios 10%, 20%, 30%, 40%, 50%, 60%, 70%, 80%, and 90% [20]</a:t>
            </a:r>
            <a:r>
              <a:rPr lang="en-US" dirty="0"/>
              <a:t>.</a:t>
            </a:r>
          </a:p>
          <a:p>
            <a:r>
              <a:rPr lang="en-US" dirty="0">
                <a:effectLst/>
                <a:latin typeface="Times New Roman" panose="02020603050405020304" pitchFamily="18" charset="0"/>
                <a:ea typeface="Microsoft YaHei" panose="020B0503020204020204" pitchFamily="34" charset="-122"/>
              </a:rPr>
              <a:t>Each pair of incomplete training dataset and testing dataset is called testing pair. The 0</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pair is called complete pair whereas the 1</a:t>
            </a:r>
            <a:r>
              <a:rPr lang="en-US" baseline="30000" dirty="0">
                <a:effectLst/>
                <a:latin typeface="Times New Roman" panose="02020603050405020304" pitchFamily="18" charset="0"/>
                <a:ea typeface="Microsoft YaHei" panose="020B0503020204020204" pitchFamily="34" charset="-122"/>
              </a:rPr>
              <a:t>st</a:t>
            </a:r>
            <a:r>
              <a:rPr lang="en-US" dirty="0">
                <a:effectLst/>
                <a:latin typeface="Times New Roman" panose="02020603050405020304" pitchFamily="18" charset="0"/>
                <a:ea typeface="Microsoft YaHei" panose="020B0503020204020204" pitchFamily="34" charset="-122"/>
              </a:rPr>
              <a:t>, 2</a:t>
            </a:r>
            <a:r>
              <a:rPr lang="en-US" baseline="30000" dirty="0">
                <a:effectLst/>
                <a:latin typeface="Times New Roman" panose="02020603050405020304" pitchFamily="18" charset="0"/>
                <a:ea typeface="Microsoft YaHei" panose="020B0503020204020204" pitchFamily="34" charset="-122"/>
              </a:rPr>
              <a:t>nd</a:t>
            </a:r>
            <a:r>
              <a:rPr lang="en-US" dirty="0">
                <a:effectLst/>
                <a:latin typeface="Times New Roman" panose="02020603050405020304" pitchFamily="18" charset="0"/>
                <a:ea typeface="Microsoft YaHei" panose="020B0503020204020204" pitchFamily="34" charset="-122"/>
              </a:rPr>
              <a:t>, 3</a:t>
            </a:r>
            <a:r>
              <a:rPr lang="en-US" baseline="30000" dirty="0">
                <a:effectLst/>
                <a:latin typeface="Times New Roman" panose="02020603050405020304" pitchFamily="18" charset="0"/>
                <a:ea typeface="Microsoft YaHei" panose="020B0503020204020204" pitchFamily="34" charset="-122"/>
              </a:rPr>
              <a:t>rd</a:t>
            </a:r>
            <a:r>
              <a:rPr lang="en-US" dirty="0">
                <a:effectLst/>
                <a:latin typeface="Times New Roman" panose="02020603050405020304" pitchFamily="18" charset="0"/>
                <a:ea typeface="Microsoft YaHei" panose="020B0503020204020204" pitchFamily="34" charset="-122"/>
              </a:rPr>
              <a:t>, 4</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5</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6</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7</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8</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and 9</a:t>
            </a:r>
            <a:r>
              <a:rPr lang="en-US" baseline="30000" dirty="0">
                <a:effectLst/>
                <a:latin typeface="Times New Roman" panose="02020603050405020304" pitchFamily="18" charset="0"/>
                <a:ea typeface="Microsoft YaHei" panose="020B0503020204020204" pitchFamily="34" charset="-122"/>
              </a:rPr>
              <a:t>th</a:t>
            </a:r>
            <a:r>
              <a:rPr lang="en-US" dirty="0">
                <a:effectLst/>
                <a:latin typeface="Times New Roman" panose="02020603050405020304" pitchFamily="18" charset="0"/>
                <a:ea typeface="Microsoft YaHei" panose="020B0503020204020204" pitchFamily="34" charset="-122"/>
              </a:rPr>
              <a:t> pairs are called incomplete pairs.</a:t>
            </a:r>
            <a:endParaRPr lang="en-US" dirty="0"/>
          </a:p>
        </p:txBody>
      </p:sp>
      <p:sp>
        <p:nvSpPr>
          <p:cNvPr id="4" name="Date Placeholder 3"/>
          <p:cNvSpPr>
            <a:spLocks noGrp="1"/>
          </p:cNvSpPr>
          <p:nvPr>
            <p:ph type="dt" sz="half" idx="10"/>
          </p:nvPr>
        </p:nvSpPr>
        <p:spPr/>
        <p:txBody>
          <a:bodyPr/>
          <a:lstStyle/>
          <a:p>
            <a:fld id="{C31FF602-6265-4F09-9254-15C31D8D5C20}" type="datetime1">
              <a:rPr lang="en-US" smtClean="0"/>
              <a:t>7/11/2020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14</a:t>
            </a:fld>
            <a:endParaRPr lang="en-US"/>
          </a:p>
        </p:txBody>
      </p:sp>
    </p:spTree>
    <p:extLst>
      <p:ext uri="{BB962C8B-B14F-4D97-AF65-F5344CB8AC3E}">
        <p14:creationId xmlns:p14="http://schemas.microsoft.com/office/powerpoint/2010/main" val="3424595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DCA8-3AF3-47F1-8EF1-93A518AE1E35}"/>
              </a:ext>
            </a:extLst>
          </p:cNvPr>
          <p:cNvSpPr>
            <a:spLocks noGrp="1"/>
          </p:cNvSpPr>
          <p:nvPr>
            <p:ph type="title"/>
          </p:nvPr>
        </p:nvSpPr>
        <p:spPr/>
        <p:txBody>
          <a:bodyPr/>
          <a:lstStyle/>
          <a:p>
            <a:r>
              <a:rPr lang="en-US" dirty="0"/>
              <a:t>3. Results and Discussions</a:t>
            </a:r>
          </a:p>
        </p:txBody>
      </p:sp>
      <p:sp>
        <p:nvSpPr>
          <p:cNvPr id="4" name="Date Placeholder 3">
            <a:extLst>
              <a:ext uri="{FF2B5EF4-FFF2-40B4-BE49-F238E27FC236}">
                <a16:creationId xmlns:a16="http://schemas.microsoft.com/office/drawing/2014/main" id="{831096C0-CA13-4CE2-86B2-FAD9F6935354}"/>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AD3FAC3D-74FE-4B08-BB1F-4D7507D2A3E2}"/>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C9ABFEA8-2580-4368-99C9-24166E87D9E6}"/>
              </a:ext>
            </a:extLst>
          </p:cNvPr>
          <p:cNvSpPr>
            <a:spLocks noGrp="1"/>
          </p:cNvSpPr>
          <p:nvPr>
            <p:ph type="sldNum" sz="quarter" idx="12"/>
          </p:nvPr>
        </p:nvSpPr>
        <p:spPr/>
        <p:txBody>
          <a:bodyPr/>
          <a:lstStyle/>
          <a:p>
            <a:fld id="{5DB5036F-1FF2-46C4-8D2B-59C7E3B91952}" type="slidenum">
              <a:rPr lang="en-US" smtClean="0"/>
              <a:pPr/>
              <a:t>15</a:t>
            </a:fld>
            <a:endParaRPr lang="en-US"/>
          </a:p>
        </p:txBody>
      </p:sp>
      <p:sp>
        <p:nvSpPr>
          <p:cNvPr id="10" name="TextBox 9">
            <a:extLst>
              <a:ext uri="{FF2B5EF4-FFF2-40B4-BE49-F238E27FC236}">
                <a16:creationId xmlns:a16="http://schemas.microsoft.com/office/drawing/2014/main" id="{0BF2B4D4-7E2C-4645-9B7C-840CB3E9B658}"/>
              </a:ext>
            </a:extLst>
          </p:cNvPr>
          <p:cNvSpPr txBox="1"/>
          <p:nvPr/>
        </p:nvSpPr>
        <p:spPr>
          <a:xfrm>
            <a:off x="1514475" y="4035390"/>
            <a:ext cx="3048000" cy="64633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Unique cluster of the 0th pair:</a:t>
            </a:r>
          </a:p>
          <a:p>
            <a:r>
              <a:rPr lang="en-US" dirty="0">
                <a:latin typeface="Times New Roman" panose="02020603050405020304" pitchFamily="18" charset="0"/>
                <a:cs typeface="Times New Roman" panose="02020603050405020304" pitchFamily="18" charset="0"/>
              </a:rPr>
              <a:t>V2 = 34.0445 - 0.2790*(V1)</a:t>
            </a:r>
          </a:p>
        </p:txBody>
      </p:sp>
      <p:sp>
        <p:nvSpPr>
          <p:cNvPr id="12" name="TextBox 11">
            <a:extLst>
              <a:ext uri="{FF2B5EF4-FFF2-40B4-BE49-F238E27FC236}">
                <a16:creationId xmlns:a16="http://schemas.microsoft.com/office/drawing/2014/main" id="{317C14E6-F290-4577-9EB7-2B22FCC6E114}"/>
              </a:ext>
            </a:extLst>
          </p:cNvPr>
          <p:cNvSpPr txBox="1"/>
          <p:nvPr/>
        </p:nvSpPr>
        <p:spPr>
          <a:xfrm>
            <a:off x="6543675" y="4035390"/>
            <a:ext cx="4415270" cy="923330"/>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Two clusters of the 1st pair:</a:t>
            </a:r>
          </a:p>
          <a:p>
            <a:r>
              <a:rPr lang="en-US" dirty="0">
                <a:latin typeface="Times New Roman" panose="02020603050405020304" pitchFamily="18" charset="0"/>
                <a:cs typeface="Times New Roman" panose="02020603050405020304" pitchFamily="18" charset="0"/>
              </a:rPr>
              <a:t>{V2 = 16.6425 - 0.3065*(V1): </a:t>
            </a:r>
            <a:r>
              <a:rPr lang="en-US" dirty="0" err="1">
                <a:latin typeface="Times New Roman" panose="02020603050405020304" pitchFamily="18" charset="0"/>
                <a:cs typeface="Times New Roman" panose="02020603050405020304" pitchFamily="18" charset="0"/>
              </a:rPr>
              <a:t>coeff</a:t>
            </a:r>
            <a:r>
              <a:rPr lang="en-US" dirty="0">
                <a:latin typeface="Times New Roman" panose="02020603050405020304" pitchFamily="18" charset="0"/>
                <a:cs typeface="Times New Roman" panose="02020603050405020304" pitchFamily="18" charset="0"/>
              </a:rPr>
              <a:t>=0.6654}</a:t>
            </a:r>
          </a:p>
          <a:p>
            <a:r>
              <a:rPr lang="en-US" dirty="0">
                <a:latin typeface="Times New Roman" panose="02020603050405020304" pitchFamily="18" charset="0"/>
                <a:cs typeface="Times New Roman" panose="02020603050405020304" pitchFamily="18" charset="0"/>
              </a:rPr>
              <a:t>{V2 = 62.3919 - 0.0429*(V1): </a:t>
            </a:r>
            <a:r>
              <a:rPr lang="en-US" dirty="0" err="1">
                <a:latin typeface="Times New Roman" panose="02020603050405020304" pitchFamily="18" charset="0"/>
                <a:cs typeface="Times New Roman" panose="02020603050405020304" pitchFamily="18" charset="0"/>
              </a:rPr>
              <a:t>coeff</a:t>
            </a:r>
            <a:r>
              <a:rPr lang="en-US" dirty="0">
                <a:latin typeface="Times New Roman" panose="02020603050405020304" pitchFamily="18" charset="0"/>
                <a:cs typeface="Times New Roman" panose="02020603050405020304" pitchFamily="18" charset="0"/>
              </a:rPr>
              <a:t>=0.3346}</a:t>
            </a:r>
          </a:p>
        </p:txBody>
      </p:sp>
      <p:pic>
        <p:nvPicPr>
          <p:cNvPr id="14" name="Picture 13" descr="A close up of a logo&#10;&#10;Description automatically generated">
            <a:extLst>
              <a:ext uri="{FF2B5EF4-FFF2-40B4-BE49-F238E27FC236}">
                <a16:creationId xmlns:a16="http://schemas.microsoft.com/office/drawing/2014/main" id="{57800E1C-6B19-48AB-9AA1-5DCF2C965D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4475" y="1134010"/>
            <a:ext cx="4133850" cy="2905125"/>
          </a:xfrm>
          <a:prstGeom prst="rect">
            <a:avLst/>
          </a:prstGeom>
        </p:spPr>
      </p:pic>
      <p:pic>
        <p:nvPicPr>
          <p:cNvPr id="16" name="Picture 15" descr="A close up of a logo&#10;&#10;Description automatically generated">
            <a:extLst>
              <a:ext uri="{FF2B5EF4-FFF2-40B4-BE49-F238E27FC236}">
                <a16:creationId xmlns:a16="http://schemas.microsoft.com/office/drawing/2014/main" id="{FF77F3CC-488E-48C7-85C6-D9DFC86C69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3675" y="1185201"/>
            <a:ext cx="4133850" cy="2905125"/>
          </a:xfrm>
          <a:prstGeom prst="rect">
            <a:avLst/>
          </a:prstGeom>
        </p:spPr>
      </p:pic>
    </p:spTree>
    <p:extLst>
      <p:ext uri="{BB962C8B-B14F-4D97-AF65-F5344CB8AC3E}">
        <p14:creationId xmlns:p14="http://schemas.microsoft.com/office/powerpoint/2010/main" val="29500499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C0AC4-F1A8-4650-8272-75C97CCBC052}"/>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F37634F7-5585-4430-8488-FD5AF3329D36}"/>
              </a:ext>
            </a:extLst>
          </p:cNvPr>
          <p:cNvSpPr>
            <a:spLocks noGrp="1"/>
          </p:cNvSpPr>
          <p:nvPr>
            <p:ph idx="1"/>
          </p:nvPr>
        </p:nvSpPr>
        <p:spPr/>
        <p:txBody>
          <a:bodyPr>
            <a:noAutofit/>
          </a:bodyPr>
          <a:lstStyle/>
          <a:p>
            <a:r>
              <a:rPr lang="en-US" sz="2000" dirty="0"/>
              <a:t>RMAE metric measures ratio deviation between real value and estimated value. </a:t>
            </a:r>
            <a:r>
              <a:rPr lang="en-US" sz="2000" dirty="0">
                <a:effectLst/>
                <a:latin typeface="Times New Roman" panose="02020603050405020304" pitchFamily="18" charset="0"/>
                <a:ea typeface="Microsoft YaHei" panose="020B0503020204020204" pitchFamily="34" charset="-122"/>
              </a:rPr>
              <a:t>The smaller the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is, the more accurate the algorithm is. Following is comparison of REM and MREM with regard to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given </a:t>
            </a:r>
            <a:r>
              <a:rPr lang="en-US" sz="2000" dirty="0" err="1">
                <a:effectLst/>
                <a:latin typeface="Times New Roman" panose="02020603050405020304" pitchFamily="18" charset="0"/>
                <a:ea typeface="Microsoft YaHei" panose="020B0503020204020204" pitchFamily="34" charset="-122"/>
              </a:rPr>
              <a:t>xclara</a:t>
            </a:r>
            <a:r>
              <a:rPr lang="en-US" sz="2000" dirty="0">
                <a:effectLst/>
                <a:latin typeface="Times New Roman" panose="02020603050405020304" pitchFamily="18" charset="0"/>
                <a:ea typeface="Microsoft YaHei" panose="020B0503020204020204" pitchFamily="34" charset="-122"/>
              </a:rPr>
              <a:t> sample.</a:t>
            </a:r>
          </a:p>
          <a:p>
            <a:pPr marL="0" indent="0">
              <a:buNone/>
            </a:pPr>
            <a:r>
              <a:rPr lang="pt-BR" sz="2000" dirty="0">
                <a:effectLst/>
                <a:latin typeface="Times New Roman" panose="02020603050405020304" pitchFamily="18" charset="0"/>
                <a:ea typeface="Microsoft YaHei" panose="020B0503020204020204" pitchFamily="34" charset="-122"/>
              </a:rPr>
              <a:t>          Pair    RMAE (REM)    RMAE (MREM)</a:t>
            </a:r>
          </a:p>
          <a:p>
            <a:pPr marL="0" indent="0">
              <a:buNone/>
            </a:pPr>
            <a:r>
              <a:rPr lang="pt-BR" sz="2000" dirty="0">
                <a:ea typeface="Microsoft YaHei" panose="020B0503020204020204" pitchFamily="34" charset="-122"/>
              </a:rPr>
              <a:t>          </a:t>
            </a:r>
            <a:r>
              <a:rPr lang="pt-BR" sz="2000" dirty="0">
                <a:effectLst/>
                <a:latin typeface="Times New Roman" panose="02020603050405020304" pitchFamily="18" charset="0"/>
                <a:ea typeface="Microsoft YaHei" panose="020B0503020204020204" pitchFamily="34" charset="-122"/>
              </a:rPr>
              <a:t>0              5.4722               5.4722</a:t>
            </a:r>
          </a:p>
          <a:p>
            <a:pPr marL="0" indent="0">
              <a:buNone/>
            </a:pPr>
            <a:r>
              <a:rPr lang="pt-BR" sz="2000" dirty="0">
                <a:effectLst/>
                <a:latin typeface="Times New Roman" panose="02020603050405020304" pitchFamily="18" charset="0"/>
                <a:ea typeface="Microsoft YaHei" panose="020B0503020204020204" pitchFamily="34" charset="-122"/>
              </a:rPr>
              <a:t>          1              5.3672               5.7804</a:t>
            </a:r>
          </a:p>
          <a:p>
            <a:pPr marL="0" indent="0">
              <a:buNone/>
            </a:pPr>
            <a:r>
              <a:rPr lang="pt-BR" sz="2000" dirty="0">
                <a:effectLst/>
                <a:latin typeface="Times New Roman" panose="02020603050405020304" pitchFamily="18" charset="0"/>
                <a:ea typeface="Microsoft YaHei" panose="020B0503020204020204" pitchFamily="34" charset="-122"/>
              </a:rPr>
              <a:t>          2              5.2846               5.6044</a:t>
            </a:r>
          </a:p>
          <a:p>
            <a:pPr marL="0" indent="0">
              <a:buNone/>
            </a:pPr>
            <a:r>
              <a:rPr lang="pt-BR" sz="2000" dirty="0">
                <a:effectLst/>
                <a:latin typeface="Times New Roman" panose="02020603050405020304" pitchFamily="18" charset="0"/>
                <a:ea typeface="Microsoft YaHei" panose="020B0503020204020204" pitchFamily="34" charset="-122"/>
              </a:rPr>
              <a:t>          3              4.6337               5.1166</a:t>
            </a:r>
          </a:p>
          <a:p>
            <a:pPr marL="0" indent="0">
              <a:buNone/>
            </a:pPr>
            <a:r>
              <a:rPr lang="pt-BR" sz="2000" dirty="0">
                <a:effectLst/>
                <a:latin typeface="Times New Roman" panose="02020603050405020304" pitchFamily="18" charset="0"/>
                <a:ea typeface="Microsoft YaHei" panose="020B0503020204020204" pitchFamily="34" charset="-122"/>
              </a:rPr>
              <a:t>          4              4.3681               5.3686</a:t>
            </a:r>
          </a:p>
          <a:p>
            <a:pPr marL="0" indent="0">
              <a:buNone/>
            </a:pPr>
            <a:r>
              <a:rPr lang="pt-BR" sz="2000" dirty="0">
                <a:effectLst/>
                <a:latin typeface="Times New Roman" panose="02020603050405020304" pitchFamily="18" charset="0"/>
                <a:ea typeface="Microsoft YaHei" panose="020B0503020204020204" pitchFamily="34" charset="-122"/>
              </a:rPr>
              <a:t>          5              4.3025               5.5701</a:t>
            </a:r>
          </a:p>
          <a:p>
            <a:pPr marL="0" indent="0">
              <a:buNone/>
            </a:pPr>
            <a:r>
              <a:rPr lang="pt-BR" sz="2000" dirty="0">
                <a:effectLst/>
                <a:latin typeface="Times New Roman" panose="02020603050405020304" pitchFamily="18" charset="0"/>
                <a:ea typeface="Microsoft YaHei" panose="020B0503020204020204" pitchFamily="34" charset="-122"/>
              </a:rPr>
              <a:t>          8              4.9120               5.2689</a:t>
            </a:r>
          </a:p>
          <a:p>
            <a:pPr marL="0" indent="0">
              <a:buNone/>
            </a:pPr>
            <a:r>
              <a:rPr lang="pt-BR" sz="2000" dirty="0">
                <a:effectLst/>
                <a:latin typeface="Times New Roman" panose="02020603050405020304" pitchFamily="18" charset="0"/>
                <a:ea typeface="Microsoft YaHei" panose="020B0503020204020204" pitchFamily="34" charset="-122"/>
              </a:rPr>
              <a:t>          7              4.3025               5.5701</a:t>
            </a:r>
          </a:p>
          <a:p>
            <a:pPr marL="0" indent="0">
              <a:buNone/>
            </a:pPr>
            <a:r>
              <a:rPr lang="pt-BR" sz="2000" dirty="0">
                <a:effectLst/>
                <a:latin typeface="Times New Roman" panose="02020603050405020304" pitchFamily="18" charset="0"/>
                <a:ea typeface="Microsoft YaHei" panose="020B0503020204020204" pitchFamily="34" charset="-122"/>
              </a:rPr>
              <a:t>          8              6.1709               6.1709</a:t>
            </a:r>
          </a:p>
          <a:p>
            <a:pPr marL="0" indent="0">
              <a:buNone/>
            </a:pPr>
            <a:r>
              <a:rPr lang="pt-BR" sz="2000" dirty="0">
                <a:effectLst/>
                <a:latin typeface="Times New Roman" panose="02020603050405020304" pitchFamily="18" charset="0"/>
                <a:ea typeface="Microsoft YaHei" panose="020B0503020204020204" pitchFamily="34" charset="-122"/>
              </a:rPr>
              <a:t>          9              7.2932               7.2932</a:t>
            </a:r>
          </a:p>
          <a:p>
            <a:pPr marL="0" indent="0">
              <a:buNone/>
            </a:pPr>
            <a:r>
              <a:rPr lang="pt-BR" sz="2000" dirty="0">
                <a:effectLst/>
                <a:latin typeface="Times New Roman" panose="02020603050405020304" pitchFamily="18" charset="0"/>
                <a:ea typeface="Microsoft YaHei" panose="020B0503020204020204" pitchFamily="34" charset="-122"/>
              </a:rPr>
              <a:t>         Average    5.2107               5.7215</a:t>
            </a:r>
            <a:endParaRPr lang="en-US" sz="2000" dirty="0">
              <a:effectLst/>
              <a:latin typeface="Times New Roman" panose="02020603050405020304" pitchFamily="18" charset="0"/>
              <a:ea typeface="Microsoft YaHei" panose="020B0503020204020204" pitchFamily="34" charset="-122"/>
            </a:endParaRPr>
          </a:p>
          <a:p>
            <a:r>
              <a:rPr lang="en-US" sz="2000" dirty="0"/>
              <a:t>Unexpectedly, </a:t>
            </a:r>
            <a:r>
              <a:rPr lang="en-US" sz="2000" dirty="0">
                <a:effectLst/>
                <a:latin typeface="Times New Roman" panose="02020603050405020304" pitchFamily="18" charset="0"/>
                <a:ea typeface="Microsoft YaHei" panose="020B0503020204020204" pitchFamily="34" charset="-122"/>
              </a:rPr>
              <a:t>MREM is less accurate than REM according </a:t>
            </a:r>
            <a:r>
              <a:rPr lang="en-US" sz="2000" i="1" dirty="0">
                <a:effectLst/>
                <a:latin typeface="Times New Roman" panose="02020603050405020304" pitchFamily="18" charset="0"/>
                <a:ea typeface="Microsoft YaHei" panose="020B0503020204020204" pitchFamily="34" charset="-122"/>
              </a:rPr>
              <a:t>RMAE</a:t>
            </a:r>
            <a:r>
              <a:rPr lang="en-US" sz="2000" dirty="0">
                <a:effectLst/>
                <a:latin typeface="Times New Roman" panose="02020603050405020304" pitchFamily="18" charset="0"/>
                <a:ea typeface="Microsoft YaHei" panose="020B0503020204020204" pitchFamily="34" charset="-122"/>
              </a:rPr>
              <a:t> metric. The reason is that we do not choose a right regressive cluster for given regressors </a:t>
            </a:r>
            <a:r>
              <a:rPr lang="en-US" sz="2000" i="1" dirty="0">
                <a:effectLst/>
                <a:latin typeface="Times New Roman" panose="02020603050405020304" pitchFamily="18" charset="0"/>
                <a:ea typeface="Microsoft YaHei" panose="020B0503020204020204" pitchFamily="34" charset="-122"/>
              </a:rPr>
              <a:t>X</a:t>
            </a:r>
            <a:r>
              <a:rPr lang="en-US" sz="2000" dirty="0">
                <a:effectLst/>
                <a:latin typeface="Times New Roman" panose="02020603050405020304" pitchFamily="18" charset="0"/>
                <a:ea typeface="Microsoft YaHei" panose="020B0503020204020204" pitchFamily="34" charset="-122"/>
              </a:rPr>
              <a:t> to estimate response value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a:t>
            </a:r>
            <a:endParaRPr lang="en-US" sz="2000" dirty="0"/>
          </a:p>
        </p:txBody>
      </p:sp>
      <p:sp>
        <p:nvSpPr>
          <p:cNvPr id="4" name="Date Placeholder 3">
            <a:extLst>
              <a:ext uri="{FF2B5EF4-FFF2-40B4-BE49-F238E27FC236}">
                <a16:creationId xmlns:a16="http://schemas.microsoft.com/office/drawing/2014/main" id="{A3AE2186-9E55-400C-94D6-426A72EF4A12}"/>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369A071D-02FE-4A52-BA26-FE005BBCEE3D}"/>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24737725-0934-43AF-9E5F-57A0432949DE}"/>
              </a:ext>
            </a:extLst>
          </p:cNvPr>
          <p:cNvSpPr>
            <a:spLocks noGrp="1"/>
          </p:cNvSpPr>
          <p:nvPr>
            <p:ph type="sldNum" sz="quarter" idx="12"/>
          </p:nvPr>
        </p:nvSpPr>
        <p:spPr/>
        <p:txBody>
          <a:bodyPr/>
          <a:lstStyle/>
          <a:p>
            <a:fld id="{5DB5036F-1FF2-46C4-8D2B-59C7E3B91952}" type="slidenum">
              <a:rPr lang="en-US" smtClean="0"/>
              <a:pPr/>
              <a:t>16</a:t>
            </a:fld>
            <a:endParaRPr lang="en-US"/>
          </a:p>
        </p:txBody>
      </p:sp>
    </p:spTree>
    <p:extLst>
      <p:ext uri="{BB962C8B-B14F-4D97-AF65-F5344CB8AC3E}">
        <p14:creationId xmlns:p14="http://schemas.microsoft.com/office/powerpoint/2010/main" val="32923373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507CF-20E2-4364-8185-2EF015CC4678}"/>
              </a:ext>
            </a:extLst>
          </p:cNvPr>
          <p:cNvSpPr>
            <a:spLocks noGrp="1"/>
          </p:cNvSpPr>
          <p:nvPr>
            <p:ph type="title"/>
          </p:nvPr>
        </p:nvSpPr>
        <p:spPr/>
        <p:txBody>
          <a:bodyPr/>
          <a:lstStyle/>
          <a:p>
            <a:r>
              <a:rPr lang="en-US" dirty="0"/>
              <a:t>3. Results and Discussions</a:t>
            </a:r>
          </a:p>
        </p:txBody>
      </p:sp>
      <p:sp>
        <p:nvSpPr>
          <p:cNvPr id="3" name="Content Placeholder 2">
            <a:extLst>
              <a:ext uri="{FF2B5EF4-FFF2-40B4-BE49-F238E27FC236}">
                <a16:creationId xmlns:a16="http://schemas.microsoft.com/office/drawing/2014/main" id="{640B690F-6CE9-42D6-A7F8-71B61DB551E8}"/>
              </a:ext>
            </a:extLst>
          </p:cNvPr>
          <p:cNvSpPr>
            <a:spLocks noGrp="1"/>
          </p:cNvSpPr>
          <p:nvPr>
            <p:ph idx="1"/>
          </p:nvPr>
        </p:nvSpPr>
        <p:spPr>
          <a:xfrm>
            <a:off x="309489" y="914398"/>
            <a:ext cx="11535508" cy="5441951"/>
          </a:xfrm>
        </p:spPr>
        <p:txBody>
          <a:bodyPr>
            <a:noAutofit/>
          </a:bodyPr>
          <a:lstStyle/>
          <a:p>
            <a:r>
              <a:rPr lang="en-US" sz="2300" dirty="0"/>
              <a:t>If we can choose a right regressive cluster for estimation, the accuracy will be optimal. For example, I generate a sample with two clearly separated cluster as follows:</a:t>
            </a:r>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pPr marL="0" indent="0">
              <a:buNone/>
            </a:pPr>
            <a:endParaRPr lang="en-US" sz="2300" dirty="0"/>
          </a:p>
          <a:p>
            <a:r>
              <a:rPr lang="en-US" sz="2300" dirty="0">
                <a:effectLst/>
                <a:latin typeface="Times New Roman" panose="02020603050405020304" pitchFamily="18" charset="0"/>
                <a:ea typeface="Microsoft YaHei" panose="020B0503020204020204" pitchFamily="34" charset="-122"/>
              </a:rPr>
              <a:t>The approximation of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is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0.0036 + 0.9765*(</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with coefficient </a:t>
            </a:r>
            <a:r>
              <a:rPr lang="en-US" sz="2300" i="1" dirty="0">
                <a:effectLst/>
                <a:latin typeface="Times New Roman" panose="02020603050405020304" pitchFamily="18" charset="0"/>
                <a:ea typeface="Microsoft YaHei" panose="020B0503020204020204" pitchFamily="34" charset="-122"/>
              </a:rPr>
              <a:t>c</a:t>
            </a:r>
            <a:r>
              <a:rPr lang="en-US" sz="2300" baseline="-25000" dirty="0">
                <a:effectLst/>
                <a:latin typeface="Times New Roman" panose="02020603050405020304" pitchFamily="18" charset="0"/>
                <a:ea typeface="Microsoft YaHei" panose="020B0503020204020204" pitchFamily="34" charset="-122"/>
              </a:rPr>
              <a:t>1</a:t>
            </a:r>
            <a:r>
              <a:rPr lang="en-US" sz="2300" dirty="0">
                <a:effectLst/>
                <a:latin typeface="Times New Roman" panose="02020603050405020304" pitchFamily="18" charset="0"/>
                <a:ea typeface="Microsoft YaHei" panose="020B0503020204020204" pitchFamily="34" charset="-122"/>
              </a:rPr>
              <a:t> = 0.4634 whereas the approximation of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1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is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0.9767 - 0.9713*(</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with coefficient </a:t>
            </a:r>
            <a:r>
              <a:rPr lang="en-US" sz="2300" i="1" dirty="0">
                <a:effectLst/>
                <a:latin typeface="Times New Roman" panose="02020603050405020304" pitchFamily="18" charset="0"/>
                <a:ea typeface="Microsoft YaHei" panose="020B0503020204020204" pitchFamily="34" charset="-122"/>
              </a:rPr>
              <a:t>c</a:t>
            </a:r>
            <a:r>
              <a:rPr lang="en-US" sz="2300" baseline="-25000" dirty="0">
                <a:effectLst/>
                <a:latin typeface="Times New Roman" panose="02020603050405020304" pitchFamily="18" charset="0"/>
                <a:ea typeface="Microsoft YaHei" panose="020B0503020204020204" pitchFamily="34" charset="-122"/>
              </a:rPr>
              <a:t>2</a:t>
            </a:r>
            <a:r>
              <a:rPr lang="en-US" sz="2300" dirty="0">
                <a:effectLst/>
                <a:latin typeface="Times New Roman" panose="02020603050405020304" pitchFamily="18" charset="0"/>
                <a:ea typeface="Microsoft YaHei" panose="020B0503020204020204" pitchFamily="34" charset="-122"/>
              </a:rPr>
              <a:t> = 0.5366. If MREM can select the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0.0036 + 0.9765*(</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and the equation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 0.9767 - 0.9713*(</a:t>
            </a:r>
            <a:r>
              <a:rPr lang="en-US" sz="2300" i="1" dirty="0">
                <a:effectLst/>
                <a:latin typeface="Times New Roman" panose="02020603050405020304" pitchFamily="18" charset="0"/>
                <a:ea typeface="Microsoft YaHei" panose="020B0503020204020204" pitchFamily="34" charset="-122"/>
              </a:rPr>
              <a:t>x</a:t>
            </a:r>
            <a:r>
              <a:rPr lang="en-US" sz="2300" dirty="0">
                <a:effectLst/>
                <a:latin typeface="Times New Roman" panose="02020603050405020304" pitchFamily="18" charset="0"/>
                <a:ea typeface="Microsoft YaHei" panose="020B0503020204020204" pitchFamily="34" charset="-122"/>
              </a:rPr>
              <a:t>) for estimating response values for 0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&lt; 0.5 and 0.5 ≤ </a:t>
            </a:r>
            <a:r>
              <a:rPr lang="en-US" sz="2300" i="1" dirty="0">
                <a:effectLst/>
                <a:latin typeface="Times New Roman" panose="02020603050405020304" pitchFamily="18" charset="0"/>
                <a:ea typeface="Microsoft YaHei" panose="020B0503020204020204" pitchFamily="34" charset="-122"/>
              </a:rPr>
              <a:t>x </a:t>
            </a:r>
            <a:r>
              <a:rPr lang="en-US" sz="2300" dirty="0">
                <a:effectLst/>
                <a:latin typeface="Times New Roman" panose="02020603050405020304" pitchFamily="18" charset="0"/>
                <a:ea typeface="Microsoft YaHei" panose="020B0503020204020204" pitchFamily="34" charset="-122"/>
              </a:rPr>
              <a:t>≤ 1, respectively then, the </a:t>
            </a:r>
            <a:r>
              <a:rPr lang="en-US" sz="2300" i="1" dirty="0">
                <a:effectLst/>
                <a:latin typeface="Times New Roman" panose="02020603050405020304" pitchFamily="18" charset="0"/>
                <a:ea typeface="Microsoft YaHei" panose="020B0503020204020204" pitchFamily="34" charset="-122"/>
              </a:rPr>
              <a:t>RMAE</a:t>
            </a:r>
            <a:r>
              <a:rPr lang="en-US" sz="2300" dirty="0">
                <a:effectLst/>
                <a:latin typeface="Times New Roman" panose="02020603050405020304" pitchFamily="18" charset="0"/>
                <a:ea typeface="Microsoft YaHei" panose="020B0503020204020204" pitchFamily="34" charset="-122"/>
              </a:rPr>
              <a:t> of MREM becomes 0.4 which is better the </a:t>
            </a:r>
            <a:r>
              <a:rPr lang="en-US" sz="2300" i="1" dirty="0">
                <a:effectLst/>
                <a:latin typeface="Times New Roman" panose="02020603050405020304" pitchFamily="18" charset="0"/>
                <a:ea typeface="Microsoft YaHei" panose="020B0503020204020204" pitchFamily="34" charset="-122"/>
              </a:rPr>
              <a:t>RMAE</a:t>
            </a:r>
            <a:r>
              <a:rPr lang="en-US" sz="2300" dirty="0">
                <a:effectLst/>
                <a:latin typeface="Times New Roman" panose="02020603050405020304" pitchFamily="18" charset="0"/>
                <a:ea typeface="Microsoft YaHei" panose="020B0503020204020204" pitchFamily="34" charset="-122"/>
              </a:rPr>
              <a:t> of REM (2.5790).</a:t>
            </a:r>
            <a:endParaRPr lang="en-US" sz="2300" dirty="0"/>
          </a:p>
        </p:txBody>
      </p:sp>
      <p:sp>
        <p:nvSpPr>
          <p:cNvPr id="4" name="Date Placeholder 3">
            <a:extLst>
              <a:ext uri="{FF2B5EF4-FFF2-40B4-BE49-F238E27FC236}">
                <a16:creationId xmlns:a16="http://schemas.microsoft.com/office/drawing/2014/main" id="{53BA4BE2-DC7A-479D-9397-A30D7B8E7699}"/>
              </a:ext>
            </a:extLst>
          </p:cNvPr>
          <p:cNvSpPr>
            <a:spLocks noGrp="1"/>
          </p:cNvSpPr>
          <p:nvPr>
            <p:ph type="dt" sz="half" idx="10"/>
          </p:nvPr>
        </p:nvSpPr>
        <p:spPr/>
        <p:txBody>
          <a:bodyPr/>
          <a:lstStyle/>
          <a:p>
            <a:fld id="{E078F81F-D720-4C1C-9436-5DA116627F70}" type="datetime1">
              <a:rPr lang="en-US" smtClean="0"/>
              <a:t>7/11/2020</a:t>
            </a:fld>
            <a:endParaRPr lang="en-US" dirty="0"/>
          </a:p>
        </p:txBody>
      </p:sp>
      <p:sp>
        <p:nvSpPr>
          <p:cNvPr id="5" name="Footer Placeholder 4">
            <a:extLst>
              <a:ext uri="{FF2B5EF4-FFF2-40B4-BE49-F238E27FC236}">
                <a16:creationId xmlns:a16="http://schemas.microsoft.com/office/drawing/2014/main" id="{9F3AB879-AF89-438C-97DE-6792AFEFC376}"/>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7A55C818-711C-4F17-B940-0722552C5085}"/>
              </a:ext>
            </a:extLst>
          </p:cNvPr>
          <p:cNvSpPr>
            <a:spLocks noGrp="1"/>
          </p:cNvSpPr>
          <p:nvPr>
            <p:ph type="sldNum" sz="quarter" idx="12"/>
          </p:nvPr>
        </p:nvSpPr>
        <p:spPr/>
        <p:txBody>
          <a:bodyPr/>
          <a:lstStyle/>
          <a:p>
            <a:fld id="{5DB5036F-1FF2-46C4-8D2B-59C7E3B91952}" type="slidenum">
              <a:rPr lang="en-US" smtClean="0"/>
              <a:pPr/>
              <a:t>17</a:t>
            </a:fld>
            <a:endParaRPr lang="en-US"/>
          </a:p>
        </p:txBody>
      </p:sp>
      <p:pic>
        <p:nvPicPr>
          <p:cNvPr id="8" name="Picture 7" descr="A close up of a logo&#10;&#10;Description automatically generated">
            <a:extLst>
              <a:ext uri="{FF2B5EF4-FFF2-40B4-BE49-F238E27FC236}">
                <a16:creationId xmlns:a16="http://schemas.microsoft.com/office/drawing/2014/main" id="{4D3A4779-3B45-4339-8C73-93596F5023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075" y="1652878"/>
            <a:ext cx="4133850" cy="2905125"/>
          </a:xfrm>
          <a:prstGeom prst="rect">
            <a:avLst/>
          </a:prstGeom>
        </p:spPr>
      </p:pic>
    </p:spTree>
    <p:extLst>
      <p:ext uri="{BB962C8B-B14F-4D97-AF65-F5344CB8AC3E}">
        <p14:creationId xmlns:p14="http://schemas.microsoft.com/office/powerpoint/2010/main" val="3481265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Conclusions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r>
                  <a:rPr lang="en-US" sz="2400" dirty="0">
                    <a:effectLst/>
                    <a:ea typeface="Microsoft YaHei" panose="020B0503020204020204" pitchFamily="34" charset="-122"/>
                  </a:rPr>
                  <a:t>In general, the essence of MREM is to integrate two EM processes (one for exponential estimation of missing values and one for mixture model estimation of parameters) into the same loop with expectation that MREM will take advantages of both REM in fulfilling incomplete data and mixture model in processing complicatedly varied data. The proposed equation </a:t>
                </a:r>
                <a14:m>
                  <m:oMath xmlns:m="http://schemas.openxmlformats.org/officeDocument/2006/math">
                    <m:sSubSup>
                      <m:sSubSupPr>
                        <m:ctrlPr>
                          <a:rPr lang="en-US" sz="2400" i="1" smtClean="0">
                            <a:effectLst/>
                            <a:latin typeface="Cambria Math" panose="02040503050406030204" pitchFamily="18" charset="0"/>
                          </a:rPr>
                        </m:ctrlPr>
                      </m:sSubSupPr>
                      <m:e>
                        <m:r>
                          <a:rPr lang="en-US" sz="2400" i="1">
                            <a:effectLst/>
                            <a:latin typeface="Cambria Math" panose="02040503050406030204" pitchFamily="18" charset="0"/>
                            <a:ea typeface="Microsoft YaHei" panose="020B0503020204020204" pitchFamily="34" charset="-122"/>
                          </a:rPr>
                          <m:t>𝛼</m:t>
                        </m:r>
                      </m:e>
                      <m:sub>
                        <m:r>
                          <a:rPr lang="en-US" sz="2400" i="1">
                            <a:effectLst/>
                            <a:latin typeface="Cambria Math" panose="02040503050406030204" pitchFamily="18" charset="0"/>
                            <a:ea typeface="Microsoft YaHei" panose="020B0503020204020204" pitchFamily="34" charset="-122"/>
                          </a:rPr>
                          <m:t>𝑘</m:t>
                        </m:r>
                      </m:sub>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Microsoft YaHei" panose="020B0503020204020204" pitchFamily="34" charset="-122"/>
                              </a:rPr>
                              <m:t>𝑡</m:t>
                            </m:r>
                            <m:r>
                              <a:rPr lang="en-US" sz="2400" i="1">
                                <a:effectLst/>
                                <a:latin typeface="Cambria Math" panose="02040503050406030204" pitchFamily="18" charset="0"/>
                                <a:ea typeface="Microsoft YaHei" panose="020B0503020204020204" pitchFamily="34" charset="-122"/>
                              </a:rPr>
                              <m:t>+1</m:t>
                            </m:r>
                          </m:e>
                        </m:d>
                      </m:sup>
                    </m:sSubSup>
                    <m:r>
                      <a:rPr lang="en-US" sz="2400" i="1">
                        <a:effectLst/>
                        <a:latin typeface="Cambria Math" panose="02040503050406030204" pitchFamily="18" charset="0"/>
                        <a:ea typeface="Microsoft YaHei" panose="020B0503020204020204" pitchFamily="34" charset="-122"/>
                      </a:rPr>
                      <m:t>=</m:t>
                    </m:r>
                    <m:sSup>
                      <m:sSupPr>
                        <m:ctrlPr>
                          <a:rPr lang="en-US" sz="2400" i="1">
                            <a:effectLst/>
                            <a:latin typeface="Cambria Math" panose="02040503050406030204" pitchFamily="18" charset="0"/>
                          </a:rPr>
                        </m:ctrlPr>
                      </m:sSupPr>
                      <m:e>
                        <m:d>
                          <m:dPr>
                            <m:ctrlPr>
                              <a:rPr lang="en-US" sz="2400" i="1">
                                <a:effectLst/>
                                <a:latin typeface="Cambria Math" panose="02040503050406030204" pitchFamily="18" charset="0"/>
                              </a:rPr>
                            </m:ctrlPr>
                          </m:dPr>
                          <m:e>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𝑿</m:t>
                                </m:r>
                              </m:e>
                              <m:sup>
                                <m:r>
                                  <a:rPr lang="en-US" sz="2400" i="1">
                                    <a:effectLst/>
                                    <a:latin typeface="Cambria Math" panose="02040503050406030204" pitchFamily="18" charset="0"/>
                                    <a:ea typeface="Microsoft YaHei" panose="020B0503020204020204" pitchFamily="34" charset="-122"/>
                                  </a:rPr>
                                  <m:t>𝑇</m:t>
                                </m:r>
                              </m:sup>
                            </m:sSup>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𝑼</m:t>
                                </m:r>
                              </m:e>
                              <m:sup>
                                <m:d>
                                  <m:dPr>
                                    <m:ctrlPr>
                                      <a:rPr lang="en-US" sz="2400" i="1">
                                        <a:effectLst/>
                                        <a:latin typeface="Cambria Math" panose="02040503050406030204" pitchFamily="18" charset="0"/>
                                      </a:rPr>
                                    </m:ctrlPr>
                                  </m:dPr>
                                  <m:e>
                                    <m:r>
                                      <a:rPr lang="en-US" sz="2400" i="1">
                                        <a:effectLst/>
                                        <a:latin typeface="Cambria Math" panose="02040503050406030204" pitchFamily="18" charset="0"/>
                                        <a:ea typeface="Microsoft YaHei" panose="020B0503020204020204" pitchFamily="34" charset="-122"/>
                                      </a:rPr>
                                      <m:t>𝑡</m:t>
                                    </m:r>
                                  </m:e>
                                </m:d>
                              </m:sup>
                            </m:sSup>
                          </m:e>
                        </m:d>
                      </m:e>
                      <m:sup>
                        <m:r>
                          <a:rPr lang="en-US" sz="2400" i="1">
                            <a:effectLst/>
                            <a:latin typeface="Cambria Math" panose="02040503050406030204" pitchFamily="18" charset="0"/>
                            <a:ea typeface="Microsoft YaHei" panose="020B0503020204020204" pitchFamily="34" charset="-122"/>
                          </a:rPr>
                          <m:t>−1</m:t>
                        </m:r>
                      </m:sup>
                    </m:sSup>
                    <m:sSup>
                      <m:sSupPr>
                        <m:ctrlPr>
                          <a:rPr lang="en-US" sz="2400" i="1">
                            <a:effectLst/>
                            <a:latin typeface="Cambria Math" panose="02040503050406030204" pitchFamily="18" charset="0"/>
                          </a:rPr>
                        </m:ctrlPr>
                      </m:sSupPr>
                      <m:e>
                        <m:r>
                          <a:rPr lang="en-US" sz="2400" b="1" i="1">
                            <a:effectLst/>
                            <a:latin typeface="Cambria Math" panose="02040503050406030204" pitchFamily="18" charset="0"/>
                            <a:ea typeface="Microsoft YaHei" panose="020B0503020204020204" pitchFamily="34" charset="-122"/>
                          </a:rPr>
                          <m:t>𝑿</m:t>
                        </m:r>
                      </m:e>
                      <m:sup>
                        <m:r>
                          <a:rPr lang="en-US" sz="2400" i="1">
                            <a:effectLst/>
                            <a:latin typeface="Cambria Math" panose="02040503050406030204" pitchFamily="18" charset="0"/>
                            <a:ea typeface="Microsoft YaHei" panose="020B0503020204020204" pitchFamily="34" charset="-122"/>
                          </a:rPr>
                          <m:t>𝑇</m:t>
                        </m:r>
                      </m:sup>
                    </m:sSup>
                    <m:sSubSup>
                      <m:sSubSupPr>
                        <m:ctrlPr>
                          <a:rPr lang="en-US" sz="2400" i="1">
                            <a:effectLst/>
                            <a:latin typeface="Cambria Math" panose="02040503050406030204" pitchFamily="18" charset="0"/>
                            <a:ea typeface="Times New Roman" panose="02020603050405020304" pitchFamily="18" charset="0"/>
                          </a:rPr>
                        </m:ctrlPr>
                      </m:sSubSupPr>
                      <m:e>
                        <m:r>
                          <a:rPr lang="en-US" sz="2400" i="1">
                            <a:effectLst/>
                            <a:latin typeface="Cambria Math" panose="02040503050406030204" pitchFamily="18" charset="0"/>
                            <a:ea typeface="Times New Roman" panose="02020603050405020304" pitchFamily="18" charset="0"/>
                          </a:rPr>
                          <m:t>𝑉</m:t>
                        </m:r>
                      </m:e>
                      <m:sub>
                        <m:r>
                          <a:rPr lang="en-US" sz="2400" i="1">
                            <a:effectLst/>
                            <a:latin typeface="Cambria Math" panose="02040503050406030204" pitchFamily="18" charset="0"/>
                            <a:ea typeface="Times New Roman" panose="02020603050405020304" pitchFamily="18" charset="0"/>
                          </a:rPr>
                          <m:t>𝑖</m:t>
                        </m:r>
                      </m:sub>
                      <m:sup>
                        <m:d>
                          <m:dPr>
                            <m:ctrlPr>
                              <a:rPr lang="en-US" sz="2400" i="1">
                                <a:effectLst/>
                                <a:latin typeface="Cambria Math" panose="02040503050406030204" pitchFamily="18" charset="0"/>
                                <a:ea typeface="Times New Roman" panose="02020603050405020304" pitchFamily="18" charset="0"/>
                              </a:rPr>
                            </m:ctrlPr>
                          </m:dPr>
                          <m:e>
                            <m:r>
                              <a:rPr lang="en-US" sz="2400" i="1">
                                <a:effectLst/>
                                <a:latin typeface="Cambria Math" panose="02040503050406030204" pitchFamily="18" charset="0"/>
                                <a:ea typeface="Times New Roman" panose="02020603050405020304" pitchFamily="18" charset="0"/>
                              </a:rPr>
                              <m:t>𝑡</m:t>
                            </m:r>
                          </m:e>
                        </m:d>
                      </m:sup>
                    </m:sSubSup>
                  </m:oMath>
                </a14:m>
                <a:r>
                  <a:rPr lang="en-US" sz="2400" dirty="0">
                    <a:effectLst/>
                    <a:ea typeface="Microsoft YaHei" panose="020B0503020204020204" pitchFamily="34" charset="-122"/>
                  </a:rPr>
                  <a:t> in E-step is the key to combine REM and mixture model.</a:t>
                </a:r>
                <a:endParaRPr lang="en-US" sz="2400" dirty="0"/>
              </a:p>
              <a:p>
                <a:r>
                  <a:rPr lang="en-US" sz="2400" dirty="0">
                    <a:effectLst/>
                    <a:ea typeface="Microsoft YaHei" panose="020B0503020204020204" pitchFamily="34" charset="-122"/>
                  </a:rPr>
                  <a:t>Unfortunately, experimental result shows that MREM is less accurate than REM because MREM causes biases in estimating response values by average formula </a:t>
                </a:r>
                <a14:m>
                  <m:oMath xmlns:m="http://schemas.openxmlformats.org/officeDocument/2006/math">
                    <m:acc>
                      <m:accPr>
                        <m:chr m:val="̂"/>
                        <m:ctrlPr>
                          <a:rPr lang="en-US" sz="2400" i="1" smtClean="0">
                            <a:effectLst/>
                            <a:latin typeface="Cambria Math" panose="02040503050406030204" pitchFamily="18" charset="0"/>
                          </a:rPr>
                        </m:ctrlPr>
                      </m:acc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𝑧</m:t>
                        </m:r>
                      </m:e>
                    </m:acc>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2400" i="1">
                            <a:effectLst/>
                            <a:latin typeface="Cambria Math" panose="02040503050406030204" pitchFamily="18" charset="0"/>
                          </a:rPr>
                        </m:ctrlPr>
                      </m:naryPr>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sSup>
                          <m:sSupPr>
                            <m:ctrlPr>
                              <a:rPr lang="en-US" sz="2400" i="1">
                                <a:effectLst/>
                                <a:latin typeface="Cambria Math" panose="02040503050406030204" pitchFamily="18" charset="0"/>
                                <a:cs typeface="Times New Roman" panose="02020603050405020304" pitchFamily="18" charset="0"/>
                              </a:rPr>
                            </m:ctrlPr>
                          </m:sSupPr>
                          <m:e>
                            <m:d>
                              <m:dPr>
                                <m:ctrlPr>
                                  <a:rPr lang="en-US" sz="2400" i="1">
                                    <a:effectLst/>
                                    <a:latin typeface="Cambria Math" panose="02040503050406030204" pitchFamily="18" charset="0"/>
                                    <a:cs typeface="Times New Roman" panose="02020603050405020304" pitchFamily="18" charset="0"/>
                                  </a:rPr>
                                </m:ctrlPr>
                              </m:dPr>
                              <m:e>
                                <m:sSubSup>
                                  <m:sSubSupPr>
                                    <m:ctrlPr>
                                      <a:rPr lang="en-US" sz="2400" i="1">
                                        <a:effectLst/>
                                        <a:latin typeface="Cambria Math" panose="02040503050406030204" pitchFamily="18" charset="0"/>
                                        <a:cs typeface="Times New Roman" panose="02020603050405020304" pitchFamily="18" charset="0"/>
                                      </a:rPr>
                                    </m:ctrlPr>
                                  </m:sSubSupPr>
                                  <m:e>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𝛼</m:t>
                                    </m:r>
                                  </m:e>
                                  <m:sub>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𝑘</m:t>
                                    </m:r>
                                  </m:sub>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m:t>
                                    </m:r>
                                  </m:sup>
                                </m:sSubSup>
                              </m:e>
                            </m:d>
                          </m:e>
                          <m: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𝑇</m:t>
                            </m:r>
                          </m:sup>
                        </m:sSup>
                        <m:r>
                          <a:rPr lang="en-US" sz="2400" i="1">
                            <a:effectLst/>
                            <a:latin typeface="Cambria Math" panose="02040503050406030204" pitchFamily="18" charset="0"/>
                            <a:ea typeface="Microsoft YaHei" panose="020B0503020204020204" pitchFamily="34" charset="-122"/>
                            <a:cs typeface="Times New Roman" panose="02020603050405020304" pitchFamily="18" charset="0"/>
                          </a:rPr>
                          <m:t>𝑋</m:t>
                        </m:r>
                      </m:e>
                    </m:nary>
                  </m:oMath>
                </a14:m>
                <a:r>
                  <a:rPr lang="en-US" sz="2400" dirty="0">
                    <a:effectLst/>
                    <a:ea typeface="Microsoft YaHei" panose="020B0503020204020204" pitchFamily="34" charset="-122"/>
                  </a:rPr>
                  <a:t>.</a:t>
                </a:r>
              </a:p>
              <a:p>
                <a:r>
                  <a:rPr lang="en-US" sz="2400" dirty="0">
                    <a:effectLst/>
                    <a:ea typeface="Microsoft YaHei" panose="020B0503020204020204" pitchFamily="34" charset="-122"/>
                  </a:rPr>
                  <a:t>However, MREM is essential because for further research, we will research some approximation techniques to fuse linear equations of mixture model into a unique curve equation. The curve modeling with regression analysis was proposed by </a:t>
                </a:r>
                <a:r>
                  <a:rPr lang="en-US" sz="2400" dirty="0" err="1">
                    <a:effectLst/>
                    <a:ea typeface="Microsoft YaHei" panose="020B0503020204020204" pitchFamily="34" charset="-122"/>
                  </a:rPr>
                  <a:t>Faicel</a:t>
                </a:r>
                <a:r>
                  <a:rPr lang="en-US" sz="2400" dirty="0">
                    <a:effectLst/>
                    <a:ea typeface="Microsoft YaHei" panose="020B0503020204020204" pitchFamily="34" charset="-122"/>
                  </a:rPr>
                  <a:t> </a:t>
                </a:r>
                <a:r>
                  <a:rPr lang="en-US" sz="2400" dirty="0" err="1">
                    <a:effectLst/>
                    <a:ea typeface="Microsoft YaHei" panose="020B0503020204020204" pitchFamily="34" charset="-122"/>
                  </a:rPr>
                  <a:t>Chamroukhi</a:t>
                </a:r>
                <a:r>
                  <a:rPr lang="en-US" sz="2400" dirty="0">
                    <a:effectLst/>
                    <a:ea typeface="Microsoft YaHei" panose="020B0503020204020204" pitchFamily="34" charset="-122"/>
                  </a:rPr>
                  <a:t>, </a:t>
                </a:r>
                <a:r>
                  <a:rPr lang="en-US" sz="2400" dirty="0" err="1">
                    <a:effectLst/>
                    <a:ea typeface="Microsoft YaHei" panose="020B0503020204020204" pitchFamily="34" charset="-122"/>
                  </a:rPr>
                  <a:t>Allou</a:t>
                </a:r>
                <a:r>
                  <a:rPr lang="en-US" sz="2400" dirty="0">
                    <a:effectLst/>
                    <a:ea typeface="Microsoft YaHei" panose="020B0503020204020204" pitchFamily="34" charset="-122"/>
                  </a:rPr>
                  <a:t> </a:t>
                </a:r>
                <a:r>
                  <a:rPr lang="en-US" sz="2400" dirty="0" err="1">
                    <a:effectLst/>
                    <a:ea typeface="Microsoft YaHei" panose="020B0503020204020204" pitchFamily="34" charset="-122"/>
                  </a:rPr>
                  <a:t>Samé</a:t>
                </a:r>
                <a:r>
                  <a:rPr lang="en-US" sz="2400" dirty="0">
                    <a:effectLst/>
                    <a:ea typeface="Microsoft YaHei" panose="020B0503020204020204" pitchFamily="34" charset="-122"/>
                  </a:rPr>
                  <a:t>, Gérard </a:t>
                </a:r>
                <a:r>
                  <a:rPr lang="en-US" sz="2400" dirty="0" err="1">
                    <a:effectLst/>
                    <a:ea typeface="Microsoft YaHei" panose="020B0503020204020204" pitchFamily="34" charset="-122"/>
                  </a:rPr>
                  <a:t>Govaert</a:t>
                </a:r>
                <a:r>
                  <a:rPr lang="en-US" sz="2400" dirty="0">
                    <a:effectLst/>
                    <a:ea typeface="Microsoft YaHei" panose="020B0503020204020204" pitchFamily="34" charset="-122"/>
                  </a:rPr>
                  <a:t>, and Patrice </a:t>
                </a:r>
                <a:r>
                  <a:rPr lang="en-US" sz="2400" dirty="0" err="1">
                    <a:effectLst/>
                    <a:ea typeface="Microsoft YaHei" panose="020B0503020204020204" pitchFamily="34" charset="-122"/>
                  </a:rPr>
                  <a:t>Aknin</a:t>
                </a:r>
                <a:r>
                  <a:rPr lang="en-US" sz="2400" dirty="0">
                    <a:effectLst/>
                    <a:ea typeface="Microsoft YaHei" panose="020B0503020204020204" pitchFamily="34" charset="-122"/>
                  </a:rPr>
                  <a:t> [4].</a:t>
                </a:r>
                <a:endParaRPr lang="en-US" sz="24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2" t="-942" r="-870"/>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45EB25CC-F741-4EA8-B827-D5F90AB19623}" type="datetime1">
              <a:rPr lang="en-US" smtClean="0"/>
              <a:t>7/11/2020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18</a:t>
            </a:fld>
            <a:endParaRPr lang="en-US"/>
          </a:p>
        </p:txBody>
      </p:sp>
    </p:spTree>
    <p:extLst>
      <p:ext uri="{BB962C8B-B14F-4D97-AF65-F5344CB8AC3E}">
        <p14:creationId xmlns:p14="http://schemas.microsoft.com/office/powerpoint/2010/main" val="34142568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19</a:t>
            </a:fld>
            <a:endParaRPr lang="en-US"/>
          </a:p>
        </p:txBody>
      </p:sp>
      <p:sp>
        <p:nvSpPr>
          <p:cNvPr id="3" name="Footer Placeholder 2"/>
          <p:cNvSpPr>
            <a:spLocks noGrp="1"/>
          </p:cNvSpPr>
          <p:nvPr>
            <p:ph type="ftr" sz="quarter" idx="11"/>
          </p:nvPr>
        </p:nvSpPr>
        <p:spPr/>
        <p:txBody>
          <a:bodyPr/>
          <a:lstStyle/>
          <a:p>
            <a:r>
              <a:rPr lang="en-US"/>
              <a:t>Mixture Regression Model for Incomplete Data</a:t>
            </a:r>
          </a:p>
        </p:txBody>
      </p:sp>
      <p:sp>
        <p:nvSpPr>
          <p:cNvPr id="5" name="Date Placeholder 4"/>
          <p:cNvSpPr>
            <a:spLocks noGrp="1"/>
          </p:cNvSpPr>
          <p:nvPr>
            <p:ph type="dt" sz="half" idx="10"/>
          </p:nvPr>
        </p:nvSpPr>
        <p:spPr/>
        <p:txBody>
          <a:bodyPr/>
          <a:lstStyle/>
          <a:p>
            <a:fld id="{05EC6EC4-6ECE-4906-A33D-EA520C53995F}" type="datetime1">
              <a:rPr lang="en-US" smtClean="0"/>
              <a:t>7/11/2020</a:t>
            </a:fld>
            <a:endParaRPr lang="en-US"/>
          </a:p>
        </p:txBody>
      </p:sp>
    </p:spTree>
    <p:extLst>
      <p:ext uri="{BB962C8B-B14F-4D97-AF65-F5344CB8AC3E}">
        <p14:creationId xmlns:p14="http://schemas.microsoft.com/office/powerpoint/2010/main" val="13266088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p:txBody>
          <a:bodyPr>
            <a:normAutofit fontScale="92500" lnSpcReduction="10000"/>
          </a:bodyPr>
          <a:lstStyle/>
          <a:p>
            <a:pPr marL="0" indent="0">
              <a:lnSpc>
                <a:spcPct val="110000"/>
              </a:lnSpc>
              <a:buNone/>
            </a:pPr>
            <a:r>
              <a:rPr lang="en-US" dirty="0"/>
              <a:t>The Regression Expectation Maximization (REM) algorithm, which is a variant of Expectation Maximization (EM) algorithm, uses parallelly a long regression model and many short regression models to solve the problem of incomplete data. Long regression model is entire regression function which is the resulted model and short regression models are partial regression functions which are inverses of entire regression function. I proposed REM in a different research in which one entire regression function is built parallelly with many partial inverse regression functions and then missing values are fulfilled by expectations relevant to both entire regression function and inverse regression functions. Experimental results proved resistance of REM to incomplete data, but accuracy of REM decreases insignificantly when data sample is made sparse with loss ratios up to 80%.</a:t>
            </a:r>
          </a:p>
        </p:txBody>
      </p:sp>
      <p:sp>
        <p:nvSpPr>
          <p:cNvPr id="4" name="Slide Number Placeholder 3"/>
          <p:cNvSpPr>
            <a:spLocks noGrp="1"/>
          </p:cNvSpPr>
          <p:nvPr>
            <p:ph type="sldNum" sz="quarter" idx="12"/>
          </p:nvPr>
        </p:nvSpPr>
        <p:spPr/>
        <p:txBody>
          <a:bodyPr/>
          <a:lstStyle/>
          <a:p>
            <a:fld id="{5DB5036F-1FF2-46C4-8D2B-59C7E3B91952}" type="slidenum">
              <a:rPr lang="en-US" smtClean="0"/>
              <a:pPr/>
              <a:t>2</a:t>
            </a:fld>
            <a:endParaRPr lang="en-US"/>
          </a:p>
        </p:txBody>
      </p:sp>
      <p:sp>
        <p:nvSpPr>
          <p:cNvPr id="5" name="Footer Placeholder 4"/>
          <p:cNvSpPr>
            <a:spLocks noGrp="1"/>
          </p:cNvSpPr>
          <p:nvPr>
            <p:ph type="ftr" sz="quarter" idx="11"/>
          </p:nvPr>
        </p:nvSpPr>
        <p:spPr/>
        <p:txBody>
          <a:bodyPr/>
          <a:lstStyle/>
          <a:p>
            <a:r>
              <a:rPr lang="en-US" dirty="0"/>
              <a:t>Mixture Regression Model for Incomplete Data</a:t>
            </a:r>
          </a:p>
        </p:txBody>
      </p:sp>
      <p:sp>
        <p:nvSpPr>
          <p:cNvPr id="6" name="Date Placeholder 5"/>
          <p:cNvSpPr>
            <a:spLocks noGrp="1"/>
          </p:cNvSpPr>
          <p:nvPr>
            <p:ph type="dt" sz="half" idx="10"/>
          </p:nvPr>
        </p:nvSpPr>
        <p:spPr/>
        <p:txBody>
          <a:bodyPr/>
          <a:lstStyle/>
          <a:p>
            <a:fld id="{BD529C6D-40F1-4121-9351-C23BF71698B1}" type="datetime1">
              <a:rPr lang="en-US" smtClean="0"/>
              <a:t>7/11/2020</a:t>
            </a:fld>
            <a:endParaRPr lang="en-US"/>
          </a:p>
        </p:txBody>
      </p:sp>
    </p:spTree>
    <p:extLst>
      <p:ext uri="{BB962C8B-B14F-4D97-AF65-F5344CB8AC3E}">
        <p14:creationId xmlns:p14="http://schemas.microsoft.com/office/powerpoint/2010/main" val="2953120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4691" y="914398"/>
            <a:ext cx="11942618" cy="5441951"/>
          </a:xfrm>
        </p:spPr>
        <p:txBody>
          <a:bodyPr>
            <a:noAutofit/>
          </a:bodyPr>
          <a:lstStyle/>
          <a:p>
            <a:pPr marL="457200" indent="-457200">
              <a:buFont typeface="+mj-lt"/>
              <a:buAutoNum type="arabicPeriod"/>
            </a:pPr>
            <a:r>
              <a:rPr lang="en-US" sz="1400" dirty="0"/>
              <a:t>Montgomery, D. C.; </a:t>
            </a:r>
            <a:r>
              <a:rPr lang="en-US" sz="1400" dirty="0" err="1"/>
              <a:t>Runger</a:t>
            </a:r>
            <a:r>
              <a:rPr lang="en-US" sz="1400" dirty="0"/>
              <a:t>, G. C. Applied Statistics and Probability for Engineers, 5th ed.; John Wiley &amp; Sons: Hoboken, New Jersey, USA, 2010; p. 792. Available online: https://books.google.com.vn/books?id=_f4KrEcNAfEC (accessed on 6th September 2016).</a:t>
            </a:r>
          </a:p>
          <a:p>
            <a:pPr marL="457200" indent="-457200">
              <a:buFont typeface="+mj-lt"/>
              <a:buAutoNum type="arabicPeriod"/>
            </a:pPr>
            <a:r>
              <a:rPr lang="en-US" sz="1400" dirty="0"/>
              <a:t>Horton, N. J.; Kleinman, K. P. Much ado about nothing: A comparison of missing data methods and software to fit incomplete data regression models. The American Statistician, February 2007, vol. 61, no. 1, pp. 79-90. DOI:10.1198/000313007X172556.</a:t>
            </a:r>
          </a:p>
          <a:p>
            <a:pPr marL="457200" indent="-457200">
              <a:buFont typeface="+mj-lt"/>
              <a:buAutoNum type="arabicPeriod"/>
            </a:pPr>
            <a:r>
              <a:rPr lang="en-US" sz="1400" dirty="0"/>
              <a:t>Nguyen, L.; Ho, T.-H. T. Fetal Weight Estimation in Case of Missing Data. Experimental Medicine (EM) - Special Issue “Medicine and Healthy Food”, December 17th 2018, vol. 1, no. 2, pp. 45-65. DOI:10.31058/j.em.2018.12004.</a:t>
            </a:r>
          </a:p>
          <a:p>
            <a:pPr marL="457200" indent="-457200">
              <a:buFont typeface="+mj-lt"/>
              <a:buAutoNum type="arabicPeriod"/>
            </a:pPr>
            <a:r>
              <a:rPr lang="en-US" sz="1400" dirty="0" err="1"/>
              <a:t>Chamroukhi</a:t>
            </a:r>
            <a:r>
              <a:rPr lang="en-US" sz="1400" dirty="0"/>
              <a:t>, F.; </a:t>
            </a:r>
            <a:r>
              <a:rPr lang="en-US" sz="1400" dirty="0" err="1"/>
              <a:t>Samé</a:t>
            </a:r>
            <a:r>
              <a:rPr lang="en-US" sz="1400" dirty="0"/>
              <a:t>, A.; </a:t>
            </a:r>
            <a:r>
              <a:rPr lang="en-US" sz="1400" dirty="0" err="1"/>
              <a:t>Govaert</a:t>
            </a:r>
            <a:r>
              <a:rPr lang="en-US" sz="1400" dirty="0"/>
              <a:t>, G.; </a:t>
            </a:r>
            <a:r>
              <a:rPr lang="en-US" sz="1400" dirty="0" err="1"/>
              <a:t>Aknin</a:t>
            </a:r>
            <a:r>
              <a:rPr lang="en-US" sz="1400" dirty="0"/>
              <a:t>, P. (2010, March). A hidden process regression model for functional data description: Application to curve discrimination. (Wang, Z.; Hoi, S.; Eds.) Neurocomputing, March 2010, 73(7-9), 1210-1221, DOI:10.1016/j.neucom.2009.12.023. Available </a:t>
            </a:r>
            <a:r>
              <a:rPr lang="en-US" sz="1400" dirty="0" err="1"/>
              <a:t>online:https</a:t>
            </a:r>
            <a:r>
              <a:rPr lang="en-US" sz="1400" dirty="0"/>
              <a:t>://www.sciencedirect.com/science/article/pii/S0925231210000287 (accessed on 12ndOctober 2018).</a:t>
            </a:r>
          </a:p>
          <a:p>
            <a:pPr marL="457200" indent="-457200">
              <a:buFont typeface="+mj-lt"/>
              <a:buAutoNum type="arabicPeriod"/>
            </a:pPr>
            <a:r>
              <a:rPr lang="en-US" sz="1400" dirty="0" err="1"/>
              <a:t>Kokic</a:t>
            </a:r>
            <a:r>
              <a:rPr lang="en-US" sz="1400" dirty="0"/>
              <a:t>, P. The EM Algorithm for a Multivariate Regression Model: including its applications to a non-parametric regression model and a multivariate time series model. </a:t>
            </a:r>
            <a:r>
              <a:rPr lang="en-US" sz="1400" dirty="0" err="1"/>
              <a:t>QantarisGmbH</a:t>
            </a:r>
            <a:r>
              <a:rPr lang="en-US" sz="1400" dirty="0"/>
              <a:t>, Frankfurt, 2002. Available online: https://www.cs.york.ac.uk/euredit/_temp/The%20Euredit%20Software/NAG%20Prototype%20platform/WorkingPaper4.pdf (accessed on 30th June 2018).</a:t>
            </a:r>
          </a:p>
          <a:p>
            <a:pPr marL="457200" indent="-457200">
              <a:buFont typeface="+mj-lt"/>
              <a:buAutoNum type="arabicPeriod"/>
            </a:pPr>
            <a:r>
              <a:rPr lang="en-US" sz="1400" dirty="0" err="1"/>
              <a:t>Ghitany</a:t>
            </a:r>
            <a:r>
              <a:rPr lang="en-US" sz="1400" dirty="0"/>
              <a:t>, M. E.; </a:t>
            </a:r>
            <a:r>
              <a:rPr lang="en-US" sz="1400" dirty="0" err="1"/>
              <a:t>Karlis</a:t>
            </a:r>
            <a:r>
              <a:rPr lang="en-US" sz="1400" dirty="0"/>
              <a:t>, D.; Al-</a:t>
            </a:r>
            <a:r>
              <a:rPr lang="en-US" sz="1400" dirty="0" err="1"/>
              <a:t>Mutairi</a:t>
            </a:r>
            <a:r>
              <a:rPr lang="en-US" sz="1400" dirty="0"/>
              <a:t>, D. K.; Al-Awadhi, F. An EM Algorithm for Multivariate Mixed Poisson Regression Models and its Application. Applied Mathematical Sciences, 2012, vol.6, no.137, pp.6843-6856. Available online: http://www.m-hikari.com/ams/ams-2012/ams-137-140-2012/ghitanyAMS137-140-2012.pdf (accessed on 3rd July2018).</a:t>
            </a:r>
          </a:p>
          <a:p>
            <a:pPr marL="457200" indent="-457200">
              <a:buFont typeface="+mj-lt"/>
              <a:buAutoNum type="arabicPeriod"/>
            </a:pPr>
            <a:r>
              <a:rPr lang="en-US" sz="1400" dirty="0"/>
              <a:t>Anderson, B.; Hardin, M. J. Modified logistic regression using the EM algorithm for reject inference. International Journal of Data Analysis Techniques and Strategies, 1st January 2013, vol. 5, no. 4, pp.359-373. DOI:10.1504/IJDATS.2013.058582.</a:t>
            </a:r>
          </a:p>
          <a:p>
            <a:pPr marL="457200" indent="-457200">
              <a:buFont typeface="+mj-lt"/>
              <a:buAutoNum type="arabicPeriod"/>
            </a:pPr>
            <a:r>
              <a:rPr lang="en-US" sz="1400" dirty="0"/>
              <a:t>Zhang, X.; Deng, J.; </a:t>
            </a:r>
            <a:r>
              <a:rPr lang="en-US" sz="1400" dirty="0" err="1"/>
              <a:t>Su</a:t>
            </a:r>
            <a:r>
              <a:rPr lang="en-US" sz="1400" dirty="0"/>
              <a:t>, R. The EM algorithm for a linear regression model with application to a diabetes data. In Proceedings of the 2016 International Conference on Progress in Informatics and Computing (PIC), Shanghai, China, 2016. DOI:10.1109/PIC.2016.7949477.</a:t>
            </a:r>
          </a:p>
          <a:p>
            <a:pPr marL="457200" indent="-457200">
              <a:buFont typeface="+mj-lt"/>
              <a:buAutoNum type="arabicPeriod"/>
            </a:pPr>
            <a:r>
              <a:rPr lang="en-US" sz="1400" dirty="0" err="1"/>
              <a:t>Haitovsky</a:t>
            </a:r>
            <a:r>
              <a:rPr lang="en-US" sz="1400" dirty="0"/>
              <a:t>, Y. Missing Data in Regression Analysis. Journal of the Royal Statistical Society: Series B (Methodological), 1st January 1968, vol. 30, no. 1, pp. 67-82. Available online: https://www.jstor.org/stable/2984459 (accessed on 3rdJuly2018).</a:t>
            </a:r>
          </a:p>
          <a:p>
            <a:pPr marL="457200" indent="-457200">
              <a:buFont typeface="+mj-lt"/>
              <a:buAutoNum type="arabicPeriod"/>
            </a:pPr>
            <a:r>
              <a:rPr lang="en-US" sz="1400" dirty="0"/>
              <a:t>Robins, J. M.; </a:t>
            </a:r>
            <a:r>
              <a:rPr lang="en-US" sz="1400" dirty="0" err="1"/>
              <a:t>Rotnitzki</a:t>
            </a:r>
            <a:r>
              <a:rPr lang="en-US" sz="1400" dirty="0"/>
              <a:t>, A.; Zhao, L. P. Analysis of Semiparametric Regression Models for Repeated Outcomes in the Presence of Missing Data. Journal of the American Statistical Association, March 1995, vol. 90, no. 429, pp. 106-121. DOI:10.2307/2291134.</a:t>
            </a:r>
          </a:p>
          <a:p>
            <a:pPr marL="457200" indent="-457200">
              <a:buFont typeface="+mj-lt"/>
              <a:buAutoNum type="arabicPeriod"/>
            </a:pPr>
            <a:endParaRPr lang="en-US" sz="1400" dirty="0"/>
          </a:p>
        </p:txBody>
      </p:sp>
      <p:sp>
        <p:nvSpPr>
          <p:cNvPr id="4" name="Date Placeholder 3"/>
          <p:cNvSpPr>
            <a:spLocks noGrp="1"/>
          </p:cNvSpPr>
          <p:nvPr>
            <p:ph type="dt" sz="half" idx="10"/>
          </p:nvPr>
        </p:nvSpPr>
        <p:spPr/>
        <p:txBody>
          <a:bodyPr/>
          <a:lstStyle/>
          <a:p>
            <a:fld id="{EB2C65A8-A411-4A40-BD17-AF56D23C5611}" type="datetime1">
              <a:rPr lang="en-US" smtClean="0"/>
              <a:t>7/11/2020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20</a:t>
            </a:fld>
            <a:endParaRPr lang="en-US"/>
          </a:p>
        </p:txBody>
      </p:sp>
    </p:spTree>
    <p:extLst>
      <p:ext uri="{BB962C8B-B14F-4D97-AF65-F5344CB8AC3E}">
        <p14:creationId xmlns:p14="http://schemas.microsoft.com/office/powerpoint/2010/main" val="1065549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References</a:t>
            </a:r>
          </a:p>
        </p:txBody>
      </p:sp>
      <p:sp>
        <p:nvSpPr>
          <p:cNvPr id="3" name="Content Placeholder 2"/>
          <p:cNvSpPr>
            <a:spLocks noGrp="1"/>
          </p:cNvSpPr>
          <p:nvPr>
            <p:ph idx="1"/>
          </p:nvPr>
        </p:nvSpPr>
        <p:spPr>
          <a:xfrm>
            <a:off x="124691" y="914398"/>
            <a:ext cx="11942618" cy="5441951"/>
          </a:xfrm>
        </p:spPr>
        <p:txBody>
          <a:bodyPr>
            <a:noAutofit/>
          </a:bodyPr>
          <a:lstStyle/>
          <a:p>
            <a:pPr marL="457200" indent="-457200">
              <a:buFont typeface="+mj-lt"/>
              <a:buAutoNum type="arabicPeriod" startAt="11"/>
            </a:pPr>
            <a:r>
              <a:rPr lang="en-US" sz="1300" dirty="0"/>
              <a:t>Lamont, A. E.; </a:t>
            </a:r>
            <a:r>
              <a:rPr lang="en-US" sz="1300" dirty="0" err="1"/>
              <a:t>Vermunt</a:t>
            </a:r>
            <a:r>
              <a:rPr lang="en-US" sz="1300" dirty="0"/>
              <a:t>, J. K.; Lee, V. H. M. Regression mixture models: Does modeling the covariance between independent variables and latent classes improve the results? Multivariate Behavioral Research, January 2016, vol. 51, no. 1, pp. 35-52. DOI:10.1080/00273171.2015.1095063.</a:t>
            </a:r>
          </a:p>
          <a:p>
            <a:pPr marL="457200" indent="-457200">
              <a:buFont typeface="+mj-lt"/>
              <a:buAutoNum type="arabicPeriod" startAt="11"/>
            </a:pPr>
            <a:r>
              <a:rPr lang="en-US" sz="1300" dirty="0" err="1"/>
              <a:t>Hoshikawa</a:t>
            </a:r>
            <a:r>
              <a:rPr lang="en-US" sz="1300" dirty="0"/>
              <a:t>, T. Mixture regression for observational data, with application to functional regression models. </a:t>
            </a:r>
            <a:r>
              <a:rPr lang="en-US" sz="1300" dirty="0" err="1"/>
              <a:t>arXiv</a:t>
            </a:r>
            <a:r>
              <a:rPr lang="en-US" sz="1300" dirty="0"/>
              <a:t> preprint, 30th June 2013. arXiv:1307.0170.</a:t>
            </a:r>
          </a:p>
          <a:p>
            <a:pPr marL="457200" indent="-457200">
              <a:buFont typeface="+mj-lt"/>
              <a:buAutoNum type="arabicPeriod" startAt="11"/>
            </a:pPr>
            <a:r>
              <a:rPr lang="en-US" sz="1300" dirty="0"/>
              <a:t>Nguyen, H. D. Finite Mixture Models for Regression Problems. The University of Queensland, Brisbane, 2015. DOI:10.14264/uql.2015.584.</a:t>
            </a:r>
          </a:p>
          <a:p>
            <a:pPr marL="457200" indent="-457200">
              <a:buFont typeface="+mj-lt"/>
              <a:buAutoNum type="arabicPeriod" startAt="11"/>
            </a:pPr>
            <a:r>
              <a:rPr lang="en-US" sz="1300" dirty="0"/>
              <a:t>Sung, H. G. Gaussian Mixture Regression and Classification. Rice University, Houston, 2004. Available online: https://scholarship.rice.edu/handle/1911/18710 (accessed on 4th September2018).</a:t>
            </a:r>
          </a:p>
          <a:p>
            <a:pPr marL="457200" indent="-457200">
              <a:buFont typeface="+mj-lt"/>
              <a:buAutoNum type="arabicPeriod" startAt="11"/>
            </a:pPr>
            <a:r>
              <a:rPr lang="en-US" sz="1300" dirty="0"/>
              <a:t>Tian, Y.; </a:t>
            </a:r>
            <a:r>
              <a:rPr lang="en-US" sz="1300" dirty="0" err="1"/>
              <a:t>Sigal</a:t>
            </a:r>
            <a:r>
              <a:rPr lang="en-US" sz="1300" dirty="0"/>
              <a:t>, L.; </a:t>
            </a:r>
            <a:r>
              <a:rPr lang="en-US" sz="1300" dirty="0" err="1"/>
              <a:t>Badino</a:t>
            </a:r>
            <a:r>
              <a:rPr lang="en-US" sz="1300" dirty="0"/>
              <a:t>, H.; Torre, F. D. l.; Liu, Y. Latent Gaussian Mixture Regression for Human Pose Estimation. In Lecture Notes in Computer Science, vol 6494, Proceedings of The 10th Asian Conference on Computer Vision (ACCV 2010), Queens town, 2010. DOI:10.1007/978-3-642-19318-7_53.</a:t>
            </a:r>
          </a:p>
          <a:p>
            <a:pPr marL="457200" indent="-457200">
              <a:buFont typeface="+mj-lt"/>
              <a:buAutoNum type="arabicPeriod" startAt="11"/>
            </a:pPr>
            <a:r>
              <a:rPr lang="en-US" sz="1300" dirty="0" err="1"/>
              <a:t>Grün</a:t>
            </a:r>
            <a:r>
              <a:rPr lang="en-US" sz="1300" dirty="0"/>
              <a:t>, B.; </a:t>
            </a:r>
            <a:r>
              <a:rPr lang="en-US" sz="1300" dirty="0" err="1"/>
              <a:t>Leisch</a:t>
            </a:r>
            <a:r>
              <a:rPr lang="en-US" sz="1300" dirty="0"/>
              <a:t>, F. Finite Mixtures of Generalized Linear Regression Models. University of Munich, Munich, 2007. Available online: https://pdfs.semanticscholar.org/e0d5/6ac54b80a1a4e274f11b1d86840461cc542c.pdf (accessed on 4th September2018).</a:t>
            </a:r>
          </a:p>
          <a:p>
            <a:pPr marL="457200" indent="-457200">
              <a:buFont typeface="+mj-lt"/>
              <a:buAutoNum type="arabicPeriod" startAt="11"/>
            </a:pPr>
            <a:r>
              <a:rPr lang="en-US" sz="1300" dirty="0" err="1"/>
              <a:t>Bilmes</a:t>
            </a:r>
            <a:r>
              <a:rPr lang="en-US" sz="1300" dirty="0"/>
              <a:t>, J. A. A Gentle Tutorial of the EM Algorithm and its Application to Parameter Estimation for Gaussian Mixture and Hidden Markov Models. University of Washington, Berkeley, 1998. Available online: http://melodi.ee.washington.edu/people/bilmes/mypubs/bilmes1997-em.pdf (accessed on 17th September 2013).</a:t>
            </a:r>
          </a:p>
          <a:p>
            <a:pPr marL="457200" indent="-457200">
              <a:buFont typeface="+mj-lt"/>
              <a:buAutoNum type="arabicPeriod" startAt="11"/>
            </a:pPr>
            <a:r>
              <a:rPr lang="en-US" sz="1300" dirty="0" err="1"/>
              <a:t>Lindsten</a:t>
            </a:r>
            <a:r>
              <a:rPr lang="en-US" sz="1300" dirty="0"/>
              <a:t>, F.; Schön, T. B.; </a:t>
            </a:r>
            <a:r>
              <a:rPr lang="en-US" sz="1300" dirty="0" err="1"/>
              <a:t>Svensson</a:t>
            </a:r>
            <a:r>
              <a:rPr lang="en-US" sz="1300" dirty="0"/>
              <a:t>, A.; </a:t>
            </a:r>
            <a:r>
              <a:rPr lang="en-US" sz="1300" dirty="0" err="1"/>
              <a:t>Wahlström</a:t>
            </a:r>
            <a:r>
              <a:rPr lang="en-US" sz="1300" dirty="0"/>
              <a:t>, N. Probabilistic modeling–linear regression &amp; Gaussian processes. Uppsala University, Uppsala, 2017. Available online: http://www.it.uu.se/edu/course/homepage/sml/literature/probabilistic_modeling_compendium.pdf (accessed on 24th January 2018).</a:t>
            </a:r>
          </a:p>
          <a:p>
            <a:pPr marL="457200" indent="-457200">
              <a:buFont typeface="+mj-lt"/>
              <a:buAutoNum type="arabicPeriod" startAt="11"/>
            </a:pPr>
            <a:r>
              <a:rPr lang="en-US" sz="1300" dirty="0"/>
              <a:t>Dempster, A. P.; Laird, N. M.; Rubin, D. B. Maximum Likelihood from Incomplete Data via the EM Algorithm. Journal of the Royal Statistical Society, Series B (Methodological), 1977, vol. 39, no. 1, pp. 1-38.</a:t>
            </a:r>
          </a:p>
          <a:p>
            <a:pPr marL="457200" indent="-457200">
              <a:buFont typeface="+mj-lt"/>
              <a:buAutoNum type="arabicPeriod" startAt="11"/>
            </a:pPr>
            <a:r>
              <a:rPr lang="en-US" sz="1300" dirty="0"/>
              <a:t>Nguyen, L.; Ho, T.-H. T. Early Fetal Weight Estimation with Expectation Maximization Algorithm. Experimental Medicine (EM), 2018, 1(1), 12-30. DOI:10.31058/j.em.2018.11002.</a:t>
            </a:r>
          </a:p>
          <a:p>
            <a:pPr marL="457200" indent="-457200">
              <a:buFont typeface="+mj-lt"/>
              <a:buAutoNum type="arabicPeriod" startAt="11"/>
            </a:pPr>
            <a:r>
              <a:rPr lang="en-US" sz="1300" dirty="0" err="1"/>
              <a:t>Arel-Bundock</a:t>
            </a:r>
            <a:r>
              <a:rPr lang="en-US" sz="1300" dirty="0"/>
              <a:t>, V. (2018, June 28). R datasets - An archive of datasets distributed with R. GitHub, 28th June 2018. Available online: http://vincentarelbundock.github.io/Rdatasets/csv/cluster/xclara.csv (accessed on 11st September 2018).</a:t>
            </a:r>
          </a:p>
          <a:p>
            <a:pPr marL="457200" indent="-457200">
              <a:buFont typeface="+mj-lt"/>
              <a:buAutoNum type="arabicPeriod" startAt="11"/>
            </a:pPr>
            <a:r>
              <a:rPr lang="en-US" sz="1300" dirty="0" err="1"/>
              <a:t>Struyf</a:t>
            </a:r>
            <a:r>
              <a:rPr lang="en-US" sz="1300" dirty="0"/>
              <a:t>, A.; Hubert, M.; </a:t>
            </a:r>
            <a:r>
              <a:rPr lang="en-US" sz="1300" dirty="0" err="1"/>
              <a:t>Rousseeuw</a:t>
            </a:r>
            <a:r>
              <a:rPr lang="en-US" sz="1300" dirty="0"/>
              <a:t>, P. J. (1996). Clustering in an Object-Oriented Environment. Journal of Statistical Software, 1996, 1(4), 1-30, DOI:10.18637/jss.v001.i04. Available online: http://www.jstatsoft.org/v01/i04 (accessed on 10th October 2018).</a:t>
            </a:r>
          </a:p>
          <a:p>
            <a:pPr marL="457200" indent="-457200">
              <a:buFont typeface="+mj-lt"/>
              <a:buAutoNum type="arabicPeriod" startAt="11"/>
            </a:pPr>
            <a:r>
              <a:rPr lang="en-US" sz="1300" dirty="0" err="1"/>
              <a:t>Pinette</a:t>
            </a:r>
            <a:r>
              <a:rPr lang="en-US" sz="1300" dirty="0"/>
              <a:t>, M. G.; Pan, Y.; </a:t>
            </a:r>
            <a:r>
              <a:rPr lang="en-US" sz="1300" dirty="0" err="1"/>
              <a:t>Pinette</a:t>
            </a:r>
            <a:r>
              <a:rPr lang="en-US" sz="1300" dirty="0"/>
              <a:t>, S. G.; Blackstone, J.; Garrett, J.; </a:t>
            </a:r>
            <a:r>
              <a:rPr lang="en-US" sz="1300" dirty="0" err="1"/>
              <a:t>Cartin</a:t>
            </a:r>
            <a:r>
              <a:rPr lang="en-US" sz="1300" dirty="0"/>
              <a:t>, A. Estimation of Fetal Weight: Mean Value from Multiple Formulas. Journal of Ultrasound in Medicine, 1st December 1999, vol. 18, no. 12, pp. 813-817. Available online: https://www.ncbi.nlm.nih.gov/pubmed/10591444 (accessed on 9th October 2016).</a:t>
            </a:r>
          </a:p>
          <a:p>
            <a:pPr marL="457200" indent="-457200">
              <a:buFont typeface="+mj-lt"/>
              <a:buAutoNum type="arabicPeriod" startAt="11"/>
            </a:pPr>
            <a:endParaRPr lang="en-US" sz="1300" dirty="0"/>
          </a:p>
        </p:txBody>
      </p:sp>
      <p:sp>
        <p:nvSpPr>
          <p:cNvPr id="4" name="Date Placeholder 3"/>
          <p:cNvSpPr>
            <a:spLocks noGrp="1"/>
          </p:cNvSpPr>
          <p:nvPr>
            <p:ph type="dt" sz="half" idx="10"/>
          </p:nvPr>
        </p:nvSpPr>
        <p:spPr/>
        <p:txBody>
          <a:bodyPr/>
          <a:lstStyle/>
          <a:p>
            <a:fld id="{EB2C65A8-A411-4A40-BD17-AF56D23C5611}" type="datetime1">
              <a:rPr lang="en-US" smtClean="0"/>
              <a:t>7/11/2020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21</a:t>
            </a:fld>
            <a:endParaRPr lang="en-US"/>
          </a:p>
        </p:txBody>
      </p:sp>
    </p:spTree>
    <p:extLst>
      <p:ext uri="{BB962C8B-B14F-4D97-AF65-F5344CB8AC3E}">
        <p14:creationId xmlns:p14="http://schemas.microsoft.com/office/powerpoint/2010/main" val="599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Abstract</a:t>
            </a:r>
          </a:p>
        </p:txBody>
      </p:sp>
      <p:sp>
        <p:nvSpPr>
          <p:cNvPr id="3" name="Content Placeholder 2"/>
          <p:cNvSpPr>
            <a:spLocks noGrp="1"/>
          </p:cNvSpPr>
          <p:nvPr>
            <p:ph idx="1"/>
          </p:nvPr>
        </p:nvSpPr>
        <p:spPr>
          <a:xfrm>
            <a:off x="838200" y="914398"/>
            <a:ext cx="10515600" cy="5441951"/>
          </a:xfrm>
        </p:spPr>
        <p:txBody>
          <a:bodyPr>
            <a:normAutofit fontScale="77500" lnSpcReduction="20000"/>
          </a:bodyPr>
          <a:lstStyle/>
          <a:p>
            <a:pPr marL="0" indent="0">
              <a:lnSpc>
                <a:spcPct val="120000"/>
              </a:lnSpc>
              <a:buNone/>
            </a:pPr>
            <a:r>
              <a:rPr lang="en-US" dirty="0"/>
              <a:t>Like traditional regression analysis methods, accuracy of REM can be decreased if data varies complicatedly with many trends. In this research, I propose a so-called Mixture Regression Expectation Maximization (MREM) algorithm. MREM is full combination of REM and mixture model in which I use two EM processes in the same loop. MREM uses the first EM process for exponential family of probability distributions to estimate missing values as REM does. Consequently, MREM uses the second EM process to estimate parameters as mixture model method does. The purpose of MREM is to take advantages of both REM and mixture model. Unexpectedly, experimental result shows that MREM is less accurate than REM. I try to weight partial models of MREM by product of component probabilities and conditional probabilities or to select most appropriate partial model in order to improve estimation accuracy, but the final results are not as good as expected. However, MREM is essential because a different approach for mixture model can be referred by fusing linear equations of MREM into a unique curve equation proposed by some other researches.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3</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Date Placeholder 5"/>
          <p:cNvSpPr>
            <a:spLocks noGrp="1"/>
          </p:cNvSpPr>
          <p:nvPr>
            <p:ph type="dt" sz="half" idx="10"/>
          </p:nvPr>
        </p:nvSpPr>
        <p:spPr/>
        <p:txBody>
          <a:bodyPr/>
          <a:lstStyle/>
          <a:p>
            <a:fld id="{1E6F0E5F-BB18-46CB-A456-02F925997AF2}" type="datetime1">
              <a:rPr lang="en-US" smtClean="0"/>
              <a:t>7/11/2020</a:t>
            </a:fld>
            <a:endParaRPr lang="en-US"/>
          </a:p>
        </p:txBody>
      </p:sp>
    </p:spTree>
    <p:extLst>
      <p:ext uri="{BB962C8B-B14F-4D97-AF65-F5344CB8AC3E}">
        <p14:creationId xmlns:p14="http://schemas.microsoft.com/office/powerpoint/2010/main" val="62562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Table of contents</a:t>
            </a:r>
          </a:p>
        </p:txBody>
      </p:sp>
      <p:sp>
        <p:nvSpPr>
          <p:cNvPr id="3" name="Content Placeholder 2"/>
          <p:cNvSpPr>
            <a:spLocks noGrp="1"/>
          </p:cNvSpPr>
          <p:nvPr>
            <p:ph idx="1"/>
          </p:nvPr>
        </p:nvSpPr>
        <p:spPr/>
        <p:txBody>
          <a:bodyPr/>
          <a:lstStyle/>
          <a:p>
            <a:pPr marL="457200" indent="-457200">
              <a:buFont typeface="+mj-lt"/>
              <a:buAutoNum type="arabicPeriod"/>
            </a:pPr>
            <a:r>
              <a:rPr lang="en-US" dirty="0"/>
              <a:t>Introduction</a:t>
            </a:r>
          </a:p>
          <a:p>
            <a:pPr marL="457200" indent="-457200">
              <a:buFont typeface="+mj-lt"/>
              <a:buAutoNum type="arabicPeriod"/>
            </a:pPr>
            <a:r>
              <a:rPr lang="en-US" dirty="0"/>
              <a:t>Methodologies</a:t>
            </a:r>
          </a:p>
          <a:p>
            <a:pPr marL="457200" indent="-457200">
              <a:buFont typeface="+mj-lt"/>
              <a:buAutoNum type="arabicPeriod"/>
            </a:pPr>
            <a:r>
              <a:rPr lang="en-US" dirty="0"/>
              <a:t>Results and Discussions</a:t>
            </a:r>
          </a:p>
          <a:p>
            <a:pPr marL="457200" indent="-457200">
              <a:buFont typeface="+mj-lt"/>
              <a:buAutoNum type="arabicPeriod"/>
            </a:pPr>
            <a:r>
              <a:rPr lang="en-US" dirty="0"/>
              <a:t>Conclusions</a:t>
            </a:r>
          </a:p>
        </p:txBody>
      </p:sp>
      <p:sp>
        <p:nvSpPr>
          <p:cNvPr id="4" name="Slide Number Placeholder 3"/>
          <p:cNvSpPr>
            <a:spLocks noGrp="1"/>
          </p:cNvSpPr>
          <p:nvPr>
            <p:ph type="sldNum" sz="quarter" idx="12"/>
          </p:nvPr>
        </p:nvSpPr>
        <p:spPr/>
        <p:txBody>
          <a:bodyPr/>
          <a:lstStyle/>
          <a:p>
            <a:fld id="{5DB5036F-1FF2-46C4-8D2B-59C7E3B91952}" type="slidenum">
              <a:rPr lang="en-US" smtClean="0"/>
              <a:pPr/>
              <a:t>4</a:t>
            </a:fld>
            <a:endParaRPr lang="en-US"/>
          </a:p>
        </p:txBody>
      </p:sp>
      <p:sp>
        <p:nvSpPr>
          <p:cNvPr id="5" name="Footer Placeholder 4"/>
          <p:cNvSpPr>
            <a:spLocks noGrp="1"/>
          </p:cNvSpPr>
          <p:nvPr>
            <p:ph type="ftr" sz="quarter" idx="11"/>
          </p:nvPr>
        </p:nvSpPr>
        <p:spPr/>
        <p:txBody>
          <a:bodyPr/>
          <a:lstStyle/>
          <a:p>
            <a:r>
              <a:rPr lang="en-US"/>
              <a:t>Mixture Regression Model for Incomplete Data</a:t>
            </a:r>
            <a:endParaRPr lang="en-US" dirty="0"/>
          </a:p>
        </p:txBody>
      </p:sp>
      <p:sp>
        <p:nvSpPr>
          <p:cNvPr id="6" name="Date Placeholder 5"/>
          <p:cNvSpPr>
            <a:spLocks noGrp="1"/>
          </p:cNvSpPr>
          <p:nvPr>
            <p:ph type="dt" sz="half" idx="10"/>
          </p:nvPr>
        </p:nvSpPr>
        <p:spPr/>
        <p:txBody>
          <a:bodyPr/>
          <a:lstStyle/>
          <a:p>
            <a:fld id="{8E37EEDB-32C8-48F3-A38C-11DAFB0E2DF3}" type="datetime1">
              <a:rPr lang="en-US" smtClean="0"/>
              <a:t>7/11/2020</a:t>
            </a:fld>
            <a:endParaRPr lang="en-US"/>
          </a:p>
        </p:txBody>
      </p:sp>
    </p:spTree>
    <p:extLst>
      <p:ext uri="{BB962C8B-B14F-4D97-AF65-F5344CB8AC3E}">
        <p14:creationId xmlns:p14="http://schemas.microsoft.com/office/powerpoint/2010/main" val="3112241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Introduction</a:t>
            </a:r>
          </a:p>
        </p:txBody>
      </p:sp>
      <p:sp>
        <p:nvSpPr>
          <p:cNvPr id="3" name="Content Placeholder 2"/>
          <p:cNvSpPr>
            <a:spLocks noGrp="1"/>
          </p:cNvSpPr>
          <p:nvPr>
            <p:ph idx="1"/>
          </p:nvPr>
        </p:nvSpPr>
        <p:spPr/>
        <p:txBody>
          <a:bodyPr>
            <a:noAutofit/>
          </a:bodyPr>
          <a:lstStyle/>
          <a:p>
            <a:r>
              <a:rPr lang="en-US" sz="2000" dirty="0">
                <a:effectLst/>
                <a:latin typeface="Times New Roman" panose="02020603050405020304" pitchFamily="18" charset="0"/>
                <a:ea typeface="Microsoft YaHei" panose="020B0503020204020204" pitchFamily="34" charset="-122"/>
              </a:rPr>
              <a:t>As a convention, regression model is a linear regression function </a:t>
            </a:r>
            <a:r>
              <a:rPr lang="en-US" sz="2000" i="1" dirty="0">
                <a:effectLst/>
                <a:latin typeface="Times New Roman" panose="02020603050405020304" pitchFamily="18" charset="0"/>
                <a:ea typeface="Microsoft YaHei" panose="020B0503020204020204" pitchFamily="34" charset="-122"/>
              </a:rPr>
              <a:t>Z = α</a:t>
            </a:r>
            <a:r>
              <a:rPr lang="en-US" sz="2000" baseline="-25000" dirty="0">
                <a:effectLst/>
                <a:latin typeface="Times New Roman" panose="02020603050405020304" pitchFamily="18" charset="0"/>
                <a:ea typeface="Microsoft YaHei" panose="020B0503020204020204" pitchFamily="34" charset="-122"/>
              </a:rPr>
              <a:t>0</a:t>
            </a:r>
            <a:r>
              <a:rPr lang="en-US" sz="2000" i="1" dirty="0">
                <a:effectLst/>
                <a:latin typeface="Times New Roman" panose="02020603050405020304" pitchFamily="18" charset="0"/>
                <a:ea typeface="Microsoft YaHei" panose="020B0503020204020204" pitchFamily="34" charset="-122"/>
              </a:rPr>
              <a:t> + α</a:t>
            </a:r>
            <a:r>
              <a:rPr lang="en-US" sz="2000" baseline="-25000" dirty="0">
                <a:effectLst/>
                <a:latin typeface="Times New Roman" panose="02020603050405020304" pitchFamily="18" charset="0"/>
                <a:ea typeface="Microsoft YaHei" panose="020B0503020204020204" pitchFamily="34" charset="-122"/>
              </a:rPr>
              <a:t>1</a:t>
            </a:r>
            <a:r>
              <a:rPr lang="en-US" sz="2000" i="1" dirty="0">
                <a:effectLst/>
                <a:latin typeface="Times New Roman" panose="02020603050405020304" pitchFamily="18" charset="0"/>
                <a:ea typeface="Microsoft YaHei" panose="020B0503020204020204" pitchFamily="34" charset="-122"/>
              </a:rPr>
              <a:t>X</a:t>
            </a:r>
            <a:r>
              <a:rPr lang="en-US" sz="2000" baseline="-25000" dirty="0">
                <a:effectLst/>
                <a:latin typeface="Times New Roman" panose="02020603050405020304" pitchFamily="18" charset="0"/>
                <a:ea typeface="Microsoft YaHei" panose="020B0503020204020204" pitchFamily="34" charset="-122"/>
              </a:rPr>
              <a:t>1</a:t>
            </a:r>
            <a:r>
              <a:rPr lang="en-US" sz="2000" i="1" dirty="0">
                <a:effectLst/>
                <a:latin typeface="Times New Roman" panose="02020603050405020304" pitchFamily="18" charset="0"/>
                <a:ea typeface="Microsoft YaHei" panose="020B0503020204020204" pitchFamily="34" charset="-122"/>
              </a:rPr>
              <a:t> + α</a:t>
            </a:r>
            <a:r>
              <a:rPr lang="en-US" sz="2000" baseline="-25000" dirty="0">
                <a:effectLst/>
                <a:latin typeface="Times New Roman" panose="02020603050405020304" pitchFamily="18" charset="0"/>
                <a:ea typeface="Microsoft YaHei" panose="020B0503020204020204" pitchFamily="34" charset="-122"/>
              </a:rPr>
              <a:t>2</a:t>
            </a:r>
            <a:r>
              <a:rPr lang="en-US" sz="2000" i="1" dirty="0">
                <a:effectLst/>
                <a:latin typeface="Times New Roman" panose="02020603050405020304" pitchFamily="18" charset="0"/>
                <a:ea typeface="Microsoft YaHei" panose="020B0503020204020204" pitchFamily="34" charset="-122"/>
              </a:rPr>
              <a:t>X</a:t>
            </a:r>
            <a:r>
              <a:rPr lang="en-US" sz="2000" baseline="-25000" dirty="0">
                <a:effectLst/>
                <a:latin typeface="Times New Roman" panose="02020603050405020304" pitchFamily="18" charset="0"/>
                <a:ea typeface="Microsoft YaHei" panose="020B0503020204020204" pitchFamily="34" charset="-122"/>
              </a:rPr>
              <a:t>2</a:t>
            </a:r>
            <a:r>
              <a:rPr lang="en-US" sz="2000" i="1" dirty="0">
                <a:effectLst/>
                <a:latin typeface="Times New Roman" panose="02020603050405020304" pitchFamily="18" charset="0"/>
                <a:ea typeface="Microsoft YaHei" panose="020B0503020204020204" pitchFamily="34" charset="-122"/>
              </a:rPr>
              <a:t> + … + α</a:t>
            </a:r>
            <a:r>
              <a:rPr lang="en-US" sz="2000" i="1" baseline="-25000" dirty="0" err="1">
                <a:effectLst/>
                <a:latin typeface="Times New Roman" panose="02020603050405020304" pitchFamily="18" charset="0"/>
                <a:ea typeface="Microsoft YaHei" panose="020B0503020204020204" pitchFamily="34" charset="-122"/>
              </a:rPr>
              <a:t>n</a:t>
            </a:r>
            <a:r>
              <a:rPr lang="en-US" sz="2000" i="1" dirty="0" err="1">
                <a:effectLst/>
                <a:latin typeface="Times New Roman" panose="02020603050405020304" pitchFamily="18" charset="0"/>
                <a:ea typeface="Microsoft YaHei" panose="020B0503020204020204" pitchFamily="34" charset="-122"/>
              </a:rPr>
              <a:t>X</a:t>
            </a:r>
            <a:r>
              <a:rPr lang="en-US" sz="2000" i="1" baseline="-25000" dirty="0" err="1">
                <a:effectLst/>
                <a:latin typeface="Times New Roman" panose="02020603050405020304" pitchFamily="18" charset="0"/>
                <a:ea typeface="Microsoft YaHei" panose="020B0503020204020204" pitchFamily="34" charset="-122"/>
              </a:rPr>
              <a:t>n</a:t>
            </a:r>
            <a:r>
              <a:rPr lang="en-US" sz="2000" dirty="0">
                <a:effectLst/>
                <a:latin typeface="Times New Roman" panose="02020603050405020304" pitchFamily="18" charset="0"/>
                <a:ea typeface="Microsoft YaHei" panose="020B0503020204020204" pitchFamily="34" charset="-122"/>
              </a:rPr>
              <a:t> in which variable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 is called response variable or dependent variable whereas each </a:t>
            </a:r>
            <a:r>
              <a:rPr lang="en-US" sz="2000" i="1" dirty="0">
                <a:effectLst/>
                <a:latin typeface="Times New Roman" panose="02020603050405020304" pitchFamily="18" charset="0"/>
                <a:ea typeface="Microsoft YaHei" panose="020B0503020204020204" pitchFamily="34" charset="-122"/>
              </a:rPr>
              <a:t>X</a:t>
            </a:r>
            <a:r>
              <a:rPr lang="en-US" sz="2000" i="1" baseline="-25000" dirty="0">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is called regression variable or independent variable. Each </a:t>
            </a:r>
            <a:r>
              <a:rPr lang="en-US" sz="2000" i="1" dirty="0">
                <a:effectLst/>
                <a:latin typeface="Times New Roman" panose="02020603050405020304" pitchFamily="18" charset="0"/>
                <a:ea typeface="Microsoft YaHei" panose="020B0503020204020204" pitchFamily="34" charset="-122"/>
              </a:rPr>
              <a:t>α</a:t>
            </a:r>
            <a:r>
              <a:rPr lang="en-US" sz="2000" i="1" baseline="-25000" dirty="0" err="1">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is called regression coefficient.</a:t>
            </a:r>
          </a:p>
          <a:p>
            <a:r>
              <a:rPr lang="en-US" sz="2000" dirty="0">
                <a:effectLst/>
                <a:latin typeface="Times New Roman" panose="02020603050405020304" pitchFamily="18" charset="0"/>
                <a:ea typeface="Microsoft YaHei" panose="020B0503020204020204" pitchFamily="34" charset="-122"/>
              </a:rPr>
              <a:t>When sample is complete, these coefficients are determined by least squares method [1]. When sample is incomplete, there are some approximation approaches to estimate regression coefficients such as complete case method, ad-hoc method, multiple imputation, maximum likelihood, weighting method, and Bayesian method.</a:t>
            </a:r>
          </a:p>
          <a:p>
            <a:r>
              <a:rPr lang="en-US" sz="2000" dirty="0">
                <a:effectLst/>
                <a:latin typeface="Times New Roman" panose="02020603050405020304" pitchFamily="18" charset="0"/>
                <a:ea typeface="Microsoft YaHei" panose="020B0503020204020204" pitchFamily="34" charset="-122"/>
              </a:rPr>
              <a:t>I focus on applying expectation maximization (EM) algorithm into constructing regression model in case of missing data with note that EM algorithm belongs to maximum likelihood approach. In previous research [3], I proposed a so-called Regression Expectation Maximization (REM) algorithm to learn linear regression function from incomplete data in which some values of </a:t>
            </a:r>
            <a:r>
              <a:rPr lang="en-US" sz="2000" i="1" dirty="0">
                <a:effectLst/>
                <a:latin typeface="Times New Roman" panose="02020603050405020304" pitchFamily="18" charset="0"/>
                <a:ea typeface="Microsoft YaHei" panose="020B0503020204020204" pitchFamily="34" charset="-122"/>
              </a:rPr>
              <a:t>Z</a:t>
            </a:r>
            <a:r>
              <a:rPr lang="en-US" sz="2000" dirty="0">
                <a:effectLst/>
                <a:latin typeface="Times New Roman" panose="02020603050405020304" pitchFamily="18" charset="0"/>
                <a:ea typeface="Microsoft YaHei" panose="020B0503020204020204" pitchFamily="34" charset="-122"/>
              </a:rPr>
              <a:t> and </a:t>
            </a:r>
            <a:r>
              <a:rPr lang="en-US" sz="2000" i="1" dirty="0">
                <a:effectLst/>
                <a:latin typeface="Times New Roman" panose="02020603050405020304" pitchFamily="18" charset="0"/>
                <a:ea typeface="Microsoft YaHei" panose="020B0503020204020204" pitchFamily="34" charset="-122"/>
              </a:rPr>
              <a:t>X</a:t>
            </a:r>
            <a:r>
              <a:rPr lang="en-US" sz="2000" i="1" baseline="-25000" dirty="0">
                <a:effectLst/>
                <a:latin typeface="Times New Roman" panose="02020603050405020304" pitchFamily="18" charset="0"/>
                <a:ea typeface="Microsoft YaHei" panose="020B0503020204020204" pitchFamily="34" charset="-122"/>
              </a:rPr>
              <a:t>i</a:t>
            </a:r>
            <a:r>
              <a:rPr lang="en-US" sz="2000" dirty="0">
                <a:effectLst/>
                <a:latin typeface="Times New Roman" panose="02020603050405020304" pitchFamily="18" charset="0"/>
                <a:ea typeface="Microsoft YaHei" panose="020B0503020204020204" pitchFamily="34" charset="-122"/>
              </a:rPr>
              <a:t> are missing. REM is a variant of EM algorithm, which is used to estimate regression coefficients.</a:t>
            </a:r>
          </a:p>
          <a:p>
            <a:r>
              <a:rPr lang="en-US" sz="2000" dirty="0">
                <a:effectLst/>
                <a:latin typeface="Times New Roman" panose="02020603050405020304" pitchFamily="18" charset="0"/>
                <a:ea typeface="Microsoft YaHei" panose="020B0503020204020204" pitchFamily="34" charset="-122"/>
              </a:rPr>
              <a:t>Here I combine REM and mixture model with expectation that the accuracy is improved, especially in case that data is incomplete and has many trends. Our proposed algorithm is called Mixture Regression Expectation Maximization (MREM) algorithm. The purpose of MREM is to take advantages of both REM and mixture model.</a:t>
            </a:r>
          </a:p>
          <a:p>
            <a:endParaRPr lang="en-US" sz="2000" dirty="0"/>
          </a:p>
        </p:txBody>
      </p:sp>
      <p:sp>
        <p:nvSpPr>
          <p:cNvPr id="4" name="Date Placeholder 3"/>
          <p:cNvSpPr>
            <a:spLocks noGrp="1"/>
          </p:cNvSpPr>
          <p:nvPr>
            <p:ph type="dt" sz="half" idx="10"/>
          </p:nvPr>
        </p:nvSpPr>
        <p:spPr/>
        <p:txBody>
          <a:bodyPr/>
          <a:lstStyle/>
          <a:p>
            <a:fld id="{AEADD622-B499-4970-828D-26F1C99F3FAF}" type="datetime1">
              <a:rPr lang="en-US" smtClean="0"/>
              <a:t>7/11/2020</a:t>
            </a:fld>
            <a:endParaRPr lang="en-US"/>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2237610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804-DF5D-4BE5-8597-348DC5539CB4}"/>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695EF225-FDF4-49CA-907C-D334BFFB68EC}"/>
              </a:ext>
            </a:extLst>
          </p:cNvPr>
          <p:cNvSpPr>
            <a:spLocks noGrp="1"/>
          </p:cNvSpPr>
          <p:nvPr>
            <p:ph idx="1"/>
          </p:nvPr>
        </p:nvSpPr>
        <p:spPr/>
        <p:txBody>
          <a:bodyPr>
            <a:noAutofit/>
          </a:bodyPr>
          <a:lstStyle/>
          <a:p>
            <a:r>
              <a:rPr lang="en-US" sz="2200" dirty="0">
                <a:effectLst/>
                <a:latin typeface="Times New Roman" panose="02020603050405020304" pitchFamily="18" charset="0"/>
                <a:ea typeface="Microsoft YaHei" panose="020B0503020204020204" pitchFamily="34" charset="-122"/>
              </a:rPr>
              <a:t>We need to survey some works related to application of EM algorithm to regression analysis.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Kokic</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[5] proposed an excellent method to calculate expectation of errors for estimating coefficients of multivariate linear regression model. In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Kokic’s</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method, response variable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has missing values.</a:t>
            </a:r>
          </a:p>
          <a:p>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Ghitany</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Karlis</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Al-</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Mutairi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and Al-Awadhi [6] calculated the expectation of function of mixture random variable in expectation step (E-step) of EM algorithm and then used such expectation for estimating parameters of multivariate mixed Poisson regression model in the maximization step (M-step).</a:t>
            </a:r>
          </a:p>
          <a:p>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Anderson and Hardin [7] used reject inference technique to estimate coefficients of logistic regression model when response variable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is missing but characteristic variables (regressors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2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are fully observed. Anderson and Hardin replaced missing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by its conditional expectation on regressors </a:t>
            </a:r>
            <a:r>
              <a:rPr lang="en-US" sz="22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22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where such expectation is logistic function.</a:t>
            </a:r>
          </a:p>
          <a:p>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Zhang, Deng, and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Su</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[8] used EM algorithm to build up linear regression model for studying glycosylated hemoglobin from partial missing data. In other words, Zhang, Deng, and </a:t>
            </a:r>
            <a:r>
              <a:rPr lang="en-US" sz="2200" dirty="0" err="1">
                <a:effectLst/>
                <a:latin typeface="Times New Roman" panose="02020603050405020304" pitchFamily="18" charset="0"/>
                <a:ea typeface="Microsoft YaHei" panose="020B0503020204020204" pitchFamily="34" charset="-122"/>
                <a:cs typeface="Times New Roman" panose="02020603050405020304" pitchFamily="18" charset="0"/>
              </a:rPr>
              <a:t>Su</a:t>
            </a:r>
            <a:r>
              <a:rPr lang="en-US" sz="2200" dirty="0">
                <a:effectLst/>
                <a:latin typeface="Times New Roman" panose="02020603050405020304" pitchFamily="18" charset="0"/>
                <a:ea typeface="Microsoft YaHei" panose="020B0503020204020204" pitchFamily="34" charset="-122"/>
                <a:cs typeface="Times New Roman" panose="02020603050405020304" pitchFamily="18" charset="0"/>
              </a:rPr>
              <a:t> [8] aim to discover relationship between independent variables (predictors) and diabetes.</a:t>
            </a:r>
          </a:p>
          <a:p>
            <a:endParaRPr lang="en-US" sz="2200" dirty="0"/>
          </a:p>
        </p:txBody>
      </p:sp>
      <p:sp>
        <p:nvSpPr>
          <p:cNvPr id="4" name="Date Placeholder 3">
            <a:extLst>
              <a:ext uri="{FF2B5EF4-FFF2-40B4-BE49-F238E27FC236}">
                <a16:creationId xmlns:a16="http://schemas.microsoft.com/office/drawing/2014/main" id="{C8EEE96E-EB56-4247-A31B-F91E55566A39}"/>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310A2AFC-C22F-4AAA-AA0E-5B94D6D01E88}"/>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B645CF05-CACA-4BFD-A082-F26E6F02084D}"/>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35749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3EAC1-607C-4466-B8C4-0967CF00EE84}"/>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17BD5AA0-4A46-457E-B374-72DE1EDB9011}"/>
              </a:ext>
            </a:extLst>
          </p:cNvPr>
          <p:cNvSpPr>
            <a:spLocks noGrp="1"/>
          </p:cNvSpPr>
          <p:nvPr>
            <p:ph idx="1"/>
          </p:nvPr>
        </p:nvSpPr>
        <p:spPr/>
        <p:txBody>
          <a:bodyPr>
            <a:noAutofit/>
          </a:bodyPr>
          <a:lstStyle/>
          <a:p>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Besides EM algorithm, there are other approaches to solve the problem of incomplete data in regression analysis. </a:t>
            </a:r>
            <a:r>
              <a:rPr lang="en-US" sz="1900" dirty="0" err="1">
                <a:effectLst/>
                <a:latin typeface="Times New Roman" panose="02020603050405020304" pitchFamily="18" charset="0"/>
                <a:ea typeface="Microsoft YaHei" panose="020B0503020204020204" pitchFamily="34" charset="-122"/>
                <a:cs typeface="Times New Roman" panose="02020603050405020304" pitchFamily="18" charset="0"/>
              </a:rPr>
              <a:t>Haitovsky</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[9] stated that there are two main approaches to solve such problem. The first approach is to ignore missing data and to apply the least squares method into observations. The second approach is to calculate covariance matrix of regressors and then to apply such covariance matrix into constructing the system of normal equations.</a:t>
            </a:r>
          </a:p>
          <a:p>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Robins, </a:t>
            </a:r>
            <a:r>
              <a:rPr lang="en-US" sz="1900" dirty="0" err="1">
                <a:effectLst/>
                <a:latin typeface="Times New Roman" panose="02020603050405020304" pitchFamily="18" charset="0"/>
                <a:ea typeface="Microsoft YaHei" panose="020B0503020204020204" pitchFamily="34" charset="-122"/>
                <a:cs typeface="Times New Roman" panose="02020603050405020304" pitchFamily="18" charset="0"/>
              </a:rPr>
              <a:t>Rotnitzki</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and Zhao [10] proposed a class of inverse probability of censoring weighted estimators for estimating coefficients of regression model. Their approach is based on the dependency of mean vector of response variable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on vector of regressors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X</a:t>
            </a:r>
            <a:r>
              <a:rPr lang="en-US" sz="1900" i="1" baseline="-25000" dirty="0">
                <a:effectLst/>
                <a:latin typeface="Times New Roman" panose="02020603050405020304" pitchFamily="18" charset="0"/>
                <a:ea typeface="Microsoft YaHei" panose="020B0503020204020204" pitchFamily="34" charset="-122"/>
                <a:cs typeface="Times New Roman" panose="02020603050405020304" pitchFamily="18" charset="0"/>
              </a:rPr>
              <a:t>i</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when </a:t>
            </a:r>
            <a:r>
              <a:rPr lang="en-US" sz="1900" i="1" dirty="0">
                <a:effectLst/>
                <a:latin typeface="Times New Roman" panose="02020603050405020304" pitchFamily="18" charset="0"/>
                <a:ea typeface="Microsoft YaHei" panose="020B0503020204020204" pitchFamily="34" charset="-122"/>
                <a:cs typeface="Times New Roman" panose="02020603050405020304" pitchFamily="18" charset="0"/>
              </a:rPr>
              <a:t>Z</a:t>
            </a:r>
            <a:r>
              <a:rPr lang="en-US" sz="1900" dirty="0">
                <a:effectLst/>
                <a:latin typeface="Times New Roman" panose="02020603050405020304" pitchFamily="18" charset="0"/>
                <a:ea typeface="Microsoft YaHei" panose="020B0503020204020204" pitchFamily="34" charset="-122"/>
                <a:cs typeface="Times New Roman" panose="02020603050405020304" pitchFamily="18" charset="0"/>
              </a:rPr>
              <a:t> has missing values. </a:t>
            </a:r>
          </a:p>
          <a:p>
            <a:r>
              <a:rPr lang="en-US" sz="1900" dirty="0">
                <a:effectLst/>
                <a:latin typeface="Times New Roman" panose="02020603050405020304" pitchFamily="18" charset="0"/>
                <a:ea typeface="Microsoft YaHei" panose="020B0503020204020204" pitchFamily="34" charset="-122"/>
              </a:rPr>
              <a:t>Horton and Kleinman [2] classified 6 methods of regression analysis in case of missing data such as complete case method, ad-hoc method, multiple imputation, maximum likelihood, weighting method, and Bayesian method. EM algorithm belongs to maximum likelihood method, which has two steps such as expectation step (E-step) and maximization step (M-step). In E-step, multiple entries are created in an augmented dataset for each observation of missing values and then probability of the observation is estimated based on current parameter [2]. In M-step, regression model is built from augmented dataset.</a:t>
            </a:r>
          </a:p>
          <a:p>
            <a:r>
              <a:rPr lang="en-US" sz="1900" dirty="0">
                <a:effectLst/>
                <a:latin typeface="Times New Roman" panose="02020603050405020304" pitchFamily="18" charset="0"/>
                <a:ea typeface="Microsoft YaHei" panose="020B0503020204020204" pitchFamily="34" charset="-122"/>
              </a:rPr>
              <a:t>The REM algorithm proposed in this research is different from the traditional EM for regression analysis because we replace missing values in E-step by expectation of sufficient statistics via mutual balance process instead of estimating the probability of observation.</a:t>
            </a:r>
            <a:endParaRPr lang="en-US" sz="1900" dirty="0"/>
          </a:p>
        </p:txBody>
      </p:sp>
      <p:sp>
        <p:nvSpPr>
          <p:cNvPr id="4" name="Date Placeholder 3">
            <a:extLst>
              <a:ext uri="{FF2B5EF4-FFF2-40B4-BE49-F238E27FC236}">
                <a16:creationId xmlns:a16="http://schemas.microsoft.com/office/drawing/2014/main" id="{72662DFE-E23B-42DC-9838-76E269B412AC}"/>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3729B654-1182-4E45-B9E7-ECC4A43BE62A}"/>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B1BA03CC-BF75-400F-BB71-2A0FADB1BFC1}"/>
              </a:ext>
            </a:extLst>
          </p:cNvPr>
          <p:cNvSpPr>
            <a:spLocks noGrp="1"/>
          </p:cNvSpPr>
          <p:nvPr>
            <p:ph type="sldNum" sz="quarter" idx="12"/>
          </p:nvPr>
        </p:nvSpPr>
        <p:spPr/>
        <p:txBody>
          <a:bodyPr/>
          <a:lstStyle/>
          <a:p>
            <a:fld id="{5DB5036F-1FF2-46C4-8D2B-59C7E3B91952}" type="slidenum">
              <a:rPr lang="en-US" smtClean="0"/>
              <a:pPr/>
              <a:t>7</a:t>
            </a:fld>
            <a:endParaRPr lang="en-US"/>
          </a:p>
        </p:txBody>
      </p:sp>
    </p:spTree>
    <p:extLst>
      <p:ext uri="{BB962C8B-B14F-4D97-AF65-F5344CB8AC3E}">
        <p14:creationId xmlns:p14="http://schemas.microsoft.com/office/powerpoint/2010/main" val="1869470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1152A-620F-413D-A6AA-94568A203703}"/>
              </a:ext>
            </a:extLst>
          </p:cNvPr>
          <p:cNvSpPr>
            <a:spLocks noGrp="1"/>
          </p:cNvSpPr>
          <p:nvPr>
            <p:ph type="title"/>
          </p:nvPr>
        </p:nvSpPr>
        <p:spPr/>
        <p:txBody>
          <a:bodyPr/>
          <a:lstStyle/>
          <a:p>
            <a:r>
              <a:rPr lang="en-US" dirty="0"/>
              <a:t>1. Introduction</a:t>
            </a:r>
          </a:p>
        </p:txBody>
      </p:sp>
      <p:sp>
        <p:nvSpPr>
          <p:cNvPr id="3" name="Content Placeholder 2">
            <a:extLst>
              <a:ext uri="{FF2B5EF4-FFF2-40B4-BE49-F238E27FC236}">
                <a16:creationId xmlns:a16="http://schemas.microsoft.com/office/drawing/2014/main" id="{EACEBBEC-DCED-4482-9C10-290BB93A867A}"/>
              </a:ext>
            </a:extLst>
          </p:cNvPr>
          <p:cNvSpPr>
            <a:spLocks noGrp="1"/>
          </p:cNvSpPr>
          <p:nvPr>
            <p:ph idx="1"/>
          </p:nvPr>
        </p:nvSpPr>
        <p:spPr/>
        <p:txBody>
          <a:bodyPr>
            <a:normAutofit/>
          </a:bodyPr>
          <a:lstStyle/>
          <a:p>
            <a:r>
              <a:rPr lang="en-US" sz="2300" dirty="0">
                <a:effectLst/>
                <a:latin typeface="Times New Roman" panose="02020603050405020304" pitchFamily="18" charset="0"/>
                <a:ea typeface="Microsoft YaHei" panose="020B0503020204020204" pitchFamily="34" charset="-122"/>
              </a:rPr>
              <a:t>Recall that MREM is the combination of REM and mixture model and so we need to survey other works related to regression model with support of mixture model. As a convention, such regression model is called mixture regression model.</a:t>
            </a:r>
          </a:p>
          <a:p>
            <a:r>
              <a:rPr lang="en-US" sz="2300" dirty="0">
                <a:effectLst/>
                <a:latin typeface="Times New Roman" panose="02020603050405020304" pitchFamily="18" charset="0"/>
                <a:ea typeface="Microsoft YaHei" panose="020B0503020204020204" pitchFamily="34" charset="-122"/>
              </a:rPr>
              <a:t>In literature, there are two approaches of mixture regression model:</a:t>
            </a:r>
          </a:p>
          <a:p>
            <a:pPr lvl="1"/>
            <a:r>
              <a:rPr lang="en-US" sz="2300" dirty="0">
                <a:effectLst/>
                <a:latin typeface="Times New Roman" panose="02020603050405020304" pitchFamily="18" charset="0"/>
                <a:ea typeface="Microsoft YaHei" panose="020B0503020204020204" pitchFamily="34" charset="-122"/>
              </a:rPr>
              <a:t>The first approach is to use logistic function to estimate the mixture coefficients.</a:t>
            </a:r>
            <a:endParaRPr lang="en-US" sz="2300" dirty="0">
              <a:ea typeface="Microsoft YaHei" panose="020B0503020204020204" pitchFamily="34" charset="-122"/>
            </a:endParaRPr>
          </a:p>
          <a:p>
            <a:pPr lvl="1"/>
            <a:r>
              <a:rPr lang="en-US" sz="2300" dirty="0">
                <a:effectLst/>
                <a:latin typeface="Times New Roman" panose="02020603050405020304" pitchFamily="18" charset="0"/>
                <a:ea typeface="Microsoft YaHei" panose="020B0503020204020204" pitchFamily="34" charset="-122"/>
              </a:rPr>
              <a:t>The second approach is to construct a joint probability distribution as product of the probability distribution of response variable </a:t>
            </a:r>
            <a:r>
              <a:rPr lang="en-US" sz="2300" i="1" dirty="0">
                <a:effectLst/>
                <a:latin typeface="Times New Roman" panose="02020603050405020304" pitchFamily="18" charset="0"/>
                <a:ea typeface="Microsoft YaHei" panose="020B0503020204020204" pitchFamily="34" charset="-122"/>
              </a:rPr>
              <a:t>Z</a:t>
            </a:r>
            <a:r>
              <a:rPr lang="en-US" sz="2300" dirty="0">
                <a:effectLst/>
                <a:latin typeface="Times New Roman" panose="02020603050405020304" pitchFamily="18" charset="0"/>
                <a:ea typeface="Microsoft YaHei" panose="020B0503020204020204" pitchFamily="34" charset="-122"/>
              </a:rPr>
              <a:t> and the probability distribution of independent variables </a:t>
            </a:r>
            <a:r>
              <a:rPr lang="en-US" sz="2300" i="1" dirty="0">
                <a:effectLst/>
                <a:latin typeface="Times New Roman" panose="02020603050405020304" pitchFamily="18" charset="0"/>
                <a:ea typeface="Microsoft YaHei" panose="020B0503020204020204" pitchFamily="34" charset="-122"/>
              </a:rPr>
              <a:t>X</a:t>
            </a:r>
            <a:r>
              <a:rPr lang="en-US" sz="2300" i="1" baseline="-25000" dirty="0">
                <a:effectLst/>
                <a:latin typeface="Times New Roman" panose="02020603050405020304" pitchFamily="18" charset="0"/>
                <a:ea typeface="Microsoft YaHei" panose="020B0503020204020204" pitchFamily="34" charset="-122"/>
              </a:rPr>
              <a:t>i</a:t>
            </a:r>
            <a:r>
              <a:rPr lang="en-US" sz="2300" dirty="0">
                <a:effectLst/>
                <a:latin typeface="Times New Roman" panose="02020603050405020304" pitchFamily="18" charset="0"/>
                <a:ea typeface="Microsoft YaHei" panose="020B0503020204020204" pitchFamily="34" charset="-122"/>
              </a:rPr>
              <a:t>.</a:t>
            </a:r>
          </a:p>
          <a:p>
            <a:r>
              <a:rPr lang="en-US" sz="2300" dirty="0">
                <a:effectLst/>
                <a:latin typeface="Times New Roman" panose="02020603050405020304" pitchFamily="18" charset="0"/>
                <a:ea typeface="Microsoft YaHei" panose="020B0503020204020204" pitchFamily="34" charset="-122"/>
              </a:rPr>
              <a:t>In general, the two approaches in literature do not implement regression mixture model according to EM process in full because they aim to simplify the estimation process and data sample is assumed to be completed.</a:t>
            </a:r>
          </a:p>
          <a:p>
            <a:r>
              <a:rPr lang="en-US" sz="2300" dirty="0">
                <a:effectLst/>
                <a:latin typeface="Times New Roman" panose="02020603050405020304" pitchFamily="18" charset="0"/>
                <a:ea typeface="Microsoft YaHei" panose="020B0503020204020204" pitchFamily="34" charset="-122"/>
              </a:rPr>
              <a:t>Here we proposed MREM algorithm which is the full combination of REM [3] and mixture model in which we use two EM processes in the same loop. Detail of REM </a:t>
            </a:r>
            <a:r>
              <a:rPr lang="en-US" sz="2300" dirty="0">
                <a:ea typeface="Microsoft YaHei" panose="020B0503020204020204" pitchFamily="34" charset="-122"/>
              </a:rPr>
              <a:t>will be described in next section.</a:t>
            </a:r>
            <a:endParaRPr lang="en-US" sz="2300" dirty="0">
              <a:effectLst/>
              <a:latin typeface="Times New Roman" panose="02020603050405020304" pitchFamily="18" charset="0"/>
              <a:ea typeface="Microsoft YaHei" panose="020B0503020204020204" pitchFamily="34" charset="-122"/>
            </a:endParaRPr>
          </a:p>
        </p:txBody>
      </p:sp>
      <p:sp>
        <p:nvSpPr>
          <p:cNvPr id="4" name="Date Placeholder 3">
            <a:extLst>
              <a:ext uri="{FF2B5EF4-FFF2-40B4-BE49-F238E27FC236}">
                <a16:creationId xmlns:a16="http://schemas.microsoft.com/office/drawing/2014/main" id="{BC0F0291-21A6-4577-8CEC-F3EBF24B1AD7}"/>
              </a:ext>
            </a:extLst>
          </p:cNvPr>
          <p:cNvSpPr>
            <a:spLocks noGrp="1"/>
          </p:cNvSpPr>
          <p:nvPr>
            <p:ph type="dt" sz="half" idx="10"/>
          </p:nvPr>
        </p:nvSpPr>
        <p:spPr/>
        <p:txBody>
          <a:bodyPr/>
          <a:lstStyle/>
          <a:p>
            <a:fld id="{E078F81F-D720-4C1C-9436-5DA116627F70}" type="datetime1">
              <a:rPr lang="en-US" smtClean="0"/>
              <a:t>7/11/2020</a:t>
            </a:fld>
            <a:endParaRPr lang="en-US"/>
          </a:p>
        </p:txBody>
      </p:sp>
      <p:sp>
        <p:nvSpPr>
          <p:cNvPr id="5" name="Footer Placeholder 4">
            <a:extLst>
              <a:ext uri="{FF2B5EF4-FFF2-40B4-BE49-F238E27FC236}">
                <a16:creationId xmlns:a16="http://schemas.microsoft.com/office/drawing/2014/main" id="{9BBBF696-EB21-4C59-8203-BEB6FF708B3C}"/>
              </a:ext>
            </a:extLst>
          </p:cNvPr>
          <p:cNvSpPr>
            <a:spLocks noGrp="1"/>
          </p:cNvSpPr>
          <p:nvPr>
            <p:ph type="ftr" sz="quarter" idx="11"/>
          </p:nvPr>
        </p:nvSpPr>
        <p:spPr/>
        <p:txBody>
          <a:bodyPr/>
          <a:lstStyle/>
          <a:p>
            <a:r>
              <a:rPr lang="en-US"/>
              <a:t>Mixture Regression Model for Incomplete Data</a:t>
            </a:r>
          </a:p>
        </p:txBody>
      </p:sp>
      <p:sp>
        <p:nvSpPr>
          <p:cNvPr id="6" name="Slide Number Placeholder 5">
            <a:extLst>
              <a:ext uri="{FF2B5EF4-FFF2-40B4-BE49-F238E27FC236}">
                <a16:creationId xmlns:a16="http://schemas.microsoft.com/office/drawing/2014/main" id="{AFA08B33-0F70-4F40-A3AF-07057A61D23D}"/>
              </a:ext>
            </a:extLst>
          </p:cNvPr>
          <p:cNvSpPr>
            <a:spLocks noGrp="1"/>
          </p:cNvSpPr>
          <p:nvPr>
            <p:ph type="sldNum" sz="quarter" idx="12"/>
          </p:nvPr>
        </p:nvSpPr>
        <p:spPr/>
        <p:txBody>
          <a:bodyPr/>
          <a:lstStyle/>
          <a:p>
            <a:fld id="{5DB5036F-1FF2-46C4-8D2B-59C7E3B91952}" type="slidenum">
              <a:rPr lang="en-US" smtClean="0"/>
              <a:pPr/>
              <a:t>8</a:t>
            </a:fld>
            <a:endParaRPr lang="en-US"/>
          </a:p>
        </p:txBody>
      </p:sp>
    </p:spTree>
    <p:extLst>
      <p:ext uri="{BB962C8B-B14F-4D97-AF65-F5344CB8AC3E}">
        <p14:creationId xmlns:p14="http://schemas.microsoft.com/office/powerpoint/2010/main" val="200089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Methodologies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96986" y="914399"/>
                <a:ext cx="11984182" cy="5176066"/>
              </a:xfrm>
            </p:spPr>
            <p:txBody>
              <a:bodyPr>
                <a:noAutofit/>
              </a:bodyPr>
              <a:lstStyle/>
              <a:p>
                <a:r>
                  <a:rPr lang="en-US" sz="2200" dirty="0">
                    <a:effectLst/>
                    <a:ea typeface="Microsoft YaHei" panose="020B0503020204020204" pitchFamily="34" charset="-122"/>
                  </a:rPr>
                  <a:t>The probabilistic Mixture Regression Model (MRM) is a combination of normal mixture model and linear regression model. In MRM, the probabilistic Entire Regression Model (ERM) is sum of </a:t>
                </a:r>
                <a:r>
                  <a:rPr lang="en-US" sz="2200" i="1" dirty="0">
                    <a:effectLst/>
                    <a:ea typeface="Microsoft YaHei" panose="020B0503020204020204" pitchFamily="34" charset="-122"/>
                  </a:rPr>
                  <a:t>K</a:t>
                </a:r>
                <a:r>
                  <a:rPr lang="en-US" sz="2200" dirty="0">
                    <a:effectLst/>
                    <a:ea typeface="Microsoft YaHei" panose="020B0503020204020204" pitchFamily="34" charset="-122"/>
                  </a:rPr>
                  <a:t> weighted probabilistic Partial Regression Models (PRMs) [17]</a:t>
                </a:r>
                <a:r>
                  <a:rPr lang="en-US" sz="2200" dirty="0"/>
                  <a:t>.</a:t>
                </a:r>
              </a:p>
              <a:p>
                <a:pPr marL="0" indent="0">
                  <a:buNone/>
                </a:pPr>
                <a14:m>
                  <m:oMathPara xmlns:m="http://schemas.openxmlformats.org/officeDocument/2006/math">
                    <m:oMathParaPr>
                      <m:jc m:val="centerGroup"/>
                    </m:oMathParaPr>
                    <m:oMath xmlns:m="http://schemas.openxmlformats.org/officeDocument/2006/math">
                      <m:r>
                        <a:rPr lang="en-US" sz="2200" i="1" smtClean="0">
                          <a:effectLst/>
                          <a:latin typeface="Cambria Math" panose="02040503050406030204" pitchFamily="18" charset="0"/>
                          <a:ea typeface="Microsoft YaHei" panose="020B0503020204020204" pitchFamily="34" charset="-122"/>
                        </a:rPr>
                        <m:t>𝑃</m:t>
                      </m:r>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r>
                            <m:rPr>
                              <m:sty m:val="p"/>
                            </m:rPr>
                            <a:rPr lang="en-US" sz="2200">
                              <a:effectLst/>
                              <a:latin typeface="Cambria Math" panose="02040503050406030204" pitchFamily="18" charset="0"/>
                              <a:ea typeface="Microsoft YaHei" panose="020B0503020204020204" pitchFamily="34" charset="-122"/>
                            </a:rPr>
                            <m:t>Θ</m:t>
                          </m:r>
                        </m:e>
                      </m:d>
                      <m:r>
                        <a:rPr lang="en-US" sz="2200" i="1">
                          <a:effectLst/>
                          <a:latin typeface="Cambria Math" panose="02040503050406030204" pitchFamily="18" charset="0"/>
                          <a:ea typeface="Microsoft YaHei" panose="020B0503020204020204" pitchFamily="34" charset="-122"/>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Microsoft YaHei" panose="020B0503020204020204" pitchFamily="34" charset="-122"/>
                            </a:rPr>
                            <m:t>𝑘</m:t>
                          </m:r>
                          <m:r>
                            <a:rPr lang="en-US" sz="2200" i="1">
                              <a:effectLst/>
                              <a:latin typeface="Cambria Math" panose="02040503050406030204" pitchFamily="18" charset="0"/>
                              <a:ea typeface="Microsoft YaHei" panose="020B0503020204020204" pitchFamily="34" charset="-122"/>
                            </a:rPr>
                            <m:t>=1</m:t>
                          </m:r>
                        </m:sub>
                        <m:sup>
                          <m:r>
                            <a:rPr lang="en-US" sz="2200" i="1">
                              <a:effectLst/>
                              <a:latin typeface="Cambria Math" panose="02040503050406030204" pitchFamily="18" charset="0"/>
                              <a:ea typeface="Microsoft YaHei" panose="020B0503020204020204" pitchFamily="34" charset="-122"/>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𝑐</m:t>
                              </m:r>
                            </m:e>
                            <m:sub>
                              <m:r>
                                <a:rPr lang="en-US" sz="2200" i="1">
                                  <a:effectLst/>
                                  <a:latin typeface="Cambria Math" panose="02040503050406030204" pitchFamily="18" charset="0"/>
                                  <a:ea typeface="Microsoft YaHei" panose="020B0503020204020204" pitchFamily="34" charset="-122"/>
                                </a:rPr>
                                <m:t>𝑘</m:t>
                              </m:r>
                            </m:sub>
                          </m:sSub>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𝛼</m:t>
                                  </m:r>
                                </m:e>
                                <m:sub>
                                  <m:r>
                                    <a:rPr lang="en-US" sz="2200" i="1">
                                      <a:effectLst/>
                                      <a:latin typeface="Cambria Math" panose="02040503050406030204" pitchFamily="18" charset="0"/>
                                      <a:ea typeface="Microsoft YaHei" panose="020B0503020204020204" pitchFamily="34" charset="-122"/>
                                    </a:rPr>
                                    <m:t>𝑘</m:t>
                                  </m:r>
                                </m:sub>
                              </m:sSub>
                              <m:r>
                                <a:rPr lang="en-US" sz="2200" i="1">
                                  <a:effectLst/>
                                  <a:latin typeface="Cambria Math" panose="02040503050406030204" pitchFamily="18" charset="0"/>
                                  <a:ea typeface="Microsoft YaHei" panose="020B0503020204020204" pitchFamily="34" charset="-122"/>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Microsoft YaHei" panose="020B0503020204020204" pitchFamily="34" charset="-122"/>
                                    </a:rPr>
                                    <m:t>𝜎</m:t>
                                  </m:r>
                                </m:e>
                                <m:sub>
                                  <m:r>
                                    <a:rPr lang="en-US" sz="2200" i="1">
                                      <a:effectLst/>
                                      <a:latin typeface="Cambria Math" panose="02040503050406030204" pitchFamily="18" charset="0"/>
                                      <a:ea typeface="Microsoft YaHei" panose="020B0503020204020204" pitchFamily="34" charset="-122"/>
                                    </a:rPr>
                                    <m:t>𝑘</m:t>
                                  </m:r>
                                </m:sub>
                                <m:sup>
                                  <m:r>
                                    <a:rPr lang="en-US" sz="2200" i="1">
                                      <a:effectLst/>
                                      <a:latin typeface="Cambria Math" panose="02040503050406030204" pitchFamily="18" charset="0"/>
                                      <a:ea typeface="Microsoft YaHei" panose="020B0503020204020204" pitchFamily="34" charset="-122"/>
                                    </a:rPr>
                                    <m:t>2</m:t>
                                  </m:r>
                                </m:sup>
                              </m:sSubSup>
                            </m:e>
                          </m:d>
                        </m:e>
                      </m:nary>
                      <m:r>
                        <a:rPr lang="en-US" sz="2200" b="0" i="1" smtClean="0">
                          <a:effectLst/>
                          <a:latin typeface="Cambria Math" panose="02040503050406030204" pitchFamily="18" charset="0"/>
                          <a:ea typeface="Microsoft YaHei" panose="020B0503020204020204" pitchFamily="34" charset="-122"/>
                        </a:rPr>
                        <m:t> </m:t>
                      </m:r>
                      <m:r>
                        <m:rPr>
                          <m:nor/>
                        </m:rPr>
                        <a:rPr lang="en-US" sz="2200" b="0" i="0" smtClean="0">
                          <a:effectLst/>
                          <a:latin typeface="Cambria Math" panose="02040503050406030204" pitchFamily="18" charset="0"/>
                          <a:ea typeface="Microsoft YaHei" panose="020B0503020204020204" pitchFamily="34" charset="-122"/>
                        </a:rPr>
                        <m:t>so</m:t>
                      </m:r>
                      <m:r>
                        <m:rPr>
                          <m:nor/>
                        </m:rPr>
                        <a:rPr lang="en-US" sz="2200" b="0" i="0" smtClean="0">
                          <a:effectLst/>
                          <a:latin typeface="Cambria Math" panose="02040503050406030204" pitchFamily="18" charset="0"/>
                          <a:ea typeface="Microsoft YaHei" panose="020B0503020204020204" pitchFamily="34" charset="-122"/>
                        </a:rPr>
                        <m:t> </m:t>
                      </m:r>
                      <m:r>
                        <m:rPr>
                          <m:nor/>
                        </m:rPr>
                        <a:rPr lang="en-US" sz="2200" b="0" i="0" smtClean="0">
                          <a:effectLst/>
                          <a:latin typeface="Cambria Math" panose="02040503050406030204" pitchFamily="18" charset="0"/>
                          <a:ea typeface="Microsoft YaHei" panose="020B0503020204020204" pitchFamily="34" charset="-122"/>
                        </a:rPr>
                        <m:t>that</m:t>
                      </m:r>
                      <m:nary>
                        <m:naryPr>
                          <m:chr m:val="∑"/>
                          <m:limLoc m:val="undOvr"/>
                          <m:ctrlPr>
                            <a:rPr lang="en-US" sz="2200" i="1" smtClean="0">
                              <a:effectLst/>
                              <a:latin typeface="Cambria Math" panose="02040503050406030204" pitchFamily="18" charset="0"/>
                              <a:ea typeface="Microsoft YaHei" panose="020B0503020204020204" pitchFamily="34" charset="-122"/>
                            </a:rPr>
                          </m:ctrlPr>
                        </m:naryPr>
                        <m:sub>
                          <m:r>
                            <a:rPr lang="en-US" sz="2200" i="1">
                              <a:effectLst/>
                              <a:latin typeface="Cambria Math" panose="02040503050406030204" pitchFamily="18" charset="0"/>
                              <a:ea typeface="Microsoft YaHei" panose="020B0503020204020204" pitchFamily="34" charset="-122"/>
                            </a:rPr>
                            <m:t>𝑘</m:t>
                          </m:r>
                          <m:r>
                            <a:rPr lang="en-US" sz="2200" i="1">
                              <a:effectLst/>
                              <a:latin typeface="Cambria Math" panose="02040503050406030204" pitchFamily="18" charset="0"/>
                              <a:ea typeface="Microsoft YaHei" panose="020B0503020204020204" pitchFamily="34" charset="-122"/>
                            </a:rPr>
                            <m:t>=1</m:t>
                          </m:r>
                        </m:sub>
                        <m:sup>
                          <m:r>
                            <a:rPr lang="en-US" sz="2200" i="1">
                              <a:effectLst/>
                              <a:latin typeface="Cambria Math" panose="02040503050406030204" pitchFamily="18" charset="0"/>
                              <a:ea typeface="Microsoft YaHei" panose="020B0503020204020204" pitchFamily="34" charset="-122"/>
                            </a:rPr>
                            <m:t>𝐾</m:t>
                          </m:r>
                        </m:sup>
                        <m:e>
                          <m:sSub>
                            <m:sSubPr>
                              <m:ctrlPr>
                                <a:rPr lang="en-US" sz="2200" i="1">
                                  <a:effectLst/>
                                  <a:latin typeface="Cambria Math" panose="02040503050406030204" pitchFamily="18" charset="0"/>
                                  <a:ea typeface="Microsoft YaHei" panose="020B0503020204020204" pitchFamily="34" charset="-122"/>
                                </a:rPr>
                              </m:ctrlPr>
                            </m:sSubPr>
                            <m:e>
                              <m:r>
                                <a:rPr lang="en-US" sz="2200" i="1">
                                  <a:effectLst/>
                                  <a:latin typeface="Cambria Math" panose="02040503050406030204" pitchFamily="18" charset="0"/>
                                  <a:ea typeface="Microsoft YaHei" panose="020B0503020204020204" pitchFamily="34" charset="-122"/>
                                </a:rPr>
                                <m:t>𝑐</m:t>
                              </m:r>
                            </m:e>
                            <m:sub>
                              <m:r>
                                <a:rPr lang="en-US" sz="2200" i="1">
                                  <a:effectLst/>
                                  <a:latin typeface="Cambria Math" panose="02040503050406030204" pitchFamily="18" charset="0"/>
                                  <a:ea typeface="Microsoft YaHei" panose="020B0503020204020204" pitchFamily="34" charset="-122"/>
                                </a:rPr>
                                <m:t>𝑘</m:t>
                              </m:r>
                            </m:sub>
                          </m:sSub>
                        </m:e>
                      </m:nary>
                      <m:r>
                        <a:rPr lang="en-US" sz="2200" i="1">
                          <a:effectLst/>
                          <a:latin typeface="Cambria Math" panose="02040503050406030204" pitchFamily="18" charset="0"/>
                          <a:ea typeface="Microsoft YaHei" panose="020B0503020204020204" pitchFamily="34" charset="-122"/>
                        </a:rPr>
                        <m:t>=1</m:t>
                      </m:r>
                    </m:oMath>
                  </m:oMathPara>
                </a14:m>
                <a:endParaRPr lang="en-US" sz="2200" dirty="0">
                  <a:effectLst/>
                  <a:ea typeface="Microsoft YaHei" panose="020B0503020204020204" pitchFamily="34" charset="-122"/>
                </a:endParaRPr>
              </a:p>
              <a:p>
                <a:r>
                  <a:rPr lang="en-US" sz="2200" dirty="0">
                    <a:effectLst/>
                    <a:ea typeface="Microsoft YaHei" panose="020B0503020204020204" pitchFamily="34" charset="-122"/>
                  </a:rPr>
                  <a:t>The distribution </a:t>
                </a:r>
                <a:r>
                  <a:rPr lang="en-US" sz="2200" i="1" dirty="0" err="1">
                    <a:effectLst/>
                    <a:ea typeface="Microsoft YaHei" panose="020B0503020204020204" pitchFamily="34" charset="-122"/>
                  </a:rPr>
                  <a:t>P</a:t>
                </a:r>
                <a:r>
                  <a:rPr lang="en-US" sz="2200" i="1" baseline="-25000" dirty="0" err="1">
                    <a:effectLst/>
                    <a:ea typeface="Microsoft YaHei" panose="020B0503020204020204" pitchFamily="34" charset="-122"/>
                  </a:rPr>
                  <a:t>k</a:t>
                </a:r>
                <a:r>
                  <a:rPr lang="en-US" sz="2200" dirty="0">
                    <a:effectLst/>
                    <a:ea typeface="Microsoft YaHei" panose="020B0503020204020204" pitchFamily="34" charset="-122"/>
                  </a:rPr>
                  <a:t>(</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err="1">
                    <a:effectLst/>
                    <a:ea typeface="Microsoft YaHei" panose="020B0503020204020204" pitchFamily="34" charset="-122"/>
                  </a:rPr>
                  <a:t>|</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a:t>
                </a:r>
                <a:r>
                  <a:rPr lang="en-US" sz="2200" i="1" dirty="0">
                    <a:effectLst/>
                    <a:ea typeface="Microsoft YaHei" panose="020B0503020204020204" pitchFamily="34" charset="-122"/>
                  </a:rPr>
                  <a:t>α</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a:t>
                </a:r>
                <a:r>
                  <a:rPr lang="en-US" sz="2200" i="1" dirty="0">
                    <a:effectLst/>
                    <a:ea typeface="Microsoft YaHei" panose="020B0503020204020204" pitchFamily="34" charset="-122"/>
                  </a:rPr>
                  <a:t>σ</a:t>
                </a:r>
                <a:r>
                  <a:rPr lang="en-US" sz="2200" i="1" baseline="-25000" dirty="0">
                    <a:effectLst/>
                    <a:ea typeface="Microsoft YaHei" panose="020B0503020204020204" pitchFamily="34" charset="-122"/>
                  </a:rPr>
                  <a:t>k</a:t>
                </a:r>
                <a:r>
                  <a:rPr lang="en-US" sz="2200" baseline="30000" dirty="0">
                    <a:effectLst/>
                    <a:ea typeface="Microsoft YaHei" panose="020B0503020204020204" pitchFamily="34" charset="-122"/>
                  </a:rPr>
                  <a:t>2</a:t>
                </a:r>
                <a:r>
                  <a:rPr lang="en-US" sz="2200" dirty="0">
                    <a:effectLst/>
                    <a:ea typeface="Microsoft YaHei" panose="020B0503020204020204" pitchFamily="34" charset="-122"/>
                  </a:rPr>
                  <a:t>) represents the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 </a:t>
                </a:r>
                <a:r>
                  <a:rPr lang="en-US" sz="2200" i="1" dirty="0">
                    <a:effectLst/>
                    <a:ea typeface="Microsoft YaHei" panose="020B0503020204020204" pitchFamily="34" charset="-122"/>
                  </a:rPr>
                  <a:t>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0</a:t>
                </a:r>
                <a:r>
                  <a:rPr lang="en-US" sz="2200" i="1" dirty="0">
                    <a:effectLst/>
                    <a:ea typeface="Microsoft YaHei" panose="020B0503020204020204" pitchFamily="34" charset="-122"/>
                  </a:rPr>
                  <a:t> + 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x</a:t>
                </a:r>
                <a:r>
                  <a:rPr lang="en-US" sz="2200" i="1" baseline="-25000" dirty="0">
                    <a:effectLst/>
                    <a:ea typeface="Microsoft YaHei" panose="020B0503020204020204" pitchFamily="34" charset="-122"/>
                  </a:rPr>
                  <a:t>i</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 + α</a:t>
                </a:r>
                <a:r>
                  <a:rPr lang="en-US" sz="2200" i="1" baseline="-25000" dirty="0">
                    <a:effectLst/>
                    <a:ea typeface="Microsoft YaHei" panose="020B0503020204020204" pitchFamily="34" charset="-122"/>
                  </a:rPr>
                  <a:t>k</a:t>
                </a:r>
                <a:r>
                  <a:rPr lang="en-US" sz="2200" baseline="-25000" dirty="0">
                    <a:effectLst/>
                    <a:ea typeface="Microsoft YaHei" panose="020B0503020204020204" pitchFamily="34" charset="-122"/>
                  </a:rPr>
                  <a:t>2</a:t>
                </a:r>
                <a:r>
                  <a:rPr lang="en-US" sz="2200" i="1" dirty="0">
                    <a:effectLst/>
                    <a:ea typeface="Microsoft YaHei" panose="020B0503020204020204" pitchFamily="34" charset="-122"/>
                  </a:rPr>
                  <a:t>x</a:t>
                </a:r>
                <a:r>
                  <a:rPr lang="en-US" sz="2200" i="1" baseline="-25000" dirty="0">
                    <a:effectLst/>
                    <a:ea typeface="Microsoft YaHei" panose="020B0503020204020204" pitchFamily="34" charset="-122"/>
                  </a:rPr>
                  <a:t>i</a:t>
                </a:r>
                <a:r>
                  <a:rPr lang="en-US" sz="2200" baseline="-25000" dirty="0">
                    <a:effectLst/>
                    <a:ea typeface="Microsoft YaHei" panose="020B0503020204020204" pitchFamily="34" charset="-122"/>
                  </a:rPr>
                  <a:t>2</a:t>
                </a:r>
                <a:r>
                  <a:rPr lang="en-US" sz="2200" i="1" dirty="0">
                    <a:effectLst/>
                    <a:ea typeface="Microsoft YaHei" panose="020B0503020204020204" pitchFamily="34" charset="-122"/>
                  </a:rPr>
                  <a:t> + … + α</a:t>
                </a:r>
                <a:r>
                  <a:rPr lang="en-US" sz="2200" i="1" baseline="-25000" dirty="0" err="1">
                    <a:effectLst/>
                    <a:ea typeface="Microsoft YaHei" panose="020B0503020204020204" pitchFamily="34" charset="-122"/>
                  </a:rPr>
                  <a:t>kn</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in</a:t>
                </a:r>
                <a:r>
                  <a:rPr lang="en-US" sz="2200" dirty="0"/>
                  <a:t>.</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𝛼</m:t>
                              </m:r>
                            </m:e>
                            <m:sub>
                              <m:r>
                                <a:rPr lang="en-US" sz="2200" i="1">
                                  <a:effectLst/>
                                  <a:latin typeface="Cambria Math" panose="02040503050406030204" pitchFamily="18" charset="0"/>
                                  <a:ea typeface="Microsoft YaHei" panose="020B0503020204020204" pitchFamily="34" charset="-122"/>
                                </a:rPr>
                                <m:t>𝑘</m:t>
                              </m:r>
                            </m:sub>
                          </m:sSub>
                          <m:r>
                            <a:rPr lang="en-US" sz="2200" i="1">
                              <a:effectLst/>
                              <a:latin typeface="Cambria Math" panose="02040503050406030204" pitchFamily="18" charset="0"/>
                              <a:ea typeface="Microsoft YaHei" panose="020B0503020204020204" pitchFamily="34" charset="-122"/>
                            </a:rPr>
                            <m:t>,</m:t>
                          </m:r>
                          <m:sSubSup>
                            <m:sSubSupPr>
                              <m:ctrlPr>
                                <a:rPr lang="en-US" sz="2200" i="1">
                                  <a:effectLst/>
                                  <a:latin typeface="Cambria Math" panose="02040503050406030204" pitchFamily="18" charset="0"/>
                                </a:rPr>
                              </m:ctrlPr>
                            </m:sSubSupPr>
                            <m:e>
                              <m:r>
                                <a:rPr lang="en-US" sz="2200" i="1">
                                  <a:effectLst/>
                                  <a:latin typeface="Cambria Math" panose="02040503050406030204" pitchFamily="18" charset="0"/>
                                  <a:ea typeface="Microsoft YaHei" panose="020B0503020204020204" pitchFamily="34" charset="-122"/>
                                </a:rPr>
                                <m:t>𝜎</m:t>
                              </m:r>
                            </m:e>
                            <m:sub>
                              <m:r>
                                <a:rPr lang="en-US" sz="2200" i="1">
                                  <a:effectLst/>
                                  <a:latin typeface="Cambria Math" panose="02040503050406030204" pitchFamily="18" charset="0"/>
                                  <a:ea typeface="Microsoft YaHei" panose="020B0503020204020204" pitchFamily="34" charset="-122"/>
                                </a:rPr>
                                <m:t>𝑘</m:t>
                              </m:r>
                            </m:sub>
                            <m:sup>
                              <m:r>
                                <a:rPr lang="en-US" sz="2200" i="1">
                                  <a:effectLst/>
                                  <a:latin typeface="Cambria Math" panose="02040503050406030204" pitchFamily="18" charset="0"/>
                                  <a:ea typeface="Microsoft YaHei" panose="020B0503020204020204" pitchFamily="34" charset="-122"/>
                                </a:rPr>
                                <m:t>2</m:t>
                              </m:r>
                            </m:sup>
                          </m:sSubSup>
                        </m:e>
                      </m:d>
                      <m:r>
                        <a:rPr lang="en-US" sz="2200" i="1">
                          <a:effectLst/>
                          <a:latin typeface="Cambria Math" panose="02040503050406030204" pitchFamily="18" charset="0"/>
                          <a:ea typeface="Microsoft YaHei" panose="020B0503020204020204" pitchFamily="34" charset="-122"/>
                        </a:rPr>
                        <m:t>=</m:t>
                      </m:r>
                      <m:sSup>
                        <m:sSupPr>
                          <m:ctrlPr>
                            <a:rPr lang="en-US" sz="2200" i="1" smtClean="0">
                              <a:effectLst/>
                              <a:latin typeface="Cambria Math" panose="02040503050406030204" pitchFamily="18" charset="0"/>
                              <a:ea typeface="Microsoft YaHei" panose="020B0503020204020204" pitchFamily="34" charset="-122"/>
                            </a:rPr>
                          </m:ctrlPr>
                        </m:sSupPr>
                        <m:e>
                          <m:d>
                            <m:dPr>
                              <m:ctrlPr>
                                <a:rPr lang="en-US" sz="2200" i="1" smtClean="0">
                                  <a:effectLst/>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r>
                                <a:rPr lang="en-US" sz="2200" i="1">
                                  <a:latin typeface="Cambria Math" panose="02040503050406030204" pitchFamily="18" charset="0"/>
                                  <a:ea typeface="Microsoft YaHei" panose="020B0503020204020204" pitchFamily="34" charset="-122"/>
                                </a:rPr>
                                <m:t>𝜋</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𝜎</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2</m:t>
                                  </m:r>
                                </m:sup>
                              </m:sSubSup>
                            </m:e>
                          </m:d>
                        </m:e>
                        <m:sup>
                          <m:r>
                            <a:rPr lang="en-US" sz="2200" b="0" i="1" smtClean="0">
                              <a:effectLst/>
                              <a:latin typeface="Cambria Math" panose="02040503050406030204" pitchFamily="18" charset="0"/>
                              <a:ea typeface="Microsoft YaHei" panose="020B0503020204020204" pitchFamily="34" charset="-122"/>
                            </a:rPr>
                            <m:t>−</m:t>
                          </m:r>
                          <m:f>
                            <m:fPr>
                              <m:type m:val="lin"/>
                              <m:ctrlPr>
                                <a:rPr lang="en-US" sz="2200" b="0" i="1" smtClean="0">
                                  <a:effectLst/>
                                  <a:latin typeface="Cambria Math" panose="02040503050406030204" pitchFamily="18" charset="0"/>
                                  <a:ea typeface="Microsoft YaHei" panose="020B0503020204020204" pitchFamily="34" charset="-122"/>
                                </a:rPr>
                              </m:ctrlPr>
                            </m:fPr>
                            <m:num>
                              <m:r>
                                <a:rPr lang="en-US" sz="2200" b="0" i="1" smtClean="0">
                                  <a:effectLst/>
                                  <a:latin typeface="Cambria Math" panose="02040503050406030204" pitchFamily="18" charset="0"/>
                                  <a:ea typeface="Microsoft YaHei" panose="020B0503020204020204" pitchFamily="34" charset="-122"/>
                                </a:rPr>
                                <m:t>1</m:t>
                              </m:r>
                            </m:num>
                            <m:den>
                              <m:r>
                                <a:rPr lang="en-US" sz="2200" b="0" i="1" smtClean="0">
                                  <a:effectLst/>
                                  <a:latin typeface="Cambria Math" panose="02040503050406030204" pitchFamily="18" charset="0"/>
                                  <a:ea typeface="Microsoft YaHei" panose="020B0503020204020204" pitchFamily="34" charset="-122"/>
                                </a:rPr>
                                <m:t>2</m:t>
                              </m:r>
                            </m:den>
                          </m:f>
                        </m:sup>
                      </m:sSup>
                      <m:r>
                        <m:rPr>
                          <m:sty m:val="p"/>
                        </m:rPr>
                        <a:rPr lang="en-US" sz="2200">
                          <a:effectLst/>
                          <a:latin typeface="Cambria Math" panose="02040503050406030204" pitchFamily="18" charset="0"/>
                          <a:ea typeface="Microsoft YaHei" panose="020B0503020204020204" pitchFamily="34" charset="-122"/>
                        </a:rPr>
                        <m:t>exp</m:t>
                      </m:r>
                      <m:d>
                        <m:dPr>
                          <m:ctrlPr>
                            <a:rPr lang="en-US" sz="2200" i="1">
                              <a:effectLst/>
                              <a:latin typeface="Cambria Math" panose="02040503050406030204" pitchFamily="18" charset="0"/>
                            </a:rPr>
                          </m:ctrlPr>
                        </m:dPr>
                        <m:e>
                          <m:r>
                            <a:rPr lang="en-US" sz="2200" b="0" i="1" smtClean="0">
                              <a:effectLst/>
                              <a:latin typeface="Cambria Math" panose="02040503050406030204" pitchFamily="18" charset="0"/>
                              <a:ea typeface="Microsoft YaHei" panose="020B0503020204020204" pitchFamily="34" charset="-122"/>
                            </a:rPr>
                            <m:t>−</m:t>
                          </m:r>
                          <m:f>
                            <m:fPr>
                              <m:type m:val="lin"/>
                              <m:ctrlPr>
                                <a:rPr lang="en-US" sz="2200" b="0" i="1" smtClean="0">
                                  <a:effectLst/>
                                  <a:latin typeface="Cambria Math" panose="02040503050406030204" pitchFamily="18" charset="0"/>
                                  <a:ea typeface="Microsoft YaHei" panose="020B0503020204020204" pitchFamily="34" charset="-122"/>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𝑧</m:t>
                                          </m:r>
                                        </m:e>
                                        <m:sub>
                                          <m:r>
                                            <a:rPr lang="en-US" sz="2200" i="1">
                                              <a:latin typeface="Cambria Math" panose="02040503050406030204" pitchFamily="18" charset="0"/>
                                              <a:ea typeface="Microsoft YaHei" panose="020B0503020204020204" pitchFamily="34" charset="-122"/>
                                            </a:rPr>
                                            <m:t>𝑖</m:t>
                                          </m:r>
                                        </m:sub>
                                      </m:sSub>
                                      <m:r>
                                        <a:rPr lang="en-US" sz="2200" i="1">
                                          <a:latin typeface="Cambria Math" panose="02040503050406030204" pitchFamily="18" charset="0"/>
                                          <a:ea typeface="Microsoft YaHei" panose="020B0503020204020204" pitchFamily="34" charset="-122"/>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𝛼</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𝑇</m:t>
                                          </m:r>
                                        </m:sup>
                                      </m:sSubSup>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𝑋</m:t>
                                          </m:r>
                                        </m:e>
                                        <m:sub>
                                          <m:r>
                                            <a:rPr lang="en-US" sz="2200" i="1">
                                              <a:latin typeface="Cambria Math" panose="02040503050406030204" pitchFamily="18" charset="0"/>
                                              <a:ea typeface="Microsoft YaHei" panose="020B0503020204020204" pitchFamily="34" charset="-122"/>
                                            </a:rPr>
                                            <m:t>𝑖</m:t>
                                          </m:r>
                                        </m:sub>
                                      </m:sSub>
                                    </m:e>
                                  </m:d>
                                </m:e>
                                <m:sup>
                                  <m:r>
                                    <a:rPr lang="en-US" sz="2200" i="1">
                                      <a:latin typeface="Cambria Math" panose="02040503050406030204" pitchFamily="18" charset="0"/>
                                      <a:ea typeface="Microsoft YaHei" panose="020B0503020204020204" pitchFamily="34" charset="-122"/>
                                    </a:rPr>
                                    <m:t>2</m:t>
                                  </m:r>
                                </m:sup>
                              </m:sSup>
                            </m:num>
                            <m:den>
                              <m:d>
                                <m:dPr>
                                  <m:ctrlPr>
                                    <a:rPr lang="en-US" sz="2200" b="0" i="1" smtClean="0">
                                      <a:effectLst/>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𝜎</m:t>
                                      </m:r>
                                    </m:e>
                                    <m:sub>
                                      <m:r>
                                        <a:rPr lang="en-US" sz="2200" i="1">
                                          <a:latin typeface="Cambria Math" panose="02040503050406030204" pitchFamily="18" charset="0"/>
                                          <a:ea typeface="Microsoft YaHei" panose="020B0503020204020204" pitchFamily="34" charset="-122"/>
                                        </a:rPr>
                                        <m:t>𝑘</m:t>
                                      </m:r>
                                    </m:sub>
                                    <m:sup>
                                      <m:r>
                                        <a:rPr lang="en-US" sz="2200" i="1">
                                          <a:latin typeface="Cambria Math" panose="02040503050406030204" pitchFamily="18" charset="0"/>
                                          <a:ea typeface="Microsoft YaHei" panose="020B0503020204020204" pitchFamily="34" charset="-122"/>
                                        </a:rPr>
                                        <m:t>2</m:t>
                                      </m:r>
                                    </m:sup>
                                  </m:sSubSup>
                                </m:e>
                              </m:d>
                            </m:den>
                          </m:f>
                        </m:e>
                      </m:d>
                    </m:oMath>
                  </m:oMathPara>
                </a14:m>
                <a:endParaRPr lang="en-US" sz="2200" dirty="0"/>
              </a:p>
              <a:p>
                <a:r>
                  <a:rPr lang="en-US" sz="2200" dirty="0">
                    <a:effectLst/>
                    <a:ea typeface="Microsoft YaHei" panose="020B0503020204020204" pitchFamily="34" charset="-122"/>
                  </a:rPr>
                  <a:t>Each mixture coefficient </a:t>
                </a:r>
                <a:r>
                  <a:rPr lang="en-US" sz="2200" i="1" dirty="0">
                    <a:effectLst/>
                    <a:ea typeface="Microsoft YaHei" panose="020B0503020204020204" pitchFamily="34" charset="-122"/>
                  </a:rPr>
                  <a:t>c</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is the prior probability that any </a:t>
                </a:r>
                <a:r>
                  <a:rPr lang="en-US" sz="2200" i="1" dirty="0" err="1">
                    <a:effectLst/>
                    <a:ea typeface="Microsoft YaHei" panose="020B0503020204020204" pitchFamily="34" charset="-122"/>
                  </a:rPr>
                  <a:t>z</a:t>
                </a:r>
                <a:r>
                  <a:rPr lang="en-US" sz="2200" i="1" baseline="-25000" dirty="0" err="1">
                    <a:effectLst/>
                    <a:ea typeface="Microsoft YaHei" panose="020B0503020204020204" pitchFamily="34" charset="-122"/>
                  </a:rPr>
                  <a:t>i</a:t>
                </a:r>
                <a:r>
                  <a:rPr lang="en-US" sz="2200" dirty="0">
                    <a:effectLst/>
                    <a:ea typeface="Microsoft YaHei" panose="020B0503020204020204" pitchFamily="34" charset="-122"/>
                  </a:rPr>
                  <a:t> belongs to the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a:t>
                </a:r>
                <a:r>
                  <a:rPr lang="en-US" sz="2200" i="1" dirty="0">
                    <a:effectLst/>
                    <a:ea typeface="Microsoft YaHei" panose="020B0503020204020204" pitchFamily="34" charset="-122"/>
                  </a:rPr>
                  <a:t>c</a:t>
                </a:r>
                <a:r>
                  <a:rPr lang="en-US" sz="2200" i="1" baseline="-25000" dirty="0">
                    <a:effectLst/>
                    <a:ea typeface="Microsoft YaHei" panose="020B0503020204020204" pitchFamily="34" charset="-122"/>
                  </a:rPr>
                  <a:t>k</a:t>
                </a:r>
                <a:r>
                  <a:rPr lang="en-US" sz="2200" dirty="0">
                    <a:effectLst/>
                    <a:ea typeface="Microsoft YaHei" panose="020B0503020204020204" pitchFamily="34" charset="-122"/>
                  </a:rPr>
                  <a:t> = </a:t>
                </a:r>
                <a:r>
                  <a:rPr lang="en-US" sz="2200" i="1" dirty="0">
                    <a:effectLst/>
                    <a:ea typeface="Microsoft YaHei" panose="020B0503020204020204" pitchFamily="34" charset="-122"/>
                  </a:rPr>
                  <a:t>P</a:t>
                </a:r>
                <a:r>
                  <a:rPr lang="en-US" sz="2200" dirty="0">
                    <a:ea typeface="Microsoft YaHei" panose="020B0503020204020204" pitchFamily="34" charset="-122"/>
                  </a:rPr>
                  <a:t>(</a:t>
                </a:r>
                <a:r>
                  <a:rPr lang="en-US" sz="2200" i="1" dirty="0">
                    <a:ea typeface="Microsoft YaHei" panose="020B0503020204020204" pitchFamily="34" charset="-122"/>
                  </a:rPr>
                  <a:t>Y</a:t>
                </a:r>
                <a:r>
                  <a:rPr lang="en-US" sz="2200" dirty="0">
                    <a:ea typeface="Microsoft YaHei" panose="020B0503020204020204" pitchFamily="34" charset="-122"/>
                  </a:rPr>
                  <a:t>=</a:t>
                </a:r>
                <a:r>
                  <a:rPr lang="en-US" sz="2200" i="1" dirty="0">
                    <a:ea typeface="Microsoft YaHei" panose="020B0503020204020204" pitchFamily="34" charset="-122"/>
                  </a:rPr>
                  <a:t>k</a:t>
                </a:r>
                <a:r>
                  <a:rPr lang="en-US" sz="2200" dirty="0">
                    <a:ea typeface="Microsoft YaHei" panose="020B0503020204020204" pitchFamily="34" charset="-122"/>
                  </a:rPr>
                  <a:t>).</a:t>
                </a:r>
                <a:endParaRPr lang="en-US" sz="2200" dirty="0"/>
              </a:p>
              <a:p>
                <a:r>
                  <a:rPr lang="en-US" sz="2200" dirty="0">
                    <a:effectLst/>
                    <a:ea typeface="Microsoft YaHei" panose="020B0503020204020204" pitchFamily="34" charset="-122"/>
                  </a:rPr>
                  <a:t>For each </a:t>
                </a:r>
                <a:r>
                  <a:rPr lang="en-US" sz="2200" i="1" dirty="0">
                    <a:effectLst/>
                    <a:ea typeface="Microsoft YaHei" panose="020B0503020204020204" pitchFamily="34" charset="-122"/>
                  </a:rPr>
                  <a:t>k</a:t>
                </a:r>
                <a:r>
                  <a:rPr lang="en-US" sz="2200" baseline="30000" dirty="0">
                    <a:effectLst/>
                    <a:ea typeface="Microsoft YaHei" panose="020B0503020204020204" pitchFamily="34" charset="-122"/>
                  </a:rPr>
                  <a:t>th</a:t>
                </a:r>
                <a:r>
                  <a:rPr lang="en-US" sz="2200" dirty="0">
                    <a:effectLst/>
                    <a:ea typeface="Microsoft YaHei" panose="020B0503020204020204" pitchFamily="34" charset="-122"/>
                  </a:rPr>
                  <a:t> PRM, suppose each </a:t>
                </a:r>
                <a14:m>
                  <m:oMath xmlns:m="http://schemas.openxmlformats.org/officeDocument/2006/math">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𝑥</m:t>
                        </m:r>
                      </m:e>
                      <m:sub>
                        <m:r>
                          <a:rPr lang="en-US" sz="2200" i="1">
                            <a:effectLst/>
                            <a:latin typeface="Cambria Math" panose="02040503050406030204" pitchFamily="18" charset="0"/>
                            <a:ea typeface="Microsoft YaHei" panose="020B0503020204020204" pitchFamily="34" charset="-122"/>
                          </a:rPr>
                          <m:t>𝑖𝑗</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𝑋</m:t>
                        </m:r>
                      </m:e>
                      <m:sub>
                        <m:r>
                          <a:rPr lang="en-US" sz="2200" i="1">
                            <a:effectLst/>
                            <a:latin typeface="Cambria Math" panose="02040503050406030204" pitchFamily="18" charset="0"/>
                            <a:ea typeface="Microsoft YaHei" panose="020B0503020204020204" pitchFamily="34" charset="-122"/>
                          </a:rPr>
                          <m:t>𝑖</m:t>
                        </m:r>
                      </m:sub>
                    </m:sSub>
                  </m:oMath>
                </a14:m>
                <a:r>
                  <a:rPr lang="en-US" sz="2200" dirty="0">
                    <a:effectLst/>
                    <a:ea typeface="Microsoft YaHei" panose="020B0503020204020204" pitchFamily="34" charset="-122"/>
                  </a:rPr>
                  <a:t> has an inverse regression model (IRM) </a:t>
                </a:r>
                <a:r>
                  <a:rPr lang="en-US" sz="2200" i="1" dirty="0" err="1">
                    <a:effectLst/>
                    <a:ea typeface="Microsoft YaHei" panose="020B0503020204020204" pitchFamily="34" charset="-122"/>
                  </a:rPr>
                  <a:t>x</a:t>
                </a:r>
                <a:r>
                  <a:rPr lang="en-US" sz="2200" i="1" baseline="-25000" dirty="0" err="1">
                    <a:effectLst/>
                    <a:ea typeface="Microsoft YaHei" panose="020B0503020204020204" pitchFamily="34" charset="-122"/>
                  </a:rPr>
                  <a:t>ij</a:t>
                </a:r>
                <a:r>
                  <a:rPr lang="en-US" sz="2200" dirty="0">
                    <a:effectLst/>
                    <a:ea typeface="Microsoft YaHei" panose="020B0503020204020204" pitchFamily="34" charset="-122"/>
                  </a:rPr>
                  <a:t> = </a:t>
                </a:r>
                <a:r>
                  <a:rPr lang="en-US" sz="2200" i="1" dirty="0">
                    <a:effectLst/>
                    <a:ea typeface="Microsoft YaHei" panose="020B0503020204020204" pitchFamily="34" charset="-122"/>
                  </a:rPr>
                  <a:t>β</a:t>
                </a:r>
                <a:r>
                  <a:rPr lang="en-US" sz="2200" i="1" baseline="-25000" dirty="0">
                    <a:effectLst/>
                    <a:ea typeface="Microsoft YaHei" panose="020B0503020204020204" pitchFamily="34" charset="-122"/>
                  </a:rPr>
                  <a:t>kj</a:t>
                </a:r>
                <a:r>
                  <a:rPr lang="en-US" sz="2200" baseline="-25000" dirty="0">
                    <a:effectLst/>
                    <a:ea typeface="Microsoft YaHei" panose="020B0503020204020204" pitchFamily="34" charset="-122"/>
                  </a:rPr>
                  <a:t>0</a:t>
                </a:r>
                <a:r>
                  <a:rPr lang="en-US" sz="2200" i="1" dirty="0">
                    <a:effectLst/>
                    <a:ea typeface="Microsoft YaHei" panose="020B0503020204020204" pitchFamily="34" charset="-122"/>
                  </a:rPr>
                  <a:t> + β</a:t>
                </a:r>
                <a:r>
                  <a:rPr lang="en-US" sz="2200" i="1" baseline="-25000" dirty="0">
                    <a:effectLst/>
                    <a:ea typeface="Microsoft YaHei" panose="020B0503020204020204" pitchFamily="34" charset="-122"/>
                  </a:rPr>
                  <a:t>kj</a:t>
                </a:r>
                <a:r>
                  <a:rPr lang="en-US" sz="2200" baseline="-25000" dirty="0">
                    <a:effectLst/>
                    <a:ea typeface="Microsoft YaHei" panose="020B0503020204020204" pitchFamily="34" charset="-122"/>
                  </a:rPr>
                  <a:t>1</a:t>
                </a:r>
                <a:r>
                  <a:rPr lang="en-US" sz="2200" i="1" dirty="0">
                    <a:effectLst/>
                    <a:ea typeface="Microsoft YaHei" panose="020B0503020204020204" pitchFamily="34" charset="-122"/>
                  </a:rPr>
                  <a:t>z</a:t>
                </a:r>
                <a:r>
                  <a:rPr lang="en-US" sz="2200" i="1" baseline="-25000" dirty="0">
                    <a:effectLst/>
                    <a:ea typeface="Microsoft YaHei" panose="020B0503020204020204" pitchFamily="34" charset="-122"/>
                  </a:rPr>
                  <a:t>i</a:t>
                </a:r>
                <a:r>
                  <a:rPr lang="en-US" sz="2200" dirty="0"/>
                  <a:t> [18].</a:t>
                </a:r>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𝑃</m:t>
                          </m:r>
                        </m:e>
                        <m:sub>
                          <m:r>
                            <a:rPr lang="en-US" sz="2200" i="1">
                              <a:effectLst/>
                              <a:latin typeface="Cambria Math" panose="02040503050406030204" pitchFamily="18" charset="0"/>
                              <a:ea typeface="Microsoft YaHei" panose="020B0503020204020204" pitchFamily="34" charset="-122"/>
                            </a:rPr>
                            <m:t>𝑘𝑗</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𝑥</m:t>
                              </m:r>
                            </m:e>
                            <m:sub>
                              <m:r>
                                <a:rPr lang="en-US" sz="2200" i="1">
                                  <a:effectLst/>
                                  <a:latin typeface="Cambria Math" panose="02040503050406030204" pitchFamily="18" charset="0"/>
                                  <a:ea typeface="Microsoft YaHei" panose="020B0503020204020204" pitchFamily="34" charset="-122"/>
                                </a:rPr>
                                <m:t>𝑖𝑗</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𝑧</m:t>
                              </m:r>
                            </m:e>
                            <m:sub>
                              <m:r>
                                <a:rPr lang="en-US" sz="2200" i="1">
                                  <a:effectLst/>
                                  <a:latin typeface="Cambria Math" panose="02040503050406030204" pitchFamily="18" charset="0"/>
                                  <a:ea typeface="Microsoft YaHei" panose="020B0503020204020204" pitchFamily="34" charset="-122"/>
                                </a:rPr>
                                <m:t>𝑖</m:t>
                              </m:r>
                            </m:sub>
                          </m:sSub>
                          <m:r>
                            <a:rPr lang="en-US" sz="2200" i="1">
                              <a:effectLst/>
                              <a:latin typeface="Cambria Math" panose="02040503050406030204" pitchFamily="18" charset="0"/>
                              <a:ea typeface="Microsoft YaHei" panose="020B0503020204020204" pitchFamily="34" charset="-122"/>
                            </a:rPr>
                            <m:t>,</m:t>
                          </m:r>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rPr>
                                <m:t>𝛽</m:t>
                              </m:r>
                            </m:e>
                            <m:sub>
                              <m:r>
                                <a:rPr lang="en-US" sz="2200" i="1">
                                  <a:effectLst/>
                                  <a:latin typeface="Cambria Math" panose="02040503050406030204" pitchFamily="18" charset="0"/>
                                  <a:ea typeface="Microsoft YaHei" panose="020B0503020204020204" pitchFamily="34" charset="-122"/>
                                </a:rPr>
                                <m:t>𝑘𝑗</m:t>
                              </m:r>
                            </m:sub>
                          </m:sSub>
                        </m:e>
                      </m:d>
                      <m:r>
                        <a:rPr lang="en-US" sz="2200" i="1">
                          <a:effectLst/>
                          <a:latin typeface="Cambria Math" panose="02040503050406030204" pitchFamily="18" charset="0"/>
                          <a:ea typeface="Microsoft YaHei" panose="020B0503020204020204" pitchFamily="34" charset="-122"/>
                        </a:rPr>
                        <m:t>=</m:t>
                      </m:r>
                      <m:sSup>
                        <m:sSupPr>
                          <m:ctrlPr>
                            <a:rPr lang="en-US" sz="2200" i="1">
                              <a:latin typeface="Cambria Math" panose="02040503050406030204" pitchFamily="18" charset="0"/>
                              <a:ea typeface="Microsoft YaHei" panose="020B0503020204020204" pitchFamily="34" charset="-122"/>
                            </a:rPr>
                          </m:ctrlPr>
                        </m:sSupPr>
                        <m:e>
                          <m:d>
                            <m:dPr>
                              <m:ctrlPr>
                                <a:rPr lang="en-US" sz="2200" i="1">
                                  <a:latin typeface="Cambria Math" panose="02040503050406030204" pitchFamily="18" charset="0"/>
                                  <a:ea typeface="Microsoft YaHei" panose="020B0503020204020204" pitchFamily="34" charset="-122"/>
                                </a:rPr>
                              </m:ctrlPr>
                            </m:dPr>
                            <m:e>
                              <m:r>
                                <a:rPr lang="en-US" sz="2200" i="1">
                                  <a:latin typeface="Cambria Math" panose="02040503050406030204" pitchFamily="18" charset="0"/>
                                  <a:ea typeface="Microsoft YaHei" panose="020B0503020204020204" pitchFamily="34" charset="-122"/>
                                </a:rPr>
                                <m:t>2</m:t>
                              </m:r>
                              <m:r>
                                <a:rPr lang="en-US" sz="2200" i="1">
                                  <a:latin typeface="Cambria Math" panose="02040503050406030204" pitchFamily="18" charset="0"/>
                                  <a:ea typeface="Microsoft YaHei" panose="020B0503020204020204" pitchFamily="34" charset="-122"/>
                                </a:rPr>
                                <m:t>𝜋</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𝜏</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2</m:t>
                                  </m:r>
                                </m:sup>
                              </m:sSubSup>
                            </m:e>
                          </m:d>
                        </m:e>
                        <m:sup>
                          <m:r>
                            <a:rPr lang="en-US" sz="2200" i="1">
                              <a:latin typeface="Cambria Math" panose="02040503050406030204" pitchFamily="18" charset="0"/>
                              <a:ea typeface="Microsoft YaHei" panose="020B0503020204020204" pitchFamily="34" charset="-122"/>
                            </a:rPr>
                            <m:t>−</m:t>
                          </m:r>
                          <m:f>
                            <m:fPr>
                              <m:type m:val="lin"/>
                              <m:ctrlPr>
                                <a:rPr lang="en-US" sz="2200" i="1">
                                  <a:latin typeface="Cambria Math" panose="02040503050406030204" pitchFamily="18" charset="0"/>
                                  <a:ea typeface="Microsoft YaHei" panose="020B0503020204020204" pitchFamily="34" charset="-122"/>
                                </a:rPr>
                              </m:ctrlPr>
                            </m:fPr>
                            <m:num>
                              <m:r>
                                <a:rPr lang="en-US" sz="2200" i="1">
                                  <a:latin typeface="Cambria Math" panose="02040503050406030204" pitchFamily="18" charset="0"/>
                                  <a:ea typeface="Microsoft YaHei" panose="020B0503020204020204" pitchFamily="34" charset="-122"/>
                                </a:rPr>
                                <m:t>1</m:t>
                              </m:r>
                            </m:num>
                            <m:den>
                              <m:r>
                                <a:rPr lang="en-US" sz="2200" i="1">
                                  <a:latin typeface="Cambria Math" panose="02040503050406030204" pitchFamily="18" charset="0"/>
                                  <a:ea typeface="Microsoft YaHei" panose="020B0503020204020204" pitchFamily="34" charset="-122"/>
                                </a:rPr>
                                <m:t>2</m:t>
                              </m:r>
                            </m:den>
                          </m:f>
                        </m:sup>
                      </m:sSup>
                      <m:r>
                        <m:rPr>
                          <m:sty m:val="p"/>
                        </m:rPr>
                        <a:rPr lang="en-US" sz="2200">
                          <a:effectLst/>
                          <a:latin typeface="Cambria Math" panose="02040503050406030204" pitchFamily="18" charset="0"/>
                          <a:ea typeface="Microsoft YaHei" panose="020B0503020204020204" pitchFamily="34" charset="-122"/>
                        </a:rPr>
                        <m:t>exp</m:t>
                      </m:r>
                      <m:d>
                        <m:dPr>
                          <m:ctrlPr>
                            <a:rPr lang="en-US" sz="2200" i="1">
                              <a:effectLst/>
                              <a:latin typeface="Cambria Math" panose="02040503050406030204" pitchFamily="18" charset="0"/>
                            </a:rPr>
                          </m:ctrlPr>
                        </m:dPr>
                        <m:e>
                          <m:r>
                            <a:rPr lang="en-US" sz="2200" b="0" i="1" smtClean="0">
                              <a:effectLst/>
                              <a:latin typeface="Cambria Math" panose="02040503050406030204" pitchFamily="18" charset="0"/>
                            </a:rPr>
                            <m:t>−</m:t>
                          </m:r>
                          <m:f>
                            <m:fPr>
                              <m:type m:val="lin"/>
                              <m:ctrlPr>
                                <a:rPr lang="en-US" sz="2200" i="1">
                                  <a:latin typeface="Cambria Math" panose="02040503050406030204" pitchFamily="18" charset="0"/>
                                </a:rPr>
                              </m:ctrlPr>
                            </m:fPr>
                            <m:num>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𝑥</m:t>
                                          </m:r>
                                        </m:e>
                                        <m:sub>
                                          <m:r>
                                            <a:rPr lang="en-US" sz="2200" i="1">
                                              <a:latin typeface="Cambria Math" panose="02040503050406030204" pitchFamily="18" charset="0"/>
                                              <a:ea typeface="Microsoft YaHei" panose="020B0503020204020204" pitchFamily="34" charset="-122"/>
                                            </a:rPr>
                                            <m:t>𝑖𝑗</m:t>
                                          </m:r>
                                        </m:sub>
                                      </m:sSub>
                                      <m:r>
                                        <a:rPr lang="en-US" sz="2200" i="1">
                                          <a:latin typeface="Cambria Math" panose="02040503050406030204" pitchFamily="18" charset="0"/>
                                          <a:ea typeface="Microsoft YaHei" panose="020B0503020204020204" pitchFamily="34" charset="-122"/>
                                        </a:rPr>
                                        <m:t>−</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𝛽</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𝑇</m:t>
                                          </m:r>
                                        </m:sup>
                                      </m:sSubSup>
                                      <m:sSup>
                                        <m:sSupPr>
                                          <m:ctrlPr>
                                            <a:rPr lang="en-US" sz="2200" i="1">
                                              <a:latin typeface="Cambria Math" panose="02040503050406030204" pitchFamily="18" charset="0"/>
                                            </a:rPr>
                                          </m:ctrlPr>
                                        </m:sSupPr>
                                        <m:e>
                                          <m:d>
                                            <m:dPr>
                                              <m:ctrlPr>
                                                <a:rPr lang="en-US" sz="2200" i="1">
                                                  <a:latin typeface="Cambria Math" panose="02040503050406030204" pitchFamily="18" charset="0"/>
                                                </a:rPr>
                                              </m:ctrlPr>
                                            </m:dPr>
                                            <m:e>
                                              <m:r>
                                                <a:rPr lang="en-US" sz="2200" i="1">
                                                  <a:latin typeface="Cambria Math" panose="02040503050406030204" pitchFamily="18" charset="0"/>
                                                  <a:ea typeface="Microsoft YaHei" panose="020B0503020204020204" pitchFamily="34" charset="-122"/>
                                                </a:rPr>
                                                <m:t>1,</m:t>
                                              </m:r>
                                              <m:sSub>
                                                <m:sSubPr>
                                                  <m:ctrlPr>
                                                    <a:rPr lang="en-US" sz="2200" i="1">
                                                      <a:latin typeface="Cambria Math" panose="02040503050406030204" pitchFamily="18" charset="0"/>
                                                    </a:rPr>
                                                  </m:ctrlPr>
                                                </m:sSubPr>
                                                <m:e>
                                                  <m:r>
                                                    <a:rPr lang="en-US" sz="2200" i="1">
                                                      <a:latin typeface="Cambria Math" panose="02040503050406030204" pitchFamily="18" charset="0"/>
                                                      <a:ea typeface="Microsoft YaHei" panose="020B0503020204020204" pitchFamily="34" charset="-122"/>
                                                    </a:rPr>
                                                    <m:t>𝑧</m:t>
                                                  </m:r>
                                                </m:e>
                                                <m:sub>
                                                  <m:r>
                                                    <a:rPr lang="en-US" sz="2200" i="1">
                                                      <a:latin typeface="Cambria Math" panose="02040503050406030204" pitchFamily="18" charset="0"/>
                                                      <a:ea typeface="Microsoft YaHei" panose="020B0503020204020204" pitchFamily="34" charset="-122"/>
                                                    </a:rPr>
                                                    <m:t>𝑖</m:t>
                                                  </m:r>
                                                </m:sub>
                                              </m:sSub>
                                            </m:e>
                                          </m:d>
                                        </m:e>
                                        <m:sup>
                                          <m:r>
                                            <a:rPr lang="en-US" sz="2200" i="1">
                                              <a:latin typeface="Cambria Math" panose="02040503050406030204" pitchFamily="18" charset="0"/>
                                              <a:ea typeface="Microsoft YaHei" panose="020B0503020204020204" pitchFamily="34" charset="-122"/>
                                            </a:rPr>
                                            <m:t>𝑇</m:t>
                                          </m:r>
                                        </m:sup>
                                      </m:sSup>
                                    </m:e>
                                  </m:d>
                                </m:e>
                                <m:sup>
                                  <m:r>
                                    <a:rPr lang="en-US" sz="2200" i="1">
                                      <a:latin typeface="Cambria Math" panose="02040503050406030204" pitchFamily="18" charset="0"/>
                                      <a:ea typeface="Microsoft YaHei" panose="020B0503020204020204" pitchFamily="34" charset="-122"/>
                                    </a:rPr>
                                    <m:t>2</m:t>
                                  </m:r>
                                </m:sup>
                              </m:sSup>
                            </m:num>
                            <m:den>
                              <m:d>
                                <m:dPr>
                                  <m:ctrlPr>
                                    <a:rPr lang="en-US" sz="2200" i="1" smtClean="0">
                                      <a:latin typeface="Cambria Math" panose="02040503050406030204" pitchFamily="18" charset="0"/>
                                      <a:ea typeface="Microsoft YaHei" panose="020B0503020204020204" pitchFamily="34" charset="-122"/>
                                    </a:rPr>
                                  </m:ctrlPr>
                                </m:dPr>
                                <m:e>
                                  <m:r>
                                    <a:rPr lang="en-US" sz="2200" b="0" i="1" smtClean="0">
                                      <a:latin typeface="Cambria Math" panose="02040503050406030204" pitchFamily="18" charset="0"/>
                                      <a:ea typeface="Microsoft YaHei" panose="020B0503020204020204" pitchFamily="34" charset="-122"/>
                                    </a:rPr>
                                    <m:t>2</m:t>
                                  </m:r>
                                  <m:sSubSup>
                                    <m:sSubSupPr>
                                      <m:ctrlPr>
                                        <a:rPr lang="en-US" sz="2200" i="1">
                                          <a:latin typeface="Cambria Math" panose="02040503050406030204" pitchFamily="18" charset="0"/>
                                        </a:rPr>
                                      </m:ctrlPr>
                                    </m:sSubSupPr>
                                    <m:e>
                                      <m:r>
                                        <a:rPr lang="en-US" sz="2200" i="1">
                                          <a:latin typeface="Cambria Math" panose="02040503050406030204" pitchFamily="18" charset="0"/>
                                          <a:ea typeface="Microsoft YaHei" panose="020B0503020204020204" pitchFamily="34" charset="-122"/>
                                        </a:rPr>
                                        <m:t>𝜏</m:t>
                                      </m:r>
                                    </m:e>
                                    <m:sub>
                                      <m:r>
                                        <a:rPr lang="en-US" sz="2200" i="1">
                                          <a:latin typeface="Cambria Math" panose="02040503050406030204" pitchFamily="18" charset="0"/>
                                          <a:ea typeface="Microsoft YaHei" panose="020B0503020204020204" pitchFamily="34" charset="-122"/>
                                        </a:rPr>
                                        <m:t>𝑘𝑗</m:t>
                                      </m:r>
                                    </m:sub>
                                    <m:sup>
                                      <m:r>
                                        <a:rPr lang="en-US" sz="2200" i="1">
                                          <a:latin typeface="Cambria Math" panose="02040503050406030204" pitchFamily="18" charset="0"/>
                                          <a:ea typeface="Microsoft YaHei" panose="020B0503020204020204" pitchFamily="34" charset="-122"/>
                                        </a:rPr>
                                        <m:t>2</m:t>
                                      </m:r>
                                    </m:sup>
                                  </m:sSubSup>
                                </m:e>
                              </m:d>
                            </m:den>
                          </m:f>
                        </m:e>
                      </m:d>
                    </m:oMath>
                  </m:oMathPara>
                </a14:m>
                <a:endParaRPr lang="en-US" sz="2200" dirty="0"/>
              </a:p>
              <a:p>
                <a:pPr marL="0" indent="0">
                  <a:buNone/>
                </a:pPr>
                <a14:m>
                  <m:oMathPara xmlns:m="http://schemas.openxmlformats.org/officeDocument/2006/math">
                    <m:oMathParaPr>
                      <m:jc m:val="centerGroup"/>
                    </m:oMathParaPr>
                    <m:oMath xmlns:m="http://schemas.openxmlformats.org/officeDocument/2006/math">
                      <m:sSub>
                        <m:sSubPr>
                          <m:ctrlPr>
                            <a:rPr lang="en-US" sz="2200" i="1" smtClean="0">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d>
                        <m:dPr>
                          <m:ctrlPr>
                            <a:rPr lang="en-US" sz="2200" i="1">
                              <a:effectLst/>
                              <a:latin typeface="Cambria Math" panose="020405030504060302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e>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𝑗</m:t>
                              </m:r>
                            </m:sub>
                          </m:sSub>
                        </m:e>
                      </m:d>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nary>
                        <m:naryPr>
                          <m:chr m:val="∑"/>
                          <m:limLoc m:val="undOvr"/>
                          <m:ctrlPr>
                            <a:rPr lang="en-US" sz="2200" i="1">
                              <a:effectLst/>
                              <a:latin typeface="Cambria Math" panose="02040503050406030204" pitchFamily="18" charset="0"/>
                            </a:rPr>
                          </m:ctrlPr>
                        </m:naryPr>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m:t>
                          </m:r>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=1</m:t>
                          </m:r>
                        </m:sub>
                        <m:sup>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𝐾</m:t>
                          </m:r>
                        </m:sup>
                        <m:e>
                          <m:sSub>
                            <m:sSubPr>
                              <m:ctrlPr>
                                <a:rPr lang="en-US" sz="2200" i="1">
                                  <a:effectLst/>
                                  <a:latin typeface="Cambria Math" panose="020405030504060302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𝑐</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m:t>
                              </m:r>
                            </m:sub>
                          </m:sSub>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𝑃</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Sub>
                          <m:d>
                            <m:dPr>
                              <m:ctrlPr>
                                <a:rPr lang="en-US" sz="2200" i="1">
                                  <a:effectLst/>
                                  <a:latin typeface="Cambria Math" panose="02040503050406030204" pitchFamily="18" charset="0"/>
                                  <a:cs typeface="Times New Roman" panose="02020603050405020304" pitchFamily="18" charset="0"/>
                                </a:rPr>
                              </m:ctrlPr>
                            </m:dPr>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𝑥</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𝑖𝑗</m:t>
                                  </m:r>
                                </m:sub>
                              </m:sSub>
                            </m:e>
                            <m:e>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𝑧</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𝑖</m:t>
                                  </m:r>
                                </m:sub>
                              </m:s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m:t>
                              </m:r>
                              <m:sSub>
                                <m:sSubPr>
                                  <m:ctrlPr>
                                    <a:rPr lang="en-US" sz="2200" i="1">
                                      <a:effectLst/>
                                      <a:latin typeface="Cambria Math" panose="02040503050406030204" pitchFamily="18" charset="0"/>
                                      <a:cs typeface="Times New Roman" panose="02020603050405020304" pitchFamily="18" charset="0"/>
                                    </a:rPr>
                                  </m:ctrlPr>
                                </m:sSubPr>
                                <m:e>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𝛽</m:t>
                                  </m:r>
                                </m:e>
                                <m:sub>
                                  <m:r>
                                    <a:rPr lang="en-US" sz="2200" i="1">
                                      <a:effectLst/>
                                      <a:latin typeface="Cambria Math" panose="02040503050406030204" pitchFamily="18" charset="0"/>
                                      <a:ea typeface="Microsoft YaHei" panose="020B0503020204020204" pitchFamily="34" charset="-122"/>
                                      <a:cs typeface="Times New Roman" panose="02020603050405020304" pitchFamily="18" charset="0"/>
                                    </a:rPr>
                                    <m:t>𝑘𝑗</m:t>
                                  </m:r>
                                </m:sub>
                              </m:sSub>
                            </m:e>
                          </m:d>
                        </m:e>
                      </m:nary>
                    </m:oMath>
                  </m:oMathPara>
                </a14:m>
                <a:endParaRPr lang="en-US" sz="2200"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96986" y="914399"/>
                <a:ext cx="11984182" cy="5176066"/>
              </a:xfrm>
              <a:blipFill>
                <a:blip r:embed="rId2"/>
                <a:stretch>
                  <a:fillRect l="-610" t="-824" r="-661"/>
                </a:stretch>
              </a:blipFill>
            </p:spPr>
            <p:txBody>
              <a:bodyPr/>
              <a:lstStyle/>
              <a:p>
                <a:r>
                  <a:rPr lang="en-US">
                    <a:noFill/>
                  </a:rPr>
                  <a:t> </a:t>
                </a:r>
              </a:p>
            </p:txBody>
          </p:sp>
        </mc:Fallback>
      </mc:AlternateContent>
      <p:sp>
        <p:nvSpPr>
          <p:cNvPr id="4" name="Date Placeholder 3"/>
          <p:cNvSpPr>
            <a:spLocks noGrp="1"/>
          </p:cNvSpPr>
          <p:nvPr>
            <p:ph type="dt" sz="half" idx="10"/>
          </p:nvPr>
        </p:nvSpPr>
        <p:spPr/>
        <p:txBody>
          <a:bodyPr/>
          <a:lstStyle/>
          <a:p>
            <a:fld id="{10B4B335-9F4B-4FF7-8D3C-B465B876E7B9}" type="datetime1">
              <a:rPr lang="en-US" smtClean="0"/>
              <a:t>7/11/2020</a:t>
            </a:fld>
            <a:endParaRPr lang="en-US" dirty="0"/>
          </a:p>
        </p:txBody>
      </p:sp>
      <p:sp>
        <p:nvSpPr>
          <p:cNvPr id="5" name="Footer Placeholder 4"/>
          <p:cNvSpPr>
            <a:spLocks noGrp="1"/>
          </p:cNvSpPr>
          <p:nvPr>
            <p:ph type="ftr" sz="quarter" idx="11"/>
          </p:nvPr>
        </p:nvSpPr>
        <p:spPr/>
        <p:txBody>
          <a:bodyPr/>
          <a:lstStyle/>
          <a:p>
            <a:r>
              <a:rPr lang="en-US"/>
              <a:t>Mixture Regression Model for Incomplete Data</a:t>
            </a:r>
          </a:p>
        </p:txBody>
      </p:sp>
      <p:sp>
        <p:nvSpPr>
          <p:cNvPr id="6" name="Slide Number Placeholder 5"/>
          <p:cNvSpPr>
            <a:spLocks noGrp="1"/>
          </p:cNvSpPr>
          <p:nvPr>
            <p:ph type="sldNum" sz="quarter" idx="12"/>
          </p:nvPr>
        </p:nvSpPr>
        <p:spPr/>
        <p:txBody>
          <a:bodyPr/>
          <a:lstStyle/>
          <a:p>
            <a:fld id="{5DB5036F-1FF2-46C4-8D2B-59C7E3B91952}" type="slidenum">
              <a:rPr lang="en-US" smtClean="0"/>
              <a:pPr/>
              <a:t>9</a:t>
            </a:fld>
            <a:endParaRPr lang="en-US" dirty="0"/>
          </a:p>
        </p:txBody>
      </p:sp>
    </p:spTree>
    <p:extLst>
      <p:ext uri="{BB962C8B-B14F-4D97-AF65-F5344CB8AC3E}">
        <p14:creationId xmlns:p14="http://schemas.microsoft.com/office/powerpoint/2010/main" val="10479718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3964</Words>
  <Application>Microsoft Office PowerPoint</Application>
  <PresentationFormat>Widescreen</PresentationFormat>
  <Paragraphs>197</Paragraphs>
  <Slides>21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Cambria Math</vt:lpstr>
      <vt:lpstr>Times New Roman</vt:lpstr>
      <vt:lpstr>Office Theme</vt:lpstr>
      <vt:lpstr>Mixture Regression Model for Incomplete Data</vt:lpstr>
      <vt:lpstr>Abstract</vt:lpstr>
      <vt:lpstr>Abstract</vt:lpstr>
      <vt:lpstr>Table of contents</vt:lpstr>
      <vt:lpstr>1. Introduction</vt:lpstr>
      <vt:lpstr>1. Introduction</vt:lpstr>
      <vt:lpstr>1. Introduction</vt:lpstr>
      <vt:lpstr>1. Introduction</vt:lpstr>
      <vt:lpstr>2. Methodologies</vt:lpstr>
      <vt:lpstr>2. Methodologies</vt:lpstr>
      <vt:lpstr>2. Methodologies</vt:lpstr>
      <vt:lpstr>2. Methodologies</vt:lpstr>
      <vt:lpstr>2. Methodologies</vt:lpstr>
      <vt:lpstr>3. Results and Discussions</vt:lpstr>
      <vt:lpstr>3. Results and Discussions</vt:lpstr>
      <vt:lpstr>3. Results and Discussions</vt:lpstr>
      <vt:lpstr>3. Results and Discussions</vt:lpstr>
      <vt:lpstr>4. Conclusions</vt:lpstr>
      <vt:lpstr>Thank you for attention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364</cp:revision>
  <dcterms:created xsi:type="dcterms:W3CDTF">2017-06-28T03:43:04Z</dcterms:created>
  <dcterms:modified xsi:type="dcterms:W3CDTF">2020-07-11T11:32:56Z</dcterms:modified>
</cp:coreProperties>
</file>