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6" d="100"/>
          <a:sy n="76" d="100"/>
        </p:scale>
        <p:origin x="-90" y="-8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6F42-34D4-4424-A3C8-0752CE2C73E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03D5-BC88-411D-BA7E-DC8DEA02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1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6F42-34D4-4424-A3C8-0752CE2C73E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03D5-BC88-411D-BA7E-DC8DEA02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5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6F42-34D4-4424-A3C8-0752CE2C73E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03D5-BC88-411D-BA7E-DC8DEA02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4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6F42-34D4-4424-A3C8-0752CE2C73E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03D5-BC88-411D-BA7E-DC8DEA02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8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6F42-34D4-4424-A3C8-0752CE2C73E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03D5-BC88-411D-BA7E-DC8DEA02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7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6F42-34D4-4424-A3C8-0752CE2C73E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03D5-BC88-411D-BA7E-DC8DEA02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8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6F42-34D4-4424-A3C8-0752CE2C73E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03D5-BC88-411D-BA7E-DC8DEA02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0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6F42-34D4-4424-A3C8-0752CE2C73E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03D5-BC88-411D-BA7E-DC8DEA02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9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6F42-34D4-4424-A3C8-0752CE2C73E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03D5-BC88-411D-BA7E-DC8DEA02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0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6F42-34D4-4424-A3C8-0752CE2C73E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03D5-BC88-411D-BA7E-DC8DEA02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2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6F42-34D4-4424-A3C8-0752CE2C73E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03D5-BC88-411D-BA7E-DC8DEA02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2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16F42-34D4-4424-A3C8-0752CE2C73E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D03D5-BC88-411D-BA7E-DC8DEA02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6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E-R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3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1968500"/>
            <a:ext cx="6929755" cy="401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6182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200" i="1" dirty="0" smtClean="0"/>
              <a:t>5.3 Examine </a:t>
            </a:r>
            <a:r>
              <a:rPr lang="en-US" sz="3200" i="1" dirty="0"/>
              <a:t>the list of stock quotes in Figure 5-56. Using the structure and example data items in this list, do the following:</a:t>
            </a:r>
            <a:br>
              <a:rPr lang="en-US" sz="3200" i="1" dirty="0"/>
            </a:br>
            <a:endParaRPr lang="en-US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39900" y="1825624"/>
            <a:ext cx="172961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143335"/>
              </p:ext>
            </p:extLst>
          </p:nvPr>
        </p:nvGraphicFramePr>
        <p:xfrm>
          <a:off x="1739900" y="1825625"/>
          <a:ext cx="7391400" cy="4742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r:id="rId3" imgW="5601482" imgH="3561905" progId="MSPhotoEd.3">
                  <p:embed/>
                </p:oleObj>
              </mc:Choice>
              <mc:Fallback>
                <p:oleObj r:id="rId3" imgW="5601482" imgH="3561905" progId="MSPhotoEd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1825625"/>
                        <a:ext cx="7391400" cy="47429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872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i="1" dirty="0" err="1" smtClean="0"/>
              <a:t>A.Create</a:t>
            </a:r>
            <a:r>
              <a:rPr lang="en-US" i="1" dirty="0" smtClean="0"/>
              <a:t> </a:t>
            </a:r>
            <a:r>
              <a:rPr lang="en-US" i="1" dirty="0"/>
              <a:t>a single-entity data model for this list. Specify the identifier and attributes</a:t>
            </a:r>
            <a:r>
              <a:rPr lang="en-US" i="1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0" y="2709544"/>
            <a:ext cx="3624580" cy="2459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3949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B. Modify </a:t>
            </a:r>
            <a:r>
              <a:rPr lang="en-US" dirty="0"/>
              <a:t>your answer to A to include the entities COMPANY and INDEX. Specify the identifier and attributes of the entities and the type and cardinalities of the relationships. Explain which cardinalities can be inferred from Figure 5-56 and which need to be checked out with users.</a:t>
            </a:r>
          </a:p>
        </p:txBody>
      </p:sp>
    </p:spTree>
    <p:extLst>
      <p:ext uri="{BB962C8B-B14F-4D97-AF65-F5344CB8AC3E}">
        <p14:creationId xmlns:p14="http://schemas.microsoft.com/office/powerpoint/2010/main" val="2088670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997" y="726511"/>
            <a:ext cx="7164887" cy="5198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6537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i="1" dirty="0" smtClean="0"/>
              <a:t>C. The </a:t>
            </a:r>
            <a:r>
              <a:rPr lang="en-US" i="1" dirty="0"/>
              <a:t>list in Figure 5-56 is for a quote on a particular day at a particular time of day. Suppose that the list were changed to show closing daily prices for each of these stocks and that it includes a new column: </a:t>
            </a:r>
            <a:r>
              <a:rPr lang="en-US" i="1" dirty="0" err="1"/>
              <a:t>QuoteDate</a:t>
            </a:r>
            <a:r>
              <a:rPr lang="en-US" i="1" dirty="0"/>
              <a:t>. Modify your model in B to reflect this change.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870" y="1690688"/>
            <a:ext cx="5001260" cy="3856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77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5.1	Examine the subscription form shown in Figure 5-53. Using the structure of this form, do the following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0" y="2368550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31800" y="5429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619252"/>
              </p:ext>
            </p:extLst>
          </p:nvPr>
        </p:nvGraphicFramePr>
        <p:xfrm>
          <a:off x="2616200" y="2473325"/>
          <a:ext cx="5095875" cy="351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r:id="rId3" imgW="5095238" imgH="3514286" progId="MSPhotoEd.3">
                  <p:embed/>
                </p:oleObj>
              </mc:Choice>
              <mc:Fallback>
                <p:oleObj r:id="rId3" imgW="5095238" imgH="3514286" progId="MSPhotoEd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2473325"/>
                        <a:ext cx="5095875" cy="351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684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1800" i="1" dirty="0" smtClean="0"/>
              <a:t>A. Create </a:t>
            </a:r>
            <a:r>
              <a:rPr lang="en-US" sz="1800" i="1" dirty="0"/>
              <a:t>a model with one entity. Specify the identifier and attributes.</a:t>
            </a:r>
            <a:br>
              <a:rPr lang="en-US" sz="1800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797" y="2422207"/>
            <a:ext cx="1208405" cy="2115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501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i="1" dirty="0" err="1" smtClean="0"/>
              <a:t>B.</a:t>
            </a:r>
            <a:r>
              <a:rPr lang="en-US" sz="1800" i="1" dirty="0" err="1" smtClean="0"/>
              <a:t>Create</a:t>
            </a:r>
            <a:r>
              <a:rPr lang="en-US" sz="1800" i="1" dirty="0" smtClean="0"/>
              <a:t> </a:t>
            </a:r>
            <a:r>
              <a:rPr lang="en-US" sz="1800" i="1" dirty="0"/>
              <a:t>a model with two entities, one for customer and a second for subscription. Specify identifiers, attributes, relationship name, type, and cardinalities.</a:t>
            </a:r>
            <a:br>
              <a:rPr lang="en-US" sz="1800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505" y="2206624"/>
            <a:ext cx="6640195" cy="2378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716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i="1" dirty="0" smtClean="0"/>
              <a:t>5.2 Examine </a:t>
            </a:r>
            <a:r>
              <a:rPr lang="en-US" i="1" dirty="0"/>
              <a:t>the list of e-mail messages in Figure 5-55. Using the structure and example data items in this list, do the following:</a:t>
            </a:r>
            <a:br>
              <a:rPr lang="en-US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825625"/>
            <a:ext cx="84201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i="1" dirty="0" err="1" smtClean="0"/>
              <a:t>A.Create</a:t>
            </a:r>
            <a:r>
              <a:rPr lang="en-US" i="1" dirty="0" smtClean="0"/>
              <a:t> </a:t>
            </a:r>
            <a:r>
              <a:rPr lang="en-US" i="1" dirty="0"/>
              <a:t>a single-entity data model for this list. Specify the identifier and all entities.</a:t>
            </a:r>
            <a:br>
              <a:rPr lang="en-US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467" y="2063591"/>
            <a:ext cx="5924233" cy="38754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247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B. Modify </a:t>
            </a:r>
            <a:r>
              <a:rPr lang="en-US" dirty="0"/>
              <a:t>your answer to A to include entities SENDER and SUBJECT. Specify the identifiers and attributes of entities and the type and cardinalities of the relationships. Explain which cardinalities can be inferred from Figure 5-55 and which need to be checked out with users.</a:t>
            </a:r>
          </a:p>
        </p:txBody>
      </p:sp>
    </p:spTree>
    <p:extLst>
      <p:ext uri="{BB962C8B-B14F-4D97-AF65-F5344CB8AC3E}">
        <p14:creationId xmlns:p14="http://schemas.microsoft.com/office/powerpoint/2010/main" val="86382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1" y="1763077"/>
            <a:ext cx="6764972" cy="42440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211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i="1" dirty="0" smtClean="0"/>
              <a:t>C. The </a:t>
            </a:r>
            <a:r>
              <a:rPr lang="en-US" i="1" dirty="0"/>
              <a:t>e-mail address in the From column in Figure 5-55 is in two different styles. One style has the true e-mail address; the second style (e.g., Tom Cooper) is the name of an entry in the user's e-mail directory. Create two categories of SENDER based on these two styles. Specify identifiers and attributes.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85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351</Words>
  <Application>Microsoft Office PowerPoint</Application>
  <PresentationFormat>Custom</PresentationFormat>
  <Paragraphs>12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MSPhotoEd.3</vt:lpstr>
      <vt:lpstr>E-R model</vt:lpstr>
      <vt:lpstr>5.1 Examine the subscription form shown in Figure 5-53. Using the structure of this form, do the following</vt:lpstr>
      <vt:lpstr>A. Create a model with one entity. Specify the identifier and attributes. </vt:lpstr>
      <vt:lpstr>B.Create a model with two entities, one for customer and a second for subscription. Specify identifiers, attributes, relationship name, type, and cardinalities. </vt:lpstr>
      <vt:lpstr>5.2 Examine the list of e-mail messages in Figure 5-55. Using the structure and example data items in this list, do the following: </vt:lpstr>
      <vt:lpstr>A.Create a single-entity data model for this list. Specify the identifier and all entities. </vt:lpstr>
      <vt:lpstr>PowerPoint Presentation</vt:lpstr>
      <vt:lpstr>PowerPoint Presentation</vt:lpstr>
      <vt:lpstr>PowerPoint Presentation</vt:lpstr>
      <vt:lpstr>PowerPoint Presentation</vt:lpstr>
      <vt:lpstr>5.3 Examine the list of stock quotes in Figure 5-56. Using the structure and example data items in this list, do the following: </vt:lpstr>
      <vt:lpstr>A.Create a single-entity data model for this list. Specify the identifier and attributes.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Me</cp:lastModifiedBy>
  <cp:revision>26</cp:revision>
  <dcterms:created xsi:type="dcterms:W3CDTF">2018-07-16T06:46:41Z</dcterms:created>
  <dcterms:modified xsi:type="dcterms:W3CDTF">2018-07-16T09:12:51Z</dcterms:modified>
</cp:coreProperties>
</file>