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71033" autoAdjust="0"/>
  </p:normalViewPr>
  <p:slideViewPr>
    <p:cSldViewPr snapToGrid="0">
      <p:cViewPr>
        <p:scale>
          <a:sx n="80" d="100"/>
          <a:sy n="80" d="100"/>
        </p:scale>
        <p:origin x="-84" y="-7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27734-A5C0-495D-AEBF-0E272E535D35}" type="datetimeFigureOut">
              <a:rPr lang="en-US" smtClean="0"/>
              <a:t>7/24/2018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2F3E3-2B71-4038-A2E7-AA1738F57679}" type="slidenum">
              <a:rPr lang="en-US" smtClean="0"/>
              <a:t>‹#›</a:t>
            </a:fld>
            <a:endParaRPr lang="en-US"/>
          </a:p>
        </p:txBody>
      </p:sp>
    </p:spTree>
    <p:extLst>
      <p:ext uri="{BB962C8B-B14F-4D97-AF65-F5344CB8AC3E}">
        <p14:creationId xmlns:p14="http://schemas.microsoft.com/office/powerpoint/2010/main" val="2938132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LEARNING OUTCOMES: </a:t>
            </a:r>
            <a:r>
              <a:rPr lang="en-US" sz="1200" b="1" i="1" u="none" strike="noStrike" kern="1200" baseline="0" dirty="0">
                <a:solidFill>
                  <a:schemeClr val="tx1"/>
                </a:solidFill>
                <a:latin typeface="+mn-lt"/>
                <a:ea typeface="+mn-ea"/>
                <a:cs typeface="+mn-cs"/>
              </a:rPr>
              <a:t>After studying these topics, you will benefit by:</a:t>
            </a:r>
          </a:p>
          <a:p>
            <a:r>
              <a:rPr lang="en-US" sz="1200" b="0" i="0" u="none" strike="noStrike" kern="1200" baseline="0" dirty="0">
                <a:solidFill>
                  <a:schemeClr val="tx1"/>
                </a:solidFill>
                <a:latin typeface="+mn-lt"/>
                <a:ea typeface="+mn-ea"/>
                <a:cs typeface="+mn-cs"/>
              </a:rPr>
              <a:t>• Discovering the influence professionalism and positive human relations have on personal, academic, and career success</a:t>
            </a:r>
          </a:p>
          <a:p>
            <a:r>
              <a:rPr lang="en-US" sz="1200" b="0" i="0" u="none" strike="noStrike" kern="1200" baseline="0" dirty="0">
                <a:solidFill>
                  <a:schemeClr val="tx1"/>
                </a:solidFill>
                <a:latin typeface="+mn-lt"/>
                <a:ea typeface="+mn-ea"/>
                <a:cs typeface="+mn-cs"/>
              </a:rPr>
              <a:t>• Knowing how individual personality, attitude, and values affect the workplace</a:t>
            </a:r>
          </a:p>
          <a:p>
            <a:r>
              <a:rPr lang="en-US" sz="1200" b="0" i="0" u="none" strike="noStrike" kern="1200" baseline="0" dirty="0">
                <a:solidFill>
                  <a:schemeClr val="tx1"/>
                </a:solidFill>
                <a:latin typeface="+mn-lt"/>
                <a:ea typeface="+mn-ea"/>
                <a:cs typeface="+mn-cs"/>
              </a:rPr>
              <a:t>• Recognizing how self-efficacy and personal branding affects your confidence</a:t>
            </a:r>
          </a:p>
          <a:p>
            <a:r>
              <a:rPr lang="en-US" sz="1200" b="0" i="0" u="none" strike="noStrike" kern="1200" baseline="0" dirty="0">
                <a:solidFill>
                  <a:schemeClr val="tx1"/>
                </a:solidFill>
                <a:latin typeface="+mn-lt"/>
                <a:ea typeface="+mn-ea"/>
                <a:cs typeface="+mn-cs"/>
              </a:rPr>
              <a:t>• Developing a strategy to deal with past negative experiences and other barriers to success</a:t>
            </a:r>
          </a:p>
          <a:p>
            <a:r>
              <a:rPr lang="en-US" sz="1200" b="0" i="0" u="none" strike="noStrike" kern="1200" baseline="0" dirty="0">
                <a:solidFill>
                  <a:schemeClr val="tx1"/>
                </a:solidFill>
                <a:latin typeface="+mn-lt"/>
                <a:ea typeface="+mn-ea"/>
                <a:cs typeface="+mn-cs"/>
              </a:rPr>
              <a:t>• Examining the impact goal setting has on creating a life plan in today’s economy</a:t>
            </a:r>
          </a:p>
          <a:p>
            <a:r>
              <a:rPr lang="en-US" sz="1200" b="0" i="0" u="none" strike="noStrike" kern="1200" baseline="0" dirty="0">
                <a:solidFill>
                  <a:schemeClr val="tx1"/>
                </a:solidFill>
                <a:latin typeface="+mn-lt"/>
                <a:ea typeface="+mn-ea"/>
                <a:cs typeface="+mn-cs"/>
              </a:rPr>
              <a:t>• Choosing priorities to support your goals</a:t>
            </a:r>
          </a:p>
          <a:p>
            <a:r>
              <a:rPr lang="en-US" sz="1200" b="1" i="1" u="none" strike="noStrike" kern="1200" baseline="0" dirty="0">
                <a:solidFill>
                  <a:schemeClr val="tx1"/>
                </a:solidFill>
                <a:latin typeface="+mn-lt"/>
                <a:ea typeface="+mn-ea"/>
                <a:cs typeface="+mn-cs"/>
              </a:rPr>
              <a:t>You are a successful student if you:</a:t>
            </a:r>
          </a:p>
          <a:p>
            <a:r>
              <a:rPr lang="en-US" sz="1200" b="0" i="0" u="none" strike="noStrike" kern="1200" baseline="0" dirty="0">
                <a:solidFill>
                  <a:schemeClr val="tx1"/>
                </a:solidFill>
                <a:latin typeface="+mn-lt"/>
                <a:ea typeface="+mn-ea"/>
                <a:cs typeface="+mn-cs"/>
              </a:rPr>
              <a:t>1. Explain the importance of professionalism</a:t>
            </a:r>
          </a:p>
          <a:p>
            <a:r>
              <a:rPr lang="en-US" sz="1200" b="0" i="0" u="none" strike="noStrike" kern="1200" baseline="0" dirty="0">
                <a:solidFill>
                  <a:schemeClr val="tx1"/>
                </a:solidFill>
                <a:latin typeface="+mn-lt"/>
                <a:ea typeface="+mn-ea"/>
                <a:cs typeface="+mn-cs"/>
              </a:rPr>
              <a:t>2. Create a strategy to enhance your personal brand</a:t>
            </a:r>
          </a:p>
          <a:p>
            <a:r>
              <a:rPr lang="en-US" sz="1200" b="0" i="0" u="none" strike="noStrike" kern="1200" baseline="0" dirty="0">
                <a:solidFill>
                  <a:schemeClr val="tx1"/>
                </a:solidFill>
                <a:latin typeface="+mn-lt"/>
                <a:ea typeface="+mn-ea"/>
                <a:cs typeface="+mn-cs"/>
              </a:rPr>
              <a:t>3. Write a life plan</a:t>
            </a:r>
            <a:endParaRPr lang="en-US" dirty="0"/>
          </a:p>
        </p:txBody>
      </p:sp>
      <p:sp>
        <p:nvSpPr>
          <p:cNvPr id="4" name="Slide Number Placeholder 3"/>
          <p:cNvSpPr>
            <a:spLocks noGrp="1"/>
          </p:cNvSpPr>
          <p:nvPr>
            <p:ph type="sldNum" sz="quarter" idx="10"/>
          </p:nvPr>
        </p:nvSpPr>
        <p:spPr/>
        <p:txBody>
          <a:bodyPr/>
          <a:lstStyle/>
          <a:p>
            <a:fld id="{FC22F3E3-2B71-4038-A2E7-AA1738F57679}" type="slidenum">
              <a:rPr lang="en-US" smtClean="0"/>
              <a:t>1</a:t>
            </a:fld>
            <a:endParaRPr lang="en-US"/>
          </a:p>
        </p:txBody>
      </p:sp>
    </p:spTree>
    <p:extLst>
      <p:ext uri="{BB962C8B-B14F-4D97-AF65-F5344CB8AC3E}">
        <p14:creationId xmlns:p14="http://schemas.microsoft.com/office/powerpoint/2010/main" val="154144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2F3E3-2B71-4038-A2E7-AA1738F57679}" type="slidenum">
              <a:rPr lang="en-US" smtClean="0"/>
              <a:t>2</a:t>
            </a:fld>
            <a:endParaRPr lang="en-US"/>
          </a:p>
        </p:txBody>
      </p:sp>
    </p:spTree>
    <p:extLst>
      <p:ext uri="{BB962C8B-B14F-4D97-AF65-F5344CB8AC3E}">
        <p14:creationId xmlns:p14="http://schemas.microsoft.com/office/powerpoint/2010/main" val="13234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 individual’s personality and attitude dictate how he or she responds to conflict, crisis, and other typical workplace situations. </a:t>
            </a:r>
          </a:p>
          <a:p>
            <a:r>
              <a:rPr lang="en-US" sz="1200" b="0" i="0" u="none" strike="noStrike" kern="1200" baseline="0" dirty="0">
                <a:solidFill>
                  <a:schemeClr val="tx1"/>
                </a:solidFill>
                <a:latin typeface="+mn-lt"/>
                <a:ea typeface="+mn-ea"/>
                <a:cs typeface="+mn-cs"/>
              </a:rPr>
              <a:t>Each of these typical workplace situations involves working with and through people. </a:t>
            </a:r>
          </a:p>
          <a:p>
            <a:r>
              <a:rPr lang="en-US" sz="1200" b="0" i="0" u="none" strike="noStrike" kern="1200" baseline="0" dirty="0">
                <a:solidFill>
                  <a:schemeClr val="tx1"/>
                </a:solidFill>
                <a:latin typeface="+mn-lt"/>
                <a:ea typeface="+mn-ea"/>
                <a:cs typeface="+mn-cs"/>
              </a:rPr>
              <a:t>Understanding your own personality and attitude makes it much easier to understand your reactions to others’ personalities and attitudes. </a:t>
            </a:r>
          </a:p>
          <a:p>
            <a:r>
              <a:rPr lang="en-US" sz="1200" b="0" i="0" u="none" strike="noStrike" kern="1200" baseline="0" dirty="0">
                <a:solidFill>
                  <a:schemeClr val="tx1"/>
                </a:solidFill>
                <a:latin typeface="+mn-lt"/>
                <a:ea typeface="+mn-ea"/>
                <a:cs typeface="+mn-cs"/>
              </a:rPr>
              <a:t>Your personality and attitude will attribute to your goals. </a:t>
            </a:r>
          </a:p>
          <a:p>
            <a:r>
              <a:rPr lang="en-US" sz="1200" b="0" i="0" u="none" strike="noStrike" kern="1200" baseline="0" dirty="0">
                <a:solidFill>
                  <a:schemeClr val="tx1"/>
                </a:solidFill>
                <a:latin typeface="+mn-lt"/>
                <a:ea typeface="+mn-ea"/>
                <a:cs typeface="+mn-cs"/>
              </a:rPr>
              <a:t>Goal setting is the first step toward turning dreams into a reality. This important process provides focus and identifies specific steps that need to be accomplished. Determining; goals will lead to life management.</a:t>
            </a:r>
          </a:p>
        </p:txBody>
      </p:sp>
      <p:sp>
        <p:nvSpPr>
          <p:cNvPr id="4" name="Slide Number Placeholder 3"/>
          <p:cNvSpPr>
            <a:spLocks noGrp="1"/>
          </p:cNvSpPr>
          <p:nvPr>
            <p:ph type="sldNum" sz="quarter" idx="10"/>
          </p:nvPr>
        </p:nvSpPr>
        <p:spPr/>
        <p:txBody>
          <a:bodyPr/>
          <a:lstStyle/>
          <a:p>
            <a:fld id="{FC22F3E3-2B71-4038-A2E7-AA1738F57679}" type="slidenum">
              <a:rPr lang="en-US" smtClean="0"/>
              <a:t>3</a:t>
            </a:fld>
            <a:endParaRPr lang="en-US"/>
          </a:p>
        </p:txBody>
      </p:sp>
    </p:spTree>
    <p:extLst>
      <p:ext uri="{BB962C8B-B14F-4D97-AF65-F5344CB8AC3E}">
        <p14:creationId xmlns:p14="http://schemas.microsoft.com/office/powerpoint/2010/main" val="1230363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Students should answer this exercise using the three steps mentioned in this section: (1) Confront the past—X needs to realize that the fact that she broke the law in the past cannot be changed; (2) Practice forgiveness—the forgiveness is for X to realize that the past is the past and he/she must forgive the fact that this mistake was made; and (3) Move forward—the first two steps lead to being able to move forward and improve life by learning from your mistakes and not repeating them.</a:t>
            </a:r>
          </a:p>
          <a:p>
            <a:endParaRPr lang="en-US" dirty="0"/>
          </a:p>
        </p:txBody>
      </p:sp>
      <p:sp>
        <p:nvSpPr>
          <p:cNvPr id="4" name="Slide Number Placeholder 3"/>
          <p:cNvSpPr>
            <a:spLocks noGrp="1"/>
          </p:cNvSpPr>
          <p:nvPr>
            <p:ph type="sldNum" sz="quarter" idx="10"/>
          </p:nvPr>
        </p:nvSpPr>
        <p:spPr/>
        <p:txBody>
          <a:bodyPr/>
          <a:lstStyle/>
          <a:p>
            <a:fld id="{FC22F3E3-2B71-4038-A2E7-AA1738F57679}" type="slidenum">
              <a:rPr lang="en-US" smtClean="0"/>
              <a:t>7</a:t>
            </a:fld>
            <a:endParaRPr lang="en-US"/>
          </a:p>
        </p:txBody>
      </p:sp>
    </p:spTree>
    <p:extLst>
      <p:ext uri="{BB962C8B-B14F-4D97-AF65-F5344CB8AC3E}">
        <p14:creationId xmlns:p14="http://schemas.microsoft.com/office/powerpoint/2010/main" val="152705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Positive: </a:t>
            </a:r>
            <a:r>
              <a:rPr lang="en-US" sz="1200" b="0" i="0" u="none" strike="noStrike" kern="1200" baseline="0" dirty="0">
                <a:solidFill>
                  <a:schemeClr val="tx1"/>
                </a:solidFill>
                <a:latin typeface="+mn-lt"/>
                <a:ea typeface="+mn-ea"/>
                <a:cs typeface="+mn-cs"/>
              </a:rPr>
              <a:t>Understanding, help you do well, support others, patient, giving, truthful, make you feel good</a:t>
            </a:r>
          </a:p>
          <a:p>
            <a:r>
              <a:rPr lang="en-US" sz="1200" b="1" i="0" u="none" strike="noStrike" kern="1200" baseline="0" dirty="0">
                <a:solidFill>
                  <a:schemeClr val="tx1"/>
                </a:solidFill>
                <a:latin typeface="+mn-lt"/>
                <a:ea typeface="+mn-ea"/>
                <a:cs typeface="+mn-cs"/>
              </a:rPr>
              <a:t>Negative: </a:t>
            </a:r>
            <a:r>
              <a:rPr lang="en-US" sz="1200" b="0" i="0" u="none" strike="noStrike" kern="1200" baseline="0" dirty="0">
                <a:solidFill>
                  <a:schemeClr val="tx1"/>
                </a:solidFill>
                <a:latin typeface="+mn-lt"/>
                <a:ea typeface="+mn-ea"/>
                <a:cs typeface="+mn-cs"/>
              </a:rPr>
              <a:t>Find bad in situations, rude, angry, know it all, criticize, make you feel bad, uncaring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Showing respect. Communicating, not placing blame on others, helping, listening, being honest, being fair, being willing to learn, own up to your mistakes</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22F3E3-2B71-4038-A2E7-AA1738F57679}" type="slidenum">
              <a:rPr lang="en-US" smtClean="0"/>
              <a:t>15</a:t>
            </a:fld>
            <a:endParaRPr lang="en-US"/>
          </a:p>
        </p:txBody>
      </p:sp>
    </p:spTree>
    <p:extLst>
      <p:ext uri="{BB962C8B-B14F-4D97-AF65-F5344CB8AC3E}">
        <p14:creationId xmlns:p14="http://schemas.microsoft.com/office/powerpoint/2010/main" val="4075790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supportive attitude and positive encouragement from the boss will increase self-image for the employee. Encourage the employee to get rid of negative baggage; help the employee identify who controls his or her behavior. Remind students that the boss’s job is not to become a psychologist. His or her job is to increase job performance.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It’s important to match the employee with the appropriate job function. This will improve productivity and job satisfaction. It is also important for the boss to understand how employees digest information for training, communication, and customer service issues. With different learning styles it is important to know your employees so you can help them learn new ideas the best they can.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Goals will help keep employees more focused, increase their self-esteem, motivate them to learn new skills, and help them overcome procrastination, fear, and failure. People with these characteristics will help the company maintain long-term success and profit by being productive.</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22F3E3-2B71-4038-A2E7-AA1738F57679}" type="slidenum">
              <a:rPr lang="en-US" smtClean="0"/>
              <a:t>17</a:t>
            </a:fld>
            <a:endParaRPr lang="en-US"/>
          </a:p>
        </p:txBody>
      </p:sp>
    </p:spTree>
    <p:extLst>
      <p:ext uri="{BB962C8B-B14F-4D97-AF65-F5344CB8AC3E}">
        <p14:creationId xmlns:p14="http://schemas.microsoft.com/office/powerpoint/2010/main" val="271613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500AB-2C59-416F-9223-C9085B46EE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47FBAF6-0FD3-4D77-AADA-84B45C734C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151729C-3300-487D-A441-57BA47B7BED3}"/>
              </a:ext>
            </a:extLst>
          </p:cNvPr>
          <p:cNvSpPr>
            <a:spLocks noGrp="1"/>
          </p:cNvSpPr>
          <p:nvPr>
            <p:ph type="dt" sz="half" idx="10"/>
          </p:nvPr>
        </p:nvSpPr>
        <p:spPr/>
        <p:txBody>
          <a:bodyPr/>
          <a:lstStyle/>
          <a:p>
            <a:fld id="{DE9C0695-CBB0-4276-9718-C5EA1C4E1434}" type="datetimeFigureOut">
              <a:rPr lang="en-US" smtClean="0"/>
              <a:t>7/24/2018</a:t>
            </a:fld>
            <a:endParaRPr lang="en-US"/>
          </a:p>
        </p:txBody>
      </p:sp>
      <p:sp>
        <p:nvSpPr>
          <p:cNvPr id="5" name="Footer Placeholder 4">
            <a:extLst>
              <a:ext uri="{FF2B5EF4-FFF2-40B4-BE49-F238E27FC236}">
                <a16:creationId xmlns:a16="http://schemas.microsoft.com/office/drawing/2014/main" xmlns="" id="{23D15C08-1D47-4A19-874D-726CA030B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656515C-4B8D-4468-8302-CEBA788CCE6B}"/>
              </a:ext>
            </a:extLst>
          </p:cNvPr>
          <p:cNvSpPr>
            <a:spLocks noGrp="1"/>
          </p:cNvSpPr>
          <p:nvPr>
            <p:ph type="sldNum" sz="quarter" idx="12"/>
          </p:nvPr>
        </p:nvSpPr>
        <p:spPr/>
        <p:txBody>
          <a:bodyPr/>
          <a:lstStyle/>
          <a:p>
            <a:fld id="{55490EEA-3475-43C9-B802-48BA4811E69E}" type="slidenum">
              <a:rPr lang="en-US" smtClean="0"/>
              <a:t>‹#›</a:t>
            </a:fld>
            <a:endParaRPr lang="en-US"/>
          </a:p>
        </p:txBody>
      </p:sp>
    </p:spTree>
    <p:extLst>
      <p:ext uri="{BB962C8B-B14F-4D97-AF65-F5344CB8AC3E}">
        <p14:creationId xmlns:p14="http://schemas.microsoft.com/office/powerpoint/2010/main" val="51554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4F426D-4878-45EA-9FF4-6FFC989565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77BC7A3-8B29-4287-B309-AE4AE5048A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B5E841-E828-4263-A3CD-C65CC68AC685}"/>
              </a:ext>
            </a:extLst>
          </p:cNvPr>
          <p:cNvSpPr>
            <a:spLocks noGrp="1"/>
          </p:cNvSpPr>
          <p:nvPr>
            <p:ph type="dt" sz="half" idx="10"/>
          </p:nvPr>
        </p:nvSpPr>
        <p:spPr/>
        <p:txBody>
          <a:bodyPr/>
          <a:lstStyle/>
          <a:p>
            <a:fld id="{DE9C0695-CBB0-4276-9718-C5EA1C4E1434}" type="datetimeFigureOut">
              <a:rPr lang="en-US" smtClean="0"/>
              <a:t>7/24/2018</a:t>
            </a:fld>
            <a:endParaRPr lang="en-US"/>
          </a:p>
        </p:txBody>
      </p:sp>
      <p:sp>
        <p:nvSpPr>
          <p:cNvPr id="5" name="Footer Placeholder 4">
            <a:extLst>
              <a:ext uri="{FF2B5EF4-FFF2-40B4-BE49-F238E27FC236}">
                <a16:creationId xmlns:a16="http://schemas.microsoft.com/office/drawing/2014/main" xmlns="" id="{E7F7AECC-BC7C-48F7-8B75-54C12D02C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92B9096-5D7B-4FFA-A864-EC46B6AE11C2}"/>
              </a:ext>
            </a:extLst>
          </p:cNvPr>
          <p:cNvSpPr>
            <a:spLocks noGrp="1"/>
          </p:cNvSpPr>
          <p:nvPr>
            <p:ph type="sldNum" sz="quarter" idx="12"/>
          </p:nvPr>
        </p:nvSpPr>
        <p:spPr/>
        <p:txBody>
          <a:bodyPr/>
          <a:lstStyle/>
          <a:p>
            <a:fld id="{55490EEA-3475-43C9-B802-48BA4811E69E}" type="slidenum">
              <a:rPr lang="en-US" smtClean="0"/>
              <a:t>‹#›</a:t>
            </a:fld>
            <a:endParaRPr lang="en-US"/>
          </a:p>
        </p:txBody>
      </p:sp>
    </p:spTree>
    <p:extLst>
      <p:ext uri="{BB962C8B-B14F-4D97-AF65-F5344CB8AC3E}">
        <p14:creationId xmlns:p14="http://schemas.microsoft.com/office/powerpoint/2010/main" val="3703354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358D6C4-93C7-4153-B9FE-6ACDA91645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BC379DE-04E1-48FE-856E-AC79805FC7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DAD0D15-22C1-48C8-B0B8-74E4C9D408AE}"/>
              </a:ext>
            </a:extLst>
          </p:cNvPr>
          <p:cNvSpPr>
            <a:spLocks noGrp="1"/>
          </p:cNvSpPr>
          <p:nvPr>
            <p:ph type="dt" sz="half" idx="10"/>
          </p:nvPr>
        </p:nvSpPr>
        <p:spPr/>
        <p:txBody>
          <a:bodyPr/>
          <a:lstStyle/>
          <a:p>
            <a:fld id="{DE9C0695-CBB0-4276-9718-C5EA1C4E1434}" type="datetimeFigureOut">
              <a:rPr lang="en-US" smtClean="0"/>
              <a:t>7/24/2018</a:t>
            </a:fld>
            <a:endParaRPr lang="en-US"/>
          </a:p>
        </p:txBody>
      </p:sp>
      <p:sp>
        <p:nvSpPr>
          <p:cNvPr id="5" name="Footer Placeholder 4">
            <a:extLst>
              <a:ext uri="{FF2B5EF4-FFF2-40B4-BE49-F238E27FC236}">
                <a16:creationId xmlns:a16="http://schemas.microsoft.com/office/drawing/2014/main" xmlns="" id="{98F69BC1-3A00-432C-8D06-820F4FA56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E63EDCB-7B47-452C-9478-B83CD1F5B280}"/>
              </a:ext>
            </a:extLst>
          </p:cNvPr>
          <p:cNvSpPr>
            <a:spLocks noGrp="1"/>
          </p:cNvSpPr>
          <p:nvPr>
            <p:ph type="sldNum" sz="quarter" idx="12"/>
          </p:nvPr>
        </p:nvSpPr>
        <p:spPr/>
        <p:txBody>
          <a:bodyPr/>
          <a:lstStyle/>
          <a:p>
            <a:fld id="{55490EEA-3475-43C9-B802-48BA4811E69E}" type="slidenum">
              <a:rPr lang="en-US" smtClean="0"/>
              <a:t>‹#›</a:t>
            </a:fld>
            <a:endParaRPr lang="en-US"/>
          </a:p>
        </p:txBody>
      </p:sp>
    </p:spTree>
    <p:extLst>
      <p:ext uri="{BB962C8B-B14F-4D97-AF65-F5344CB8AC3E}">
        <p14:creationId xmlns:p14="http://schemas.microsoft.com/office/powerpoint/2010/main" val="218562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DBB673-8800-4E3B-AB4D-753502E4A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82868FA-2BD4-4401-BF76-47424EEFA3A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BDFA9F1-4249-4CB5-9D53-B00237D0CD2E}"/>
              </a:ext>
            </a:extLst>
          </p:cNvPr>
          <p:cNvSpPr>
            <a:spLocks noGrp="1"/>
          </p:cNvSpPr>
          <p:nvPr>
            <p:ph type="dt" sz="half" idx="10"/>
          </p:nvPr>
        </p:nvSpPr>
        <p:spPr/>
        <p:txBody>
          <a:bodyPr/>
          <a:lstStyle/>
          <a:p>
            <a:fld id="{DE9C0695-CBB0-4276-9718-C5EA1C4E1434}" type="datetimeFigureOut">
              <a:rPr lang="en-US" smtClean="0"/>
              <a:t>7/24/2018</a:t>
            </a:fld>
            <a:endParaRPr lang="en-US"/>
          </a:p>
        </p:txBody>
      </p:sp>
      <p:sp>
        <p:nvSpPr>
          <p:cNvPr id="5" name="Footer Placeholder 4">
            <a:extLst>
              <a:ext uri="{FF2B5EF4-FFF2-40B4-BE49-F238E27FC236}">
                <a16:creationId xmlns:a16="http://schemas.microsoft.com/office/drawing/2014/main" xmlns="" id="{15ABF933-223A-46AB-ACD3-0CCF20616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5CD4424-5B45-4DCE-9E31-0A0D797FF202}"/>
              </a:ext>
            </a:extLst>
          </p:cNvPr>
          <p:cNvSpPr>
            <a:spLocks noGrp="1"/>
          </p:cNvSpPr>
          <p:nvPr>
            <p:ph type="sldNum" sz="quarter" idx="12"/>
          </p:nvPr>
        </p:nvSpPr>
        <p:spPr/>
        <p:txBody>
          <a:bodyPr/>
          <a:lstStyle/>
          <a:p>
            <a:fld id="{55490EEA-3475-43C9-B802-48BA4811E69E}" type="slidenum">
              <a:rPr lang="en-US" smtClean="0"/>
              <a:t>‹#›</a:t>
            </a:fld>
            <a:endParaRPr lang="en-US"/>
          </a:p>
        </p:txBody>
      </p:sp>
    </p:spTree>
    <p:extLst>
      <p:ext uri="{BB962C8B-B14F-4D97-AF65-F5344CB8AC3E}">
        <p14:creationId xmlns:p14="http://schemas.microsoft.com/office/powerpoint/2010/main" val="411872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10583-96EC-4C05-8B06-63631C2D6D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4D0DDF2-7FAA-4F73-9CF0-7DC90D9A54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1E787B3-BDC1-475B-8C5C-C57C21C96931}"/>
              </a:ext>
            </a:extLst>
          </p:cNvPr>
          <p:cNvSpPr>
            <a:spLocks noGrp="1"/>
          </p:cNvSpPr>
          <p:nvPr>
            <p:ph type="dt" sz="half" idx="10"/>
          </p:nvPr>
        </p:nvSpPr>
        <p:spPr/>
        <p:txBody>
          <a:bodyPr/>
          <a:lstStyle/>
          <a:p>
            <a:fld id="{DE9C0695-CBB0-4276-9718-C5EA1C4E1434}" type="datetimeFigureOut">
              <a:rPr lang="en-US" smtClean="0"/>
              <a:t>7/24/2018</a:t>
            </a:fld>
            <a:endParaRPr lang="en-US"/>
          </a:p>
        </p:txBody>
      </p:sp>
      <p:sp>
        <p:nvSpPr>
          <p:cNvPr id="5" name="Footer Placeholder 4">
            <a:extLst>
              <a:ext uri="{FF2B5EF4-FFF2-40B4-BE49-F238E27FC236}">
                <a16:creationId xmlns:a16="http://schemas.microsoft.com/office/drawing/2014/main" xmlns="" id="{46AF36E9-EEBC-4059-B92A-56EDF3B87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C8EE02E-5156-413C-8D70-ED30320BEE53}"/>
              </a:ext>
            </a:extLst>
          </p:cNvPr>
          <p:cNvSpPr>
            <a:spLocks noGrp="1"/>
          </p:cNvSpPr>
          <p:nvPr>
            <p:ph type="sldNum" sz="quarter" idx="12"/>
          </p:nvPr>
        </p:nvSpPr>
        <p:spPr/>
        <p:txBody>
          <a:bodyPr/>
          <a:lstStyle/>
          <a:p>
            <a:fld id="{55490EEA-3475-43C9-B802-48BA4811E69E}" type="slidenum">
              <a:rPr lang="en-US" smtClean="0"/>
              <a:t>‹#›</a:t>
            </a:fld>
            <a:endParaRPr lang="en-US"/>
          </a:p>
        </p:txBody>
      </p:sp>
    </p:spTree>
    <p:extLst>
      <p:ext uri="{BB962C8B-B14F-4D97-AF65-F5344CB8AC3E}">
        <p14:creationId xmlns:p14="http://schemas.microsoft.com/office/powerpoint/2010/main" val="25752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A03CF3-9E08-499F-A835-9A0ACB9F25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640B33E-CE80-4886-8ED0-7703004434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90C500E-D599-4CF5-94B7-1EC94E71CE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0D4AD9E-9DED-4954-BBD3-81FCB9707CFC}"/>
              </a:ext>
            </a:extLst>
          </p:cNvPr>
          <p:cNvSpPr>
            <a:spLocks noGrp="1"/>
          </p:cNvSpPr>
          <p:nvPr>
            <p:ph type="dt" sz="half" idx="10"/>
          </p:nvPr>
        </p:nvSpPr>
        <p:spPr/>
        <p:txBody>
          <a:bodyPr/>
          <a:lstStyle/>
          <a:p>
            <a:fld id="{DE9C0695-CBB0-4276-9718-C5EA1C4E1434}" type="datetimeFigureOut">
              <a:rPr lang="en-US" smtClean="0"/>
              <a:t>7/24/2018</a:t>
            </a:fld>
            <a:endParaRPr lang="en-US"/>
          </a:p>
        </p:txBody>
      </p:sp>
      <p:sp>
        <p:nvSpPr>
          <p:cNvPr id="6" name="Footer Placeholder 5">
            <a:extLst>
              <a:ext uri="{FF2B5EF4-FFF2-40B4-BE49-F238E27FC236}">
                <a16:creationId xmlns:a16="http://schemas.microsoft.com/office/drawing/2014/main" xmlns="" id="{86CC3769-3099-474D-8178-DA8B24671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5AB62B6-884C-4A26-ADA0-BBC08685E934}"/>
              </a:ext>
            </a:extLst>
          </p:cNvPr>
          <p:cNvSpPr>
            <a:spLocks noGrp="1"/>
          </p:cNvSpPr>
          <p:nvPr>
            <p:ph type="sldNum" sz="quarter" idx="12"/>
          </p:nvPr>
        </p:nvSpPr>
        <p:spPr/>
        <p:txBody>
          <a:bodyPr/>
          <a:lstStyle/>
          <a:p>
            <a:fld id="{55490EEA-3475-43C9-B802-48BA4811E69E}" type="slidenum">
              <a:rPr lang="en-US" smtClean="0"/>
              <a:t>‹#›</a:t>
            </a:fld>
            <a:endParaRPr lang="en-US"/>
          </a:p>
        </p:txBody>
      </p:sp>
    </p:spTree>
    <p:extLst>
      <p:ext uri="{BB962C8B-B14F-4D97-AF65-F5344CB8AC3E}">
        <p14:creationId xmlns:p14="http://schemas.microsoft.com/office/powerpoint/2010/main" val="1103946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C5F40-2913-4AD3-9727-2295FC916C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5DFAC4B-1A12-48BD-9331-DA5B210B7D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393BFF5-5951-4B5A-B7DE-477A3C0440D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8F18415-B5BD-4939-B1BD-DF14EABA3F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7DDAB454-5D54-4554-98F8-82A4F989291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8E7E6E0-B164-4285-A3DA-E0B500F53848}"/>
              </a:ext>
            </a:extLst>
          </p:cNvPr>
          <p:cNvSpPr>
            <a:spLocks noGrp="1"/>
          </p:cNvSpPr>
          <p:nvPr>
            <p:ph type="dt" sz="half" idx="10"/>
          </p:nvPr>
        </p:nvSpPr>
        <p:spPr/>
        <p:txBody>
          <a:bodyPr/>
          <a:lstStyle/>
          <a:p>
            <a:fld id="{DE9C0695-CBB0-4276-9718-C5EA1C4E1434}" type="datetimeFigureOut">
              <a:rPr lang="en-US" smtClean="0"/>
              <a:t>7/24/2018</a:t>
            </a:fld>
            <a:endParaRPr lang="en-US"/>
          </a:p>
        </p:txBody>
      </p:sp>
      <p:sp>
        <p:nvSpPr>
          <p:cNvPr id="8" name="Footer Placeholder 7">
            <a:extLst>
              <a:ext uri="{FF2B5EF4-FFF2-40B4-BE49-F238E27FC236}">
                <a16:creationId xmlns:a16="http://schemas.microsoft.com/office/drawing/2014/main" xmlns="" id="{DBB97179-33BB-4E41-8C6E-F4632D5030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C62A60B-F23E-45D6-9DF4-4E808852B9AE}"/>
              </a:ext>
            </a:extLst>
          </p:cNvPr>
          <p:cNvSpPr>
            <a:spLocks noGrp="1"/>
          </p:cNvSpPr>
          <p:nvPr>
            <p:ph type="sldNum" sz="quarter" idx="12"/>
          </p:nvPr>
        </p:nvSpPr>
        <p:spPr/>
        <p:txBody>
          <a:bodyPr/>
          <a:lstStyle/>
          <a:p>
            <a:fld id="{55490EEA-3475-43C9-B802-48BA4811E69E}" type="slidenum">
              <a:rPr lang="en-US" smtClean="0"/>
              <a:t>‹#›</a:t>
            </a:fld>
            <a:endParaRPr lang="en-US"/>
          </a:p>
        </p:txBody>
      </p:sp>
    </p:spTree>
    <p:extLst>
      <p:ext uri="{BB962C8B-B14F-4D97-AF65-F5344CB8AC3E}">
        <p14:creationId xmlns:p14="http://schemas.microsoft.com/office/powerpoint/2010/main" val="162637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7D356E-DB46-4991-950F-8FC4F7ED9C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D7B8D58-D367-47C3-905F-4BF35BED5C6D}"/>
              </a:ext>
            </a:extLst>
          </p:cNvPr>
          <p:cNvSpPr>
            <a:spLocks noGrp="1"/>
          </p:cNvSpPr>
          <p:nvPr>
            <p:ph type="dt" sz="half" idx="10"/>
          </p:nvPr>
        </p:nvSpPr>
        <p:spPr/>
        <p:txBody>
          <a:bodyPr/>
          <a:lstStyle/>
          <a:p>
            <a:fld id="{DE9C0695-CBB0-4276-9718-C5EA1C4E1434}" type="datetimeFigureOut">
              <a:rPr lang="en-US" smtClean="0"/>
              <a:t>7/24/2018</a:t>
            </a:fld>
            <a:endParaRPr lang="en-US"/>
          </a:p>
        </p:txBody>
      </p:sp>
      <p:sp>
        <p:nvSpPr>
          <p:cNvPr id="4" name="Footer Placeholder 3">
            <a:extLst>
              <a:ext uri="{FF2B5EF4-FFF2-40B4-BE49-F238E27FC236}">
                <a16:creationId xmlns:a16="http://schemas.microsoft.com/office/drawing/2014/main" xmlns="" id="{10A5A102-2F5A-45E6-A50F-146565A03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00BF5B8-95AB-489D-A56D-ABAF4A537DBA}"/>
              </a:ext>
            </a:extLst>
          </p:cNvPr>
          <p:cNvSpPr>
            <a:spLocks noGrp="1"/>
          </p:cNvSpPr>
          <p:nvPr>
            <p:ph type="sldNum" sz="quarter" idx="12"/>
          </p:nvPr>
        </p:nvSpPr>
        <p:spPr/>
        <p:txBody>
          <a:bodyPr/>
          <a:lstStyle/>
          <a:p>
            <a:fld id="{55490EEA-3475-43C9-B802-48BA4811E69E}" type="slidenum">
              <a:rPr lang="en-US" smtClean="0"/>
              <a:t>‹#›</a:t>
            </a:fld>
            <a:endParaRPr lang="en-US"/>
          </a:p>
        </p:txBody>
      </p:sp>
    </p:spTree>
    <p:extLst>
      <p:ext uri="{BB962C8B-B14F-4D97-AF65-F5344CB8AC3E}">
        <p14:creationId xmlns:p14="http://schemas.microsoft.com/office/powerpoint/2010/main" val="277753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1BFBC64-6D9A-42AA-995C-34C323463CAE}"/>
              </a:ext>
            </a:extLst>
          </p:cNvPr>
          <p:cNvSpPr>
            <a:spLocks noGrp="1"/>
          </p:cNvSpPr>
          <p:nvPr>
            <p:ph type="dt" sz="half" idx="10"/>
          </p:nvPr>
        </p:nvSpPr>
        <p:spPr/>
        <p:txBody>
          <a:bodyPr/>
          <a:lstStyle/>
          <a:p>
            <a:fld id="{DE9C0695-CBB0-4276-9718-C5EA1C4E1434}" type="datetimeFigureOut">
              <a:rPr lang="en-US" smtClean="0"/>
              <a:t>7/24/2018</a:t>
            </a:fld>
            <a:endParaRPr lang="en-US"/>
          </a:p>
        </p:txBody>
      </p:sp>
      <p:sp>
        <p:nvSpPr>
          <p:cNvPr id="3" name="Footer Placeholder 2">
            <a:extLst>
              <a:ext uri="{FF2B5EF4-FFF2-40B4-BE49-F238E27FC236}">
                <a16:creationId xmlns:a16="http://schemas.microsoft.com/office/drawing/2014/main" xmlns="" id="{1A7B5433-3CA2-4499-B296-2E3875842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FBC1ECD-DE75-45EE-B657-6350BD672743}"/>
              </a:ext>
            </a:extLst>
          </p:cNvPr>
          <p:cNvSpPr>
            <a:spLocks noGrp="1"/>
          </p:cNvSpPr>
          <p:nvPr>
            <p:ph type="sldNum" sz="quarter" idx="12"/>
          </p:nvPr>
        </p:nvSpPr>
        <p:spPr/>
        <p:txBody>
          <a:bodyPr/>
          <a:lstStyle/>
          <a:p>
            <a:fld id="{55490EEA-3475-43C9-B802-48BA4811E69E}" type="slidenum">
              <a:rPr lang="en-US" smtClean="0"/>
              <a:t>‹#›</a:t>
            </a:fld>
            <a:endParaRPr lang="en-US"/>
          </a:p>
        </p:txBody>
      </p:sp>
    </p:spTree>
    <p:extLst>
      <p:ext uri="{BB962C8B-B14F-4D97-AF65-F5344CB8AC3E}">
        <p14:creationId xmlns:p14="http://schemas.microsoft.com/office/powerpoint/2010/main" val="200206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D7E739-E189-4D4D-9614-11A63F6EB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992F1B6-2EFC-43E6-B3DA-CEA65B239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260D718-79E8-4289-A887-6168D8F8D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DEFE167-6B19-4434-9029-7205AAF6ABDC}"/>
              </a:ext>
            </a:extLst>
          </p:cNvPr>
          <p:cNvSpPr>
            <a:spLocks noGrp="1"/>
          </p:cNvSpPr>
          <p:nvPr>
            <p:ph type="dt" sz="half" idx="10"/>
          </p:nvPr>
        </p:nvSpPr>
        <p:spPr/>
        <p:txBody>
          <a:bodyPr/>
          <a:lstStyle/>
          <a:p>
            <a:fld id="{DE9C0695-CBB0-4276-9718-C5EA1C4E1434}" type="datetimeFigureOut">
              <a:rPr lang="en-US" smtClean="0"/>
              <a:t>7/24/2018</a:t>
            </a:fld>
            <a:endParaRPr lang="en-US"/>
          </a:p>
        </p:txBody>
      </p:sp>
      <p:sp>
        <p:nvSpPr>
          <p:cNvPr id="6" name="Footer Placeholder 5">
            <a:extLst>
              <a:ext uri="{FF2B5EF4-FFF2-40B4-BE49-F238E27FC236}">
                <a16:creationId xmlns:a16="http://schemas.microsoft.com/office/drawing/2014/main" xmlns="" id="{9695D8F3-031A-483C-B748-7A64FDF287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6A0552C-0991-48E7-9EA5-F1985B5927F2}"/>
              </a:ext>
            </a:extLst>
          </p:cNvPr>
          <p:cNvSpPr>
            <a:spLocks noGrp="1"/>
          </p:cNvSpPr>
          <p:nvPr>
            <p:ph type="sldNum" sz="quarter" idx="12"/>
          </p:nvPr>
        </p:nvSpPr>
        <p:spPr/>
        <p:txBody>
          <a:bodyPr/>
          <a:lstStyle/>
          <a:p>
            <a:fld id="{55490EEA-3475-43C9-B802-48BA4811E69E}" type="slidenum">
              <a:rPr lang="en-US" smtClean="0"/>
              <a:t>‹#›</a:t>
            </a:fld>
            <a:endParaRPr lang="en-US"/>
          </a:p>
        </p:txBody>
      </p:sp>
    </p:spTree>
    <p:extLst>
      <p:ext uri="{BB962C8B-B14F-4D97-AF65-F5344CB8AC3E}">
        <p14:creationId xmlns:p14="http://schemas.microsoft.com/office/powerpoint/2010/main" val="3539766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A51CCD-41C3-416B-8605-DFF41B9FD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0D723B0-EE94-4CED-A4F7-198421755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F824CA3-47BA-4FDF-8A33-22A8CCBD9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4429B9F-447B-4BB4-8DDD-655296152A51}"/>
              </a:ext>
            </a:extLst>
          </p:cNvPr>
          <p:cNvSpPr>
            <a:spLocks noGrp="1"/>
          </p:cNvSpPr>
          <p:nvPr>
            <p:ph type="dt" sz="half" idx="10"/>
          </p:nvPr>
        </p:nvSpPr>
        <p:spPr/>
        <p:txBody>
          <a:bodyPr/>
          <a:lstStyle/>
          <a:p>
            <a:fld id="{DE9C0695-CBB0-4276-9718-C5EA1C4E1434}" type="datetimeFigureOut">
              <a:rPr lang="en-US" smtClean="0"/>
              <a:t>7/24/2018</a:t>
            </a:fld>
            <a:endParaRPr lang="en-US"/>
          </a:p>
        </p:txBody>
      </p:sp>
      <p:sp>
        <p:nvSpPr>
          <p:cNvPr id="6" name="Footer Placeholder 5">
            <a:extLst>
              <a:ext uri="{FF2B5EF4-FFF2-40B4-BE49-F238E27FC236}">
                <a16:creationId xmlns:a16="http://schemas.microsoft.com/office/drawing/2014/main" xmlns="" id="{491224BE-01E0-4828-933F-3D9EB34BD4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86173CE-DE9A-4D04-A354-6C0C4D5F9EB3}"/>
              </a:ext>
            </a:extLst>
          </p:cNvPr>
          <p:cNvSpPr>
            <a:spLocks noGrp="1"/>
          </p:cNvSpPr>
          <p:nvPr>
            <p:ph type="sldNum" sz="quarter" idx="12"/>
          </p:nvPr>
        </p:nvSpPr>
        <p:spPr/>
        <p:txBody>
          <a:bodyPr/>
          <a:lstStyle/>
          <a:p>
            <a:fld id="{55490EEA-3475-43C9-B802-48BA4811E69E}" type="slidenum">
              <a:rPr lang="en-US" smtClean="0"/>
              <a:t>‹#›</a:t>
            </a:fld>
            <a:endParaRPr lang="en-US"/>
          </a:p>
        </p:txBody>
      </p:sp>
    </p:spTree>
    <p:extLst>
      <p:ext uri="{BB962C8B-B14F-4D97-AF65-F5344CB8AC3E}">
        <p14:creationId xmlns:p14="http://schemas.microsoft.com/office/powerpoint/2010/main" val="357420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5973FB2-2C9D-4398-B7B5-3E79E7C2E4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78C2F32-6E02-491D-BB15-1C9AF9CDD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4453D49-49EB-425C-847F-7CC8475CA6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C0695-CBB0-4276-9718-C5EA1C4E1434}" type="datetimeFigureOut">
              <a:rPr lang="en-US" smtClean="0"/>
              <a:t>7/24/2018</a:t>
            </a:fld>
            <a:endParaRPr lang="en-US"/>
          </a:p>
        </p:txBody>
      </p:sp>
      <p:sp>
        <p:nvSpPr>
          <p:cNvPr id="5" name="Footer Placeholder 4">
            <a:extLst>
              <a:ext uri="{FF2B5EF4-FFF2-40B4-BE49-F238E27FC236}">
                <a16:creationId xmlns:a16="http://schemas.microsoft.com/office/drawing/2014/main" xmlns="" id="{0F71A0A3-B9F2-470F-9CAF-0854DCF803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3B76333-0FA1-4F0A-B8A7-D68BD91733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90EEA-3475-43C9-B802-48BA4811E69E}" type="slidenum">
              <a:rPr lang="en-US" smtClean="0"/>
              <a:t>‹#›</a:t>
            </a:fld>
            <a:endParaRPr lang="en-US"/>
          </a:p>
        </p:txBody>
      </p:sp>
    </p:spTree>
    <p:extLst>
      <p:ext uri="{BB962C8B-B14F-4D97-AF65-F5344CB8AC3E}">
        <p14:creationId xmlns:p14="http://schemas.microsoft.com/office/powerpoint/2010/main" val="2867435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95DF8C-B113-44E6-B6BE-43C464B48C7C}"/>
              </a:ext>
            </a:extLst>
          </p:cNvPr>
          <p:cNvSpPr>
            <a:spLocks noGrp="1"/>
          </p:cNvSpPr>
          <p:nvPr>
            <p:ph type="ctrTitle"/>
          </p:nvPr>
        </p:nvSpPr>
        <p:spPr>
          <a:xfrm>
            <a:off x="110836" y="1122363"/>
            <a:ext cx="12081164" cy="2387600"/>
          </a:xfrm>
        </p:spPr>
        <p:txBody>
          <a:bodyPr>
            <a:normAutofit fontScale="90000"/>
          </a:bodyPr>
          <a:lstStyle/>
          <a:p>
            <a:r>
              <a:rPr lang="en-US"/>
              <a:t>Chapter </a:t>
            </a:r>
            <a:r>
              <a:rPr lang="en-US" smtClean="0"/>
              <a:t>2</a:t>
            </a:r>
            <a:r>
              <a:rPr lang="en-US" dirty="0"/>
              <a:t/>
            </a:r>
            <a:br>
              <a:rPr lang="en-US" dirty="0"/>
            </a:br>
            <a:r>
              <a:rPr lang="en-US" dirty="0"/>
              <a:t/>
            </a:r>
            <a:br>
              <a:rPr lang="en-US" dirty="0"/>
            </a:br>
            <a:r>
              <a:rPr lang="en-US" sz="5600" dirty="0"/>
              <a:t>Attitude, Goal Setting, and Life Management</a:t>
            </a:r>
          </a:p>
        </p:txBody>
      </p:sp>
      <p:sp>
        <p:nvSpPr>
          <p:cNvPr id="3" name="Subtitle 2">
            <a:extLst>
              <a:ext uri="{FF2B5EF4-FFF2-40B4-BE49-F238E27FC236}">
                <a16:creationId xmlns:a16="http://schemas.microsoft.com/office/drawing/2014/main" xmlns="" id="{4E561386-250D-428A-A374-C2C0BFE15EB9}"/>
              </a:ext>
            </a:extLst>
          </p:cNvPr>
          <p:cNvSpPr>
            <a:spLocks noGrp="1"/>
          </p:cNvSpPr>
          <p:nvPr>
            <p:ph type="subTitle" idx="1"/>
          </p:nvPr>
        </p:nvSpPr>
        <p:spPr>
          <a:xfrm>
            <a:off x="1524000" y="3920835"/>
            <a:ext cx="9144000" cy="1073727"/>
          </a:xfrm>
        </p:spPr>
        <p:txBody>
          <a:bodyPr/>
          <a:lstStyle/>
          <a:p>
            <a:endParaRPr lang="en-US" dirty="0"/>
          </a:p>
          <a:p>
            <a:r>
              <a:rPr lang="en-US" dirty="0"/>
              <a:t>ISC</a:t>
            </a:r>
          </a:p>
        </p:txBody>
      </p:sp>
    </p:spTree>
    <p:extLst>
      <p:ext uri="{BB962C8B-B14F-4D97-AF65-F5344CB8AC3E}">
        <p14:creationId xmlns:p14="http://schemas.microsoft.com/office/powerpoint/2010/main" val="1399515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F6A73-ABB0-42CF-9F0E-C1DB3EDC9407}"/>
              </a:ext>
            </a:extLst>
          </p:cNvPr>
          <p:cNvSpPr>
            <a:spLocks noGrp="1"/>
          </p:cNvSpPr>
          <p:nvPr>
            <p:ph type="title"/>
          </p:nvPr>
        </p:nvSpPr>
        <p:spPr>
          <a:xfrm>
            <a:off x="838199" y="365125"/>
            <a:ext cx="11088757" cy="1325563"/>
          </a:xfrm>
        </p:spPr>
        <p:txBody>
          <a:bodyPr/>
          <a:lstStyle/>
          <a:p>
            <a:r>
              <a:rPr lang="en-US" dirty="0"/>
              <a:t>THE IMPORTANCE OF PERSONAL GOAL SETTING</a:t>
            </a:r>
          </a:p>
        </p:txBody>
      </p:sp>
      <p:sp>
        <p:nvSpPr>
          <p:cNvPr id="3" name="Content Placeholder 2">
            <a:extLst>
              <a:ext uri="{FF2B5EF4-FFF2-40B4-BE49-F238E27FC236}">
                <a16:creationId xmlns:a16="http://schemas.microsoft.com/office/drawing/2014/main" xmlns="" id="{B358DDD3-93D1-4F94-A05D-954DA0F21F27}"/>
              </a:ext>
            </a:extLst>
          </p:cNvPr>
          <p:cNvSpPr>
            <a:spLocks noGrp="1"/>
          </p:cNvSpPr>
          <p:nvPr>
            <p:ph idx="1"/>
          </p:nvPr>
        </p:nvSpPr>
        <p:spPr>
          <a:xfrm>
            <a:off x="838200" y="1510748"/>
            <a:ext cx="10515600" cy="5347251"/>
          </a:xfrm>
        </p:spPr>
        <p:txBody>
          <a:bodyPr>
            <a:normAutofit/>
          </a:bodyPr>
          <a:lstStyle/>
          <a:p>
            <a:pPr>
              <a:defRPr/>
            </a:pPr>
            <a:r>
              <a:rPr lang="en-US" b="1" dirty="0">
                <a:ea typeface="ＭＳ Ｐゴシック" charset="0"/>
              </a:rPr>
              <a:t>Goal: </a:t>
            </a:r>
            <a:r>
              <a:rPr lang="en-US" dirty="0">
                <a:ea typeface="ＭＳ Ｐゴシック" charset="0"/>
              </a:rPr>
              <a:t>a target</a:t>
            </a:r>
          </a:p>
          <a:p>
            <a:pPr lvl="1">
              <a:defRPr/>
            </a:pPr>
            <a:r>
              <a:rPr lang="en-US" dirty="0">
                <a:ea typeface="ＭＳ Ｐゴシック" charset="0"/>
              </a:rPr>
              <a:t>Think of it as a reward at the top of a ladder; you must climb the ladder before reaching the reward</a:t>
            </a:r>
          </a:p>
          <a:p>
            <a:pPr lvl="1">
              <a:defRPr/>
            </a:pPr>
            <a:r>
              <a:rPr lang="en-US" dirty="0">
                <a:ea typeface="ＭＳ Ｐゴシック" charset="0"/>
              </a:rPr>
              <a:t>Goals provide focus; increase self-concept; and help overcome procrastination, fear, and failure</a:t>
            </a:r>
          </a:p>
          <a:p>
            <a:pPr lvl="1">
              <a:defRPr/>
            </a:pPr>
            <a:r>
              <a:rPr lang="en-US" dirty="0">
                <a:ea typeface="ＭＳ Ｐゴシック" charset="0"/>
              </a:rPr>
              <a:t>Setting goals will help you become more successful in your career</a:t>
            </a:r>
          </a:p>
          <a:p>
            <a:pPr>
              <a:defRPr/>
            </a:pPr>
            <a:r>
              <a:rPr lang="en-US" dirty="0">
                <a:ea typeface="ＭＳ Ｐゴシック" charset="0"/>
              </a:rPr>
              <a:t>Long-term and short-term goal</a:t>
            </a:r>
          </a:p>
          <a:p>
            <a:pPr lvl="1">
              <a:defRPr/>
            </a:pPr>
            <a:r>
              <a:rPr lang="en-US" dirty="0">
                <a:ea typeface="ＭＳ Ｐゴシック" charset="0"/>
              </a:rPr>
              <a:t>Achieving short-term and long-term goals is like climbing a ladder</a:t>
            </a:r>
          </a:p>
          <a:p>
            <a:pPr lvl="1">
              <a:defRPr/>
            </a:pPr>
            <a:r>
              <a:rPr lang="en-US" dirty="0">
                <a:ea typeface="ＭＳ Ｐゴシック" charset="0"/>
              </a:rPr>
              <a:t>Goals need to be put into writing</a:t>
            </a:r>
          </a:p>
          <a:p>
            <a:pPr lvl="2">
              <a:defRPr/>
            </a:pPr>
            <a:r>
              <a:rPr lang="en-US" dirty="0">
                <a:ea typeface="ＭＳ Ｐゴシック" charset="0"/>
              </a:rPr>
              <a:t>Set long-term goals</a:t>
            </a:r>
          </a:p>
          <a:p>
            <a:pPr lvl="2">
              <a:defRPr/>
            </a:pPr>
            <a:r>
              <a:rPr lang="en-US" dirty="0">
                <a:ea typeface="ＭＳ Ｐゴシック" charset="0"/>
              </a:rPr>
              <a:t>Set short-term goals for reaching long-term goals</a:t>
            </a:r>
          </a:p>
          <a:p>
            <a:pPr lvl="1">
              <a:defRPr/>
            </a:pPr>
            <a:endParaRPr lang="en-US" dirty="0">
              <a:ea typeface="ＭＳ Ｐゴシック" charset="0"/>
            </a:endParaRPr>
          </a:p>
          <a:p>
            <a:endParaRPr lang="en-US" dirty="0"/>
          </a:p>
        </p:txBody>
      </p:sp>
    </p:spTree>
    <p:extLst>
      <p:ext uri="{BB962C8B-B14F-4D97-AF65-F5344CB8AC3E}">
        <p14:creationId xmlns:p14="http://schemas.microsoft.com/office/powerpoint/2010/main" val="1144698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F3BE8-8E4E-4C9A-AC42-BF4942413F46}"/>
              </a:ext>
            </a:extLst>
          </p:cNvPr>
          <p:cNvSpPr>
            <a:spLocks noGrp="1"/>
          </p:cNvSpPr>
          <p:nvPr>
            <p:ph type="title"/>
          </p:nvPr>
        </p:nvSpPr>
        <p:spPr/>
        <p:txBody>
          <a:bodyPr/>
          <a:lstStyle/>
          <a:p>
            <a:r>
              <a:rPr lang="en-US" dirty="0"/>
              <a:t>SMART Method</a:t>
            </a:r>
          </a:p>
        </p:txBody>
      </p:sp>
      <p:sp>
        <p:nvSpPr>
          <p:cNvPr id="3" name="Content Placeholder 2">
            <a:extLst>
              <a:ext uri="{FF2B5EF4-FFF2-40B4-BE49-F238E27FC236}">
                <a16:creationId xmlns:a16="http://schemas.microsoft.com/office/drawing/2014/main" xmlns="" id="{8897AB68-8D50-48CC-A041-C4735BFFB8D0}"/>
              </a:ext>
            </a:extLst>
          </p:cNvPr>
          <p:cNvSpPr>
            <a:spLocks noGrp="1"/>
          </p:cNvSpPr>
          <p:nvPr>
            <p:ph idx="1"/>
          </p:nvPr>
        </p:nvSpPr>
        <p:spPr/>
        <p:txBody>
          <a:bodyPr/>
          <a:lstStyle/>
          <a:p>
            <a:pPr>
              <a:spcBef>
                <a:spcPct val="0"/>
              </a:spcBef>
              <a:buNone/>
              <a:defRPr/>
            </a:pPr>
            <a:r>
              <a:rPr lang="en-US" sz="3200" b="1" dirty="0" smtClean="0">
                <a:ea typeface="ＭＳ Ｐゴシック" charset="0"/>
              </a:rPr>
              <a:t>S</a:t>
            </a:r>
            <a:r>
              <a:rPr lang="en-US" sz="3200" dirty="0" smtClean="0">
                <a:ea typeface="ＭＳ Ｐゴシック" charset="0"/>
              </a:rPr>
              <a:t>pecific – </a:t>
            </a:r>
            <a:r>
              <a:rPr lang="en-US" sz="3200" dirty="0" err="1" smtClean="0">
                <a:ea typeface="ＭＳ Ｐゴシック" charset="0"/>
              </a:rPr>
              <a:t>cụ</a:t>
            </a:r>
            <a:r>
              <a:rPr lang="en-US" sz="3200" dirty="0" smtClean="0">
                <a:ea typeface="ＭＳ Ｐゴシック" charset="0"/>
              </a:rPr>
              <a:t> </a:t>
            </a:r>
            <a:r>
              <a:rPr lang="en-US" sz="3200" dirty="0" err="1" smtClean="0">
                <a:ea typeface="ＭＳ Ｐゴシック" charset="0"/>
              </a:rPr>
              <a:t>thể</a:t>
            </a:r>
            <a:endParaRPr lang="en-US" sz="3200" dirty="0">
              <a:ea typeface="ＭＳ Ｐゴシック" charset="0"/>
            </a:endParaRPr>
          </a:p>
          <a:p>
            <a:pPr lvl="2">
              <a:spcBef>
                <a:spcPct val="0"/>
              </a:spcBef>
              <a:buNone/>
              <a:defRPr/>
            </a:pPr>
            <a:r>
              <a:rPr lang="en-US" sz="2100" b="1" dirty="0">
                <a:ea typeface="ＭＳ Ｐゴシック" charset="0"/>
              </a:rPr>
              <a:t>Identify what you want to accomplish or quantify</a:t>
            </a:r>
          </a:p>
          <a:p>
            <a:pPr>
              <a:spcBef>
                <a:spcPct val="0"/>
              </a:spcBef>
              <a:buNone/>
              <a:defRPr/>
            </a:pPr>
            <a:r>
              <a:rPr lang="en-US" sz="3200" b="1" dirty="0" smtClean="0">
                <a:ea typeface="ＭＳ Ｐゴシック" charset="0"/>
              </a:rPr>
              <a:t>M</a:t>
            </a:r>
            <a:r>
              <a:rPr lang="en-US" sz="3200" dirty="0" smtClean="0">
                <a:ea typeface="ＭＳ Ｐゴシック" charset="0"/>
              </a:rPr>
              <a:t>easurable –</a:t>
            </a:r>
            <a:r>
              <a:rPr lang="en-US" sz="3200" dirty="0" err="1" smtClean="0">
                <a:ea typeface="ＭＳ Ｐゴシック" charset="0"/>
              </a:rPr>
              <a:t>có</a:t>
            </a:r>
            <a:r>
              <a:rPr lang="en-US" sz="3200" dirty="0" smtClean="0">
                <a:ea typeface="ＭＳ Ｐゴシック" charset="0"/>
              </a:rPr>
              <a:t> </a:t>
            </a:r>
            <a:r>
              <a:rPr lang="en-US" sz="3200" dirty="0" err="1" smtClean="0">
                <a:ea typeface="ＭＳ Ｐゴシック" charset="0"/>
              </a:rPr>
              <a:t>thể</a:t>
            </a:r>
            <a:r>
              <a:rPr lang="en-US" sz="3200" dirty="0" smtClean="0">
                <a:ea typeface="ＭＳ Ｐゴシック" charset="0"/>
              </a:rPr>
              <a:t> </a:t>
            </a:r>
            <a:r>
              <a:rPr lang="en-US" sz="3200" dirty="0" err="1" smtClean="0">
                <a:ea typeface="ＭＳ Ｐゴシック" charset="0"/>
              </a:rPr>
              <a:t>đo</a:t>
            </a:r>
            <a:r>
              <a:rPr lang="en-US" sz="3200" dirty="0" smtClean="0">
                <a:ea typeface="ＭＳ Ｐゴシック" charset="0"/>
              </a:rPr>
              <a:t> </a:t>
            </a:r>
            <a:r>
              <a:rPr lang="en-US" sz="3200" dirty="0" err="1" smtClean="0">
                <a:ea typeface="ＭＳ Ｐゴシック" charset="0"/>
              </a:rPr>
              <a:t>lường</a:t>
            </a:r>
            <a:endParaRPr lang="en-US" sz="3200" dirty="0">
              <a:ea typeface="ＭＳ Ｐゴシック" charset="0"/>
            </a:endParaRPr>
          </a:p>
          <a:p>
            <a:pPr lvl="2">
              <a:spcBef>
                <a:spcPct val="0"/>
              </a:spcBef>
              <a:buNone/>
              <a:defRPr/>
            </a:pPr>
            <a:r>
              <a:rPr lang="en-US" sz="2100" b="1" dirty="0">
                <a:ea typeface="ＭＳ Ｐゴシック" charset="0"/>
              </a:rPr>
              <a:t>Identify how you know when you have achieved it</a:t>
            </a:r>
          </a:p>
          <a:p>
            <a:pPr>
              <a:spcBef>
                <a:spcPct val="0"/>
              </a:spcBef>
              <a:buNone/>
              <a:defRPr/>
            </a:pPr>
            <a:r>
              <a:rPr lang="en-US" sz="3200" b="1" dirty="0" smtClean="0">
                <a:ea typeface="ＭＳ Ｐゴシック" charset="0"/>
              </a:rPr>
              <a:t>A</a:t>
            </a:r>
            <a:r>
              <a:rPr lang="en-US" sz="3200" dirty="0" smtClean="0">
                <a:ea typeface="ＭＳ Ｐゴシック" charset="0"/>
              </a:rPr>
              <a:t>chievable – </a:t>
            </a:r>
            <a:r>
              <a:rPr lang="en-US" sz="3200" dirty="0" err="1" smtClean="0">
                <a:ea typeface="ＭＳ Ｐゴシック" charset="0"/>
              </a:rPr>
              <a:t>khả</a:t>
            </a:r>
            <a:r>
              <a:rPr lang="en-US" sz="3200" dirty="0" smtClean="0">
                <a:ea typeface="ＭＳ Ｐゴシック" charset="0"/>
              </a:rPr>
              <a:t> </a:t>
            </a:r>
            <a:r>
              <a:rPr lang="en-US" sz="3200" dirty="0" err="1" smtClean="0">
                <a:ea typeface="ＭＳ Ｐゴシック" charset="0"/>
              </a:rPr>
              <a:t>thi</a:t>
            </a:r>
            <a:endParaRPr lang="en-US" sz="3200" dirty="0">
              <a:ea typeface="ＭＳ Ｐゴシック" charset="0"/>
            </a:endParaRPr>
          </a:p>
          <a:p>
            <a:pPr lvl="2">
              <a:spcBef>
                <a:spcPct val="0"/>
              </a:spcBef>
              <a:buNone/>
              <a:defRPr/>
            </a:pPr>
            <a:r>
              <a:rPr lang="en-US" sz="2100" b="1" dirty="0">
                <a:ea typeface="ＭＳ Ｐゴシック" charset="0"/>
              </a:rPr>
              <a:t>Challenging, yet attainable and realistic</a:t>
            </a:r>
          </a:p>
          <a:p>
            <a:pPr>
              <a:spcBef>
                <a:spcPct val="0"/>
              </a:spcBef>
              <a:buNone/>
              <a:defRPr/>
            </a:pPr>
            <a:r>
              <a:rPr lang="en-US" sz="3200" b="1" dirty="0" smtClean="0">
                <a:ea typeface="ＭＳ Ｐゴシック" charset="0"/>
              </a:rPr>
              <a:t>R</a:t>
            </a:r>
            <a:r>
              <a:rPr lang="en-US" sz="3200" dirty="0" smtClean="0">
                <a:ea typeface="ＭＳ Ｐゴシック" charset="0"/>
              </a:rPr>
              <a:t>elevant – </a:t>
            </a:r>
            <a:r>
              <a:rPr lang="en-US" sz="3200" dirty="0" err="1" smtClean="0">
                <a:ea typeface="ＭＳ Ｐゴシック" charset="0"/>
              </a:rPr>
              <a:t>phù</a:t>
            </a:r>
            <a:r>
              <a:rPr lang="en-US" sz="3200" dirty="0" smtClean="0">
                <a:ea typeface="ＭＳ Ｐゴシック" charset="0"/>
              </a:rPr>
              <a:t> </a:t>
            </a:r>
            <a:r>
              <a:rPr lang="en-US" sz="3200" dirty="0" err="1" smtClean="0">
                <a:ea typeface="ＭＳ Ｐゴシック" charset="0"/>
              </a:rPr>
              <a:t>hợp</a:t>
            </a:r>
            <a:r>
              <a:rPr lang="en-US" sz="3200" dirty="0" smtClean="0">
                <a:ea typeface="ＭＳ Ｐゴシック" charset="0"/>
              </a:rPr>
              <a:t> </a:t>
            </a:r>
            <a:r>
              <a:rPr lang="en-US" sz="3200" dirty="0" err="1" smtClean="0">
                <a:ea typeface="ＭＳ Ｐゴシック" charset="0"/>
              </a:rPr>
              <a:t>bản</a:t>
            </a:r>
            <a:r>
              <a:rPr lang="en-US" sz="3200" dirty="0" smtClean="0">
                <a:ea typeface="ＭＳ Ｐゴシック" charset="0"/>
              </a:rPr>
              <a:t> </a:t>
            </a:r>
            <a:r>
              <a:rPr lang="en-US" sz="3200" dirty="0" err="1" smtClean="0">
                <a:ea typeface="ＭＳ Ｐゴシック" charset="0"/>
              </a:rPr>
              <a:t>thân</a:t>
            </a:r>
            <a:endParaRPr lang="en-US" sz="3200" dirty="0">
              <a:ea typeface="ＭＳ Ｐゴシック" charset="0"/>
            </a:endParaRPr>
          </a:p>
          <a:p>
            <a:pPr lvl="2">
              <a:spcBef>
                <a:spcPct val="0"/>
              </a:spcBef>
              <a:buNone/>
              <a:defRPr/>
            </a:pPr>
            <a:r>
              <a:rPr lang="en-US" sz="2100" b="1" dirty="0">
                <a:ea typeface="ＭＳ Ｐゴシック" charset="0"/>
              </a:rPr>
              <a:t>Make it meaningful to you</a:t>
            </a:r>
          </a:p>
          <a:p>
            <a:pPr>
              <a:spcBef>
                <a:spcPct val="0"/>
              </a:spcBef>
              <a:buNone/>
              <a:defRPr/>
            </a:pPr>
            <a:r>
              <a:rPr lang="en-US" sz="3200" b="1" dirty="0" smtClean="0">
                <a:ea typeface="ＭＳ Ｐゴシック" charset="0"/>
              </a:rPr>
              <a:t>T</a:t>
            </a:r>
            <a:r>
              <a:rPr lang="en-US" sz="3200" dirty="0" smtClean="0">
                <a:ea typeface="ＭＳ Ｐゴシック" charset="0"/>
              </a:rPr>
              <a:t>ime-based – </a:t>
            </a:r>
            <a:r>
              <a:rPr lang="en-US" sz="3200" dirty="0" err="1" smtClean="0">
                <a:ea typeface="ＭＳ Ｐゴシック" charset="0"/>
              </a:rPr>
              <a:t>thời</a:t>
            </a:r>
            <a:r>
              <a:rPr lang="en-US" sz="3200" dirty="0" smtClean="0">
                <a:ea typeface="ＭＳ Ｐゴシック" charset="0"/>
              </a:rPr>
              <a:t> </a:t>
            </a:r>
            <a:r>
              <a:rPr lang="en-US" sz="3200" dirty="0" err="1" smtClean="0">
                <a:ea typeface="ＭＳ Ｐゴシック" charset="0"/>
              </a:rPr>
              <a:t>hạn</a:t>
            </a:r>
            <a:endParaRPr lang="en-US" sz="3200" dirty="0">
              <a:ea typeface="ＭＳ Ｐゴシック" charset="0"/>
            </a:endParaRPr>
          </a:p>
          <a:p>
            <a:pPr lvl="2">
              <a:spcBef>
                <a:spcPct val="0"/>
              </a:spcBef>
              <a:buNone/>
              <a:defRPr/>
            </a:pPr>
            <a:r>
              <a:rPr lang="en-US" sz="2100" b="1" dirty="0">
                <a:ea typeface="ＭＳ Ｐゴシック" charset="0"/>
              </a:rPr>
              <a:t>Attach a specific time to reach the goal</a:t>
            </a:r>
          </a:p>
          <a:p>
            <a:pPr marL="0" indent="0">
              <a:buNone/>
            </a:pPr>
            <a:endParaRPr lang="en-US" dirty="0"/>
          </a:p>
        </p:txBody>
      </p:sp>
    </p:spTree>
    <p:extLst>
      <p:ext uri="{BB962C8B-B14F-4D97-AF65-F5344CB8AC3E}">
        <p14:creationId xmlns:p14="http://schemas.microsoft.com/office/powerpoint/2010/main" val="2491648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B0B93B-9262-4931-9423-35AF051102CA}"/>
              </a:ext>
            </a:extLst>
          </p:cNvPr>
          <p:cNvSpPr>
            <a:spLocks noGrp="1"/>
          </p:cNvSpPr>
          <p:nvPr>
            <p:ph type="title"/>
          </p:nvPr>
        </p:nvSpPr>
        <p:spPr/>
        <p:txBody>
          <a:bodyPr/>
          <a:lstStyle/>
          <a:p>
            <a:r>
              <a:rPr lang="en-US" dirty="0"/>
              <a:t>Goal set for this class</a:t>
            </a:r>
          </a:p>
        </p:txBody>
      </p:sp>
      <p:sp>
        <p:nvSpPr>
          <p:cNvPr id="3" name="Content Placeholder 2">
            <a:extLst>
              <a:ext uri="{FF2B5EF4-FFF2-40B4-BE49-F238E27FC236}">
                <a16:creationId xmlns:a16="http://schemas.microsoft.com/office/drawing/2014/main" xmlns="" id="{322D2F91-5132-433A-9F89-FC59E788C913}"/>
              </a:ext>
            </a:extLst>
          </p:cNvPr>
          <p:cNvSpPr>
            <a:spLocks noGrp="1"/>
          </p:cNvSpPr>
          <p:nvPr>
            <p:ph idx="1"/>
          </p:nvPr>
        </p:nvSpPr>
        <p:spPr/>
        <p:txBody>
          <a:bodyPr/>
          <a:lstStyle/>
          <a:p>
            <a:r>
              <a:rPr lang="en-US" dirty="0"/>
              <a:t>passing the class with a specific grade</a:t>
            </a:r>
          </a:p>
          <a:p>
            <a:r>
              <a:rPr lang="en-US" dirty="0"/>
              <a:t>creating a usable résumé</a:t>
            </a:r>
          </a:p>
          <a:p>
            <a:r>
              <a:rPr lang="en-US" dirty="0"/>
              <a:t>being on time to class every day</a:t>
            </a:r>
          </a:p>
          <a:p>
            <a:r>
              <a:rPr lang="en-US" dirty="0"/>
              <a:t>being in class every day</a:t>
            </a:r>
          </a:p>
          <a:p>
            <a:r>
              <a:rPr lang="en-US" dirty="0"/>
              <a:t>getting homework done on class night</a:t>
            </a:r>
          </a:p>
          <a:p>
            <a:r>
              <a:rPr lang="en-US" dirty="0" err="1"/>
              <a:t>etc</a:t>
            </a:r>
            <a:r>
              <a:rPr lang="en-US" dirty="0"/>
              <a:t>…</a:t>
            </a:r>
          </a:p>
        </p:txBody>
      </p:sp>
    </p:spTree>
    <p:extLst>
      <p:ext uri="{BB962C8B-B14F-4D97-AF65-F5344CB8AC3E}">
        <p14:creationId xmlns:p14="http://schemas.microsoft.com/office/powerpoint/2010/main" val="2095654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1E7953-C0FE-42B9-90A9-4EDD38C5407E}"/>
              </a:ext>
            </a:extLst>
          </p:cNvPr>
          <p:cNvSpPr>
            <a:spLocks noGrp="1"/>
          </p:cNvSpPr>
          <p:nvPr>
            <p:ph type="title"/>
          </p:nvPr>
        </p:nvSpPr>
        <p:spPr/>
        <p:txBody>
          <a:bodyPr/>
          <a:lstStyle/>
          <a:p>
            <a:pPr algn="ctr"/>
            <a:r>
              <a:rPr lang="en-US" dirty="0"/>
              <a:t>PRACTICE</a:t>
            </a:r>
          </a:p>
        </p:txBody>
      </p:sp>
      <p:sp>
        <p:nvSpPr>
          <p:cNvPr id="3" name="Content Placeholder 2">
            <a:extLst>
              <a:ext uri="{FF2B5EF4-FFF2-40B4-BE49-F238E27FC236}">
                <a16:creationId xmlns:a16="http://schemas.microsoft.com/office/drawing/2014/main" xmlns="" id="{47774726-D191-4F51-9F55-A3DF357C84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1214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4C6A9A-154A-4825-AA7F-F47BEB52089D}"/>
              </a:ext>
            </a:extLst>
          </p:cNvPr>
          <p:cNvSpPr>
            <a:spLocks noGrp="1"/>
          </p:cNvSpPr>
          <p:nvPr>
            <p:ph type="title"/>
          </p:nvPr>
        </p:nvSpPr>
        <p:spPr/>
        <p:txBody>
          <a:bodyPr/>
          <a:lstStyle/>
          <a:p>
            <a:r>
              <a:rPr lang="en-US" dirty="0"/>
              <a:t>Activity #1: Tell Us about Yourself</a:t>
            </a:r>
          </a:p>
        </p:txBody>
      </p:sp>
      <p:sp>
        <p:nvSpPr>
          <p:cNvPr id="3" name="Content Placeholder 2">
            <a:extLst>
              <a:ext uri="{FF2B5EF4-FFF2-40B4-BE49-F238E27FC236}">
                <a16:creationId xmlns:a16="http://schemas.microsoft.com/office/drawing/2014/main" xmlns="" id="{2A7FC3CB-27D8-4F45-9367-29693A41D74A}"/>
              </a:ext>
            </a:extLst>
          </p:cNvPr>
          <p:cNvSpPr>
            <a:spLocks noGrp="1"/>
          </p:cNvSpPr>
          <p:nvPr>
            <p:ph idx="1"/>
          </p:nvPr>
        </p:nvSpPr>
        <p:spPr>
          <a:xfrm>
            <a:off x="838200" y="1825624"/>
            <a:ext cx="10515600" cy="4873349"/>
          </a:xfrm>
        </p:spPr>
        <p:txBody>
          <a:bodyPr/>
          <a:lstStyle/>
          <a:p>
            <a:pPr marL="514350" indent="-514350">
              <a:buFont typeface="+mj-lt"/>
              <a:buAutoNum type="arabicPeriod"/>
            </a:pPr>
            <a:r>
              <a:rPr lang="en-US" dirty="0"/>
              <a:t>What is your name?</a:t>
            </a:r>
          </a:p>
          <a:p>
            <a:pPr marL="514350" indent="-514350">
              <a:buFont typeface="+mj-lt"/>
              <a:buAutoNum type="arabicPeriod"/>
            </a:pPr>
            <a:r>
              <a:rPr lang="en-US" dirty="0"/>
              <a:t>Where were you born?</a:t>
            </a:r>
          </a:p>
          <a:p>
            <a:pPr marL="514350" indent="-514350">
              <a:buFont typeface="+mj-lt"/>
              <a:buAutoNum type="arabicPeriod"/>
            </a:pPr>
            <a:r>
              <a:rPr lang="en-US" dirty="0"/>
              <a:t>What is your major (if you don’t have one, what interests are you pursuing at school)?</a:t>
            </a:r>
          </a:p>
          <a:p>
            <a:pPr marL="514350" indent="-514350">
              <a:buFont typeface="+mj-lt"/>
              <a:buAutoNum type="arabicPeriod"/>
            </a:pPr>
            <a:r>
              <a:rPr lang="en-US" dirty="0"/>
              <a:t>What is your favorite color?</a:t>
            </a:r>
          </a:p>
          <a:p>
            <a:pPr marL="514350" indent="-514350">
              <a:buFont typeface="+mj-lt"/>
              <a:buAutoNum type="arabicPeriod"/>
            </a:pPr>
            <a:r>
              <a:rPr lang="en-US" dirty="0"/>
              <a:t>What do you like best about attending school?</a:t>
            </a:r>
          </a:p>
          <a:p>
            <a:pPr marL="514350" indent="-514350">
              <a:buFont typeface="+mj-lt"/>
              <a:buAutoNum type="arabicPeriod"/>
            </a:pPr>
            <a:r>
              <a:rPr lang="en-US" dirty="0"/>
              <a:t>If you could be any animal, what would it be and why?</a:t>
            </a:r>
          </a:p>
          <a:p>
            <a:pPr marL="514350" indent="-514350">
              <a:buFont typeface="+mj-lt"/>
              <a:buAutoNum type="arabicPeriod"/>
            </a:pPr>
            <a:r>
              <a:rPr lang="en-US" dirty="0"/>
              <a:t>What else would you like us to know about you?</a:t>
            </a:r>
          </a:p>
        </p:txBody>
      </p:sp>
    </p:spTree>
    <p:extLst>
      <p:ext uri="{BB962C8B-B14F-4D97-AF65-F5344CB8AC3E}">
        <p14:creationId xmlns:p14="http://schemas.microsoft.com/office/powerpoint/2010/main" val="3134388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A2DD6C-F488-43F4-8CAF-7160776C0FEA}"/>
              </a:ext>
            </a:extLst>
          </p:cNvPr>
          <p:cNvSpPr>
            <a:spLocks noGrp="1"/>
          </p:cNvSpPr>
          <p:nvPr>
            <p:ph type="title"/>
          </p:nvPr>
        </p:nvSpPr>
        <p:spPr/>
        <p:txBody>
          <a:bodyPr/>
          <a:lstStyle/>
          <a:p>
            <a:r>
              <a:rPr lang="en-US" dirty="0"/>
              <a:t>Activity #2: Characteristics of Positive and Negative People</a:t>
            </a:r>
          </a:p>
        </p:txBody>
      </p:sp>
      <p:graphicFrame>
        <p:nvGraphicFramePr>
          <p:cNvPr id="4" name="Content Placeholder 3">
            <a:extLst>
              <a:ext uri="{FF2B5EF4-FFF2-40B4-BE49-F238E27FC236}">
                <a16:creationId xmlns:a16="http://schemas.microsoft.com/office/drawing/2014/main" xmlns="" id="{1D5CA5F6-CDB4-4268-8D0A-42A9E1332F88}"/>
              </a:ext>
            </a:extLst>
          </p:cNvPr>
          <p:cNvGraphicFramePr>
            <a:graphicFrameLocks noGrp="1"/>
          </p:cNvGraphicFramePr>
          <p:nvPr>
            <p:ph idx="1"/>
            <p:extLst>
              <p:ext uri="{D42A27DB-BD31-4B8C-83A1-F6EECF244321}">
                <p14:modId xmlns:p14="http://schemas.microsoft.com/office/powerpoint/2010/main" val="1818126525"/>
              </p:ext>
            </p:extLst>
          </p:nvPr>
        </p:nvGraphicFramePr>
        <p:xfrm>
          <a:off x="838200" y="1825625"/>
          <a:ext cx="10515600" cy="10363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1190158221"/>
                    </a:ext>
                  </a:extLst>
                </a:gridCol>
                <a:gridCol w="5257800">
                  <a:extLst>
                    <a:ext uri="{9D8B030D-6E8A-4147-A177-3AD203B41FA5}">
                      <a16:colId xmlns:a16="http://schemas.microsoft.com/office/drawing/2014/main" xmlns="" val="40699927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u="none" strike="noStrike" kern="1200" baseline="0" dirty="0">
                          <a:solidFill>
                            <a:schemeClr val="lt1"/>
                          </a:solidFill>
                          <a:latin typeface="+mn-lt"/>
                          <a:ea typeface="+mn-ea"/>
                          <a:cs typeface="+mn-cs"/>
                        </a:rPr>
                        <a:t>Positive</a:t>
                      </a:r>
                      <a:endParaRPr lang="en-US" sz="2800" b="0" i="0" u="none" strike="noStrike" kern="1200" baseline="0" dirty="0">
                        <a:solidFill>
                          <a:schemeClr val="lt1"/>
                        </a:solidFill>
                        <a:latin typeface="+mn-lt"/>
                        <a:ea typeface="+mn-ea"/>
                        <a:cs typeface="+mn-cs"/>
                      </a:endParaRPr>
                    </a:p>
                  </a:txBody>
                  <a:tcPr/>
                </a:tc>
                <a:tc>
                  <a:txBody>
                    <a:bodyPr/>
                    <a:lstStyle/>
                    <a:p>
                      <a:pPr algn="ctr"/>
                      <a:r>
                        <a:rPr lang="en-US" sz="2800" dirty="0"/>
                        <a:t>Negative</a:t>
                      </a:r>
                    </a:p>
                  </a:txBody>
                  <a:tcPr/>
                </a:tc>
                <a:extLst>
                  <a:ext uri="{0D108BD9-81ED-4DB2-BD59-A6C34878D82A}">
                    <a16:rowId xmlns:a16="http://schemas.microsoft.com/office/drawing/2014/main" xmlns="" val="3163560280"/>
                  </a:ext>
                </a:extLst>
              </a:tr>
              <a:tr h="370840">
                <a:tc>
                  <a:txBody>
                    <a:bodyPr/>
                    <a:lstStyle/>
                    <a:p>
                      <a:pPr algn="ctr"/>
                      <a:endParaRPr lang="en-US" sz="2800" dirty="0"/>
                    </a:p>
                  </a:txBody>
                  <a:tcPr/>
                </a:tc>
                <a:tc>
                  <a:txBody>
                    <a:bodyPr/>
                    <a:lstStyle/>
                    <a:p>
                      <a:pPr algn="ctr"/>
                      <a:endParaRPr lang="en-US" sz="2800" dirty="0"/>
                    </a:p>
                  </a:txBody>
                  <a:tcPr/>
                </a:tc>
                <a:extLst>
                  <a:ext uri="{0D108BD9-81ED-4DB2-BD59-A6C34878D82A}">
                    <a16:rowId xmlns:a16="http://schemas.microsoft.com/office/drawing/2014/main" xmlns="" val="3279015931"/>
                  </a:ext>
                </a:extLst>
              </a:tr>
            </a:tbl>
          </a:graphicData>
        </a:graphic>
      </p:graphicFrame>
      <p:sp>
        <p:nvSpPr>
          <p:cNvPr id="5" name="Rectangle 4">
            <a:extLst>
              <a:ext uri="{FF2B5EF4-FFF2-40B4-BE49-F238E27FC236}">
                <a16:creationId xmlns:a16="http://schemas.microsoft.com/office/drawing/2014/main" xmlns="" id="{90F93265-8065-4A47-AE22-F0CB585BFC6F}"/>
              </a:ext>
            </a:extLst>
          </p:cNvPr>
          <p:cNvSpPr/>
          <p:nvPr/>
        </p:nvSpPr>
        <p:spPr>
          <a:xfrm>
            <a:off x="949187" y="6022028"/>
            <a:ext cx="10293626" cy="523220"/>
          </a:xfrm>
          <a:prstGeom prst="rect">
            <a:avLst/>
          </a:prstGeom>
        </p:spPr>
        <p:txBody>
          <a:bodyPr wrap="square">
            <a:spAutoFit/>
          </a:bodyPr>
          <a:lstStyle/>
          <a:p>
            <a:r>
              <a:rPr lang="en-US" sz="2800" b="1" i="1" dirty="0">
                <a:latin typeface="TimesNewRomanPS-BoldItalicMT"/>
              </a:rPr>
              <a:t>List at least five ways you can earn respect from others.</a:t>
            </a:r>
            <a:endParaRPr lang="en-US" sz="2800" b="0" i="0" u="none" strike="noStrike" baseline="0" dirty="0">
              <a:latin typeface="TimesNewRomanPS-BoldItalicMT"/>
            </a:endParaRPr>
          </a:p>
        </p:txBody>
      </p:sp>
    </p:spTree>
    <p:extLst>
      <p:ext uri="{BB962C8B-B14F-4D97-AF65-F5344CB8AC3E}">
        <p14:creationId xmlns:p14="http://schemas.microsoft.com/office/powerpoint/2010/main" val="1815068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97510-F8EE-4508-B65D-CD2E3FC8D5F1}"/>
              </a:ext>
            </a:extLst>
          </p:cNvPr>
          <p:cNvSpPr>
            <a:spLocks noGrp="1"/>
          </p:cNvSpPr>
          <p:nvPr>
            <p:ph type="title"/>
          </p:nvPr>
        </p:nvSpPr>
        <p:spPr/>
        <p:txBody>
          <a:bodyPr/>
          <a:lstStyle/>
          <a:p>
            <a:r>
              <a:rPr lang="en-US" dirty="0"/>
              <a:t>Activity #3: Discussion Questions</a:t>
            </a:r>
          </a:p>
        </p:txBody>
      </p:sp>
      <p:sp>
        <p:nvSpPr>
          <p:cNvPr id="3" name="Content Placeholder 2">
            <a:extLst>
              <a:ext uri="{FF2B5EF4-FFF2-40B4-BE49-F238E27FC236}">
                <a16:creationId xmlns:a16="http://schemas.microsoft.com/office/drawing/2014/main" xmlns="" id="{1CA6D2FB-5B7E-4098-A71F-019C658569D1}"/>
              </a:ext>
            </a:extLst>
          </p:cNvPr>
          <p:cNvSpPr>
            <a:spLocks noGrp="1"/>
          </p:cNvSpPr>
          <p:nvPr>
            <p:ph idx="1"/>
          </p:nvPr>
        </p:nvSpPr>
        <p:spPr/>
        <p:txBody>
          <a:bodyPr/>
          <a:lstStyle/>
          <a:p>
            <a:r>
              <a:rPr lang="en-US" dirty="0"/>
              <a:t>Discuss how you have seen someone’s personality affect his or her behavior (no names please).</a:t>
            </a:r>
          </a:p>
          <a:p>
            <a:r>
              <a:rPr lang="en-US" dirty="0"/>
              <a:t>What learning style is best for you? Why?</a:t>
            </a:r>
          </a:p>
          <a:p>
            <a:r>
              <a:rPr lang="en-US" dirty="0"/>
              <a:t>While most individuals know that it is important to identify and document goals, few actually set and follow goals. Explain why you feel many individuals fail to practice goal setting and life management.</a:t>
            </a:r>
          </a:p>
        </p:txBody>
      </p:sp>
    </p:spTree>
    <p:extLst>
      <p:ext uri="{BB962C8B-B14F-4D97-AF65-F5344CB8AC3E}">
        <p14:creationId xmlns:p14="http://schemas.microsoft.com/office/powerpoint/2010/main" val="3019131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79FA0-8DC8-4148-AC64-6C0C6272CFF2}"/>
              </a:ext>
            </a:extLst>
          </p:cNvPr>
          <p:cNvSpPr>
            <a:spLocks noGrp="1"/>
          </p:cNvSpPr>
          <p:nvPr>
            <p:ph type="title"/>
          </p:nvPr>
        </p:nvSpPr>
        <p:spPr/>
        <p:txBody>
          <a:bodyPr/>
          <a:lstStyle/>
          <a:p>
            <a:r>
              <a:rPr lang="en-US" dirty="0"/>
              <a:t>THINK LIKE A BOSS</a:t>
            </a:r>
          </a:p>
        </p:txBody>
      </p:sp>
      <p:sp>
        <p:nvSpPr>
          <p:cNvPr id="3" name="Content Placeholder 2">
            <a:extLst>
              <a:ext uri="{FF2B5EF4-FFF2-40B4-BE49-F238E27FC236}">
                <a16:creationId xmlns:a16="http://schemas.microsoft.com/office/drawing/2014/main" xmlns="" id="{450780E9-F584-4963-BD7C-D603E0C02CF3}"/>
              </a:ext>
            </a:extLst>
          </p:cNvPr>
          <p:cNvSpPr>
            <a:spLocks noGrp="1"/>
          </p:cNvSpPr>
          <p:nvPr>
            <p:ph idx="1"/>
          </p:nvPr>
        </p:nvSpPr>
        <p:spPr/>
        <p:txBody>
          <a:bodyPr/>
          <a:lstStyle/>
          <a:p>
            <a:r>
              <a:rPr lang="en-US" dirty="0"/>
              <a:t>How would you deal with an employee who displays poor self-efficacy?</a:t>
            </a:r>
          </a:p>
          <a:p>
            <a:r>
              <a:rPr lang="en-US" dirty="0"/>
              <a:t>How would recognizing different learning styles help you be a better boss?</a:t>
            </a:r>
          </a:p>
          <a:p>
            <a:r>
              <a:rPr lang="en-US" dirty="0"/>
              <a:t>Why is it important that an employer ensure that employees set personal and career goals?</a:t>
            </a:r>
          </a:p>
        </p:txBody>
      </p:sp>
    </p:spTree>
    <p:extLst>
      <p:ext uri="{BB962C8B-B14F-4D97-AF65-F5344CB8AC3E}">
        <p14:creationId xmlns:p14="http://schemas.microsoft.com/office/powerpoint/2010/main" val="952408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F53B719-FF24-4B00-9D2F-F4C5D8B8E97C}"/>
              </a:ext>
            </a:extLst>
          </p:cNvPr>
          <p:cNvSpPr>
            <a:spLocks noGrp="1"/>
          </p:cNvSpPr>
          <p:nvPr>
            <p:ph idx="1"/>
          </p:nvPr>
        </p:nvSpPr>
        <p:spPr>
          <a:xfrm>
            <a:off x="877956" y="1709529"/>
            <a:ext cx="10515600" cy="3413885"/>
          </a:xfrm>
        </p:spPr>
        <p:txBody>
          <a:bodyPr>
            <a:normAutofit/>
          </a:bodyPr>
          <a:lstStyle/>
          <a:p>
            <a:pPr marL="0" indent="0" algn="ctr">
              <a:buNone/>
            </a:pPr>
            <a:r>
              <a:rPr lang="en-US" altLang="en-US" sz="7200" dirty="0"/>
              <a:t>FUTURE</a:t>
            </a:r>
          </a:p>
          <a:p>
            <a:pPr marL="0" indent="0" algn="ctr">
              <a:buNone/>
            </a:pPr>
            <a:r>
              <a:rPr lang="en-US" altLang="en-US" sz="7200" dirty="0"/>
              <a:t>DREAMS</a:t>
            </a:r>
          </a:p>
          <a:p>
            <a:pPr marL="0" indent="0" algn="ctr">
              <a:buNone/>
            </a:pPr>
            <a:r>
              <a:rPr lang="en-US" altLang="en-US" sz="7200" dirty="0"/>
              <a:t>HAPPINESS</a:t>
            </a:r>
          </a:p>
        </p:txBody>
      </p:sp>
    </p:spTree>
    <p:extLst>
      <p:ext uri="{BB962C8B-B14F-4D97-AF65-F5344CB8AC3E}">
        <p14:creationId xmlns:p14="http://schemas.microsoft.com/office/powerpoint/2010/main" val="1830263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647B3-8ED6-4B24-B310-4297C2F635F0}"/>
              </a:ext>
            </a:extLst>
          </p:cNvPr>
          <p:cNvSpPr>
            <a:spLocks noGrp="1"/>
          </p:cNvSpPr>
          <p:nvPr>
            <p:ph type="title"/>
          </p:nvPr>
        </p:nvSpPr>
        <p:spPr/>
        <p:txBody>
          <a:bodyPr/>
          <a:lstStyle/>
          <a:p>
            <a:pPr algn="ctr"/>
            <a:r>
              <a:rPr lang="en-US" dirty="0">
                <a:ea typeface="ＭＳ Ｐゴシック" charset="0"/>
              </a:rPr>
              <a:t>ALL ABOUT YOU</a:t>
            </a:r>
            <a:endParaRPr lang="en-US" dirty="0"/>
          </a:p>
        </p:txBody>
      </p:sp>
      <p:sp>
        <p:nvSpPr>
          <p:cNvPr id="3" name="Content Placeholder 2">
            <a:extLst>
              <a:ext uri="{FF2B5EF4-FFF2-40B4-BE49-F238E27FC236}">
                <a16:creationId xmlns:a16="http://schemas.microsoft.com/office/drawing/2014/main" xmlns="" id="{56DF9E94-19CC-4054-A198-AAB6AA721B1C}"/>
              </a:ext>
            </a:extLst>
          </p:cNvPr>
          <p:cNvSpPr>
            <a:spLocks noGrp="1"/>
          </p:cNvSpPr>
          <p:nvPr>
            <p:ph idx="1"/>
          </p:nvPr>
        </p:nvSpPr>
        <p:spPr/>
        <p:txBody>
          <a:bodyPr>
            <a:normAutofit/>
          </a:bodyPr>
          <a:lstStyle/>
          <a:p>
            <a:r>
              <a:rPr lang="en-US" dirty="0"/>
              <a:t>Professionalism</a:t>
            </a:r>
          </a:p>
          <a:p>
            <a:r>
              <a:rPr lang="en-US" dirty="0"/>
              <a:t>Human relations</a:t>
            </a:r>
          </a:p>
          <a:p>
            <a:r>
              <a:rPr lang="en-US" dirty="0"/>
              <a:t>Personality</a:t>
            </a:r>
          </a:p>
          <a:p>
            <a:r>
              <a:rPr lang="en-US" dirty="0"/>
              <a:t>Values</a:t>
            </a:r>
          </a:p>
          <a:p>
            <a:r>
              <a:rPr lang="en-US" dirty="0"/>
              <a:t>Attitude</a:t>
            </a:r>
          </a:p>
          <a:p>
            <a:r>
              <a:rPr lang="en-US" dirty="0"/>
              <a:t>Goal</a:t>
            </a:r>
          </a:p>
          <a:p>
            <a:pPr lvl="1"/>
            <a:r>
              <a:rPr lang="en-US" dirty="0"/>
              <a:t>Goal setting</a:t>
            </a:r>
          </a:p>
          <a:p>
            <a:pPr lvl="1"/>
            <a:r>
              <a:rPr lang="en-US" dirty="0"/>
              <a:t>Priorities</a:t>
            </a:r>
          </a:p>
        </p:txBody>
      </p:sp>
    </p:spTree>
    <p:extLst>
      <p:ext uri="{BB962C8B-B14F-4D97-AF65-F5344CB8AC3E}">
        <p14:creationId xmlns:p14="http://schemas.microsoft.com/office/powerpoint/2010/main" val="3853690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C4F9D0-2A2F-47B4-82B9-2EA69DFD13C5}"/>
              </a:ext>
            </a:extLst>
          </p:cNvPr>
          <p:cNvSpPr>
            <a:spLocks noGrp="1"/>
          </p:cNvSpPr>
          <p:nvPr>
            <p:ph type="title"/>
          </p:nvPr>
        </p:nvSpPr>
        <p:spPr/>
        <p:txBody>
          <a:bodyPr/>
          <a:lstStyle/>
          <a:p>
            <a:r>
              <a:rPr lang="en-US" dirty="0"/>
              <a:t>THINK ABOUT IT</a:t>
            </a:r>
          </a:p>
        </p:txBody>
      </p:sp>
      <p:sp>
        <p:nvSpPr>
          <p:cNvPr id="3" name="Content Placeholder 2">
            <a:extLst>
              <a:ext uri="{FF2B5EF4-FFF2-40B4-BE49-F238E27FC236}">
                <a16:creationId xmlns:a16="http://schemas.microsoft.com/office/drawing/2014/main" xmlns="" id="{8244F2CE-63A7-4047-B954-55C596F8002F}"/>
              </a:ext>
            </a:extLst>
          </p:cNvPr>
          <p:cNvSpPr>
            <a:spLocks noGrp="1"/>
          </p:cNvSpPr>
          <p:nvPr>
            <p:ph idx="1"/>
          </p:nvPr>
        </p:nvSpPr>
        <p:spPr/>
        <p:txBody>
          <a:bodyPr/>
          <a:lstStyle/>
          <a:p>
            <a:pPr marL="0" indent="0">
              <a:buNone/>
            </a:pPr>
            <a:r>
              <a:rPr lang="en-US" dirty="0"/>
              <a:t>Identify one person that you believe is a positive influence on you and a person that is a negative influence. How should you handle these relationships?</a:t>
            </a:r>
          </a:p>
          <a:p>
            <a:endParaRPr lang="en-US" dirty="0"/>
          </a:p>
        </p:txBody>
      </p:sp>
    </p:spTree>
    <p:extLst>
      <p:ext uri="{BB962C8B-B14F-4D97-AF65-F5344CB8AC3E}">
        <p14:creationId xmlns:p14="http://schemas.microsoft.com/office/powerpoint/2010/main" val="1037150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2FBDB-B9B2-4EDE-968A-7AA85DAF7637}"/>
              </a:ext>
            </a:extLst>
          </p:cNvPr>
          <p:cNvSpPr>
            <a:spLocks noGrp="1"/>
          </p:cNvSpPr>
          <p:nvPr>
            <p:ph type="title"/>
          </p:nvPr>
        </p:nvSpPr>
        <p:spPr/>
        <p:txBody>
          <a:bodyPr/>
          <a:lstStyle/>
          <a:p>
            <a:r>
              <a:rPr lang="en-US" dirty="0"/>
              <a:t>TALK IT OUT</a:t>
            </a:r>
          </a:p>
        </p:txBody>
      </p:sp>
      <p:sp>
        <p:nvSpPr>
          <p:cNvPr id="3" name="Content Placeholder 2">
            <a:extLst>
              <a:ext uri="{FF2B5EF4-FFF2-40B4-BE49-F238E27FC236}">
                <a16:creationId xmlns:a16="http://schemas.microsoft.com/office/drawing/2014/main" xmlns="" id="{491C6F90-A870-4BD8-ABFB-5364F97CFBD9}"/>
              </a:ext>
            </a:extLst>
          </p:cNvPr>
          <p:cNvSpPr>
            <a:spLocks noGrp="1"/>
          </p:cNvSpPr>
          <p:nvPr>
            <p:ph idx="1"/>
          </p:nvPr>
        </p:nvSpPr>
        <p:spPr/>
        <p:txBody>
          <a:bodyPr/>
          <a:lstStyle/>
          <a:p>
            <a:pPr marL="0" indent="0">
              <a:buNone/>
            </a:pPr>
            <a:r>
              <a:rPr lang="en-US" dirty="0"/>
              <a:t>What cartoon character best reflects your personality and why?</a:t>
            </a:r>
          </a:p>
          <a:p>
            <a:endParaRPr lang="en-US" dirty="0"/>
          </a:p>
        </p:txBody>
      </p:sp>
    </p:spTree>
    <p:extLst>
      <p:ext uri="{BB962C8B-B14F-4D97-AF65-F5344CB8AC3E}">
        <p14:creationId xmlns:p14="http://schemas.microsoft.com/office/powerpoint/2010/main" val="3111159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49DF0-CAB5-44B8-840C-F0994173C6F6}"/>
              </a:ext>
            </a:extLst>
          </p:cNvPr>
          <p:cNvSpPr>
            <a:spLocks noGrp="1"/>
          </p:cNvSpPr>
          <p:nvPr>
            <p:ph type="title"/>
          </p:nvPr>
        </p:nvSpPr>
        <p:spPr/>
        <p:txBody>
          <a:bodyPr/>
          <a:lstStyle/>
          <a:p>
            <a:r>
              <a:rPr lang="en-US" dirty="0">
                <a:ea typeface="ＭＳ Ｐゴシック" charset="0"/>
              </a:rPr>
              <a:t>SELF-EFFICACY AND ITS INFLUENCES</a:t>
            </a:r>
            <a:endParaRPr lang="en-US" dirty="0"/>
          </a:p>
        </p:txBody>
      </p:sp>
      <p:sp>
        <p:nvSpPr>
          <p:cNvPr id="3" name="Content Placeholder 2">
            <a:extLst>
              <a:ext uri="{FF2B5EF4-FFF2-40B4-BE49-F238E27FC236}">
                <a16:creationId xmlns:a16="http://schemas.microsoft.com/office/drawing/2014/main" xmlns="" id="{53C87DED-CC97-45A1-A6D6-74DD403072F5}"/>
              </a:ext>
            </a:extLst>
          </p:cNvPr>
          <p:cNvSpPr>
            <a:spLocks noGrp="1"/>
          </p:cNvSpPr>
          <p:nvPr>
            <p:ph idx="1"/>
          </p:nvPr>
        </p:nvSpPr>
        <p:spPr/>
        <p:txBody>
          <a:bodyPr/>
          <a:lstStyle/>
          <a:p>
            <a:pPr>
              <a:defRPr/>
            </a:pPr>
            <a:r>
              <a:rPr lang="en-US" b="1" dirty="0">
                <a:ea typeface="ＭＳ Ｐゴシック" charset="0"/>
              </a:rPr>
              <a:t>Self-concept: </a:t>
            </a:r>
            <a:r>
              <a:rPr lang="en-US" dirty="0">
                <a:ea typeface="ＭＳ Ｐゴシック" charset="0"/>
              </a:rPr>
              <a:t>how you view yourself</a:t>
            </a:r>
          </a:p>
          <a:p>
            <a:pPr>
              <a:defRPr/>
            </a:pPr>
            <a:r>
              <a:rPr lang="en-US" b="1" dirty="0">
                <a:ea typeface="ＭＳ Ｐゴシック" charset="0"/>
              </a:rPr>
              <a:t>Self-image: </a:t>
            </a:r>
            <a:r>
              <a:rPr lang="en-US" dirty="0">
                <a:ea typeface="ＭＳ Ｐゴシック" charset="0"/>
              </a:rPr>
              <a:t>your belief of how others view you</a:t>
            </a:r>
          </a:p>
          <a:p>
            <a:pPr>
              <a:defRPr/>
            </a:pPr>
            <a:r>
              <a:rPr lang="en-US" b="1" dirty="0">
                <a:ea typeface="ＭＳ Ｐゴシック" charset="0"/>
              </a:rPr>
              <a:t>Self-efficacy: </a:t>
            </a:r>
            <a:r>
              <a:rPr lang="en-US" dirty="0">
                <a:ea typeface="ＭＳ Ｐゴシック" charset="0"/>
              </a:rPr>
              <a:t>your belief in your ability to perform a task</a:t>
            </a:r>
            <a:endParaRPr lang="en-US" b="1" dirty="0">
              <a:ea typeface="ＭＳ Ｐゴシック" charset="0"/>
            </a:endParaRPr>
          </a:p>
          <a:p>
            <a:pPr>
              <a:defRPr/>
            </a:pPr>
            <a:r>
              <a:rPr lang="en-US" b="1" dirty="0">
                <a:ea typeface="ＭＳ Ｐゴシック" charset="0"/>
              </a:rPr>
              <a:t>Projection:</a:t>
            </a:r>
            <a:r>
              <a:rPr lang="en-US" dirty="0">
                <a:ea typeface="ＭＳ Ｐゴシック" charset="0"/>
              </a:rPr>
              <a:t> the way you feel about yourself and your environment is reflected in how you treat others</a:t>
            </a:r>
          </a:p>
          <a:p>
            <a:endParaRPr lang="en-US" dirty="0"/>
          </a:p>
        </p:txBody>
      </p:sp>
    </p:spTree>
    <p:extLst>
      <p:ext uri="{BB962C8B-B14F-4D97-AF65-F5344CB8AC3E}">
        <p14:creationId xmlns:p14="http://schemas.microsoft.com/office/powerpoint/2010/main" val="3696119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C4A53F-526F-481C-A6BC-D65C28B26DFF}"/>
              </a:ext>
            </a:extLst>
          </p:cNvPr>
          <p:cNvSpPr>
            <a:spLocks noGrp="1"/>
          </p:cNvSpPr>
          <p:nvPr>
            <p:ph type="title"/>
          </p:nvPr>
        </p:nvSpPr>
        <p:spPr/>
        <p:txBody>
          <a:bodyPr/>
          <a:lstStyle/>
          <a:p>
            <a:r>
              <a:rPr lang="en-US" altLang="en-US" dirty="0"/>
              <a:t>DEALING WITH NEGATIVE “BAGGAGE”</a:t>
            </a:r>
            <a:endParaRPr lang="en-US" dirty="0"/>
          </a:p>
        </p:txBody>
      </p:sp>
      <p:sp>
        <p:nvSpPr>
          <p:cNvPr id="3" name="Content Placeholder 2">
            <a:extLst>
              <a:ext uri="{FF2B5EF4-FFF2-40B4-BE49-F238E27FC236}">
                <a16:creationId xmlns:a16="http://schemas.microsoft.com/office/drawing/2014/main" xmlns="" id="{2CDCE3F5-4EE2-40B5-8BDD-CD8F31B3B808}"/>
              </a:ext>
            </a:extLst>
          </p:cNvPr>
          <p:cNvSpPr>
            <a:spLocks noGrp="1"/>
          </p:cNvSpPr>
          <p:nvPr>
            <p:ph idx="1"/>
          </p:nvPr>
        </p:nvSpPr>
        <p:spPr/>
        <p:txBody>
          <a:bodyPr/>
          <a:lstStyle/>
          <a:p>
            <a:r>
              <a:rPr lang="en-US" dirty="0"/>
              <a:t>Confront your past</a:t>
            </a:r>
          </a:p>
          <a:p>
            <a:r>
              <a:rPr lang="en-US" dirty="0"/>
              <a:t>Practice forgiveness</a:t>
            </a:r>
          </a:p>
          <a:p>
            <a:r>
              <a:rPr lang="en-US" dirty="0"/>
              <a:t>Move forward</a:t>
            </a:r>
          </a:p>
          <a:p>
            <a:pPr marL="0" indent="0">
              <a:buNone/>
            </a:pPr>
            <a:r>
              <a:rPr lang="en-US" b="1" u="sng" dirty="0"/>
              <a:t>TOPIC SITUATION: X’s Past Poor Choices</a:t>
            </a:r>
            <a:r>
              <a:rPr lang="en-US" dirty="0"/>
              <a:t>: </a:t>
            </a:r>
          </a:p>
          <a:p>
            <a:pPr marL="0" indent="0">
              <a:buNone/>
            </a:pPr>
            <a:r>
              <a:rPr lang="en-US" dirty="0"/>
              <a:t>In high school, X made a poor choice and got in minor trouble with the law. If X continues to carry this negative baggage, he/she may lose sight of goals.</a:t>
            </a:r>
          </a:p>
          <a:p>
            <a:pPr marL="0" indent="0">
              <a:buNone/>
            </a:pPr>
            <a:r>
              <a:rPr lang="en-US" b="1" i="1" dirty="0"/>
              <a:t>What steps should X take to help his/her achieve her goals?</a:t>
            </a:r>
          </a:p>
        </p:txBody>
      </p:sp>
    </p:spTree>
    <p:extLst>
      <p:ext uri="{BB962C8B-B14F-4D97-AF65-F5344CB8AC3E}">
        <p14:creationId xmlns:p14="http://schemas.microsoft.com/office/powerpoint/2010/main" val="3064773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24D52-BE50-44E7-8833-F0C5510B353A}"/>
              </a:ext>
            </a:extLst>
          </p:cNvPr>
          <p:cNvSpPr>
            <a:spLocks noGrp="1"/>
          </p:cNvSpPr>
          <p:nvPr>
            <p:ph type="title"/>
          </p:nvPr>
        </p:nvSpPr>
        <p:spPr/>
        <p:txBody>
          <a:bodyPr/>
          <a:lstStyle/>
          <a:p>
            <a:r>
              <a:rPr lang="en-US" dirty="0">
                <a:ea typeface="ＭＳ Ｐゴシック" charset="0"/>
              </a:rPr>
              <a:t>LEARNING STYLES</a:t>
            </a:r>
            <a:endParaRPr lang="en-US" dirty="0"/>
          </a:p>
        </p:txBody>
      </p:sp>
      <p:sp>
        <p:nvSpPr>
          <p:cNvPr id="3" name="Content Placeholder 2">
            <a:extLst>
              <a:ext uri="{FF2B5EF4-FFF2-40B4-BE49-F238E27FC236}">
                <a16:creationId xmlns:a16="http://schemas.microsoft.com/office/drawing/2014/main" xmlns="" id="{3656CFF9-0DA2-4081-8A1C-ABC4F16629BF}"/>
              </a:ext>
            </a:extLst>
          </p:cNvPr>
          <p:cNvSpPr>
            <a:spLocks noGrp="1"/>
          </p:cNvSpPr>
          <p:nvPr>
            <p:ph idx="1"/>
          </p:nvPr>
        </p:nvSpPr>
        <p:spPr/>
        <p:txBody>
          <a:bodyPr>
            <a:normAutofit/>
          </a:bodyPr>
          <a:lstStyle/>
          <a:p>
            <a:r>
              <a:rPr lang="en-US" dirty="0"/>
              <a:t>Situation: imagine you are lost and need directions. Do you:</a:t>
            </a:r>
          </a:p>
          <a:p>
            <a:pPr marL="914400" lvl="1" indent="-457200">
              <a:buFont typeface="+mj-lt"/>
              <a:buAutoNum type="alphaLcPeriod"/>
            </a:pPr>
            <a:r>
              <a:rPr lang="en-US" sz="2800" dirty="0"/>
              <a:t>want to see a map?</a:t>
            </a:r>
          </a:p>
          <a:p>
            <a:pPr marL="914400" lvl="1" indent="-457200">
              <a:buFont typeface="+mj-lt"/>
              <a:buAutoNum type="alphaLcPeriod"/>
            </a:pPr>
            <a:r>
              <a:rPr lang="en-US" sz="2800" dirty="0"/>
              <a:t>want someone to tell you the directions?</a:t>
            </a:r>
          </a:p>
          <a:p>
            <a:pPr marL="914400" lvl="1" indent="-457200">
              <a:buFont typeface="+mj-lt"/>
              <a:buAutoNum type="alphaLcPeriod"/>
            </a:pPr>
            <a:r>
              <a:rPr lang="en-US" sz="2800" dirty="0"/>
              <a:t>want to draw or write down the directions yourself?</a:t>
            </a:r>
          </a:p>
          <a:p>
            <a:endParaRPr lang="en-US" dirty="0"/>
          </a:p>
        </p:txBody>
      </p:sp>
    </p:spTree>
    <p:extLst>
      <p:ext uri="{BB962C8B-B14F-4D97-AF65-F5344CB8AC3E}">
        <p14:creationId xmlns:p14="http://schemas.microsoft.com/office/powerpoint/2010/main" val="4014531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BF247C-2ECF-4A77-AA88-DA2322677ED9}"/>
              </a:ext>
            </a:extLst>
          </p:cNvPr>
          <p:cNvSpPr>
            <a:spLocks noGrp="1"/>
          </p:cNvSpPr>
          <p:nvPr>
            <p:ph type="title"/>
          </p:nvPr>
        </p:nvSpPr>
        <p:spPr/>
        <p:txBody>
          <a:bodyPr/>
          <a:lstStyle/>
          <a:p>
            <a:r>
              <a:rPr lang="en-US" dirty="0">
                <a:ea typeface="ＭＳ Ｐゴシック" charset="0"/>
              </a:rPr>
              <a:t>LEARNING STYLES</a:t>
            </a:r>
            <a:endParaRPr lang="en-US" dirty="0"/>
          </a:p>
        </p:txBody>
      </p:sp>
      <p:sp>
        <p:nvSpPr>
          <p:cNvPr id="3" name="Content Placeholder 2">
            <a:extLst>
              <a:ext uri="{FF2B5EF4-FFF2-40B4-BE49-F238E27FC236}">
                <a16:creationId xmlns:a16="http://schemas.microsoft.com/office/drawing/2014/main" xmlns="" id="{CE09C12A-D9D3-48B3-8A0E-D9E2AABED26C}"/>
              </a:ext>
            </a:extLst>
          </p:cNvPr>
          <p:cNvSpPr>
            <a:spLocks noGrp="1"/>
          </p:cNvSpPr>
          <p:nvPr>
            <p:ph idx="1"/>
          </p:nvPr>
        </p:nvSpPr>
        <p:spPr/>
        <p:txBody>
          <a:bodyPr/>
          <a:lstStyle/>
          <a:p>
            <a:pPr marL="514350" indent="-514350">
              <a:buFont typeface="+mj-lt"/>
              <a:buAutoNum type="alphaLcPeriod"/>
            </a:pPr>
            <a:r>
              <a:rPr lang="en-US" dirty="0"/>
              <a:t>Visual learner—learns best by seeing</a:t>
            </a:r>
          </a:p>
          <a:p>
            <a:pPr marL="514350" indent="-514350">
              <a:buFont typeface="+mj-lt"/>
              <a:buAutoNum type="alphaLcPeriod"/>
            </a:pPr>
            <a:r>
              <a:rPr lang="en-US" dirty="0"/>
              <a:t>Auditory learner—learns best by hearing</a:t>
            </a:r>
          </a:p>
          <a:p>
            <a:pPr marL="514350" indent="-514350">
              <a:buFont typeface="+mj-lt"/>
              <a:buAutoNum type="alphaLcPeriod"/>
            </a:pPr>
            <a:r>
              <a:rPr lang="en-US" dirty="0"/>
              <a:t>Tactile/kinesthetic learner—learns best by feeling, touching, and holding</a:t>
            </a:r>
          </a:p>
          <a:p>
            <a:endParaRPr lang="en-US" dirty="0"/>
          </a:p>
        </p:txBody>
      </p:sp>
    </p:spTree>
    <p:extLst>
      <p:ext uri="{BB962C8B-B14F-4D97-AF65-F5344CB8AC3E}">
        <p14:creationId xmlns:p14="http://schemas.microsoft.com/office/powerpoint/2010/main" val="3392643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1220</Words>
  <Application>Microsoft Office PowerPoint</Application>
  <PresentationFormat>Custom</PresentationFormat>
  <Paragraphs>121</Paragraphs>
  <Slides>17</Slides>
  <Notes>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Chapter 2  Attitude, Goal Setting, and Life Management</vt:lpstr>
      <vt:lpstr>PowerPoint Presentation</vt:lpstr>
      <vt:lpstr>ALL ABOUT YOU</vt:lpstr>
      <vt:lpstr>THINK ABOUT IT</vt:lpstr>
      <vt:lpstr>TALK IT OUT</vt:lpstr>
      <vt:lpstr>SELF-EFFICACY AND ITS INFLUENCES</vt:lpstr>
      <vt:lpstr>DEALING WITH NEGATIVE “BAGGAGE”</vt:lpstr>
      <vt:lpstr>LEARNING STYLES</vt:lpstr>
      <vt:lpstr>LEARNING STYLES</vt:lpstr>
      <vt:lpstr>THE IMPORTANCE OF PERSONAL GOAL SETTING</vt:lpstr>
      <vt:lpstr>SMART Method</vt:lpstr>
      <vt:lpstr>Goal set for this class</vt:lpstr>
      <vt:lpstr>PRACTICE</vt:lpstr>
      <vt:lpstr>Activity #1: Tell Us about Yourself</vt:lpstr>
      <vt:lpstr>Activity #2: Characteristics of Positive and Negative People</vt:lpstr>
      <vt:lpstr>Activity #3: Discussion Questions</vt:lpstr>
      <vt:lpstr>THINK LIKE A BOSS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Attitude, Goal Setting, and Life Management</dc:title>
  <dc:creator>Minh Fi Truong</dc:creator>
  <cp:lastModifiedBy>Me</cp:lastModifiedBy>
  <cp:revision>17</cp:revision>
  <dcterms:created xsi:type="dcterms:W3CDTF">2017-06-29T06:20:44Z</dcterms:created>
  <dcterms:modified xsi:type="dcterms:W3CDTF">2018-07-24T03:29:54Z</dcterms:modified>
</cp:coreProperties>
</file>