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49AE1-4908-44A4-9910-648F1222ABF8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5DAC6-062A-4393-824B-EADA31085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25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891CC798-343E-47DC-9557-AEFEFAEC78B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E271D612-8E73-42B4-8A83-94BEAD2B595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0EDFC5B1-1C80-4253-931D-8093DB3BC7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045D10-5D18-4B6C-AC4F-0ED33CC3005B}" type="slidenum">
              <a:rPr lang="en-US" altLang="en-US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460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1BE7249D-F204-435B-96A9-DAB02C23A52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3452FCD1-129C-44A9-B91B-CBF7409716C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4A59F165-1ABA-4B76-8C20-60672B35DA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B65018-4C19-4D7E-80DC-46769FC7D072}" type="slidenum">
              <a:rPr lang="en-US" altLang="en-US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9778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30C79-B91A-46D8-A741-73CAFFEF8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56E05-34FF-4A2B-B158-D9B2F7758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2471E-AEBA-4FCB-9A90-2EDE5AD5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DA03-4568-4ABF-85C2-C0C419392C9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D821D-3A55-4861-87D3-B8C8CD53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96652-9451-4007-85A2-E1B52C613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E59D-E9C9-4449-9736-A9C5F7333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046C-93FC-4B5C-B312-ACA94AAA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BDB7B1-59AB-4298-9E58-0FB8490A6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49AC8-0331-49A0-8E75-5486357F0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DA03-4568-4ABF-85C2-C0C419392C9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B249E-FB7F-42AE-AE91-C22A117AA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3FBB5-0EC7-430F-8A8A-B2632851D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E59D-E9C9-4449-9736-A9C5F7333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4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ED4A34-640E-4439-8B86-2C063A3536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E2DBA-E7F9-441E-9F90-F7D982621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07124-91BB-4C77-AAE8-755B8B7DA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DA03-4568-4ABF-85C2-C0C419392C9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65C02-7CB4-49E6-A712-F4AC9A07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08B53-8567-404B-B608-18002478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E59D-E9C9-4449-9736-A9C5F7333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219D3-4571-4476-B530-45CAC1F5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4A98B-3B49-42D4-8E29-3FD313E2E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96D59-8372-4969-9F66-FE06FF911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DA03-4568-4ABF-85C2-C0C419392C9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469EB-901F-42DD-99D2-70ECEC08B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241D6-DCA4-4F53-B797-35A0C831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E59D-E9C9-4449-9736-A9C5F7333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12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9D1A-534F-4FFE-BC5E-855296859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9A99F-D016-4658-AFEA-F9B4EF33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8CAC8-E120-46AB-A4A9-0F034697B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DA03-4568-4ABF-85C2-C0C419392C9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81176-4AA4-40C6-882A-9DEB4F23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EA90F-832C-427F-87D0-AEC82A7EA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E59D-E9C9-4449-9736-A9C5F7333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6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26FB3-E45E-4CBD-9AF9-6625B8652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E6E7E-4E82-4C1E-86E2-A161CC509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2ABE8-4E85-44A3-98F1-CD0F7D7C3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B52A0-8BA5-4030-90A6-E43F67E29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DA03-4568-4ABF-85C2-C0C419392C9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83032-CF44-481F-AF00-3D445D1C0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86CF3-1CBC-46E5-A37E-424384AB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E59D-E9C9-4449-9736-A9C5F7333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9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397B3-1193-44AC-90B1-1A6771E82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709CE-A1C6-43C4-9D4E-735A97AA2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6BBD1-A842-4381-9E9E-CF5083A8A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0E664D-44B9-4902-87B1-701A0B33E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F2B96-5C69-4543-A125-EFBE1D050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346642-C5B1-4856-99E2-2B75CBD01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DA03-4568-4ABF-85C2-C0C419392C9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B2C9F-3DAE-4C69-B853-2B57BCD07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4F9E83-BD28-4172-8DEC-2A56714B5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E59D-E9C9-4449-9736-A9C5F7333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2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10DA2-9AEF-40F9-BCF2-D779058A7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5E4863-BDBE-4D63-9EED-32AF28B2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DA03-4568-4ABF-85C2-C0C419392C9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B11D1B-E596-400A-932F-FC14E4B1C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4B919-706D-4829-A8C5-3B417F58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E59D-E9C9-4449-9736-A9C5F7333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4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7BE127-37E0-420C-A4A7-0F841C94B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DA03-4568-4ABF-85C2-C0C419392C9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94EAEE-E790-4411-ABE9-9443904CF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FDC7B-790F-44E1-81B5-FC4E2643D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E59D-E9C9-4449-9736-A9C5F7333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36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9F1F-19AC-43EC-8FE3-CE1B94D0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118DB-9774-4603-B95F-D1EC0BFB9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3D80C-AF4E-44D1-B704-CE88289CC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DFCC0-2E41-41AE-9CB7-3C7F115D6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DA03-4568-4ABF-85C2-C0C419392C9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9BC33-E9C7-4606-BB0D-68B6B6621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E971C-1CA6-479A-ABE4-0A49583B4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E59D-E9C9-4449-9736-A9C5F7333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0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592DE-2924-4E22-9CC8-3CE536A05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F18979-C75F-4065-859D-4427DAC3A4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CD90C-62D5-48BA-8758-1E8A6FFC7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0E3E5-1BD3-45A8-BC74-76274BC5C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DA03-4568-4ABF-85C2-C0C419392C9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1280E-6D10-409D-8CF1-5EDDE3FD6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79C1B-A4CD-4260-B170-EAADF6F30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E59D-E9C9-4449-9736-A9C5F7333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8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949D63-6397-48FE-B7DC-428B5FB45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75172-4698-4212-9388-078C61F00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58318-836F-4D9C-A660-9AFACE5FE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8DA03-4568-4ABF-85C2-C0C419392C9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A3E44-7FEC-497A-8CB6-FF3A516A4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C32F7-411B-4A33-813D-1CFE661FA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0E59D-E9C9-4449-9736-A9C5F7333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9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F215D-D1F8-47A7-BF70-C992268030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/>
              <a:t>Chapter </a:t>
            </a:r>
            <a:r>
              <a:rPr lang="en-US" sz="4400" smtClean="0"/>
              <a:t>3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>Understanding Learning and Memory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618DC8-F85A-4D1A-A4DA-426FC5CAC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ISC</a:t>
            </a:r>
          </a:p>
        </p:txBody>
      </p:sp>
    </p:spTree>
    <p:extLst>
      <p:ext uri="{BB962C8B-B14F-4D97-AF65-F5344CB8AC3E}">
        <p14:creationId xmlns:p14="http://schemas.microsoft.com/office/powerpoint/2010/main" val="3197201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5C3366-9CF1-42DA-B811-9BE8A50EB850}"/>
              </a:ext>
            </a:extLst>
          </p:cNvPr>
          <p:cNvSpPr txBox="1"/>
          <p:nvPr/>
        </p:nvSpPr>
        <p:spPr>
          <a:xfrm>
            <a:off x="1612900" y="107951"/>
            <a:ext cx="8997950" cy="131127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4000" b="1" dirty="0">
                <a:solidFill>
                  <a:schemeClr val="bg1"/>
                </a:solidFill>
                <a:latin typeface="+mj-lt"/>
              </a:rPr>
              <a:t>II. Information-Processing System  and Learning</a:t>
            </a:r>
          </a:p>
        </p:txBody>
      </p:sp>
      <p:sp>
        <p:nvSpPr>
          <p:cNvPr id="13315" name="Rectangle 4">
            <a:extLst>
              <a:ext uri="{FF2B5EF4-FFF2-40B4-BE49-F238E27FC236}">
                <a16:creationId xmlns:a16="http://schemas.microsoft.com/office/drawing/2014/main" id="{622AB82A-D91E-407A-ACC8-BB7D48E2D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3588" y="4341813"/>
            <a:ext cx="1433512" cy="900112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/>
              <a:t>Working</a:t>
            </a:r>
          </a:p>
          <a:p>
            <a:r>
              <a:rPr lang="en-US" altLang="en-US" b="1"/>
              <a:t>memory</a:t>
            </a:r>
          </a:p>
        </p:txBody>
      </p:sp>
      <p:sp>
        <p:nvSpPr>
          <p:cNvPr id="13316" name="Rectangle 11">
            <a:extLst>
              <a:ext uri="{FF2B5EF4-FFF2-40B4-BE49-F238E27FC236}">
                <a16:creationId xmlns:a16="http://schemas.microsoft.com/office/drawing/2014/main" id="{8E00B973-99DF-49E9-AB56-BBC0537DC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4343401"/>
            <a:ext cx="1657350" cy="900113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/>
              <a:t>Long-term</a:t>
            </a:r>
          </a:p>
          <a:p>
            <a:r>
              <a:rPr lang="en-US" altLang="en-US" b="1"/>
              <a:t>memory</a:t>
            </a:r>
          </a:p>
        </p:txBody>
      </p:sp>
      <p:sp>
        <p:nvSpPr>
          <p:cNvPr id="13317" name="Rectangle 12">
            <a:extLst>
              <a:ext uri="{FF2B5EF4-FFF2-40B4-BE49-F238E27FC236}">
                <a16:creationId xmlns:a16="http://schemas.microsoft.com/office/drawing/2014/main" id="{245D836B-50F4-4FF0-8DB1-3715601CC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352926"/>
            <a:ext cx="1676400" cy="90011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/>
              <a:t>Short-term</a:t>
            </a:r>
          </a:p>
          <a:p>
            <a:r>
              <a:rPr lang="en-US" altLang="en-US" b="1"/>
              <a:t>Sensory store</a:t>
            </a:r>
          </a:p>
        </p:txBody>
      </p:sp>
      <p:sp>
        <p:nvSpPr>
          <p:cNvPr id="13318" name="AutoShape 28">
            <a:extLst>
              <a:ext uri="{FF2B5EF4-FFF2-40B4-BE49-F238E27FC236}">
                <a16:creationId xmlns:a16="http://schemas.microsoft.com/office/drawing/2014/main" id="{AC9046E7-8BBB-4B04-BF90-B6DB0FDDE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743200"/>
            <a:ext cx="609600" cy="1371600"/>
          </a:xfrm>
          <a:prstGeom prst="curvedRightArrow">
            <a:avLst>
              <a:gd name="adj1" fmla="val 45000"/>
              <a:gd name="adj2" fmla="val 9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8941" name="AutoShape 29">
            <a:extLst>
              <a:ext uri="{FF2B5EF4-FFF2-40B4-BE49-F238E27FC236}">
                <a16:creationId xmlns:a16="http://schemas.microsoft.com/office/drawing/2014/main" id="{C1B2504F-6F39-46AD-88AF-E74605E845A7}"/>
              </a:ext>
            </a:extLst>
          </p:cNvPr>
          <p:cNvSpPr>
            <a:spLocks noChangeArrowheads="1"/>
          </p:cNvSpPr>
          <p:nvPr/>
        </p:nvSpPr>
        <p:spPr bwMode="auto">
          <a:xfrm rot="10972446">
            <a:off x="6234113" y="2665413"/>
            <a:ext cx="609600" cy="1371600"/>
          </a:xfrm>
          <a:prstGeom prst="curvedRightArrow">
            <a:avLst>
              <a:gd name="adj1" fmla="val 45000"/>
              <a:gd name="adj2" fmla="val 90000"/>
              <a:gd name="adj3" fmla="val 33333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 </a:t>
            </a:r>
          </a:p>
        </p:txBody>
      </p:sp>
      <p:sp>
        <p:nvSpPr>
          <p:cNvPr id="38942" name="AutoShape 30">
            <a:extLst>
              <a:ext uri="{FF2B5EF4-FFF2-40B4-BE49-F238E27FC236}">
                <a16:creationId xmlns:a16="http://schemas.microsoft.com/office/drawing/2014/main" id="{DC1E0B4F-325C-4C83-BB30-47961679B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267200"/>
            <a:ext cx="909638" cy="990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/>
              <a:t>input</a:t>
            </a:r>
          </a:p>
        </p:txBody>
      </p:sp>
      <p:sp>
        <p:nvSpPr>
          <p:cNvPr id="38943" name="AutoShape 31">
            <a:extLst>
              <a:ext uri="{FF2B5EF4-FFF2-40B4-BE49-F238E27FC236}">
                <a16:creationId xmlns:a16="http://schemas.microsoft.com/office/drawing/2014/main" id="{48495048-705A-4F9C-95BA-7D88BE203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76" y="4314825"/>
            <a:ext cx="665163" cy="966788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                         </a:t>
            </a:r>
          </a:p>
        </p:txBody>
      </p:sp>
      <p:sp>
        <p:nvSpPr>
          <p:cNvPr id="38944" name="AutoShape 32">
            <a:extLst>
              <a:ext uri="{FF2B5EF4-FFF2-40B4-BE49-F238E27FC236}">
                <a16:creationId xmlns:a16="http://schemas.microsoft.com/office/drawing/2014/main" id="{9EBEEF9E-CFF5-4C96-BA38-DB232C1C6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7101" y="3951288"/>
            <a:ext cx="1300163" cy="893762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/>
              <a:t>Storage</a:t>
            </a:r>
          </a:p>
        </p:txBody>
      </p:sp>
      <p:sp>
        <p:nvSpPr>
          <p:cNvPr id="38946" name="AutoShape 34">
            <a:extLst>
              <a:ext uri="{FF2B5EF4-FFF2-40B4-BE49-F238E27FC236}">
                <a16:creationId xmlns:a16="http://schemas.microsoft.com/office/drawing/2014/main" id="{BB536A75-941E-4BCE-B0BD-A8DC543A420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607301" y="4695826"/>
            <a:ext cx="1300163" cy="842963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/>
              <a:t>Retrieval</a:t>
            </a:r>
          </a:p>
        </p:txBody>
      </p:sp>
      <p:sp>
        <p:nvSpPr>
          <p:cNvPr id="38949" name="AutoShape 37">
            <a:extLst>
              <a:ext uri="{FF2B5EF4-FFF2-40B4-BE49-F238E27FC236}">
                <a16:creationId xmlns:a16="http://schemas.microsoft.com/office/drawing/2014/main" id="{95804E96-8636-4FA1-99CC-5A6E9C8C9EE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819400" y="5676900"/>
            <a:ext cx="1485900" cy="8763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/>
              <a:t>Memory loss</a:t>
            </a:r>
          </a:p>
        </p:txBody>
      </p:sp>
      <p:sp>
        <p:nvSpPr>
          <p:cNvPr id="13325" name="Line 44">
            <a:extLst>
              <a:ext uri="{FF2B5EF4-FFF2-40B4-BE49-F238E27FC236}">
                <a16:creationId xmlns:a16="http://schemas.microsoft.com/office/drawing/2014/main" id="{466BDCB3-7D3D-4993-9D66-6D12C727B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9672638" y="2009776"/>
            <a:ext cx="4762" cy="2181225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6" name="Line 42">
            <a:extLst>
              <a:ext uri="{FF2B5EF4-FFF2-40B4-BE49-F238E27FC236}">
                <a16:creationId xmlns:a16="http://schemas.microsoft.com/office/drawing/2014/main" id="{6813790E-36DA-4975-8A34-E877F47C730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81376" y="1981201"/>
            <a:ext cx="17463" cy="1090613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27" name="Group 73">
            <a:extLst>
              <a:ext uri="{FF2B5EF4-FFF2-40B4-BE49-F238E27FC236}">
                <a16:creationId xmlns:a16="http://schemas.microsoft.com/office/drawing/2014/main" id="{7CD429EB-DE2B-4B9F-A131-6E3705E2FC1C}"/>
              </a:ext>
            </a:extLst>
          </p:cNvPr>
          <p:cNvGrpSpPr>
            <a:grpSpLocks/>
          </p:cNvGrpSpPr>
          <p:nvPr/>
        </p:nvGrpSpPr>
        <p:grpSpPr bwMode="auto">
          <a:xfrm>
            <a:off x="3667126" y="2212976"/>
            <a:ext cx="5611813" cy="1774825"/>
            <a:chOff x="1364" y="1386"/>
            <a:chExt cx="3535" cy="1118"/>
          </a:xfrm>
        </p:grpSpPr>
        <p:sp>
          <p:nvSpPr>
            <p:cNvPr id="13352" name="Line 49">
              <a:extLst>
                <a:ext uri="{FF2B5EF4-FFF2-40B4-BE49-F238E27FC236}">
                  <a16:creationId xmlns:a16="http://schemas.microsoft.com/office/drawing/2014/main" id="{D3F493EE-23BC-40C4-8D56-003DBFE651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86" y="1397"/>
              <a:ext cx="11" cy="556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3" name="Line 50">
              <a:extLst>
                <a:ext uri="{FF2B5EF4-FFF2-40B4-BE49-F238E27FC236}">
                  <a16:creationId xmlns:a16="http://schemas.microsoft.com/office/drawing/2014/main" id="{A1E67A7F-986F-4D1C-95EC-339A1F10C2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64" y="1392"/>
              <a:ext cx="3532" cy="16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4" name="Line 51">
              <a:extLst>
                <a:ext uri="{FF2B5EF4-FFF2-40B4-BE49-F238E27FC236}">
                  <a16:creationId xmlns:a16="http://schemas.microsoft.com/office/drawing/2014/main" id="{D85D5AD0-16D9-43FF-91EA-A1CDE6F28E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4" y="1386"/>
              <a:ext cx="25" cy="1118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28" name="Line 52">
            <a:extLst>
              <a:ext uri="{FF2B5EF4-FFF2-40B4-BE49-F238E27FC236}">
                <a16:creationId xmlns:a16="http://schemas.microsoft.com/office/drawing/2014/main" id="{C5389F38-3777-484D-ACBD-9D9520E43D36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9283701" y="3763964"/>
            <a:ext cx="9525" cy="211137"/>
          </a:xfrm>
          <a:prstGeom prst="line">
            <a:avLst/>
          </a:prstGeom>
          <a:noFill/>
          <a:ln w="76200">
            <a:solidFill>
              <a:srgbClr val="33CCCC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Line 53">
            <a:extLst>
              <a:ext uri="{FF2B5EF4-FFF2-40B4-BE49-F238E27FC236}">
                <a16:creationId xmlns:a16="http://schemas.microsoft.com/office/drawing/2014/main" id="{19C5DF7C-8F64-47B2-B8FA-03E1B1C5A7E3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4471989" y="1870076"/>
            <a:ext cx="1587" cy="207963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0" name="Line 55">
            <a:extLst>
              <a:ext uri="{FF2B5EF4-FFF2-40B4-BE49-F238E27FC236}">
                <a16:creationId xmlns:a16="http://schemas.microsoft.com/office/drawing/2014/main" id="{55A25ED7-E399-4634-9BEA-BDE9E9981455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7549357" y="2093120"/>
            <a:ext cx="3175" cy="239712"/>
          </a:xfrm>
          <a:prstGeom prst="line">
            <a:avLst/>
          </a:prstGeom>
          <a:noFill/>
          <a:ln w="76200">
            <a:solidFill>
              <a:srgbClr val="33CCCC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1" name="Line 57">
            <a:extLst>
              <a:ext uri="{FF2B5EF4-FFF2-40B4-BE49-F238E27FC236}">
                <a16:creationId xmlns:a16="http://schemas.microsoft.com/office/drawing/2014/main" id="{5952DE61-9E7C-48B2-B13D-A7E9EA44A2E5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5528470" y="2091532"/>
            <a:ext cx="3175" cy="239713"/>
          </a:xfrm>
          <a:prstGeom prst="line">
            <a:avLst/>
          </a:prstGeom>
          <a:noFill/>
          <a:ln w="76200">
            <a:solidFill>
              <a:srgbClr val="33CCCC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" name="Line 58">
            <a:extLst>
              <a:ext uri="{FF2B5EF4-FFF2-40B4-BE49-F238E27FC236}">
                <a16:creationId xmlns:a16="http://schemas.microsoft.com/office/drawing/2014/main" id="{72AC2D97-F659-447E-B267-C53E5F2BBC29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8712200" y="1879600"/>
            <a:ext cx="12700" cy="21590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3" name="Line 59">
            <a:extLst>
              <a:ext uri="{FF2B5EF4-FFF2-40B4-BE49-F238E27FC236}">
                <a16:creationId xmlns:a16="http://schemas.microsoft.com/office/drawing/2014/main" id="{30FBC429-8CA7-4A8C-8D61-B81FD3FF1C63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716713" y="1874838"/>
            <a:ext cx="12700" cy="21590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73" name="AutoShape 61">
            <a:extLst>
              <a:ext uri="{FF2B5EF4-FFF2-40B4-BE49-F238E27FC236}">
                <a16:creationId xmlns:a16="http://schemas.microsoft.com/office/drawing/2014/main" id="{C5198B89-9340-4C3F-B1F7-C14FB35366B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791200" y="5613400"/>
            <a:ext cx="1485900" cy="8763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/>
              <a:t>Memory loss</a:t>
            </a:r>
          </a:p>
        </p:txBody>
      </p:sp>
      <p:sp>
        <p:nvSpPr>
          <p:cNvPr id="13335" name="Text Box 63">
            <a:extLst>
              <a:ext uri="{FF2B5EF4-FFF2-40B4-BE49-F238E27FC236}">
                <a16:creationId xmlns:a16="http://schemas.microsoft.com/office/drawing/2014/main" id="{AA8D3B31-20FB-434E-8B19-60730E80F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124201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b="1"/>
              <a:t>Attention</a:t>
            </a:r>
          </a:p>
        </p:txBody>
      </p:sp>
      <p:sp>
        <p:nvSpPr>
          <p:cNvPr id="13336" name="Text Box 64">
            <a:extLst>
              <a:ext uri="{FF2B5EF4-FFF2-40B4-BE49-F238E27FC236}">
                <a16:creationId xmlns:a16="http://schemas.microsoft.com/office/drawing/2014/main" id="{8759483B-EFFD-4093-A270-95CF35E78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209801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/>
              <a:t>Rehearsal</a:t>
            </a:r>
          </a:p>
        </p:txBody>
      </p:sp>
      <p:sp>
        <p:nvSpPr>
          <p:cNvPr id="13337" name="Text Box 65">
            <a:extLst>
              <a:ext uri="{FF2B5EF4-FFF2-40B4-BE49-F238E27FC236}">
                <a16:creationId xmlns:a16="http://schemas.microsoft.com/office/drawing/2014/main" id="{EFCE1B2E-0722-4B06-9E97-C7F913EB9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590801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elaboration</a:t>
            </a:r>
          </a:p>
        </p:txBody>
      </p:sp>
      <p:sp>
        <p:nvSpPr>
          <p:cNvPr id="13338" name="Line 67">
            <a:extLst>
              <a:ext uri="{FF2B5EF4-FFF2-40B4-BE49-F238E27FC236}">
                <a16:creationId xmlns:a16="http://schemas.microsoft.com/office/drawing/2014/main" id="{895DF2C0-4A80-4530-89FF-C6DFC394965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81376" y="1981201"/>
            <a:ext cx="17463" cy="1090613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9" name="Text Box 66">
            <a:extLst>
              <a:ext uri="{FF2B5EF4-FFF2-40B4-BE49-F238E27FC236}">
                <a16:creationId xmlns:a16="http://schemas.microsoft.com/office/drawing/2014/main" id="{F3117234-490F-4518-A5D3-7CF128D7A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048001"/>
            <a:ext cx="1752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organizational</a:t>
            </a:r>
          </a:p>
        </p:txBody>
      </p:sp>
      <p:grpSp>
        <p:nvGrpSpPr>
          <p:cNvPr id="3" name="Group 72">
            <a:extLst>
              <a:ext uri="{FF2B5EF4-FFF2-40B4-BE49-F238E27FC236}">
                <a16:creationId xmlns:a16="http://schemas.microsoft.com/office/drawing/2014/main" id="{AA689069-D006-4B4D-86E3-42321E3716B0}"/>
              </a:ext>
            </a:extLst>
          </p:cNvPr>
          <p:cNvGrpSpPr>
            <a:grpSpLocks/>
          </p:cNvGrpSpPr>
          <p:nvPr/>
        </p:nvGrpSpPr>
        <p:grpSpPr bwMode="auto">
          <a:xfrm>
            <a:off x="3367088" y="1974851"/>
            <a:ext cx="6335712" cy="2208213"/>
            <a:chOff x="1155" y="1230"/>
            <a:chExt cx="4003" cy="1392"/>
          </a:xfrm>
        </p:grpSpPr>
        <p:sp>
          <p:nvSpPr>
            <p:cNvPr id="13349" name="Line 69">
              <a:extLst>
                <a:ext uri="{FF2B5EF4-FFF2-40B4-BE49-F238E27FC236}">
                  <a16:creationId xmlns:a16="http://schemas.microsoft.com/office/drawing/2014/main" id="{F0D8D593-1EB0-4659-B37B-CE815BDBE0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1248"/>
              <a:ext cx="3" cy="1374"/>
            </a:xfrm>
            <a:prstGeom prst="line">
              <a:avLst/>
            </a:prstGeom>
            <a:noFill/>
            <a:ln w="762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0" name="Line 70">
              <a:extLst>
                <a:ext uri="{FF2B5EF4-FFF2-40B4-BE49-F238E27FC236}">
                  <a16:creationId xmlns:a16="http://schemas.microsoft.com/office/drawing/2014/main" id="{8C712F5F-EE5C-47D8-BC06-9EE7ACC5B8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73" y="1230"/>
              <a:ext cx="11" cy="687"/>
            </a:xfrm>
            <a:prstGeom prst="line">
              <a:avLst/>
            </a:prstGeom>
            <a:noFill/>
            <a:ln w="762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1" name="Line 71">
              <a:extLst>
                <a:ext uri="{FF2B5EF4-FFF2-40B4-BE49-F238E27FC236}">
                  <a16:creationId xmlns:a16="http://schemas.microsoft.com/office/drawing/2014/main" id="{3E62F872-0135-4A08-926B-36403D1641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5" y="1230"/>
              <a:ext cx="4003" cy="16"/>
            </a:xfrm>
            <a:prstGeom prst="line">
              <a:avLst/>
            </a:prstGeom>
            <a:noFill/>
            <a:ln w="762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74">
            <a:extLst>
              <a:ext uri="{FF2B5EF4-FFF2-40B4-BE49-F238E27FC236}">
                <a16:creationId xmlns:a16="http://schemas.microsoft.com/office/drawing/2014/main" id="{11060F2F-3201-4C06-A8A3-FC717B981DEC}"/>
              </a:ext>
            </a:extLst>
          </p:cNvPr>
          <p:cNvGrpSpPr>
            <a:grpSpLocks/>
          </p:cNvGrpSpPr>
          <p:nvPr/>
        </p:nvGrpSpPr>
        <p:grpSpPr bwMode="auto">
          <a:xfrm>
            <a:off x="3667126" y="2201864"/>
            <a:ext cx="5611813" cy="1774825"/>
            <a:chOff x="1364" y="1386"/>
            <a:chExt cx="3535" cy="1118"/>
          </a:xfrm>
        </p:grpSpPr>
        <p:sp>
          <p:nvSpPr>
            <p:cNvPr id="13346" name="Line 75">
              <a:extLst>
                <a:ext uri="{FF2B5EF4-FFF2-40B4-BE49-F238E27FC236}">
                  <a16:creationId xmlns:a16="http://schemas.microsoft.com/office/drawing/2014/main" id="{845CB238-E86E-4532-9369-569494874B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86" y="1397"/>
              <a:ext cx="11" cy="556"/>
            </a:xfrm>
            <a:prstGeom prst="line">
              <a:avLst/>
            </a:prstGeom>
            <a:noFill/>
            <a:ln w="76200">
              <a:solidFill>
                <a:srgbClr val="33CCCC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7" name="Line 76">
              <a:extLst>
                <a:ext uri="{FF2B5EF4-FFF2-40B4-BE49-F238E27FC236}">
                  <a16:creationId xmlns:a16="http://schemas.microsoft.com/office/drawing/2014/main" id="{85C447C9-90A9-4431-AB16-4FDDFD2018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64" y="1392"/>
              <a:ext cx="3532" cy="16"/>
            </a:xfrm>
            <a:prstGeom prst="line">
              <a:avLst/>
            </a:prstGeom>
            <a:noFill/>
            <a:ln w="762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8" name="Line 77">
              <a:extLst>
                <a:ext uri="{FF2B5EF4-FFF2-40B4-BE49-F238E27FC236}">
                  <a16:creationId xmlns:a16="http://schemas.microsoft.com/office/drawing/2014/main" id="{35A84E66-6D34-48E0-A6A5-80F72A44FA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4" y="1386"/>
              <a:ext cx="25" cy="1118"/>
            </a:xfrm>
            <a:prstGeom prst="line">
              <a:avLst/>
            </a:prstGeom>
            <a:noFill/>
            <a:ln w="762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42" name="Line 43">
            <a:extLst>
              <a:ext uri="{FF2B5EF4-FFF2-40B4-BE49-F238E27FC236}">
                <a16:creationId xmlns:a16="http://schemas.microsoft.com/office/drawing/2014/main" id="{E86CD965-0A11-4B4B-880F-87444C925F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1" y="1981200"/>
            <a:ext cx="6354763" cy="2540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3" name="Line 54">
            <a:extLst>
              <a:ext uri="{FF2B5EF4-FFF2-40B4-BE49-F238E27FC236}">
                <a16:creationId xmlns:a16="http://schemas.microsoft.com/office/drawing/2014/main" id="{957EB7B9-4337-4C7C-9943-7E11DAA4749B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3403600" y="2884489"/>
            <a:ext cx="0" cy="173037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94" name="AutoShape 82">
            <a:extLst>
              <a:ext uri="{FF2B5EF4-FFF2-40B4-BE49-F238E27FC236}">
                <a16:creationId xmlns:a16="http://schemas.microsoft.com/office/drawing/2014/main" id="{4F13841D-8A56-450C-B7A6-BF889BA00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743200"/>
            <a:ext cx="609600" cy="1371600"/>
          </a:xfrm>
          <a:prstGeom prst="curvedRightArrow">
            <a:avLst>
              <a:gd name="adj1" fmla="val 45000"/>
              <a:gd name="adj2" fmla="val 90000"/>
              <a:gd name="adj3" fmla="val 33333"/>
            </a:avLst>
          </a:prstGeom>
          <a:solidFill>
            <a:srgbClr val="0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45" name="AutoShape 83">
            <a:extLst>
              <a:ext uri="{FF2B5EF4-FFF2-40B4-BE49-F238E27FC236}">
                <a16:creationId xmlns:a16="http://schemas.microsoft.com/office/drawing/2014/main" id="{0CE7A90D-16BF-4864-A0D7-78DEC6BDC373}"/>
              </a:ext>
            </a:extLst>
          </p:cNvPr>
          <p:cNvSpPr>
            <a:spLocks noChangeArrowheads="1"/>
          </p:cNvSpPr>
          <p:nvPr/>
        </p:nvSpPr>
        <p:spPr bwMode="auto">
          <a:xfrm rot="10972446">
            <a:off x="6248400" y="2667000"/>
            <a:ext cx="609600" cy="1371600"/>
          </a:xfrm>
          <a:prstGeom prst="curvedRightArrow">
            <a:avLst>
              <a:gd name="adj1" fmla="val 45000"/>
              <a:gd name="adj2" fmla="val 9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394437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1000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52602E-6 L 0.04375 -0.0027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9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repeatCount="indefinite" accel="50000" decel="50000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 0  L 0 0.3331  E" pathEditMode="relative" ptsTypes="">
                                      <p:cBhvr>
                                        <p:cTn id="10" dur="2000" fill="hold"/>
                                        <p:tgtEl>
                                          <p:spTgt spid="389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58455E-6 L 0.10226 0.00301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89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repeatCount="indefinite" accel="50000" decel="50000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 0  L 0 0.3331  E" pathEditMode="relative" ptsTypes="">
                                      <p:cBhvr>
                                        <p:cTn id="23" dur="2000" fill="hold"/>
                                        <p:tgtEl>
                                          <p:spTgt spid="389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path" presetSubtype="0" repeatCount="indefinite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1.26764E-6 L 0.1132 -0.0011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89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6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path" presetSubtype="0" repeatCount="indefinite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92621E-6 L -0.1085 0.0027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89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34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2000"/>
                                        <p:tgtEl>
                                          <p:spTgt spid="389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9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9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6" dur="2000"/>
                                        <p:tgtEl>
                                          <p:spTgt spid="389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4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41" grpId="0" animBg="1"/>
      <p:bldP spid="38942" grpId="0" animBg="1"/>
      <p:bldP spid="38943" grpId="0" animBg="1"/>
      <p:bldP spid="38944" grpId="0" animBg="1"/>
      <p:bldP spid="38946" grpId="0" animBg="1"/>
      <p:bldP spid="38949" grpId="0" animBg="1"/>
      <p:bldP spid="38973" grpId="0" animBg="1"/>
      <p:bldP spid="3899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80EDD46-553E-45FE-A4CB-992391EEE2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274638"/>
            <a:ext cx="9372600" cy="1143000"/>
          </a:xfrm>
          <a:blipFill dpi="0" rotWithShape="1">
            <a:blip r:embed="rId2"/>
            <a:srcRect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b="1">
                <a:solidFill>
                  <a:schemeClr val="bg1"/>
                </a:solidFill>
              </a:rPr>
              <a:t>III. Difference Between Rote and Meaningful Learning</a:t>
            </a:r>
            <a:endParaRPr lang="en-US" altLang="en-US" sz="40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CBD06D0B-A01A-4C3A-9F09-257B8EC962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905000"/>
            <a:ext cx="8229600" cy="3276600"/>
          </a:xfrm>
        </p:spPr>
        <p:txBody>
          <a:bodyPr/>
          <a:lstStyle/>
          <a:p>
            <a:pPr eaLnBrk="1" hangingPunct="1"/>
            <a:r>
              <a:rPr lang="en-US" altLang="en-US"/>
              <a:t>In </a:t>
            </a:r>
            <a:r>
              <a:rPr lang="en-US" altLang="en-US" b="1"/>
              <a:t>rote learning</a:t>
            </a:r>
            <a:r>
              <a:rPr lang="en-US" altLang="en-US"/>
              <a:t>,</a:t>
            </a:r>
            <a:r>
              <a:rPr lang="en-US" altLang="en-US" b="1"/>
              <a:t> </a:t>
            </a:r>
            <a:r>
              <a:rPr lang="en-US" altLang="en-US"/>
              <a:t>the student learns through repetition without trying to make any sense of the material</a:t>
            </a:r>
          </a:p>
          <a:p>
            <a:pPr eaLnBrk="1" hangingPunct="1"/>
            <a:r>
              <a:rPr lang="en-US" altLang="en-US"/>
              <a:t>In </a:t>
            </a:r>
            <a:r>
              <a:rPr lang="en-US" altLang="en-US" b="1"/>
              <a:t>meaningful learning</a:t>
            </a:r>
            <a:r>
              <a:rPr lang="en-US" altLang="en-US"/>
              <a:t>, the student attempts to make sense of the info so that it will be stored in long-term memory and retrieved when it is needed</a:t>
            </a:r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63158C52-D36B-4555-B666-FF0B38ED4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876800"/>
            <a:ext cx="14478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852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1B9189E-D5E6-486A-B135-D9C59AA9C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blipFill dpi="0" rotWithShape="1">
            <a:blip r:embed="rId2"/>
            <a:srcRect/>
            <a:tile tx="0" ty="0" sx="100000" sy="100000" flip="none" algn="tl"/>
          </a:blipFill>
        </p:spPr>
        <p:txBody>
          <a:bodyPr/>
          <a:lstStyle/>
          <a:p>
            <a:pPr eaLnBrk="1" hangingPunct="1"/>
            <a:r>
              <a:rPr lang="en-US" altLang="en-US" sz="4000" b="1">
                <a:solidFill>
                  <a:schemeClr val="bg1"/>
                </a:solidFill>
              </a:rPr>
              <a:t>IV. Learning Strategies to Promote Learning and Retention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1E63BDBA-A776-4D27-BE80-8632DEDE18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229600" cy="39925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IV.1. Rehearsal strategies</a:t>
            </a:r>
          </a:p>
          <a:p>
            <a:pPr eaLnBrk="1" hangingPunct="1">
              <a:buFontTx/>
              <a:buNone/>
            </a:pPr>
            <a:r>
              <a:rPr lang="en-US" altLang="en-US"/>
              <a:t>IV.2. Elaboration strategies</a:t>
            </a:r>
          </a:p>
          <a:p>
            <a:pPr eaLnBrk="1" hangingPunct="1">
              <a:buFontTx/>
              <a:buNone/>
            </a:pPr>
            <a:r>
              <a:rPr lang="en-US" altLang="en-US"/>
              <a:t>IV.3. Organizational strategies</a:t>
            </a:r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A16C5BB0-2F5E-4A8C-A904-F29A7D553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1" y="3505200"/>
            <a:ext cx="638492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0469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8BC4EAC-FB3B-410E-BBA8-0DD238551F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685800"/>
            <a:ext cx="8229600" cy="685800"/>
          </a:xfrm>
          <a:blipFill dpi="0" rotWithShape="1">
            <a:blip r:embed="rId2"/>
            <a:srcRect/>
            <a:tile tx="0" ty="0" sx="100000" sy="100000" flip="none" algn="tl"/>
          </a:blipFill>
        </p:spPr>
        <p:txBody>
          <a:bodyPr/>
          <a:lstStyle/>
          <a:p>
            <a:pPr eaLnBrk="1" hangingPunct="1"/>
            <a:r>
              <a:rPr lang="en-US" altLang="en-US" sz="3600">
                <a:solidFill>
                  <a:schemeClr val="bg1"/>
                </a:solidFill>
                <a:latin typeface="Comic Sans MS" panose="030F0702030302020204" pitchFamily="66" charset="0"/>
              </a:rPr>
              <a:t>IV.1. Rehearsal strategies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DE04BE1-20D6-4205-AEC6-FFE1594592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Practice, practice, practice</a:t>
            </a:r>
          </a:p>
          <a:p>
            <a:pPr eaLnBrk="1" hangingPunct="1"/>
            <a:r>
              <a:rPr lang="en-US" altLang="en-US" b="1">
                <a:latin typeface="Comic Sans MS" panose="030F0702030302020204" pitchFamily="66" charset="0"/>
              </a:rPr>
              <a:t>Distributed practice</a:t>
            </a:r>
            <a:r>
              <a:rPr lang="en-US" altLang="en-US">
                <a:latin typeface="Comic Sans MS" panose="030F0702030302020204" pitchFamily="66" charset="0"/>
              </a:rPr>
              <a:t> among frequent and short periods is more effective than a smaller number of sessions of </a:t>
            </a:r>
            <a:r>
              <a:rPr lang="en-US" altLang="en-US" b="1">
                <a:latin typeface="Comic Sans MS" panose="030F0702030302020204" pitchFamily="66" charset="0"/>
              </a:rPr>
              <a:t>massed practice</a:t>
            </a:r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1ED95842-1393-4D62-805C-B397671E0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4724400"/>
            <a:ext cx="10191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7">
            <a:extLst>
              <a:ext uri="{FF2B5EF4-FFF2-40B4-BE49-F238E27FC236}">
                <a16:creationId xmlns:a16="http://schemas.microsoft.com/office/drawing/2014/main" id="{1BA910BC-A702-48EF-9E85-6C19528EA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724400"/>
            <a:ext cx="14287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3584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A9588F7F-1E63-429D-82D8-E351D3A20D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762000"/>
            <a:ext cx="8229600" cy="655638"/>
          </a:xfrm>
          <a:blipFill dpi="0" rotWithShape="1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eaLnBrk="1" hangingPunct="1"/>
            <a:r>
              <a:rPr lang="en-US" altLang="en-US" sz="3600">
                <a:solidFill>
                  <a:schemeClr val="bg1"/>
                </a:solidFill>
                <a:latin typeface="Comic Sans MS" panose="030F0702030302020204" pitchFamily="66" charset="0"/>
              </a:rPr>
              <a:t>IV.2. Elaboration strategies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BCD9CB8-6B6A-43E1-8181-D13A5053C6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534400" cy="4525963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altLang="en-US">
                <a:latin typeface="Comic Sans MS" panose="030F0702030302020204" pitchFamily="66" charset="0"/>
              </a:rPr>
              <a:t>Mnemonic</a:t>
            </a:r>
          </a:p>
          <a:p>
            <a:pPr eaLnBrk="1" hangingPunct="1">
              <a:buFontTx/>
              <a:buChar char="-"/>
            </a:pPr>
            <a:r>
              <a:rPr lang="en-US" altLang="en-US" sz="2400" b="1">
                <a:latin typeface="Comic Sans MS" panose="030F0702030302020204" pitchFamily="66" charset="0"/>
              </a:rPr>
              <a:t>Acronyms: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olidFill>
                  <a:srgbClr val="00B0F0"/>
                </a:solidFill>
                <a:latin typeface="Comic Sans MS" panose="030F0702030302020204" pitchFamily="66" charset="0"/>
              </a:rPr>
              <a:t>	M</a:t>
            </a:r>
            <a:r>
              <a:rPr lang="en-US" altLang="en-US" sz="2400">
                <a:latin typeface="Comic Sans MS" panose="030F0702030302020204" pitchFamily="66" charset="0"/>
              </a:rPr>
              <a:t>y </a:t>
            </a:r>
            <a:r>
              <a:rPr lang="en-US" altLang="en-US" sz="2400">
                <a:solidFill>
                  <a:srgbClr val="00B0F0"/>
                </a:solidFill>
                <a:latin typeface="Comic Sans MS" panose="030F0702030302020204" pitchFamily="66" charset="0"/>
              </a:rPr>
              <a:t>v</a:t>
            </a:r>
            <a:r>
              <a:rPr lang="en-US" altLang="en-US" sz="2400">
                <a:latin typeface="Comic Sans MS" panose="030F0702030302020204" pitchFamily="66" charset="0"/>
              </a:rPr>
              <a:t>ery </a:t>
            </a:r>
            <a:r>
              <a:rPr lang="en-US" altLang="en-US" sz="2400">
                <a:solidFill>
                  <a:srgbClr val="00B0F0"/>
                </a:solidFill>
                <a:latin typeface="Comic Sans MS" panose="030F0702030302020204" pitchFamily="66" charset="0"/>
              </a:rPr>
              <a:t>e</a:t>
            </a:r>
            <a:r>
              <a:rPr lang="en-US" altLang="en-US" sz="2400">
                <a:latin typeface="Comic Sans MS" panose="030F0702030302020204" pitchFamily="66" charset="0"/>
              </a:rPr>
              <a:t>ager </a:t>
            </a:r>
            <a:r>
              <a:rPr lang="en-US" altLang="en-US" sz="2400">
                <a:solidFill>
                  <a:srgbClr val="00B0F0"/>
                </a:solidFill>
                <a:latin typeface="Comic Sans MS" panose="030F0702030302020204" pitchFamily="66" charset="0"/>
              </a:rPr>
              <a:t>m</a:t>
            </a:r>
            <a:r>
              <a:rPr lang="en-US" altLang="en-US" sz="2400">
                <a:latin typeface="Comic Sans MS" panose="030F0702030302020204" pitchFamily="66" charset="0"/>
              </a:rPr>
              <a:t>other </a:t>
            </a:r>
            <a:r>
              <a:rPr lang="en-US" altLang="en-US" sz="2400">
                <a:solidFill>
                  <a:srgbClr val="00B0F0"/>
                </a:solidFill>
                <a:latin typeface="Comic Sans MS" panose="030F0702030302020204" pitchFamily="66" charset="0"/>
              </a:rPr>
              <a:t>j</a:t>
            </a:r>
            <a:r>
              <a:rPr lang="en-US" altLang="en-US" sz="2400">
                <a:latin typeface="Comic Sans MS" panose="030F0702030302020204" pitchFamily="66" charset="0"/>
              </a:rPr>
              <a:t>ust </a:t>
            </a:r>
            <a:r>
              <a:rPr lang="en-US" altLang="en-US" sz="2400">
                <a:solidFill>
                  <a:srgbClr val="00B0F0"/>
                </a:solidFill>
                <a:latin typeface="Comic Sans MS" panose="030F0702030302020204" pitchFamily="66" charset="0"/>
              </a:rPr>
              <a:t>s</a:t>
            </a:r>
            <a:r>
              <a:rPr lang="en-US" altLang="en-US" sz="2400">
                <a:latin typeface="Comic Sans MS" panose="030F0702030302020204" pitchFamily="66" charset="0"/>
              </a:rPr>
              <a:t>erved </a:t>
            </a:r>
            <a:r>
              <a:rPr lang="en-US" altLang="en-US" sz="2400">
                <a:solidFill>
                  <a:srgbClr val="00B0F0"/>
                </a:solidFill>
                <a:latin typeface="Comic Sans MS" panose="030F0702030302020204" pitchFamily="66" charset="0"/>
              </a:rPr>
              <a:t>u</a:t>
            </a:r>
            <a:r>
              <a:rPr lang="en-US" altLang="en-US" sz="2400">
                <a:latin typeface="Comic Sans MS" panose="030F0702030302020204" pitchFamily="66" charset="0"/>
              </a:rPr>
              <a:t>s </a:t>
            </a:r>
            <a:r>
              <a:rPr lang="en-US" altLang="en-US" sz="2400">
                <a:solidFill>
                  <a:srgbClr val="00B0F0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2400">
                <a:latin typeface="Comic Sans MS" panose="030F0702030302020204" pitchFamily="66" charset="0"/>
              </a:rPr>
              <a:t>ine </a:t>
            </a:r>
            <a:r>
              <a:rPr lang="en-US" altLang="en-US" sz="2400">
                <a:solidFill>
                  <a:srgbClr val="00B0F0"/>
                </a:solidFill>
                <a:latin typeface="Comic Sans MS" panose="030F0702030302020204" pitchFamily="66" charset="0"/>
              </a:rPr>
              <a:t>p</a:t>
            </a:r>
            <a:r>
              <a:rPr lang="en-US" altLang="en-US" sz="2400">
                <a:latin typeface="Comic Sans MS" panose="030F0702030302020204" pitchFamily="66" charset="0"/>
              </a:rPr>
              <a:t>izzas</a:t>
            </a:r>
          </a:p>
          <a:p>
            <a:pPr eaLnBrk="1" hangingPunct="1">
              <a:buFontTx/>
              <a:buNone/>
            </a:pPr>
            <a:r>
              <a:rPr lang="en-US" altLang="en-US" sz="1800" b="1">
                <a:latin typeface="Comic Sans MS" panose="030F0702030302020204" pitchFamily="66" charset="0"/>
              </a:rPr>
              <a:t>	Mercury, Venus, Earth, Mars, Jupiter, Saturn, Uranus, Neptune, Pluto</a:t>
            </a:r>
          </a:p>
          <a:p>
            <a:pPr eaLnBrk="1" hangingPunct="1">
              <a:buFontTx/>
              <a:buChar char="-"/>
            </a:pPr>
            <a:r>
              <a:rPr lang="en-US" altLang="en-US" sz="2400" b="1">
                <a:latin typeface="Comic Sans MS" panose="030F0702030302020204" pitchFamily="66" charset="0"/>
              </a:rPr>
              <a:t>Key- word methods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	Learning English new words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Comic Sans MS" panose="030F0702030302020204" pitchFamily="66" charset="0"/>
              </a:rPr>
              <a:t>Paraphrasing, summarizing, note- taking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	Reading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Comic Sans MS" panose="030F0702030302020204" pitchFamily="66" charset="0"/>
              </a:rPr>
              <a:t>Analogies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	A model of memory is like the information selection and storage system you use at home.</a:t>
            </a:r>
          </a:p>
          <a:p>
            <a:pPr eaLnBrk="1" hangingPunct="1">
              <a:buFontTx/>
              <a:buNone/>
            </a:pPr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064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A789715-EF11-4BC0-8119-4BB7C236E4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685800"/>
            <a:ext cx="8229600" cy="731838"/>
          </a:xfrm>
          <a:blipFill dpi="0" rotWithShape="1">
            <a:blip r:embed="rId2"/>
            <a:srcRect/>
            <a:tile tx="0" ty="0" sx="100000" sy="100000" flip="none" algn="tl"/>
          </a:blipFill>
        </p:spPr>
        <p:txBody>
          <a:bodyPr/>
          <a:lstStyle/>
          <a:p>
            <a:pPr eaLnBrk="1" hangingPunct="1"/>
            <a:r>
              <a:rPr lang="en-US" altLang="en-US" sz="3600">
                <a:solidFill>
                  <a:schemeClr val="bg1"/>
                </a:solidFill>
                <a:latin typeface="Comic Sans MS" panose="030F0702030302020204" pitchFamily="66" charset="0"/>
              </a:rPr>
              <a:t>IV.3. Organizational strategies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C55CD60F-6962-4189-8E38-79C624F944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46288" y="1990726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b="1" u="sng">
                <a:latin typeface="Comic Sans MS" panose="030F0702030302020204" pitchFamily="66" charset="0"/>
              </a:rPr>
              <a:t>Chunking </a:t>
            </a:r>
          </a:p>
          <a:p>
            <a:pPr eaLnBrk="1" hangingPunct="1"/>
            <a:endParaRPr lang="en-US" altLang="en-US" b="1" u="sng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b="1">
                <a:latin typeface="Comic Sans MS" panose="030F0702030302020204" pitchFamily="66" charset="0"/>
              </a:rPr>
              <a:t> </a:t>
            </a:r>
          </a:p>
          <a:p>
            <a:pPr eaLnBrk="1" hangingPunct="1">
              <a:buFontTx/>
              <a:buNone/>
            </a:pPr>
            <a:endParaRPr lang="en-US" altLang="en-US" b="1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4400" b="1">
                <a:latin typeface="Comic Sans MS" panose="030F0702030302020204" pitchFamily="66" charset="0"/>
              </a:rPr>
              <a:t>F,B,I,M,T,V,U,S,A,H,B,O,CI,A</a:t>
            </a:r>
          </a:p>
        </p:txBody>
      </p:sp>
      <p:sp>
        <p:nvSpPr>
          <p:cNvPr id="18436" name="Text Box 6">
            <a:extLst>
              <a:ext uri="{FF2B5EF4-FFF2-40B4-BE49-F238E27FC236}">
                <a16:creationId xmlns:a16="http://schemas.microsoft.com/office/drawing/2014/main" id="{407A71C7-B4CB-48B6-BE09-B64357EA8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2924175"/>
            <a:ext cx="23622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7200" b="1"/>
              <a:t>0983</a:t>
            </a:r>
          </a:p>
        </p:txBody>
      </p:sp>
      <p:sp>
        <p:nvSpPr>
          <p:cNvPr id="18437" name="Text Box 9">
            <a:extLst>
              <a:ext uri="{FF2B5EF4-FFF2-40B4-BE49-F238E27FC236}">
                <a16:creationId xmlns:a16="http://schemas.microsoft.com/office/drawing/2014/main" id="{5E47C789-2F7A-45BF-975C-3E271BB0B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1" y="2955925"/>
            <a:ext cx="1908175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7200" b="1"/>
              <a:t>633</a:t>
            </a:r>
          </a:p>
        </p:txBody>
      </p:sp>
      <p:sp>
        <p:nvSpPr>
          <p:cNvPr id="18438" name="Text Box 10">
            <a:extLst>
              <a:ext uri="{FF2B5EF4-FFF2-40B4-BE49-F238E27FC236}">
                <a16:creationId xmlns:a16="http://schemas.microsoft.com/office/drawing/2014/main" id="{10606649-90F1-4565-B71F-4399457E6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4" y="2952750"/>
            <a:ext cx="1906587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7200" b="1"/>
              <a:t>369</a:t>
            </a:r>
          </a:p>
        </p:txBody>
      </p:sp>
    </p:spTree>
    <p:extLst>
      <p:ext uri="{BB962C8B-B14F-4D97-AF65-F5344CB8AC3E}">
        <p14:creationId xmlns:p14="http://schemas.microsoft.com/office/powerpoint/2010/main" val="3184079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7B0E80FD-5094-471C-81D4-66C61A69AC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685800"/>
            <a:ext cx="8229600" cy="731838"/>
          </a:xfrm>
          <a:blipFill dpi="0" rotWithShape="1">
            <a:blip r:embed="rId2"/>
            <a:srcRect/>
            <a:tile tx="0" ty="0" sx="100000" sy="100000" flip="none" algn="tl"/>
          </a:blipFill>
        </p:spPr>
        <p:txBody>
          <a:bodyPr/>
          <a:lstStyle/>
          <a:p>
            <a:pPr eaLnBrk="1" hangingPunct="1"/>
            <a:r>
              <a:rPr lang="en-US" altLang="en-US" sz="3600">
                <a:solidFill>
                  <a:schemeClr val="bg1"/>
                </a:solidFill>
                <a:latin typeface="Comic Sans MS" panose="030F0702030302020204" pitchFamily="66" charset="0"/>
              </a:rPr>
              <a:t>IV.3. Organizational strategies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1707456-7DED-41D2-99F5-85FC9FB17C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46288" y="1990726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b="1" u="sng">
                <a:latin typeface="Comic Sans MS" panose="030F0702030302020204" pitchFamily="66" charset="0"/>
              </a:rPr>
              <a:t>Chunking </a:t>
            </a:r>
          </a:p>
          <a:p>
            <a:pPr eaLnBrk="1" hangingPunct="1"/>
            <a:endParaRPr lang="en-US" altLang="en-US" b="1" u="sng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b="1">
                <a:latin typeface="Comic Sans MS" panose="030F0702030302020204" pitchFamily="66" charset="0"/>
              </a:rPr>
              <a:t> </a:t>
            </a:r>
          </a:p>
          <a:p>
            <a:pPr eaLnBrk="1" hangingPunct="1">
              <a:buFontTx/>
              <a:buNone/>
            </a:pPr>
            <a:endParaRPr lang="en-US" altLang="en-US" b="1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4400" b="1">
                <a:latin typeface="Comic Sans MS" panose="030F0702030302020204" pitchFamily="66" charset="0"/>
              </a:rPr>
              <a:t>FBI  MTV  USA  HBO  CIA</a:t>
            </a:r>
          </a:p>
        </p:txBody>
      </p:sp>
      <p:sp>
        <p:nvSpPr>
          <p:cNvPr id="19460" name="Text Box 6">
            <a:extLst>
              <a:ext uri="{FF2B5EF4-FFF2-40B4-BE49-F238E27FC236}">
                <a16:creationId xmlns:a16="http://schemas.microsoft.com/office/drawing/2014/main" id="{F4C3227B-544D-471B-A5DB-953B1015E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2924175"/>
            <a:ext cx="23622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7200" b="1"/>
              <a:t>098</a:t>
            </a:r>
          </a:p>
        </p:txBody>
      </p:sp>
      <p:sp>
        <p:nvSpPr>
          <p:cNvPr id="19461" name="Text Box 9">
            <a:extLst>
              <a:ext uri="{FF2B5EF4-FFF2-40B4-BE49-F238E27FC236}">
                <a16:creationId xmlns:a16="http://schemas.microsoft.com/office/drawing/2014/main" id="{7A5F05AA-6441-4F4E-8F32-AA76614A1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2576" y="2955925"/>
            <a:ext cx="19081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7200" b="1"/>
              <a:t>363</a:t>
            </a:r>
          </a:p>
        </p:txBody>
      </p:sp>
      <p:sp>
        <p:nvSpPr>
          <p:cNvPr id="19462" name="Text Box 10">
            <a:extLst>
              <a:ext uri="{FF2B5EF4-FFF2-40B4-BE49-F238E27FC236}">
                <a16:creationId xmlns:a16="http://schemas.microsoft.com/office/drawing/2014/main" id="{E4D57828-CA4B-43A7-8A4E-CF800AD06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5176" y="2952750"/>
            <a:ext cx="22891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7200" b="1"/>
              <a:t>3369</a:t>
            </a:r>
          </a:p>
        </p:txBody>
      </p:sp>
    </p:spTree>
    <p:extLst>
      <p:ext uri="{BB962C8B-B14F-4D97-AF65-F5344CB8AC3E}">
        <p14:creationId xmlns:p14="http://schemas.microsoft.com/office/powerpoint/2010/main" val="41434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2CE7C494-7178-428B-AFE4-3CC96B04A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>
                <a:latin typeface="Comic Sans MS" panose="030F0702030302020204" pitchFamily="66" charset="0"/>
              </a:rPr>
              <a:t>Categorizing 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Comic Sans MS" panose="030F0702030302020204" pitchFamily="66" charset="0"/>
              </a:rPr>
              <a:t>cô gái, trái tim,  con chim, màu tím, ngón tay, cây kèn, màu xanh, đàn piano, người đàn ông, chim đại bàng, đứa trẻ, sáo, màu vàng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Comic Sans MS" panose="030F0702030302020204" pitchFamily="66" charset="0"/>
              </a:rPr>
              <a:t>	</a:t>
            </a:r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09DE03FB-19F2-444D-9B72-BFAA96F378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533400"/>
            <a:ext cx="8229600" cy="731838"/>
          </a:xfrm>
          <a:blipFill dpi="0" rotWithShape="1">
            <a:blip r:embed="rId2"/>
            <a:srcRect/>
            <a:tile tx="0" ty="0" sx="100000" sy="100000" flip="none" algn="tl"/>
          </a:blipFill>
        </p:spPr>
        <p:txBody>
          <a:bodyPr/>
          <a:lstStyle/>
          <a:p>
            <a:pPr eaLnBrk="1" hangingPunct="1"/>
            <a:r>
              <a:rPr lang="en-US" altLang="en-US" sz="3600">
                <a:solidFill>
                  <a:schemeClr val="bg1"/>
                </a:solidFill>
                <a:latin typeface="Comic Sans MS" panose="030F0702030302020204" pitchFamily="66" charset="0"/>
              </a:rPr>
              <a:t>IV.3. Organizational strategies</a:t>
            </a:r>
          </a:p>
        </p:txBody>
      </p:sp>
    </p:spTree>
    <p:extLst>
      <p:ext uri="{BB962C8B-B14F-4D97-AF65-F5344CB8AC3E}">
        <p14:creationId xmlns:p14="http://schemas.microsoft.com/office/powerpoint/2010/main" val="2671024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7AD61A6D-B866-4DEA-900C-CED45897B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u="sng" dirty="0">
                <a:latin typeface="Comic Sans MS" pitchFamily="66" charset="0"/>
              </a:rPr>
              <a:t>Categorizing </a:t>
            </a:r>
          </a:p>
          <a:p>
            <a:pPr eaLnBrk="1" hangingPunct="1">
              <a:buFontTx/>
              <a:buNone/>
              <a:defRPr/>
            </a:pPr>
            <a:r>
              <a:rPr lang="en-US" dirty="0" err="1">
                <a:solidFill>
                  <a:srgbClr val="FF0000"/>
                </a:solidFill>
                <a:latin typeface="Comic Sans MS" pitchFamily="66" charset="0"/>
              </a:rPr>
              <a:t>cô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mic Sans MS" pitchFamily="66" charset="0"/>
              </a:rPr>
              <a:t>gái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Comic Sans MS" pitchFamily="66" charset="0"/>
              </a:rPr>
              <a:t>đứa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mic Sans MS" pitchFamily="66" charset="0"/>
              </a:rPr>
              <a:t>trẻ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Comic Sans MS" pitchFamily="66" charset="0"/>
              </a:rPr>
              <a:t>người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mic Sans MS" pitchFamily="66" charset="0"/>
              </a:rPr>
              <a:t>đàn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mic Sans MS" pitchFamily="66" charset="0"/>
              </a:rPr>
              <a:t>ông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  <a:p>
            <a:pPr eaLnBrk="1" hangingPunct="1">
              <a:buFontTx/>
              <a:buNone/>
              <a:defRPr/>
            </a:pPr>
            <a:r>
              <a:rPr lang="en-US" dirty="0" err="1">
                <a:latin typeface="Comic Sans MS" pitchFamily="66" charset="0"/>
              </a:rPr>
              <a:t>trái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tim</a:t>
            </a:r>
            <a:r>
              <a:rPr lang="en-US" dirty="0">
                <a:latin typeface="Comic Sans MS" pitchFamily="66" charset="0"/>
              </a:rPr>
              <a:t>, </a:t>
            </a:r>
            <a:r>
              <a:rPr lang="en-US" dirty="0" err="1">
                <a:latin typeface="Comic Sans MS" pitchFamily="66" charset="0"/>
              </a:rPr>
              <a:t>ngón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tay</a:t>
            </a:r>
            <a:endParaRPr lang="en-US" dirty="0">
              <a:latin typeface="Comic Sans MS" pitchFamily="66" charset="0"/>
            </a:endParaRPr>
          </a:p>
          <a:p>
            <a:pPr eaLnBrk="1" hangingPunct="1">
              <a:buFontTx/>
              <a:buNone/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con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chim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chim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đại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bàng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dirty="0" err="1">
                <a:latin typeface="Comic Sans MS" pitchFamily="66" charset="0"/>
              </a:rPr>
              <a:t>màu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tím</a:t>
            </a:r>
            <a:r>
              <a:rPr lang="en-US" dirty="0">
                <a:latin typeface="Comic Sans MS" pitchFamily="66" charset="0"/>
              </a:rPr>
              <a:t>, </a:t>
            </a:r>
            <a:r>
              <a:rPr lang="en-US" dirty="0" err="1">
                <a:latin typeface="Comic Sans MS" pitchFamily="66" charset="0"/>
              </a:rPr>
              <a:t>màu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xanh</a:t>
            </a:r>
            <a:r>
              <a:rPr lang="en-US" dirty="0">
                <a:latin typeface="Comic Sans MS" pitchFamily="66" charset="0"/>
              </a:rPr>
              <a:t>, </a:t>
            </a:r>
            <a:r>
              <a:rPr lang="en-US" dirty="0" err="1">
                <a:latin typeface="Comic Sans MS" pitchFamily="66" charset="0"/>
              </a:rPr>
              <a:t>màu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vàng</a:t>
            </a:r>
            <a:r>
              <a:rPr lang="en-US" dirty="0">
                <a:latin typeface="Comic Sans MS" pitchFamily="66" charset="0"/>
              </a:rPr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dirty="0" err="1">
                <a:solidFill>
                  <a:srgbClr val="7030A0"/>
                </a:solidFill>
                <a:latin typeface="Comic Sans MS" pitchFamily="66" charset="0"/>
              </a:rPr>
              <a:t>cây</a:t>
            </a:r>
            <a:r>
              <a:rPr lang="en-US" dirty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Comic Sans MS" pitchFamily="66" charset="0"/>
              </a:rPr>
              <a:t>kèn</a:t>
            </a:r>
            <a:r>
              <a:rPr lang="en-US" dirty="0">
                <a:solidFill>
                  <a:srgbClr val="7030A0"/>
                </a:solidFill>
                <a:latin typeface="Comic Sans MS" pitchFamily="66" charset="0"/>
              </a:rPr>
              <a:t>, </a:t>
            </a:r>
            <a:r>
              <a:rPr lang="en-US" dirty="0" err="1">
                <a:solidFill>
                  <a:srgbClr val="7030A0"/>
                </a:solidFill>
                <a:latin typeface="Comic Sans MS" pitchFamily="66" charset="0"/>
              </a:rPr>
              <a:t>đàn</a:t>
            </a:r>
            <a:r>
              <a:rPr lang="en-US" dirty="0">
                <a:solidFill>
                  <a:srgbClr val="7030A0"/>
                </a:solidFill>
                <a:latin typeface="Comic Sans MS" pitchFamily="66" charset="0"/>
              </a:rPr>
              <a:t> piano, </a:t>
            </a:r>
            <a:r>
              <a:rPr lang="en-US" dirty="0" err="1">
                <a:solidFill>
                  <a:srgbClr val="7030A0"/>
                </a:solidFill>
                <a:latin typeface="Comic Sans MS" pitchFamily="66" charset="0"/>
              </a:rPr>
              <a:t>sáo</a:t>
            </a:r>
            <a:endParaRPr lang="en-US" dirty="0">
              <a:solidFill>
                <a:srgbClr val="7030A0"/>
              </a:solidFill>
              <a:latin typeface="Comic Sans MS" pitchFamily="66" charset="0"/>
            </a:endParaRPr>
          </a:p>
          <a:p>
            <a:pPr eaLnBrk="1" hangingPunct="1">
              <a:buFontTx/>
              <a:buNone/>
              <a:defRPr/>
            </a:pPr>
            <a:r>
              <a:rPr lang="en-US" dirty="0">
                <a:latin typeface="Comic Sans MS" pitchFamily="66" charset="0"/>
              </a:rPr>
              <a:t>	</a:t>
            </a:r>
          </a:p>
          <a:p>
            <a:pPr>
              <a:buFontTx/>
              <a:buNone/>
              <a:defRPr/>
            </a:pPr>
            <a:endParaRPr lang="en-US" dirty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41CDC36-C5F7-419B-BE72-3765B04158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533400"/>
            <a:ext cx="8229600" cy="731838"/>
          </a:xfrm>
          <a:blipFill dpi="0" rotWithShape="1">
            <a:blip r:embed="rId2"/>
            <a:srcRect/>
            <a:tile tx="0" ty="0" sx="100000" sy="100000" flip="none" algn="tl"/>
          </a:blipFill>
        </p:spPr>
        <p:txBody>
          <a:bodyPr/>
          <a:lstStyle/>
          <a:p>
            <a:pPr eaLnBrk="1" hangingPunct="1"/>
            <a:r>
              <a:rPr lang="en-US" altLang="en-US" sz="3600">
                <a:solidFill>
                  <a:schemeClr val="bg1"/>
                </a:solidFill>
                <a:latin typeface="Comic Sans MS" panose="030F0702030302020204" pitchFamily="66" charset="0"/>
              </a:rPr>
              <a:t>IV.3. Organizational strategies</a:t>
            </a:r>
          </a:p>
        </p:txBody>
      </p:sp>
    </p:spTree>
    <p:extLst>
      <p:ext uri="{BB962C8B-B14F-4D97-AF65-F5344CB8AC3E}">
        <p14:creationId xmlns:p14="http://schemas.microsoft.com/office/powerpoint/2010/main" val="4241020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3">
            <a:extLst>
              <a:ext uri="{FF2B5EF4-FFF2-40B4-BE49-F238E27FC236}">
                <a16:creationId xmlns:a16="http://schemas.microsoft.com/office/drawing/2014/main" id="{1AB2667E-4597-4C33-92CD-D8896582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3555" name="Picture 2" descr="CHU3 DE">
            <a:extLst>
              <a:ext uri="{FF2B5EF4-FFF2-40B4-BE49-F238E27FC236}">
                <a16:creationId xmlns:a16="http://schemas.microsoft.com/office/drawing/2014/main" id="{C07E17AF-F603-4551-8404-CD50498D41CE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8213" y="0"/>
            <a:ext cx="7772400" cy="4572000"/>
          </a:xfrm>
          <a:noFill/>
        </p:spPr>
      </p:pic>
      <p:pic>
        <p:nvPicPr>
          <p:cNvPr id="23556" name="Picture 5">
            <a:extLst>
              <a:ext uri="{FF2B5EF4-FFF2-40B4-BE49-F238E27FC236}">
                <a16:creationId xmlns:a16="http://schemas.microsoft.com/office/drawing/2014/main" id="{0F8AA921-FA95-4574-9973-7872B83CE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672014"/>
            <a:ext cx="5867400" cy="218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0053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223B9-C084-44D8-96CB-3B0F4C05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I. Flaws in Human Memory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A2404D-12D6-4DC7-8CCA-330824EFF0D2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0" y="1600200"/>
            <a:ext cx="472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/>
              <a:t>I.1. Transience</a:t>
            </a:r>
          </a:p>
          <a:p>
            <a:pPr>
              <a:buFontTx/>
              <a:buNone/>
            </a:pPr>
            <a:r>
              <a:rPr lang="en-US" altLang="en-US"/>
              <a:t>I.2. Absent-mindedness</a:t>
            </a:r>
          </a:p>
          <a:p>
            <a:pPr>
              <a:buFontTx/>
              <a:buNone/>
            </a:pPr>
            <a:r>
              <a:rPr lang="en-US" altLang="en-US"/>
              <a:t>I.3. Blocking</a:t>
            </a:r>
          </a:p>
          <a:p>
            <a:pPr>
              <a:buFontTx/>
              <a:buNone/>
            </a:pPr>
            <a:r>
              <a:rPr lang="en-US" altLang="en-US"/>
              <a:t>I.4. Misattribution</a:t>
            </a:r>
          </a:p>
          <a:p>
            <a:pPr>
              <a:buFontTx/>
              <a:buNone/>
            </a:pPr>
            <a:r>
              <a:rPr lang="en-US" altLang="en-US"/>
              <a:t>I.5. Suggestibility</a:t>
            </a:r>
          </a:p>
          <a:p>
            <a:pPr>
              <a:buFontTx/>
              <a:buNone/>
            </a:pPr>
            <a:r>
              <a:rPr lang="en-US" altLang="en-US"/>
              <a:t>I.6. Bias</a:t>
            </a:r>
          </a:p>
          <a:p>
            <a:pPr>
              <a:buFontTx/>
              <a:buNone/>
            </a:pPr>
            <a:r>
              <a:rPr lang="en-US" altLang="en-US"/>
              <a:t>I.7. Persistence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76914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3">
            <a:extLst>
              <a:ext uri="{FF2B5EF4-FFF2-40B4-BE49-F238E27FC236}">
                <a16:creationId xmlns:a16="http://schemas.microsoft.com/office/drawing/2014/main" id="{B7D9A48E-BE28-4737-81DA-7C605CC97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4579" name="Picture 9" descr="Go van ban tieng Viet 01">
            <a:extLst>
              <a:ext uri="{FF2B5EF4-FFF2-40B4-BE49-F238E27FC236}">
                <a16:creationId xmlns:a16="http://schemas.microsoft.com/office/drawing/2014/main" id="{046A0DC5-77A9-4546-A8CD-845D6EE93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61913"/>
            <a:ext cx="9086850" cy="675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1118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8402A6B-255C-4E52-80D7-AB0DC25B88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762000"/>
            <a:ext cx="8229600" cy="655638"/>
          </a:xfrm>
          <a:blipFill dpi="0" rotWithShape="1">
            <a:blip r:embed="rId2"/>
            <a:srcRect/>
            <a:tile tx="0" ty="0" sx="100000" sy="100000" flip="none" algn="tl"/>
          </a:blipFill>
        </p:spPr>
        <p:txBody>
          <a:bodyPr/>
          <a:lstStyle/>
          <a:p>
            <a:pPr eaLnBrk="1" hangingPunct="1"/>
            <a:r>
              <a:rPr lang="en-US" altLang="en-US" sz="3600">
                <a:solidFill>
                  <a:schemeClr val="bg1"/>
                </a:solidFill>
                <a:latin typeface="Comic Sans MS" panose="030F0702030302020204" pitchFamily="66" charset="0"/>
              </a:rPr>
              <a:t>I.1. Transience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9A36B29-9932-4E0D-BDE2-6594329B82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2057400"/>
            <a:ext cx="8915400" cy="2895600"/>
          </a:xfrm>
        </p:spPr>
        <p:txBody>
          <a:bodyPr/>
          <a:lstStyle/>
          <a:p>
            <a:pPr eaLnBrk="1" hangingPunct="1"/>
            <a:r>
              <a:rPr lang="en-US" altLang="en-US"/>
              <a:t>The situation when individuals fail to remember a fact or idea</a:t>
            </a:r>
          </a:p>
          <a:p>
            <a:pPr eaLnBrk="1" hangingPunct="1"/>
            <a:r>
              <a:rPr lang="en-US" altLang="en-US"/>
              <a:t>It is a weakening or loss of memory over time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B910AE80-DEDC-4B9B-ABC4-15917EBAF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419600"/>
            <a:ext cx="2514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910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471661F-5829-4C75-A074-A47E168291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838200"/>
            <a:ext cx="8229600" cy="579438"/>
          </a:xfrm>
          <a:blipFill dpi="0" rotWithShape="1">
            <a:blip r:embed="rId2"/>
            <a:srcRect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>
                <a:solidFill>
                  <a:schemeClr val="bg1"/>
                </a:solidFill>
                <a:latin typeface="Comic Sans MS" panose="030F0702030302020204" pitchFamily="66" charset="0"/>
              </a:rPr>
              <a:t>I.2. Absent-mindedness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6857E51-42AA-42FA-8785-EA518CB0B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The breakdown between attention and memory</a:t>
            </a:r>
          </a:p>
        </p:txBody>
      </p:sp>
      <p:pic>
        <p:nvPicPr>
          <p:cNvPr id="6148" name="Picture 5">
            <a:extLst>
              <a:ext uri="{FF2B5EF4-FFF2-40B4-BE49-F238E27FC236}">
                <a16:creationId xmlns:a16="http://schemas.microsoft.com/office/drawing/2014/main" id="{ADEB9004-30C8-4B4C-B045-7FFAD9D03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1" y="3200401"/>
            <a:ext cx="2671763" cy="259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917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5B72E3A-61EF-4F21-A131-B6CF4F1F99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685800"/>
            <a:ext cx="8229600" cy="685800"/>
          </a:xfrm>
          <a:blipFill dpi="0" rotWithShape="1">
            <a:blip r:embed="rId2"/>
            <a:srcRect/>
            <a:tile tx="0" ty="0" sx="100000" sy="100000" flip="none" algn="tl"/>
          </a:blipFill>
        </p:spPr>
        <p:txBody>
          <a:bodyPr/>
          <a:lstStyle/>
          <a:p>
            <a:pPr eaLnBrk="1" hangingPunct="1"/>
            <a:r>
              <a:rPr lang="en-US" altLang="en-US" sz="3600">
                <a:solidFill>
                  <a:schemeClr val="bg1"/>
                </a:solidFill>
                <a:latin typeface="Comic Sans MS" panose="030F0702030302020204" pitchFamily="66" charset="0"/>
              </a:rPr>
              <a:t>I.3. Blocking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AE57EE1-FAB8-48CC-8E10-0AFCCF546E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2057401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The unsuccessful search for info that we may be desperately trying to retrieve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A31F29F6-588B-45F7-97BB-C8D967537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429000"/>
            <a:ext cx="2971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AutoShape 7">
            <a:extLst>
              <a:ext uri="{FF2B5EF4-FFF2-40B4-BE49-F238E27FC236}">
                <a16:creationId xmlns:a16="http://schemas.microsoft.com/office/drawing/2014/main" id="{000EFFDE-8E06-4386-B635-A64FFCE14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276600"/>
            <a:ext cx="2667000" cy="1600200"/>
          </a:xfrm>
          <a:prstGeom prst="cloudCallout">
            <a:avLst>
              <a:gd name="adj1" fmla="val -102856"/>
              <a:gd name="adj2" fmla="val -1597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/>
              <a:t>Gee, what’s her name? I can’t remember it.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943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BE969B6-979E-4600-A718-0C77967EE5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685800"/>
            <a:ext cx="8229600" cy="685800"/>
          </a:xfrm>
          <a:blipFill dpi="0" rotWithShape="1">
            <a:blip r:embed="rId2"/>
            <a:srcRect/>
            <a:tile tx="0" ty="0" sx="100000" sy="100000" flip="none" algn="tl"/>
          </a:blipFill>
        </p:spPr>
        <p:txBody>
          <a:bodyPr/>
          <a:lstStyle/>
          <a:p>
            <a:pPr eaLnBrk="1" hangingPunct="1"/>
            <a:r>
              <a:rPr lang="en-US" altLang="en-US" sz="3600">
                <a:solidFill>
                  <a:schemeClr val="bg1"/>
                </a:solidFill>
                <a:latin typeface="Comic Sans MS" panose="030F0702030302020204" pitchFamily="66" charset="0"/>
              </a:rPr>
              <a:t>I.4. Misattribution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44D4AEB-645C-4954-A2C9-0197700D17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600201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>
                <a:latin typeface="Comic Sans MS" panose="030F0702030302020204" pitchFamily="66" charset="0"/>
              </a:rPr>
              <a:t>	Assigning a memory to the wrong source</a:t>
            </a:r>
          </a:p>
          <a:p>
            <a:pPr lvl="1" eaLnBrk="1" hangingPunct="1"/>
            <a:r>
              <a:rPr lang="en-US" altLang="en-US">
                <a:latin typeface="Comic Sans MS" panose="030F0702030302020204" pitchFamily="66" charset="0"/>
              </a:rPr>
              <a:t> Incorrectly remembering that someone told you something that you actually read about in a newspaper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DF3598E6-1D56-4822-BAFE-7043AC8F6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1" y="4343400"/>
            <a:ext cx="14001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>
            <a:extLst>
              <a:ext uri="{FF2B5EF4-FFF2-40B4-BE49-F238E27FC236}">
                <a16:creationId xmlns:a16="http://schemas.microsoft.com/office/drawing/2014/main" id="{389340BF-62DA-49A9-9066-5F555ADFF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191000"/>
            <a:ext cx="1295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15B95B72-6EDF-40A2-9357-9870E33E9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1" y="4267200"/>
            <a:ext cx="13049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3843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05E9A5D-25B3-4E3C-B9E7-DDAB867260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685800"/>
            <a:ext cx="8229600" cy="731838"/>
          </a:xfrm>
          <a:blipFill dpi="0" rotWithShape="1">
            <a:blip r:embed="rId2"/>
            <a:srcRect/>
            <a:tile tx="0" ty="0" sx="100000" sy="100000" flip="none" algn="tl"/>
          </a:blipFill>
        </p:spPr>
        <p:txBody>
          <a:bodyPr/>
          <a:lstStyle/>
          <a:p>
            <a:pPr eaLnBrk="1" hangingPunct="1"/>
            <a:r>
              <a:rPr lang="en-US" altLang="en-US" sz="3600">
                <a:solidFill>
                  <a:schemeClr val="bg1"/>
                </a:solidFill>
                <a:latin typeface="Comic Sans MS" panose="030F0702030302020204" pitchFamily="66" charset="0"/>
              </a:rPr>
              <a:t>I.5. Suggestibility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85ED330-D94C-4E2C-A16A-9E81C68F2A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Memories that are implanted because of leading questions, comments, or suggestion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F223E1DE-2D96-4E91-A398-CE9F2B1E5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00400"/>
            <a:ext cx="23622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AutoShape 7">
            <a:extLst>
              <a:ext uri="{FF2B5EF4-FFF2-40B4-BE49-F238E27FC236}">
                <a16:creationId xmlns:a16="http://schemas.microsoft.com/office/drawing/2014/main" id="{201487A1-FAB2-4D19-958B-30D268876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895600"/>
            <a:ext cx="3352800" cy="914400"/>
          </a:xfrm>
          <a:prstGeom prst="wedgeEllipseCallout">
            <a:avLst>
              <a:gd name="adj1" fmla="val -52273"/>
              <a:gd name="adj2" fmla="val 6614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Didn’t you remember the time you …..?</a:t>
            </a:r>
          </a:p>
        </p:txBody>
      </p:sp>
    </p:spTree>
    <p:extLst>
      <p:ext uri="{BB962C8B-B14F-4D97-AF65-F5344CB8AC3E}">
        <p14:creationId xmlns:p14="http://schemas.microsoft.com/office/powerpoint/2010/main" val="1210251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826CE5E-6780-4A95-BEEC-3942D7B405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685800"/>
          </a:xfrm>
          <a:blipFill dpi="0" rotWithShape="1">
            <a:blip r:embed="rId2"/>
            <a:srcRect/>
            <a:tile tx="0" ty="0" sx="100000" sy="100000" flip="none" algn="tl"/>
          </a:blipFill>
        </p:spPr>
        <p:txBody>
          <a:bodyPr/>
          <a:lstStyle/>
          <a:p>
            <a:pPr eaLnBrk="1" hangingPunct="1"/>
            <a:r>
              <a:rPr lang="en-US" altLang="en-US" sz="3600">
                <a:solidFill>
                  <a:schemeClr val="bg1"/>
                </a:solidFill>
                <a:latin typeface="Comic Sans MS" panose="030F0702030302020204" pitchFamily="66" charset="0"/>
              </a:rPr>
              <a:t>I.6. Bias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B92436F-61B5-4FE2-B021-8661FAE084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en-US"/>
              <a:t>   The editing of changing of previous experiences based on what we now feel rather than what happened in the past</a:t>
            </a:r>
          </a:p>
          <a:p>
            <a:pPr lvl="1" eaLnBrk="1" hangingPunct="1"/>
            <a:r>
              <a:rPr lang="en-US" altLang="en-US" i="1"/>
              <a:t>“Thương thì củ ấu cũng tròn, ghét thì bồ hòn cũng méo</a:t>
            </a:r>
            <a:r>
              <a:rPr lang="en-US" altLang="en-US"/>
              <a:t>”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809FA33F-E90D-4A74-BD09-E7A943A41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4495800"/>
            <a:ext cx="16287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>
            <a:extLst>
              <a:ext uri="{FF2B5EF4-FFF2-40B4-BE49-F238E27FC236}">
                <a16:creationId xmlns:a16="http://schemas.microsoft.com/office/drawing/2014/main" id="{033E54A4-4308-46D0-BC6C-29A5B5D2B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572000"/>
            <a:ext cx="16192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7105577A-355D-4280-B15F-3304E2581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572000"/>
            <a:ext cx="14287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7" name="AutoShape 9">
            <a:extLst>
              <a:ext uri="{FF2B5EF4-FFF2-40B4-BE49-F238E27FC236}">
                <a16:creationId xmlns:a16="http://schemas.microsoft.com/office/drawing/2014/main" id="{01EE1526-7F58-49AA-8FF7-3DB236B08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4191000"/>
            <a:ext cx="1447800" cy="914400"/>
          </a:xfrm>
          <a:prstGeom prst="wedgeEllipseCallout">
            <a:avLst>
              <a:gd name="adj1" fmla="val -83333"/>
              <a:gd name="adj2" fmla="val 310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She’s a devil</a:t>
            </a:r>
          </a:p>
        </p:txBody>
      </p:sp>
    </p:spTree>
    <p:extLst>
      <p:ext uri="{BB962C8B-B14F-4D97-AF65-F5344CB8AC3E}">
        <p14:creationId xmlns:p14="http://schemas.microsoft.com/office/powerpoint/2010/main" val="451941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68E0F85-6318-4D21-BECF-C5E8C7D71D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1"/>
            <a:ext cx="8229600" cy="639763"/>
          </a:xfrm>
          <a:blipFill dpi="0" rotWithShape="1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eaLnBrk="1" hangingPunct="1"/>
            <a:r>
              <a:rPr lang="en-US" altLang="en-US" sz="3600">
                <a:solidFill>
                  <a:schemeClr val="bg1"/>
                </a:solidFill>
                <a:latin typeface="Comic Sans MS" panose="030F0702030302020204" pitchFamily="66" charset="0"/>
              </a:rPr>
              <a:t>I.7. Persistence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5EF7DEAA-ECBD-419D-86FD-1CF84AE7B1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1371600"/>
            <a:ext cx="8991600" cy="762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US" altLang="en-US">
                <a:latin typeface="Comic Sans MS" panose="030F0702030302020204" pitchFamily="66" charset="0"/>
              </a:rPr>
              <a:t>Remembering what we would prefer to omit from our memory</a:t>
            </a:r>
          </a:p>
        </p:txBody>
      </p:sp>
      <p:pic>
        <p:nvPicPr>
          <p:cNvPr id="11268" name="Picture 6" descr="the_persistence_of_memory_1931_salvador_dali.jpg">
            <a:extLst>
              <a:ext uri="{FF2B5EF4-FFF2-40B4-BE49-F238E27FC236}">
                <a16:creationId xmlns:a16="http://schemas.microsoft.com/office/drawing/2014/main" id="{CB64D520-1985-4BFE-A882-A10B269FAF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38400"/>
            <a:ext cx="9144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1772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417</Words>
  <Application>Microsoft Office PowerPoint</Application>
  <PresentationFormat>Widescreen</PresentationFormat>
  <Paragraphs>103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Comic Sans MS</vt:lpstr>
      <vt:lpstr>Office Theme</vt:lpstr>
      <vt:lpstr>Chapter 3 Understanding Learning and Memory</vt:lpstr>
      <vt:lpstr>I. Flaws in Human Memory</vt:lpstr>
      <vt:lpstr>I.1. Transience</vt:lpstr>
      <vt:lpstr>I.2. Absent-mindedness</vt:lpstr>
      <vt:lpstr>I.3. Blocking</vt:lpstr>
      <vt:lpstr>I.4. Misattribution</vt:lpstr>
      <vt:lpstr>I.5. Suggestibility</vt:lpstr>
      <vt:lpstr>I.6. Bias</vt:lpstr>
      <vt:lpstr>I.7. Persistence</vt:lpstr>
      <vt:lpstr>PowerPoint Presentation</vt:lpstr>
      <vt:lpstr>III. Difference Between Rote and Meaningful Learning</vt:lpstr>
      <vt:lpstr>IV. Learning Strategies to Promote Learning and Retention</vt:lpstr>
      <vt:lpstr>IV.1. Rehearsal strategies</vt:lpstr>
      <vt:lpstr>IV.2. Elaboration strategies</vt:lpstr>
      <vt:lpstr>IV.3. Organizational strategies</vt:lpstr>
      <vt:lpstr>IV.3. Organizational strategies</vt:lpstr>
      <vt:lpstr>IV.3. Organizational strategies</vt:lpstr>
      <vt:lpstr>IV.3. Organizational strategies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Understanding Learning and Memory Time Management</dc:title>
  <dc:creator>Minh Fi Truong</dc:creator>
  <cp:lastModifiedBy>Minh Fi Truong</cp:lastModifiedBy>
  <cp:revision>4</cp:revision>
  <dcterms:created xsi:type="dcterms:W3CDTF">2017-07-06T08:15:11Z</dcterms:created>
  <dcterms:modified xsi:type="dcterms:W3CDTF">2018-07-16T08:51:33Z</dcterms:modified>
</cp:coreProperties>
</file>