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FEC3C1-80B6-4FF4-A737-FD018FC5C9C5}">
  <a:tblStyle styleId="{FFFEC3C1-80B6-4FF4-A737-FD018FC5C9C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8b79fe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f8b79fe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f8b79fe9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légende">
  <p:cSld name="Titre et légen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">
  <p:cSld name="Carte nom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nom citation">
  <p:cSld name="Carte nom cita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rai ou faux">
  <p:cSld name="Vrai ou faux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re et contenu">
  <p:cSld name="48_Titre et contenu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descr="{&quot;HashCode&quot;:-424964394,&quot;Placement&quot;:&quot;Footer&quot;,&quot;Top&quot;:520.3781,&quot;Left&quot;:874.774353,&quot;SlideWidth&quot;:960,&quot;SlideHeight&quot;:540}" id="29" name="Google Shape;29;p1"/>
          <p:cNvSpPr txBox="1"/>
          <p:nvPr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oco-philippe.github.io/ES/ilist.html" TargetMode="External"/><Relationship Id="rId4" Type="http://schemas.openxmlformats.org/officeDocument/2006/relationships/hyperlink" Target="https://github.com/loco-philippe/Environnemental-Sensing/blob/main/documentation/Ilist_technic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2589213" y="1748481"/>
            <a:ext cx="9602787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fr-FR"/>
              <a:t>Specification Table Schema</a:t>
            </a:r>
            <a:endParaRPr/>
          </a:p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fr-FR" sz="2400"/>
              <a:t>Relationship property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fr-FR" sz="2000"/>
              <a:t>Proposal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8011078" y="38539"/>
            <a:ext cx="3679164" cy="2632003"/>
          </a:xfrm>
          <a:prstGeom prst="roundRect">
            <a:avLst>
              <a:gd fmla="val 5564" name="adj"/>
            </a:avLst>
          </a:prstGeom>
          <a:solidFill>
            <a:srgbClr val="A53010">
              <a:alpha val="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010329" y="2789150"/>
            <a:ext cx="3679164" cy="2036067"/>
          </a:xfrm>
          <a:prstGeom prst="roundRect">
            <a:avLst>
              <a:gd fmla="val 5564" name="adj"/>
            </a:avLst>
          </a:prstGeom>
          <a:solidFill>
            <a:srgbClr val="A53010">
              <a:alpha val="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8058329" y="4943825"/>
            <a:ext cx="3679164" cy="1692645"/>
          </a:xfrm>
          <a:prstGeom prst="roundRect">
            <a:avLst>
              <a:gd fmla="val 5564" name="adj"/>
            </a:avLst>
          </a:prstGeom>
          <a:solidFill>
            <a:srgbClr val="A53010">
              <a:alpha val="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10216259" y="3657967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8" name="Google Shape;168;p20"/>
          <p:cNvCxnSpPr/>
          <p:nvPr/>
        </p:nvCxnSpPr>
        <p:spPr>
          <a:xfrm>
            <a:off x="10088720" y="618227"/>
            <a:ext cx="462387" cy="30899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9" name="Google Shape;169;p20"/>
          <p:cNvCxnSpPr/>
          <p:nvPr/>
        </p:nvCxnSpPr>
        <p:spPr>
          <a:xfrm flipH="1" rot="10800000">
            <a:off x="10301790" y="5671062"/>
            <a:ext cx="545624" cy="30278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10316908" y="5648350"/>
            <a:ext cx="530506" cy="32005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10236383" y="3796294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72" name="Google Shape;172;p20"/>
          <p:cNvCxnSpPr/>
          <p:nvPr/>
        </p:nvCxnSpPr>
        <p:spPr>
          <a:xfrm>
            <a:off x="10211863" y="3456959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73" name="Google Shape;173;p20"/>
          <p:cNvCxnSpPr/>
          <p:nvPr/>
        </p:nvCxnSpPr>
        <p:spPr>
          <a:xfrm flipH="1" rot="10800000">
            <a:off x="10060039" y="1233683"/>
            <a:ext cx="480000" cy="6858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74" name="Google Shape;174;p20"/>
          <p:cNvSpPr txBox="1"/>
          <p:nvPr>
            <p:ph type="title"/>
          </p:nvPr>
        </p:nvSpPr>
        <p:spPr>
          <a:xfrm>
            <a:off x="289547" y="38322"/>
            <a:ext cx="10186778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1 – Requirement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660195" y="809595"/>
            <a:ext cx="712659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Specify the relationship between two fields</a:t>
            </a:r>
            <a:endParaRPr b="1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Three main link categories (see right): 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derived, coupled, crossed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 « quarter » is derived from « month »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 « name » is coupled to field « nickname »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 « year » is crossed with field « semester »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function (see below)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Requires all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possible with each new input (derived and coupled) and not possible with crossed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188465" y="99985"/>
            <a:ext cx="34848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Quarter :  [ T1,   T2,   T2,   T1,   T2,     T1  ]   (a)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Month :     [ jan, apr, jun, feb, may, jan]   (b)</a:t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>
            <a:off x="10065965" y="720875"/>
            <a:ext cx="456273" cy="249329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10088720" y="970204"/>
            <a:ext cx="433518" cy="4885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79" name="Google Shape;179;p20"/>
          <p:cNvCxnSpPr/>
          <p:nvPr/>
        </p:nvCxnSpPr>
        <p:spPr>
          <a:xfrm>
            <a:off x="10060039" y="1204571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80" name="Google Shape;180;p20"/>
          <p:cNvCxnSpPr/>
          <p:nvPr/>
        </p:nvCxnSpPr>
        <p:spPr>
          <a:xfrm flipH="1" rot="10800000">
            <a:off x="10106405" y="1209456"/>
            <a:ext cx="433518" cy="371542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181" name="Google Shape;181;p20"/>
          <p:cNvGraphicFramePr/>
          <p:nvPr/>
        </p:nvGraphicFramePr>
        <p:xfrm>
          <a:off x="10522238" y="8047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{FFFEC3C1-80B6-4FF4-A737-FD018FC5C9C5}</a:tableStyleId>
              </a:tblPr>
              <a:tblGrid>
                <a:gridCol w="234725"/>
              </a:tblGrid>
              <a:tr h="29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9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0"/>
          <p:cNvGraphicFramePr/>
          <p:nvPr/>
        </p:nvGraphicFramePr>
        <p:xfrm>
          <a:off x="9942677" y="5478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{FFFEC3C1-80B6-4FF4-A737-FD018FC5C9C5}</a:tableStyleId>
              </a:tblPr>
              <a:tblGrid>
                <a:gridCol w="234725"/>
              </a:tblGrid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0"/>
          <p:cNvSpPr txBox="1"/>
          <p:nvPr/>
        </p:nvSpPr>
        <p:spPr>
          <a:xfrm>
            <a:off x="9564239" y="549714"/>
            <a:ext cx="610833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feb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0730545" y="813458"/>
            <a:ext cx="610833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T2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8128987" y="1045942"/>
            <a:ext cx="1161637" cy="369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rgbClr val="5661C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8227899" y="2780544"/>
            <a:ext cx="3393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 :         [ john, paul, leah, paul ]    (a)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Nickname :  [ jock, paulo, lili, paulo ]    (b)</a:t>
            </a:r>
            <a:endParaRPr/>
          </a:p>
        </p:txBody>
      </p:sp>
      <p:cxnSp>
        <p:nvCxnSpPr>
          <p:cNvPr id="187" name="Google Shape;187;p20"/>
          <p:cNvCxnSpPr/>
          <p:nvPr/>
        </p:nvCxnSpPr>
        <p:spPr>
          <a:xfrm>
            <a:off x="10209872" y="3999853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188" name="Google Shape;188;p20"/>
          <p:cNvGraphicFramePr/>
          <p:nvPr/>
        </p:nvGraphicFramePr>
        <p:xfrm>
          <a:off x="10092510" y="3315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{FFFEC3C1-80B6-4FF4-A737-FD018FC5C9C5}</a:tableStyleId>
              </a:tblPr>
              <a:tblGrid>
                <a:gridCol w="234725"/>
              </a:tblGrid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0"/>
          <p:cNvSpPr txBox="1"/>
          <p:nvPr/>
        </p:nvSpPr>
        <p:spPr>
          <a:xfrm>
            <a:off x="9667889" y="3315928"/>
            <a:ext cx="61083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jock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paulo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lili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0807118" y="3324856"/>
            <a:ext cx="61083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john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paul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leah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8128987" y="3560157"/>
            <a:ext cx="1161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rgbClr val="5661C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endParaRPr/>
          </a:p>
        </p:txBody>
      </p:sp>
      <p:graphicFrame>
        <p:nvGraphicFramePr>
          <p:cNvPr id="192" name="Google Shape;192;p20"/>
          <p:cNvGraphicFramePr/>
          <p:nvPr/>
        </p:nvGraphicFramePr>
        <p:xfrm>
          <a:off x="10612492" y="3315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{FFFEC3C1-80B6-4FF4-A737-FD018FC5C9C5}</a:tableStyleId>
              </a:tblPr>
              <a:tblGrid>
                <a:gridCol w="234725"/>
              </a:tblGrid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25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cxnSp>
        <p:nvCxnSpPr>
          <p:cNvPr id="193" name="Google Shape;193;p20"/>
          <p:cNvCxnSpPr/>
          <p:nvPr/>
        </p:nvCxnSpPr>
        <p:spPr>
          <a:xfrm>
            <a:off x="10322118" y="6055958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94" name="Google Shape;194;p20"/>
          <p:cNvCxnSpPr/>
          <p:nvPr/>
        </p:nvCxnSpPr>
        <p:spPr>
          <a:xfrm>
            <a:off x="10301790" y="5571644"/>
            <a:ext cx="479884" cy="1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95" name="Google Shape;195;p20"/>
          <p:cNvSpPr txBox="1"/>
          <p:nvPr/>
        </p:nvSpPr>
        <p:spPr>
          <a:xfrm>
            <a:off x="8294834" y="5013490"/>
            <a:ext cx="3215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Year :          [ 2020, 2020, 2021, 2021 ]   (a)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Semester :  [ S1,      S2,     S1,     S2     ]   (b)</a:t>
            </a:r>
            <a:endParaRPr/>
          </a:p>
        </p:txBody>
      </p:sp>
      <p:graphicFrame>
        <p:nvGraphicFramePr>
          <p:cNvPr id="196" name="Google Shape;196;p20"/>
          <p:cNvGraphicFramePr/>
          <p:nvPr/>
        </p:nvGraphicFramePr>
        <p:xfrm>
          <a:off x="10150491" y="5507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{FFFEC3C1-80B6-4FF4-A737-FD018FC5C9C5}</a:tableStyleId>
              </a:tblPr>
              <a:tblGrid>
                <a:gridCol w="268650"/>
              </a:tblGrid>
              <a:tr h="31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0"/>
          <p:cNvSpPr txBox="1"/>
          <p:nvPr/>
        </p:nvSpPr>
        <p:spPr>
          <a:xfrm>
            <a:off x="9768368" y="5570938"/>
            <a:ext cx="61083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2021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11042718" y="5570938"/>
            <a:ext cx="61083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S2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8128987" y="5610031"/>
            <a:ext cx="1161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rgbClr val="5661C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endParaRPr b="1" i="1" sz="1800">
              <a:solidFill>
                <a:srgbClr val="5661C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00" name="Google Shape;200;p20"/>
          <p:cNvGraphicFramePr/>
          <p:nvPr/>
        </p:nvGraphicFramePr>
        <p:xfrm>
          <a:off x="10781674" y="5507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{FFFEC3C1-80B6-4FF4-A737-FD018FC5C9C5}</a:tableStyleId>
              </a:tblPr>
              <a:tblGrid>
                <a:gridCol w="268650"/>
              </a:tblGrid>
              <a:tr h="31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2DDD2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20"/>
          <p:cNvSpPr txBox="1"/>
          <p:nvPr/>
        </p:nvSpPr>
        <p:spPr>
          <a:xfrm>
            <a:off x="8572790" y="2001419"/>
            <a:ext cx="2716216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     dist == len(set(b))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dist  &gt;  len(set(a))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8536567" y="4219688"/>
            <a:ext cx="2716216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	dist == len(set(b))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	dist == len(set(a))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8340372" y="6214771"/>
            <a:ext cx="3042449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dist ==  len(set(a)) *  len(set(b))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617191" y="5293545"/>
            <a:ext cx="6369300" cy="1385400"/>
          </a:xfrm>
          <a:prstGeom prst="rect">
            <a:avLst/>
          </a:prstGeom>
          <a:solidFill>
            <a:srgbClr val="79D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measure the link (see </a:t>
            </a:r>
            <a:r>
              <a:rPr lang="fr-FR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 example in last slide) </a:t>
            </a:r>
            <a:r>
              <a:rPr lang="fr-FR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evaluation is made by calculating </a:t>
            </a:r>
            <a:r>
              <a:rPr b="1" lang="fr-FR" sz="1400">
                <a:solidFill>
                  <a:schemeClr val="dk1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dist = len(set(zip(a,b)))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where a and b are array of the two fields </a:t>
            </a:r>
            <a:r>
              <a:rPr i="1"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(python langage)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	&gt;= 	</a:t>
            </a:r>
            <a:r>
              <a:rPr b="1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max(len(set(a)), len(set(b)))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 	&lt;=  	</a:t>
            </a:r>
            <a:r>
              <a:rPr b="1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len(set(a)) *  len(set(b)) 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284937" y="38539"/>
            <a:ext cx="10186778" cy="77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2 – </a:t>
            </a:r>
            <a:r>
              <a:rPr b="1" lang="fr-FR"/>
              <a:t>Implementation (three options)</a:t>
            </a:r>
            <a:endParaRPr/>
          </a:p>
        </p:txBody>
      </p:sp>
      <p:sp>
        <p:nvSpPr>
          <p:cNvPr id="210" name="Google Shape;210;p21"/>
          <p:cNvSpPr txBox="1"/>
          <p:nvPr/>
        </p:nvSpPr>
        <p:spPr>
          <a:xfrm>
            <a:off x="474841" y="869435"/>
            <a:ext cx="6167988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– New Field descriptor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name »: « quarter »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relationship » :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parent » : « month »,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link » : « derived »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– New Constraints descriptor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name »: « quarter »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constraints » :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relationship » :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« parent » : « month »,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« link » : « derived » 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– New Table descriptor (other properties)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relationship » : [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fields »: « quarter »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parent » : « month »,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« link » : « derived »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 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5626237" y="1172072"/>
            <a:ext cx="6167988" cy="126188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mixing with other descriptors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Consistent with a field view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descriptor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626237" y="2752697"/>
            <a:ext cx="6167988" cy="123110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« constraints » property is consistent with the point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« crossed » link can’t be validate at the data entry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to add a level in the properties tree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626237" y="4454988"/>
            <a:ext cx="6167988" cy="101566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independant descriptor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Relationships are described field by field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838581" y="6087343"/>
            <a:ext cx="5054778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Option 1 seems to be the most suitable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56734" y="237611"/>
            <a:ext cx="8911687" cy="67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fr-FR"/>
              <a:t>3 – Text Proposal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301661" y="1008668"/>
            <a:ext cx="1180235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Relationship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relationship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property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MAY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 used to define the dependency between another field. The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relationship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descriptor, if present,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MUST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 a JSON object and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MUST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contain two properties 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parent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the property name of the field linked 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the nature of the relationship between them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property value </a:t>
            </a: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MUST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 one of the three following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field values are dependant on the values of parent field (a value in the parent field is associated with a single field value).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The « Quarter » field [ T1,   T2,   T2,   T1,   T2,     T1  ] is  </a:t>
            </a:r>
            <a:r>
              <a:rPr b="0" i="0" lang="fr-FR" sz="14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derived</a:t>
            </a: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from  the « month » field [ jan, apr, jun, feb, may, jan]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i.e. if a new entry ‘jun’ is added, the corresponding « quarter » value must be ‘T2’.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field values are associated to the values of parent field (both fields are derived from each other).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The « Nickname” field  [ jock, paulo, lili, paulo ] is </a:t>
            </a:r>
            <a:r>
              <a:rPr b="0" i="0" lang="fr-FR" sz="14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coupled</a:t>
            </a: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the “name” field  [ john, paul, leah, paul ]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i.e. if a new entry ‘lili’ is added, the corresponding « Name » value must be ‘leah’ just as if a new entry ‘leah’ is added, the corresponding « nickname » value must be ‘lili’.</a:t>
            </a:r>
            <a:endParaRPr/>
          </a:p>
          <a:p>
            <a:pPr indent="-1968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fr-FR" sz="1400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r>
              <a:rPr lang="fr-FR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relationship means that all the different values of the field are associated with all the different values of another field.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E.g. the “Year” Field [ 2020, 2020, 2021, 2021] is </a:t>
            </a:r>
            <a:r>
              <a:rPr b="0" i="0" lang="fr-FR" sz="14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crossed</a:t>
            </a: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the “Semester” Field [ S1, S2, S1, S2 ]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fr-FR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i.e the year 2020 is associated to semesters s1 and s2, just as the semester s1 is associated with years 2020 and 2021</a:t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34000" y="120329"/>
            <a:ext cx="8911800" cy="7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4 - Check implementation Example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875" y="802348"/>
            <a:ext cx="8330725" cy="5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1731601" y="1815886"/>
            <a:ext cx="9668582" cy="12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Century Gothic"/>
              <a:buNone/>
            </a:pPr>
            <a:r>
              <a:rPr lang="fr-FR" sz="5400">
                <a:solidFill>
                  <a:srgbClr val="0070C0"/>
                </a:solidFill>
              </a:rPr>
              <a:t>Appendix – Indexed List</a:t>
            </a:r>
            <a:endParaRPr/>
          </a:p>
        </p:txBody>
      </p:sp>
      <p:sp>
        <p:nvSpPr>
          <p:cNvPr id="233" name="Google Shape;233;p24">
            <a:hlinkClick r:id="rId3"/>
          </p:cNvPr>
          <p:cNvSpPr txBox="1"/>
          <p:nvPr/>
        </p:nvSpPr>
        <p:spPr>
          <a:xfrm>
            <a:off x="347869" y="6488668"/>
            <a:ext cx="6052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https://loco-philippe.github.io/ES/ilist.html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24">
            <a:hlinkClick r:id="rId4"/>
          </p:cNvPr>
          <p:cNvSpPr txBox="1"/>
          <p:nvPr/>
        </p:nvSpPr>
        <p:spPr>
          <a:xfrm>
            <a:off x="2959376" y="2639345"/>
            <a:ext cx="66915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https://github.com/loco-philippe/Environnemental-Sensing/blob/main/documentation/Ilist_technical.pdf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n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