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12192000"/>
  <p:notesSz cx="6858000" cy="9144000"/>
  <p:embeddedFontLst>
    <p:embeddedFont>
      <p:font typeface="Merriweather"/>
      <p:regular r:id="rId37"/>
      <p:bold r:id="rId38"/>
      <p:italic r:id="rId39"/>
      <p:boldItalic r:id="rId40"/>
    </p:embeddedFont>
    <p:embeddedFont>
      <p:font typeface="Century Gothic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5" roundtripDataSignature="AMtx7mg6/4zmDPtpMDex3r3LZmUaP6w1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0CF4BC-CD8B-4AFF-BE1A-A51CD2A7E7F5}">
  <a:tblStyle styleId="{A30CF4BC-CD8B-4AFF-BE1A-A51CD2A7E7F5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AF1EE"/>
          </a:solidFill>
        </a:fill>
      </a:tcStyle>
    </a:wholeTbl>
    <a:band1H>
      <a:tcTxStyle/>
      <a:tcStyle>
        <a:fill>
          <a:solidFill>
            <a:srgbClr val="D3E2DB"/>
          </a:solidFill>
        </a:fill>
      </a:tcStyle>
    </a:band1H>
    <a:band2H>
      <a:tcTxStyle/>
    </a:band2H>
    <a:band1V>
      <a:tcTxStyle/>
      <a:tcStyle>
        <a:fill>
          <a:solidFill>
            <a:srgbClr val="D3E2DB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  <a:tblStyle styleId="{A8429DB3-4D9C-40D8-B477-21FAAF4BB3B7}" styleName="Table_1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E7E6"/>
          </a:solidFill>
        </a:fill>
      </a:tcStyle>
    </a:wholeTbl>
    <a:band1H>
      <a:tcTxStyle/>
      <a:tcStyle>
        <a:fill>
          <a:solidFill>
            <a:srgbClr val="E0CCCA"/>
          </a:solidFill>
        </a:fill>
      </a:tcStyle>
    </a:band1H>
    <a:band2H>
      <a:tcTxStyle/>
    </a:band2H>
    <a:band1V>
      <a:tcTxStyle/>
      <a:tcStyle>
        <a:fill>
          <a:solidFill>
            <a:srgbClr val="E0CCCA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28F3B85F-5656-43C3-BCFD-718B20C78D12}" styleName="Table_2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0894D3F-5633-45B1-B41E-5F70387DEA76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7527DDA-E494-41E0-8FC3-836E7F153FAD}" styleName="Table_4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Italic.fntdata"/><Relationship Id="rId20" Type="http://schemas.openxmlformats.org/officeDocument/2006/relationships/slide" Target="slides/slide15.xml"/><Relationship Id="rId42" Type="http://schemas.openxmlformats.org/officeDocument/2006/relationships/font" Target="fonts/CenturyGothic-bold.fntdata"/><Relationship Id="rId41" Type="http://schemas.openxmlformats.org/officeDocument/2006/relationships/font" Target="fonts/CenturyGothic-regular.fntdata"/><Relationship Id="rId22" Type="http://schemas.openxmlformats.org/officeDocument/2006/relationships/slide" Target="slides/slide17.xml"/><Relationship Id="rId44" Type="http://schemas.openxmlformats.org/officeDocument/2006/relationships/font" Target="fonts/CenturyGothic-boldItalic.fntdata"/><Relationship Id="rId21" Type="http://schemas.openxmlformats.org/officeDocument/2006/relationships/slide" Target="slides/slide16.xml"/><Relationship Id="rId43" Type="http://schemas.openxmlformats.org/officeDocument/2006/relationships/font" Target="fonts/CenturyGothic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erriweather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erriweather-italic.fntdata"/><Relationship Id="rId16" Type="http://schemas.openxmlformats.org/officeDocument/2006/relationships/slide" Target="slides/slide11.xml"/><Relationship Id="rId38" Type="http://schemas.openxmlformats.org/officeDocument/2006/relationships/font" Target="fonts/Merriweather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400f8e412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g1400f8e412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5" name="Google Shape;93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1" name="Google Shape;141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14228afd27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14228afd27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g14228afd27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3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1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4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4" name="Google Shape;94;p4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légende">
  <p:cSld name="Titre et légend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4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 avec légende">
  <p:cSld name="Citation avec légend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08" name="Google Shape;108;p4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4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3" name="Google Shape;113;p4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4" name="Google Shape;114;p4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">
  <p:cSld name="Carte nom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8" name="Google Shape;118;p4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 citation">
  <p:cSld name="Carte nom cita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5" name="Google Shape;125;p4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6" name="Google Shape;126;p4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0" name="Google Shape;130;p4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1" name="Google Shape;131;p4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rai ou faux">
  <p:cSld name="Vrai ou faux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5" name="Google Shape;135;p4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6" name="Google Shape;136;p4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3" name="Google Shape;143;p4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0" name="Google Shape;150;p4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_Titre et contenu">
  <p:cSld name="48_Titre et contenu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3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5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36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5" name="Google Shape;65;p36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36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85" name="Google Shape;85;p3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6" name="Google Shape;86;p3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0"/>
          <p:cNvGrpSpPr/>
          <p:nvPr/>
        </p:nvGrpSpPr>
        <p:grpSpPr>
          <a:xfrm>
            <a:off x="1" y="228600"/>
            <a:ext cx="1543607" cy="6638628"/>
            <a:chOff x="2487613" y="285750"/>
            <a:chExt cx="2428875" cy="5654676"/>
          </a:xfrm>
        </p:grpSpPr>
        <p:sp>
          <p:nvSpPr>
            <p:cNvPr id="11" name="Google Shape;11;p30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30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30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30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30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0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0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0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0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0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0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0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30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1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30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Google Shape;26;p3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Google Shape;27;p3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Google Shape;28;p3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descr="{&quot;HashCode&quot;:-424964394,&quot;Placement&quot;:&quot;Footer&quot;,&quot;Top&quot;:520.3781,&quot;Left&quot;:874.774353,&quot;SlideWidth&quot;:960,&quot;SlideHeight&quot;:540}" id="29" name="Google Shape;29;p30"/>
          <p:cNvSpPr txBox="1"/>
          <p:nvPr/>
        </p:nvSpPr>
        <p:spPr>
          <a:xfrm>
            <a:off x="11109634" y="6608802"/>
            <a:ext cx="1082366" cy="249198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Confidential C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tatic.data.gouv.fr/resources/fichier-consolide-des-bornes-de-recharge-pour-vehicules-electriques/20220629-080611/consolidation-etalab-schema-irve-v-2.0.2-20220628.csv" TargetMode="External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fr-FR"/>
              <a:t>Environnemental Sensing</a:t>
            </a:r>
            <a:endParaRPr/>
          </a:p>
        </p:txBody>
      </p:sp>
      <p:sp>
        <p:nvSpPr>
          <p:cNvPr id="159" name="Google Shape;159;p1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fr-FR" sz="2400"/>
              <a:t>Ilist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fr-FR" sz="2000"/>
              <a:t>Concepts and principles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"/>
          <p:cNvSpPr txBox="1"/>
          <p:nvPr>
            <p:ph type="title"/>
          </p:nvPr>
        </p:nvSpPr>
        <p:spPr>
          <a:xfrm>
            <a:off x="355846" y="124310"/>
            <a:ext cx="8911687" cy="80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6 – Ilist extension</a:t>
            </a:r>
            <a:endParaRPr/>
          </a:p>
        </p:txBody>
      </p:sp>
      <p:sp>
        <p:nvSpPr>
          <p:cNvPr id="602" name="Google Shape;602;p10"/>
          <p:cNvSpPr txBox="1"/>
          <p:nvPr/>
        </p:nvSpPr>
        <p:spPr>
          <a:xfrm>
            <a:off x="550828" y="1027665"/>
            <a:ext cx="11562283" cy="5816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b="1" lang="fr-FR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Observation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Ilist specialization with three main indexes :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Datation index (Timeslot), Location index (coordinate), Property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Conformance with ISO 19156 : Observation &amp; Measurement</a:t>
            </a:r>
            <a:endParaRPr/>
          </a:p>
          <a:p>
            <a:pPr indent="-1333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b="1" lang="fr-FR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Sensor acquisition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Integration of Bluetooth Environmental Sensing Profile (extension in 2021)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Reduced exchange format for micro-controlers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33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b="1" lang="fr-FR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Open-data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Tool to define data structuring (tabular data)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Consistency measurement tool (tabular data)</a:t>
            </a:r>
            <a:endParaRPr/>
          </a:p>
          <a:p>
            <a:pPr indent="-1333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33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1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fr-FR"/>
              <a:t>Appendix</a:t>
            </a:r>
            <a:endParaRPr/>
          </a:p>
        </p:txBody>
      </p:sp>
      <p:sp>
        <p:nvSpPr>
          <p:cNvPr id="608" name="Google Shape;608;p11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2400"/>
              <a:t>Concepts and principles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2"/>
          <p:cNvSpPr txBox="1"/>
          <p:nvPr/>
        </p:nvSpPr>
        <p:spPr>
          <a:xfrm>
            <a:off x="805070" y="695740"/>
            <a:ext cx="9481929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1 - Index analysis</a:t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2 - Matrix generation</a:t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3 - Aggregation</a:t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 – Format, storage</a:t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400f8e412e_0_0"/>
          <p:cNvSpPr/>
          <p:nvPr/>
        </p:nvSpPr>
        <p:spPr>
          <a:xfrm>
            <a:off x="395225" y="1088725"/>
            <a:ext cx="4503900" cy="2400300"/>
          </a:xfrm>
          <a:prstGeom prst="roundRect">
            <a:avLst>
              <a:gd fmla="val 6535" name="adj"/>
            </a:avLst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9" name="Google Shape;619;g1400f8e412e_0_0"/>
          <p:cNvSpPr/>
          <p:nvPr/>
        </p:nvSpPr>
        <p:spPr>
          <a:xfrm>
            <a:off x="3688398" y="1742388"/>
            <a:ext cx="1048200" cy="1555800"/>
          </a:xfrm>
          <a:prstGeom prst="roundRect">
            <a:avLst>
              <a:gd fmla="val 6535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20" name="Google Shape;620;g1400f8e412e_0_0"/>
          <p:cNvSpPr/>
          <p:nvPr/>
        </p:nvSpPr>
        <p:spPr>
          <a:xfrm>
            <a:off x="521375" y="1742388"/>
            <a:ext cx="3073800" cy="1555800"/>
          </a:xfrm>
          <a:prstGeom prst="roundRect">
            <a:avLst>
              <a:gd fmla="val 6535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21" name="Google Shape;621;g1400f8e412e_0_0"/>
          <p:cNvSpPr txBox="1"/>
          <p:nvPr/>
        </p:nvSpPr>
        <p:spPr>
          <a:xfrm>
            <a:off x="218175" y="6273877"/>
            <a:ext cx="210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Italic</a:t>
            </a:r>
            <a:r>
              <a:rPr i="1" lang="fr-FR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dynamic value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22" name="Google Shape;622;g1400f8e412e_0_0"/>
          <p:cNvSpPr txBox="1"/>
          <p:nvPr>
            <p:ph type="title"/>
          </p:nvPr>
        </p:nvSpPr>
        <p:spPr>
          <a:xfrm>
            <a:off x="442115" y="102155"/>
            <a:ext cx="47910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>
                <a:latin typeface="Merriweather"/>
                <a:ea typeface="Merriweather"/>
                <a:cs typeface="Merriweather"/>
                <a:sym typeface="Merriweather"/>
              </a:rPr>
              <a:t>0 – Terminology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623" name="Google Shape;623;g1400f8e412e_0_0"/>
          <p:cNvGraphicFramePr/>
          <p:nvPr/>
        </p:nvGraphicFramePr>
        <p:xfrm>
          <a:off x="6582238" y="1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{60894D3F-5633-45B1-B41E-5F70387DEA76}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4" name="Google Shape;624;g1400f8e412e_0_0"/>
          <p:cNvGraphicFramePr/>
          <p:nvPr/>
        </p:nvGraphicFramePr>
        <p:xfrm>
          <a:off x="7434534" y="1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{60894D3F-5633-45B1-B41E-5F70387DEA76}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5" name="Google Shape;625;g1400f8e412e_0_0"/>
          <p:cNvGraphicFramePr/>
          <p:nvPr/>
        </p:nvGraphicFramePr>
        <p:xfrm>
          <a:off x="8286831" y="1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{60894D3F-5633-45B1-B41E-5F70387DEA76}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6" name="Google Shape;626;g1400f8e412e_0_0"/>
          <p:cNvGraphicFramePr/>
          <p:nvPr/>
        </p:nvGraphicFramePr>
        <p:xfrm>
          <a:off x="9139128" y="1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{60894D3F-5633-45B1-B41E-5F70387DEA76}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7" name="Google Shape;627;g1400f8e412e_0_0"/>
          <p:cNvGraphicFramePr/>
          <p:nvPr/>
        </p:nvGraphicFramePr>
        <p:xfrm>
          <a:off x="9991425" y="1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{60894D3F-5633-45B1-B41E-5F70387DEA76}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-FR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value</a:t>
                      </a:r>
                      <a:endParaRPr i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8" name="Google Shape;628;g1400f8e412e_0_0"/>
          <p:cNvGraphicFramePr/>
          <p:nvPr/>
        </p:nvGraphicFramePr>
        <p:xfrm>
          <a:off x="6582238" y="84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{60894D3F-5633-45B1-B41E-5F70387DEA76}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name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9" name="Google Shape;629;g1400f8e412e_0_0"/>
          <p:cNvGraphicFramePr/>
          <p:nvPr/>
        </p:nvGraphicFramePr>
        <p:xfrm>
          <a:off x="7434531" y="84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{60894D3F-5633-45B1-B41E-5F70387DEA76}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name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0" name="Google Shape;630;g1400f8e412e_0_0"/>
          <p:cNvGraphicFramePr/>
          <p:nvPr/>
        </p:nvGraphicFramePr>
        <p:xfrm>
          <a:off x="8286825" y="84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{60894D3F-5633-45B1-B41E-5F70387DEA76}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name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1" name="Google Shape;631;g1400f8e412e_0_0"/>
          <p:cNvGraphicFramePr/>
          <p:nvPr/>
        </p:nvGraphicFramePr>
        <p:xfrm>
          <a:off x="9139119" y="84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{60894D3F-5633-45B1-B41E-5F70387DEA76}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name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2" name="Google Shape;632;g1400f8e412e_0_0"/>
          <p:cNvGraphicFramePr/>
          <p:nvPr/>
        </p:nvGraphicFramePr>
        <p:xfrm>
          <a:off x="9991413" y="84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{60894D3F-5633-45B1-B41E-5F70387DEA76}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name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3" name="Google Shape;633;g1400f8e412e_0_0"/>
          <p:cNvGraphicFramePr/>
          <p:nvPr/>
        </p:nvGraphicFramePr>
        <p:xfrm>
          <a:off x="6582225" y="332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{60894D3F-5633-45B1-B41E-5F70387DEA76}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4" name="Google Shape;634;g1400f8e412e_0_0"/>
          <p:cNvGraphicFramePr/>
          <p:nvPr/>
        </p:nvGraphicFramePr>
        <p:xfrm>
          <a:off x="7434525" y="332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{60894D3F-5633-45B1-B41E-5F70387DEA76}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5" name="Google Shape;635;g1400f8e412e_0_0"/>
          <p:cNvGraphicFramePr/>
          <p:nvPr/>
        </p:nvGraphicFramePr>
        <p:xfrm>
          <a:off x="8286825" y="332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{60894D3F-5633-45B1-B41E-5F70387DEA76}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6" name="Google Shape;636;g1400f8e412e_0_0"/>
          <p:cNvGraphicFramePr/>
          <p:nvPr/>
        </p:nvGraphicFramePr>
        <p:xfrm>
          <a:off x="9139125" y="332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{60894D3F-5633-45B1-B41E-5F70387DEA76}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7" name="Google Shape;637;g1400f8e412e_0_0"/>
          <p:cNvGraphicFramePr/>
          <p:nvPr/>
        </p:nvGraphicFramePr>
        <p:xfrm>
          <a:off x="9991425" y="332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{60894D3F-5633-45B1-B41E-5F70387DEA76}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key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8" name="Google Shape;638;g1400f8e412e_0_0"/>
          <p:cNvGraphicFramePr/>
          <p:nvPr/>
        </p:nvGraphicFramePr>
        <p:xfrm>
          <a:off x="6582250" y="514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{60894D3F-5633-45B1-B41E-5F70387DEA76}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cod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cod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cod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9" name="Google Shape;639;g1400f8e412e_0_0"/>
          <p:cNvGraphicFramePr/>
          <p:nvPr/>
        </p:nvGraphicFramePr>
        <p:xfrm>
          <a:off x="7434544" y="514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{60894D3F-5633-45B1-B41E-5F70387DEA76}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cod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cod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0" name="Google Shape;640;g1400f8e412e_0_0"/>
          <p:cNvGraphicFramePr/>
          <p:nvPr/>
        </p:nvGraphicFramePr>
        <p:xfrm>
          <a:off x="8286838" y="514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{60894D3F-5633-45B1-B41E-5F70387DEA76}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cod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cod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cod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cod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1" name="Google Shape;641;g1400f8e412e_0_0"/>
          <p:cNvGraphicFramePr/>
          <p:nvPr/>
        </p:nvGraphicFramePr>
        <p:xfrm>
          <a:off x="9139131" y="514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{60894D3F-5633-45B1-B41E-5F70387DEA76}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cod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2" name="Google Shape;642;g1400f8e412e_0_0"/>
          <p:cNvGraphicFramePr/>
          <p:nvPr/>
        </p:nvGraphicFramePr>
        <p:xfrm>
          <a:off x="9991425" y="514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{60894D3F-5633-45B1-B41E-5F70387DEA76}</a:tableStyleId>
              </a:tblPr>
              <a:tblGrid>
                <a:gridCol w="70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cod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cod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98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cod</a:t>
                      </a:r>
                      <a:endParaRPr>
                        <a:solidFill>
                          <a:srgbClr val="98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3" name="Google Shape;643;g1400f8e412e_0_0"/>
          <p:cNvSpPr txBox="1"/>
          <p:nvPr/>
        </p:nvSpPr>
        <p:spPr>
          <a:xfrm>
            <a:off x="10175025" y="5110738"/>
            <a:ext cx="335100" cy="12621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Merriweather"/>
                <a:ea typeface="Merriweather"/>
                <a:cs typeface="Merriweather"/>
                <a:sym typeface="Merriweather"/>
              </a:rPr>
              <a:t>codec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44" name="Google Shape;644;g1400f8e412e_0_0"/>
          <p:cNvSpPr txBox="1"/>
          <p:nvPr/>
        </p:nvSpPr>
        <p:spPr>
          <a:xfrm>
            <a:off x="9322725" y="3351677"/>
            <a:ext cx="335100" cy="14775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Merriweather"/>
                <a:ea typeface="Merriweather"/>
                <a:cs typeface="Merriweather"/>
                <a:sym typeface="Merriweather"/>
              </a:rPr>
              <a:t>keys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45" name="Google Shape;645;g1400f8e412e_0_0"/>
          <p:cNvSpPr txBox="1"/>
          <p:nvPr/>
        </p:nvSpPr>
        <p:spPr>
          <a:xfrm>
            <a:off x="7541957" y="1500650"/>
            <a:ext cx="518700" cy="14775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>
                <a:latin typeface="Merriweather"/>
                <a:ea typeface="Merriweather"/>
                <a:cs typeface="Merriweather"/>
                <a:sym typeface="Merriweather"/>
              </a:rPr>
              <a:t>v</a:t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>
                <a:latin typeface="Merriweather"/>
                <a:ea typeface="Merriweather"/>
                <a:cs typeface="Merriweather"/>
                <a:sym typeface="Merriweather"/>
              </a:rPr>
              <a:t>a</a:t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>
                <a:latin typeface="Merriweather"/>
                <a:ea typeface="Merriweather"/>
                <a:cs typeface="Merriweather"/>
                <a:sym typeface="Merriweather"/>
              </a:rPr>
              <a:t>l</a:t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>
                <a:latin typeface="Merriweather"/>
                <a:ea typeface="Merriweather"/>
                <a:cs typeface="Merriweather"/>
                <a:sym typeface="Merriweather"/>
              </a:rPr>
              <a:t>u</a:t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>
                <a:latin typeface="Merriweather"/>
                <a:ea typeface="Merriweather"/>
                <a:cs typeface="Merriweather"/>
                <a:sym typeface="Merriweather"/>
              </a:rPr>
              <a:t>e</a:t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>
                <a:latin typeface="Merriweather"/>
                <a:ea typeface="Merriweather"/>
                <a:cs typeface="Merriweather"/>
                <a:sym typeface="Merriweather"/>
              </a:rPr>
              <a:t>s</a:t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46" name="Google Shape;646;g1400f8e412e_0_0"/>
          <p:cNvSpPr/>
          <p:nvPr/>
        </p:nvSpPr>
        <p:spPr>
          <a:xfrm>
            <a:off x="7379375" y="466550"/>
            <a:ext cx="820800" cy="5721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47" name="Google Shape;647;g1400f8e412e_0_0"/>
          <p:cNvSpPr txBox="1"/>
          <p:nvPr/>
        </p:nvSpPr>
        <p:spPr>
          <a:xfrm>
            <a:off x="7415475" y="433125"/>
            <a:ext cx="8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Iindex</a:t>
            </a:r>
            <a:endParaRPr b="1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48" name="Google Shape;648;g1400f8e412e_0_0"/>
          <p:cNvSpPr/>
          <p:nvPr/>
        </p:nvSpPr>
        <p:spPr>
          <a:xfrm>
            <a:off x="5788525" y="1856575"/>
            <a:ext cx="5267100" cy="400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49" name="Google Shape;649;g1400f8e412e_0_0"/>
          <p:cNvSpPr txBox="1"/>
          <p:nvPr/>
        </p:nvSpPr>
        <p:spPr>
          <a:xfrm>
            <a:off x="5728900" y="1856575"/>
            <a:ext cx="8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record</a:t>
            </a:r>
            <a:endParaRPr b="1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50" name="Google Shape;650;g1400f8e412e_0_0"/>
          <p:cNvSpPr/>
          <p:nvPr/>
        </p:nvSpPr>
        <p:spPr>
          <a:xfrm>
            <a:off x="5454325" y="4119250"/>
            <a:ext cx="5601300" cy="400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51" name="Google Shape;651;g1400f8e412e_0_0"/>
          <p:cNvSpPr txBox="1"/>
          <p:nvPr/>
        </p:nvSpPr>
        <p:spPr>
          <a:xfrm>
            <a:off x="5391475" y="4119250"/>
            <a:ext cx="12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key </a:t>
            </a:r>
            <a:r>
              <a:rPr b="1" lang="fr-FR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record</a:t>
            </a:r>
            <a:endParaRPr b="1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52" name="Google Shape;652;g1400f8e412e_0_0"/>
          <p:cNvSpPr txBox="1"/>
          <p:nvPr/>
        </p:nvSpPr>
        <p:spPr>
          <a:xfrm>
            <a:off x="1675650" y="1806065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lidx</a:t>
            </a:r>
            <a:endParaRPr b="1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653" name="Google Shape;653;g1400f8e412e_0_0"/>
          <p:cNvGraphicFramePr/>
          <p:nvPr/>
        </p:nvGraphicFramePr>
        <p:xfrm>
          <a:off x="637388" y="25938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{60894D3F-5633-45B1-B41E-5F70387DEA76}</a:tableStyleId>
              </a:tblPr>
              <a:tblGrid>
                <a:gridCol w="822600"/>
              </a:tblGrid>
              <a:tr h="15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Iindex</a:t>
                      </a:r>
                      <a:endParaRPr b="1">
                        <a:solidFill>
                          <a:srgbClr val="0000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4" name="Google Shape;654;g1400f8e412e_0_0"/>
          <p:cNvGraphicFramePr/>
          <p:nvPr/>
        </p:nvGraphicFramePr>
        <p:xfrm>
          <a:off x="1705500" y="25938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{60894D3F-5633-45B1-B41E-5F70387DEA76}</a:tableStyleId>
              </a:tblPr>
              <a:tblGrid>
                <a:gridCol w="8226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Iindex</a:t>
                      </a:r>
                      <a:endParaRPr b="1">
                        <a:solidFill>
                          <a:srgbClr val="0000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5" name="Google Shape;655;g1400f8e412e_0_0"/>
          <p:cNvGraphicFramePr/>
          <p:nvPr/>
        </p:nvGraphicFramePr>
        <p:xfrm>
          <a:off x="2731313" y="25938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{60894D3F-5633-45B1-B41E-5F70387DEA76}</a:tableStyleId>
              </a:tblPr>
              <a:tblGrid>
                <a:gridCol w="8208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Iindex</a:t>
                      </a:r>
                      <a:endParaRPr b="1">
                        <a:solidFill>
                          <a:srgbClr val="0000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6" name="Google Shape;656;g1400f8e412e_0_0"/>
          <p:cNvGraphicFramePr/>
          <p:nvPr/>
        </p:nvGraphicFramePr>
        <p:xfrm>
          <a:off x="3841725" y="25938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{60894D3F-5633-45B1-B41E-5F70387DEA76}</a:tableStyleId>
              </a:tblPr>
              <a:tblGrid>
                <a:gridCol w="8226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>
                          <a:solidFill>
                            <a:srgbClr val="0000FF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Iindex</a:t>
                      </a:r>
                      <a:endParaRPr b="1">
                        <a:solidFill>
                          <a:srgbClr val="0000FF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7" name="Google Shape;657;g1400f8e412e_0_0"/>
          <p:cNvSpPr txBox="1"/>
          <p:nvPr/>
        </p:nvSpPr>
        <p:spPr>
          <a:xfrm>
            <a:off x="3841725" y="2258425"/>
            <a:ext cx="7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var</a:t>
            </a:r>
            <a:endParaRPr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58" name="Google Shape;658;g1400f8e412e_0_0"/>
          <p:cNvSpPr txBox="1"/>
          <p:nvPr/>
        </p:nvSpPr>
        <p:spPr>
          <a:xfrm>
            <a:off x="1705492" y="2258425"/>
            <a:ext cx="7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idx</a:t>
            </a:r>
            <a:endParaRPr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59" name="Google Shape;659;g1400f8e412e_0_0"/>
          <p:cNvSpPr txBox="1"/>
          <p:nvPr/>
        </p:nvSpPr>
        <p:spPr>
          <a:xfrm>
            <a:off x="2773608" y="2258425"/>
            <a:ext cx="7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idx</a:t>
            </a:r>
            <a:endParaRPr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0" name="Google Shape;660;g1400f8e412e_0_0"/>
          <p:cNvSpPr txBox="1"/>
          <p:nvPr/>
        </p:nvSpPr>
        <p:spPr>
          <a:xfrm>
            <a:off x="637375" y="2258425"/>
            <a:ext cx="7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idx</a:t>
            </a:r>
            <a:endParaRPr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1" name="Google Shape;661;g1400f8e412e_0_0"/>
          <p:cNvSpPr txBox="1"/>
          <p:nvPr/>
        </p:nvSpPr>
        <p:spPr>
          <a:xfrm>
            <a:off x="3831488" y="1806065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lvar</a:t>
            </a:r>
            <a:endParaRPr b="1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2" name="Google Shape;662;g1400f8e412e_0_0"/>
          <p:cNvSpPr txBox="1"/>
          <p:nvPr/>
        </p:nvSpPr>
        <p:spPr>
          <a:xfrm>
            <a:off x="2228025" y="1066452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00B050"/>
                </a:solidFill>
                <a:latin typeface="Merriweather"/>
                <a:ea typeface="Merriweather"/>
                <a:cs typeface="Merriweather"/>
                <a:sym typeface="Merriweather"/>
              </a:rPr>
              <a:t>Ilist</a:t>
            </a:r>
            <a:endParaRPr b="1">
              <a:solidFill>
                <a:srgbClr val="00B0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3" name="Google Shape;663;g1400f8e412e_0_0"/>
          <p:cNvSpPr txBox="1"/>
          <p:nvPr/>
        </p:nvSpPr>
        <p:spPr>
          <a:xfrm>
            <a:off x="693838" y="1338388"/>
            <a:ext cx="70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00B050"/>
                </a:solidFill>
                <a:latin typeface="Merriweather"/>
                <a:ea typeface="Merriweather"/>
                <a:cs typeface="Merriweather"/>
                <a:sym typeface="Merriweather"/>
              </a:rPr>
              <a:t>index</a:t>
            </a:r>
            <a:endParaRPr sz="1300">
              <a:solidFill>
                <a:srgbClr val="00B0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4" name="Google Shape;664;g1400f8e412e_0_0"/>
          <p:cNvSpPr txBox="1"/>
          <p:nvPr/>
        </p:nvSpPr>
        <p:spPr>
          <a:xfrm>
            <a:off x="1761963" y="1338388"/>
            <a:ext cx="70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00B050"/>
                </a:solidFill>
                <a:latin typeface="Merriweather"/>
                <a:ea typeface="Merriweather"/>
                <a:cs typeface="Merriweather"/>
                <a:sym typeface="Merriweather"/>
              </a:rPr>
              <a:t>index</a:t>
            </a:r>
            <a:endParaRPr sz="1300">
              <a:solidFill>
                <a:srgbClr val="00B0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5" name="Google Shape;665;g1400f8e412e_0_0"/>
          <p:cNvSpPr txBox="1"/>
          <p:nvPr/>
        </p:nvSpPr>
        <p:spPr>
          <a:xfrm>
            <a:off x="2830088" y="1338388"/>
            <a:ext cx="70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00B050"/>
                </a:solidFill>
                <a:latin typeface="Merriweather"/>
                <a:ea typeface="Merriweather"/>
                <a:cs typeface="Merriweather"/>
                <a:sym typeface="Merriweather"/>
              </a:rPr>
              <a:t>index</a:t>
            </a:r>
            <a:endParaRPr sz="1300">
              <a:solidFill>
                <a:srgbClr val="00B0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6" name="Google Shape;666;g1400f8e412e_0_0"/>
          <p:cNvSpPr txBox="1"/>
          <p:nvPr/>
        </p:nvSpPr>
        <p:spPr>
          <a:xfrm>
            <a:off x="3898213" y="1338388"/>
            <a:ext cx="70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00B050"/>
                </a:solidFill>
                <a:latin typeface="Merriweather"/>
                <a:ea typeface="Merriweather"/>
                <a:cs typeface="Merriweather"/>
                <a:sym typeface="Merriweather"/>
              </a:rPr>
              <a:t>index</a:t>
            </a:r>
            <a:endParaRPr sz="1300">
              <a:solidFill>
                <a:srgbClr val="00B0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667" name="Google Shape;667;g1400f8e412e_0_0"/>
          <p:cNvCxnSpPr/>
          <p:nvPr/>
        </p:nvCxnSpPr>
        <p:spPr>
          <a:xfrm flipH="1" rot="-5400000">
            <a:off x="10406275" y="2265650"/>
            <a:ext cx="16176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668" name="Google Shape;668;g1400f8e412e_0_0"/>
          <p:cNvSpPr txBox="1"/>
          <p:nvPr/>
        </p:nvSpPr>
        <p:spPr>
          <a:xfrm>
            <a:off x="11262500" y="1881950"/>
            <a:ext cx="82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Ilist or Iindex len 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669" name="Google Shape;669;g1400f8e412e_0_0"/>
          <p:cNvCxnSpPr/>
          <p:nvPr/>
        </p:nvCxnSpPr>
        <p:spPr>
          <a:xfrm>
            <a:off x="596625" y="3717563"/>
            <a:ext cx="41310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670" name="Google Shape;670;g1400f8e412e_0_0"/>
          <p:cNvSpPr txBox="1"/>
          <p:nvPr/>
        </p:nvSpPr>
        <p:spPr>
          <a:xfrm>
            <a:off x="2026325" y="3697075"/>
            <a:ext cx="12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lenindex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1" name="Google Shape;671;g1400f8e412e_0_0"/>
          <p:cNvSpPr/>
          <p:nvPr/>
        </p:nvSpPr>
        <p:spPr>
          <a:xfrm>
            <a:off x="5818350" y="2604125"/>
            <a:ext cx="4131000" cy="400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2" name="Google Shape;672;g1400f8e412e_0_0"/>
          <p:cNvSpPr txBox="1"/>
          <p:nvPr/>
        </p:nvSpPr>
        <p:spPr>
          <a:xfrm>
            <a:off x="5758713" y="2604125"/>
            <a:ext cx="8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rec</a:t>
            </a:r>
            <a:endParaRPr b="1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3" name="Google Shape;673;g1400f8e412e_0_0"/>
          <p:cNvSpPr txBox="1"/>
          <p:nvPr/>
        </p:nvSpPr>
        <p:spPr>
          <a:xfrm>
            <a:off x="9991425" y="433125"/>
            <a:ext cx="7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var</a:t>
            </a:r>
            <a:endParaRPr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4" name="Google Shape;674;g1400f8e412e_0_0"/>
          <p:cNvSpPr txBox="1"/>
          <p:nvPr/>
        </p:nvSpPr>
        <p:spPr>
          <a:xfrm>
            <a:off x="332550" y="4632150"/>
            <a:ext cx="518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val </a:t>
            </a:r>
            <a:r>
              <a:rPr lang="fr-FR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external  json </a:t>
            </a:r>
            <a:r>
              <a:rPr lang="fr-FR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representation</a:t>
            </a:r>
            <a:r>
              <a:rPr lang="fr-FR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o</a:t>
            </a:r>
            <a:r>
              <a:rPr lang="fr-FR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 internal value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5" name="Google Shape;675;g1400f8e412e_0_0"/>
          <p:cNvSpPr/>
          <p:nvPr/>
        </p:nvSpPr>
        <p:spPr>
          <a:xfrm>
            <a:off x="6483675" y="163771"/>
            <a:ext cx="4317900" cy="6640800"/>
          </a:xfrm>
          <a:prstGeom prst="roundRect">
            <a:avLst>
              <a:gd fmla="val 6535" name="adj"/>
            </a:avLst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6" name="Google Shape;676;g1400f8e412e_0_0"/>
          <p:cNvSpPr txBox="1"/>
          <p:nvPr/>
        </p:nvSpPr>
        <p:spPr>
          <a:xfrm>
            <a:off x="8469378" y="102150"/>
            <a:ext cx="97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00B050"/>
                </a:solidFill>
                <a:latin typeface="Merriweather"/>
                <a:ea typeface="Merriweather"/>
                <a:cs typeface="Merriweather"/>
                <a:sym typeface="Merriweather"/>
              </a:rPr>
              <a:t>Ilist</a:t>
            </a:r>
            <a:endParaRPr b="1">
              <a:solidFill>
                <a:srgbClr val="00B0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3"/>
          <p:cNvSpPr/>
          <p:nvPr/>
        </p:nvSpPr>
        <p:spPr>
          <a:xfrm>
            <a:off x="503825" y="757250"/>
            <a:ext cx="8415900" cy="3747600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2" name="Google Shape;682;p13"/>
          <p:cNvSpPr txBox="1"/>
          <p:nvPr>
            <p:ph type="title"/>
          </p:nvPr>
        </p:nvSpPr>
        <p:spPr>
          <a:xfrm>
            <a:off x="503832" y="49001"/>
            <a:ext cx="89118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1 - Index categories</a:t>
            </a:r>
            <a:endParaRPr/>
          </a:p>
        </p:txBody>
      </p:sp>
      <p:graphicFrame>
        <p:nvGraphicFramePr>
          <p:cNvPr id="683" name="Google Shape;683;p13"/>
          <p:cNvGraphicFramePr/>
          <p:nvPr/>
        </p:nvGraphicFramePr>
        <p:xfrm>
          <a:off x="3265086" y="16650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371825"/>
              </a:tblGrid>
              <a:tr h="33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3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3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684" name="Google Shape;684;p13"/>
          <p:cNvSpPr txBox="1"/>
          <p:nvPr/>
        </p:nvSpPr>
        <p:spPr>
          <a:xfrm>
            <a:off x="686173" y="877319"/>
            <a:ext cx="116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Values</a:t>
            </a:r>
            <a:endParaRPr/>
          </a:p>
        </p:txBody>
      </p:sp>
      <p:sp>
        <p:nvSpPr>
          <p:cNvPr id="685" name="Google Shape;685;p13"/>
          <p:cNvSpPr txBox="1"/>
          <p:nvPr/>
        </p:nvSpPr>
        <p:spPr>
          <a:xfrm>
            <a:off x="686172" y="1776488"/>
            <a:ext cx="116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(row)</a:t>
            </a:r>
            <a:endParaRPr/>
          </a:p>
        </p:txBody>
      </p:sp>
      <p:sp>
        <p:nvSpPr>
          <p:cNvPr id="686" name="Google Shape;686;p13"/>
          <p:cNvSpPr txBox="1"/>
          <p:nvPr/>
        </p:nvSpPr>
        <p:spPr>
          <a:xfrm>
            <a:off x="686171" y="3417148"/>
            <a:ext cx="116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Property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7" name="Google Shape;687;p13"/>
          <p:cNvSpPr txBox="1"/>
          <p:nvPr/>
        </p:nvSpPr>
        <p:spPr>
          <a:xfrm>
            <a:off x="2605207" y="877319"/>
            <a:ext cx="229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Anne, Paul, Anne]</a:t>
            </a:r>
            <a:endParaRPr/>
          </a:p>
        </p:txBody>
      </p:sp>
      <p:sp>
        <p:nvSpPr>
          <p:cNvPr id="688" name="Google Shape;688;p13"/>
          <p:cNvSpPr txBox="1"/>
          <p:nvPr/>
        </p:nvSpPr>
        <p:spPr>
          <a:xfrm>
            <a:off x="2904099" y="3414791"/>
            <a:ext cx="1443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Rate :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Disttomax : 0</a:t>
            </a:r>
            <a:endParaRPr/>
          </a:p>
        </p:txBody>
      </p:sp>
      <p:sp>
        <p:nvSpPr>
          <p:cNvPr id="689" name="Google Shape;689;p13"/>
          <p:cNvSpPr txBox="1"/>
          <p:nvPr/>
        </p:nvSpPr>
        <p:spPr>
          <a:xfrm>
            <a:off x="9419976" y="2741700"/>
            <a:ext cx="2564700" cy="831000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 = len(values)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 = len(set(values))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 = len(codec)</a:t>
            </a:r>
            <a:endParaRPr/>
          </a:p>
        </p:txBody>
      </p:sp>
      <p:graphicFrame>
        <p:nvGraphicFramePr>
          <p:cNvPr id="690" name="Google Shape;690;p13"/>
          <p:cNvGraphicFramePr/>
          <p:nvPr/>
        </p:nvGraphicFramePr>
        <p:xfrm>
          <a:off x="5538700" y="16777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371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691" name="Google Shape;691;p13"/>
          <p:cNvSpPr txBox="1"/>
          <p:nvPr/>
        </p:nvSpPr>
        <p:spPr>
          <a:xfrm>
            <a:off x="4660162" y="890004"/>
            <a:ext cx="247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Anne, Anne, Anne]</a:t>
            </a:r>
            <a:endParaRPr/>
          </a:p>
        </p:txBody>
      </p:sp>
      <p:sp>
        <p:nvSpPr>
          <p:cNvPr id="692" name="Google Shape;692;p13"/>
          <p:cNvSpPr txBox="1"/>
          <p:nvPr/>
        </p:nvSpPr>
        <p:spPr>
          <a:xfrm>
            <a:off x="5177713" y="3427476"/>
            <a:ext cx="1372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Rate 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Disttomin : 0</a:t>
            </a:r>
            <a:endParaRPr/>
          </a:p>
        </p:txBody>
      </p:sp>
      <p:graphicFrame>
        <p:nvGraphicFramePr>
          <p:cNvPr id="693" name="Google Shape;693;p13"/>
          <p:cNvGraphicFramePr/>
          <p:nvPr/>
        </p:nvGraphicFramePr>
        <p:xfrm>
          <a:off x="7662591" y="1678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371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694" name="Google Shape;694;p13"/>
          <p:cNvSpPr txBox="1"/>
          <p:nvPr/>
        </p:nvSpPr>
        <p:spPr>
          <a:xfrm>
            <a:off x="6843686" y="881239"/>
            <a:ext cx="234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Anne, Paul, Anne]</a:t>
            </a:r>
            <a:endParaRPr/>
          </a:p>
        </p:txBody>
      </p:sp>
      <p:sp>
        <p:nvSpPr>
          <p:cNvPr id="695" name="Google Shape;695;p13"/>
          <p:cNvSpPr txBox="1"/>
          <p:nvPr/>
        </p:nvSpPr>
        <p:spPr>
          <a:xfrm>
            <a:off x="9419972" y="3619025"/>
            <a:ext cx="2564611" cy="830997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Rate :  (M – x) / (M – 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 to min : x - 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 to max : M - x</a:t>
            </a:r>
            <a:endParaRPr/>
          </a:p>
        </p:txBody>
      </p:sp>
      <p:sp>
        <p:nvSpPr>
          <p:cNvPr id="696" name="Google Shape;696;p13"/>
          <p:cNvSpPr txBox="1"/>
          <p:nvPr/>
        </p:nvSpPr>
        <p:spPr>
          <a:xfrm>
            <a:off x="335355" y="4740100"/>
            <a:ext cx="4324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Any index have a default codec and a full codec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Default </a:t>
            </a: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are </a:t>
            </a: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shortest codec, full </a:t>
            </a: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are </a:t>
            </a: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longest codec</a:t>
            </a:r>
            <a:endParaRPr/>
          </a:p>
        </p:txBody>
      </p:sp>
      <p:sp>
        <p:nvSpPr>
          <p:cNvPr id="697" name="Google Shape;697;p13"/>
          <p:cNvSpPr txBox="1"/>
          <p:nvPr/>
        </p:nvSpPr>
        <p:spPr>
          <a:xfrm>
            <a:off x="8000909" y="4885746"/>
            <a:ext cx="3915230" cy="1938992"/>
          </a:xfrm>
          <a:prstGeom prst="rect">
            <a:avLst/>
          </a:prstGeom>
          <a:solidFill>
            <a:srgbClr val="D1DCB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codec defines the correspondence between values and keys (e.g.) 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1" lang="fr-FR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: Anne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1" lang="fr-FR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 : Paul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1" lang="fr-FR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: John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codec may not be bijective (e.g.) 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1" lang="fr-FR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 : Anne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1" lang="fr-FR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: Paul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1" lang="fr-FR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: Anne</a:t>
            </a:r>
            <a:endParaRPr b="0" i="1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8" name="Google Shape;698;p13"/>
          <p:cNvSpPr txBox="1"/>
          <p:nvPr/>
        </p:nvSpPr>
        <p:spPr>
          <a:xfrm>
            <a:off x="686170" y="3982851"/>
            <a:ext cx="204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Representation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9" name="Google Shape;699;p13"/>
          <p:cNvSpPr txBox="1"/>
          <p:nvPr/>
        </p:nvSpPr>
        <p:spPr>
          <a:xfrm>
            <a:off x="2906180" y="4062906"/>
            <a:ext cx="216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 :[Anne, Paul, Anne]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Keys:     implicit (full keys)</a:t>
            </a:r>
            <a:endParaRPr/>
          </a:p>
        </p:txBody>
      </p:sp>
      <p:sp>
        <p:nvSpPr>
          <p:cNvPr id="700" name="Google Shape;700;p13"/>
          <p:cNvSpPr txBox="1"/>
          <p:nvPr/>
        </p:nvSpPr>
        <p:spPr>
          <a:xfrm>
            <a:off x="5206287" y="4062905"/>
            <a:ext cx="216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 :[Anne]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Keys:     implicit</a:t>
            </a:r>
            <a:endParaRPr b="1"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1" name="Google Shape;701;p13"/>
          <p:cNvSpPr txBox="1"/>
          <p:nvPr/>
        </p:nvSpPr>
        <p:spPr>
          <a:xfrm>
            <a:off x="7293234" y="4034524"/>
            <a:ext cx="178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 :[Anne, Paul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Keys:     [ 0, 1, 1 ]</a:t>
            </a:r>
            <a:endParaRPr/>
          </a:p>
        </p:txBody>
      </p:sp>
      <p:sp>
        <p:nvSpPr>
          <p:cNvPr id="702" name="Google Shape;702;p13"/>
          <p:cNvSpPr txBox="1"/>
          <p:nvPr/>
        </p:nvSpPr>
        <p:spPr>
          <a:xfrm>
            <a:off x="9332382" y="2328919"/>
            <a:ext cx="2373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Indicators :</a:t>
            </a:r>
            <a:endParaRPr/>
          </a:p>
        </p:txBody>
      </p:sp>
      <p:sp>
        <p:nvSpPr>
          <p:cNvPr id="703" name="Google Shape;703;p13"/>
          <p:cNvSpPr txBox="1"/>
          <p:nvPr/>
        </p:nvSpPr>
        <p:spPr>
          <a:xfrm>
            <a:off x="9415519" y="1046375"/>
            <a:ext cx="2564611" cy="10772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Default codec :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 of different values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Full codec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 of values</a:t>
            </a:r>
            <a:endParaRPr/>
          </a:p>
        </p:txBody>
      </p:sp>
      <p:sp>
        <p:nvSpPr>
          <p:cNvPr id="704" name="Google Shape;704;p13"/>
          <p:cNvSpPr txBox="1"/>
          <p:nvPr/>
        </p:nvSpPr>
        <p:spPr>
          <a:xfrm>
            <a:off x="686169" y="1153395"/>
            <a:ext cx="188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Length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(number of values)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5" name="Google Shape;705;p13"/>
          <p:cNvSpPr txBox="1"/>
          <p:nvPr/>
        </p:nvSpPr>
        <p:spPr>
          <a:xfrm>
            <a:off x="3301012" y="1145037"/>
            <a:ext cx="229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/>
          </a:p>
        </p:txBody>
      </p:sp>
      <p:sp>
        <p:nvSpPr>
          <p:cNvPr id="706" name="Google Shape;706;p13"/>
          <p:cNvSpPr txBox="1"/>
          <p:nvPr/>
        </p:nvSpPr>
        <p:spPr>
          <a:xfrm>
            <a:off x="5614691" y="1145037"/>
            <a:ext cx="247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/>
          </a:p>
        </p:txBody>
      </p:sp>
      <p:sp>
        <p:nvSpPr>
          <p:cNvPr id="707" name="Google Shape;707;p13"/>
          <p:cNvSpPr txBox="1"/>
          <p:nvPr/>
        </p:nvSpPr>
        <p:spPr>
          <a:xfrm>
            <a:off x="7693404" y="1145037"/>
            <a:ext cx="137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/>
          </a:p>
        </p:txBody>
      </p:sp>
      <p:sp>
        <p:nvSpPr>
          <p:cNvPr id="708" name="Google Shape;708;p13"/>
          <p:cNvSpPr txBox="1"/>
          <p:nvPr/>
        </p:nvSpPr>
        <p:spPr>
          <a:xfrm>
            <a:off x="9332381" y="661375"/>
            <a:ext cx="2373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Definition :</a:t>
            </a:r>
            <a:endParaRPr/>
          </a:p>
        </p:txBody>
      </p:sp>
      <p:sp>
        <p:nvSpPr>
          <p:cNvPr id="709" name="Google Shape;709;p13"/>
          <p:cNvSpPr txBox="1"/>
          <p:nvPr/>
        </p:nvSpPr>
        <p:spPr>
          <a:xfrm>
            <a:off x="686175" y="2957175"/>
            <a:ext cx="162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 codec</a:t>
            </a:r>
            <a:endParaRPr/>
          </a:p>
        </p:txBody>
      </p:sp>
      <p:sp>
        <p:nvSpPr>
          <p:cNvPr id="710" name="Google Shape;710;p13"/>
          <p:cNvSpPr txBox="1"/>
          <p:nvPr/>
        </p:nvSpPr>
        <p:spPr>
          <a:xfrm>
            <a:off x="2904099" y="2965327"/>
            <a:ext cx="116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full</a:t>
            </a:r>
            <a:endParaRPr i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1" name="Google Shape;711;p13"/>
          <p:cNvSpPr txBox="1"/>
          <p:nvPr/>
        </p:nvSpPr>
        <p:spPr>
          <a:xfrm>
            <a:off x="5177713" y="2978012"/>
            <a:ext cx="8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unique</a:t>
            </a:r>
            <a:endParaRPr/>
          </a:p>
        </p:txBody>
      </p:sp>
      <p:sp>
        <p:nvSpPr>
          <p:cNvPr id="712" name="Google Shape;712;p13"/>
          <p:cNvSpPr txBox="1"/>
          <p:nvPr/>
        </p:nvSpPr>
        <p:spPr>
          <a:xfrm>
            <a:off x="7301597" y="2978775"/>
            <a:ext cx="116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default</a:t>
            </a:r>
            <a:endParaRPr/>
          </a:p>
        </p:txBody>
      </p:sp>
      <p:sp>
        <p:nvSpPr>
          <p:cNvPr id="713" name="Google Shape;713;p13"/>
          <p:cNvSpPr txBox="1"/>
          <p:nvPr/>
        </p:nvSpPr>
        <p:spPr>
          <a:xfrm>
            <a:off x="7298838" y="3437226"/>
            <a:ext cx="1372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Rate 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Disttomin : 0</a:t>
            </a:r>
            <a:endParaRPr/>
          </a:p>
        </p:txBody>
      </p:sp>
      <p:graphicFrame>
        <p:nvGraphicFramePr>
          <p:cNvPr id="714" name="Google Shape;714;p13"/>
          <p:cNvGraphicFramePr/>
          <p:nvPr/>
        </p:nvGraphicFramePr>
        <p:xfrm>
          <a:off x="4966050" y="45847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{60894D3F-5633-45B1-B41E-5F70387DEA76}</a:tableStyleId>
              </a:tblPr>
              <a:tblGrid>
                <a:gridCol w="1282350"/>
                <a:gridCol w="1282350"/>
              </a:tblGrid>
              <a:tr h="35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M = 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null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m</a:t>
                      </a:r>
                      <a:r>
                        <a:rPr lang="fr-FR" sz="1200"/>
                        <a:t> = 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unique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m = M &gt; 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complete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m &lt; M = x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full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x = m &lt; 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default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m &lt; x &lt; 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mixed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4"/>
          <p:cNvSpPr/>
          <p:nvPr/>
        </p:nvSpPr>
        <p:spPr>
          <a:xfrm>
            <a:off x="484249" y="819177"/>
            <a:ext cx="8685080" cy="5657823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0" name="Google Shape;720;p14"/>
          <p:cNvSpPr txBox="1"/>
          <p:nvPr>
            <p:ph type="title"/>
          </p:nvPr>
        </p:nvSpPr>
        <p:spPr>
          <a:xfrm>
            <a:off x="507873" y="27011"/>
            <a:ext cx="7377482" cy="769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1 - Relationship categories</a:t>
            </a:r>
            <a:endParaRPr/>
          </a:p>
        </p:txBody>
      </p:sp>
      <p:graphicFrame>
        <p:nvGraphicFramePr>
          <p:cNvPr id="721" name="Google Shape;721;p14"/>
          <p:cNvGraphicFramePr/>
          <p:nvPr/>
        </p:nvGraphicFramePr>
        <p:xfrm>
          <a:off x="1830598" y="16715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373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722" name="Google Shape;722;p14"/>
          <p:cNvSpPr txBox="1"/>
          <p:nvPr/>
        </p:nvSpPr>
        <p:spPr>
          <a:xfrm>
            <a:off x="484250" y="908628"/>
            <a:ext cx="11200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Values</a:t>
            </a:r>
            <a:endParaRPr/>
          </a:p>
        </p:txBody>
      </p:sp>
      <p:sp>
        <p:nvSpPr>
          <p:cNvPr id="723" name="Google Shape;723;p14"/>
          <p:cNvSpPr txBox="1"/>
          <p:nvPr/>
        </p:nvSpPr>
        <p:spPr>
          <a:xfrm>
            <a:off x="484249" y="1549380"/>
            <a:ext cx="11200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(row)</a:t>
            </a:r>
            <a:endParaRPr/>
          </a:p>
        </p:txBody>
      </p:sp>
      <p:sp>
        <p:nvSpPr>
          <p:cNvPr id="724" name="Google Shape;724;p14"/>
          <p:cNvSpPr txBox="1"/>
          <p:nvPr/>
        </p:nvSpPr>
        <p:spPr>
          <a:xfrm>
            <a:off x="514066" y="3465135"/>
            <a:ext cx="10275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</a:t>
            </a:r>
            <a:endParaRPr/>
          </a:p>
        </p:txBody>
      </p:sp>
      <p:sp>
        <p:nvSpPr>
          <p:cNvPr id="725" name="Google Shape;725;p14"/>
          <p:cNvSpPr txBox="1"/>
          <p:nvPr/>
        </p:nvSpPr>
        <p:spPr>
          <a:xfrm>
            <a:off x="484248" y="3968186"/>
            <a:ext cx="11689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Property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6" name="Google Shape;726;p14"/>
          <p:cNvSpPr txBox="1"/>
          <p:nvPr/>
        </p:nvSpPr>
        <p:spPr>
          <a:xfrm>
            <a:off x="1663647" y="888750"/>
            <a:ext cx="20553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Anne, Paul, John, Paul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26, 15, 26]</a:t>
            </a:r>
            <a:endParaRPr/>
          </a:p>
        </p:txBody>
      </p:sp>
      <p:sp>
        <p:nvSpPr>
          <p:cNvPr id="727" name="Google Shape;727;p14"/>
          <p:cNvSpPr txBox="1"/>
          <p:nvPr/>
        </p:nvSpPr>
        <p:spPr>
          <a:xfrm>
            <a:off x="1823394" y="3453419"/>
            <a:ext cx="11384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coupled</a:t>
            </a:r>
            <a:endParaRPr/>
          </a:p>
        </p:txBody>
      </p:sp>
      <p:sp>
        <p:nvSpPr>
          <p:cNvPr id="728" name="Google Shape;728;p14"/>
          <p:cNvSpPr txBox="1"/>
          <p:nvPr/>
        </p:nvSpPr>
        <p:spPr>
          <a:xfrm>
            <a:off x="1753821" y="3995646"/>
            <a:ext cx="137249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Rate 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Disttomin 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 : 0</a:t>
            </a:r>
            <a:endParaRPr/>
          </a:p>
        </p:txBody>
      </p:sp>
      <p:sp>
        <p:nvSpPr>
          <p:cNvPr id="729" name="Google Shape;729;p14"/>
          <p:cNvSpPr txBox="1"/>
          <p:nvPr/>
        </p:nvSpPr>
        <p:spPr>
          <a:xfrm>
            <a:off x="3870359" y="3466104"/>
            <a:ext cx="12971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(asymmetrical)</a:t>
            </a:r>
            <a:endParaRPr/>
          </a:p>
        </p:txBody>
      </p:sp>
      <p:sp>
        <p:nvSpPr>
          <p:cNvPr id="730" name="Google Shape;730;p14"/>
          <p:cNvSpPr txBox="1"/>
          <p:nvPr/>
        </p:nvSpPr>
        <p:spPr>
          <a:xfrm>
            <a:off x="3800786" y="4008331"/>
            <a:ext cx="144302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Rate 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Disttomin 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 &lt; diff &lt; min</a:t>
            </a:r>
            <a:endParaRPr/>
          </a:p>
        </p:txBody>
      </p:sp>
      <p:graphicFrame>
        <p:nvGraphicFramePr>
          <p:cNvPr id="731" name="Google Shape;731;p14"/>
          <p:cNvGraphicFramePr/>
          <p:nvPr/>
        </p:nvGraphicFramePr>
        <p:xfrm>
          <a:off x="7669362" y="17461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371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732" name="Google Shape;732;p14"/>
          <p:cNvSpPr txBox="1"/>
          <p:nvPr/>
        </p:nvSpPr>
        <p:spPr>
          <a:xfrm>
            <a:off x="7670843" y="3417169"/>
            <a:ext cx="1042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crossed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3" name="Google Shape;733;p14"/>
          <p:cNvSpPr txBox="1"/>
          <p:nvPr/>
        </p:nvSpPr>
        <p:spPr>
          <a:xfrm>
            <a:off x="7601270" y="3959396"/>
            <a:ext cx="156805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Rate :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Disttomax 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 &lt;= diff &lt; min</a:t>
            </a:r>
            <a:endParaRPr/>
          </a:p>
        </p:txBody>
      </p:sp>
      <p:graphicFrame>
        <p:nvGraphicFramePr>
          <p:cNvPr id="734" name="Google Shape;734;p14"/>
          <p:cNvGraphicFramePr/>
          <p:nvPr/>
        </p:nvGraphicFramePr>
        <p:xfrm>
          <a:off x="2635951" y="16715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371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cxnSp>
        <p:nvCxnSpPr>
          <p:cNvPr id="735" name="Google Shape;735;p14"/>
          <p:cNvCxnSpPr/>
          <p:nvPr/>
        </p:nvCxnSpPr>
        <p:spPr>
          <a:xfrm>
            <a:off x="2202433" y="1869609"/>
            <a:ext cx="433518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6" name="Google Shape;736;p14"/>
          <p:cNvCxnSpPr/>
          <p:nvPr/>
        </p:nvCxnSpPr>
        <p:spPr>
          <a:xfrm flipH="1" rot="10800000">
            <a:off x="2202433" y="2566305"/>
            <a:ext cx="422998" cy="1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7" name="Google Shape;737;p14"/>
          <p:cNvCxnSpPr/>
          <p:nvPr/>
        </p:nvCxnSpPr>
        <p:spPr>
          <a:xfrm>
            <a:off x="2181606" y="2323300"/>
            <a:ext cx="454345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8" name="Google Shape;738;p14"/>
          <p:cNvSpPr txBox="1"/>
          <p:nvPr/>
        </p:nvSpPr>
        <p:spPr>
          <a:xfrm>
            <a:off x="3576399" y="882562"/>
            <a:ext cx="20553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Anne, Paul, John, Lea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25, 25, 12 ]</a:t>
            </a:r>
            <a:endParaRPr/>
          </a:p>
        </p:txBody>
      </p:sp>
      <p:cxnSp>
        <p:nvCxnSpPr>
          <p:cNvPr id="739" name="Google Shape;739;p14"/>
          <p:cNvCxnSpPr/>
          <p:nvPr/>
        </p:nvCxnSpPr>
        <p:spPr>
          <a:xfrm flipH="1" rot="10800000">
            <a:off x="2202433" y="2208149"/>
            <a:ext cx="454345" cy="2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740" name="Google Shape;740;p14"/>
          <p:cNvGraphicFramePr/>
          <p:nvPr/>
        </p:nvGraphicFramePr>
        <p:xfrm>
          <a:off x="3857346" y="14777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371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1" name="Google Shape;741;p14"/>
          <p:cNvGraphicFramePr/>
          <p:nvPr/>
        </p:nvGraphicFramePr>
        <p:xfrm>
          <a:off x="4662699" y="18355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371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cxnSp>
        <p:nvCxnSpPr>
          <p:cNvPr id="742" name="Google Shape;742;p14"/>
          <p:cNvCxnSpPr/>
          <p:nvPr/>
        </p:nvCxnSpPr>
        <p:spPr>
          <a:xfrm>
            <a:off x="4229181" y="1675882"/>
            <a:ext cx="433518" cy="358156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743" name="Google Shape;743;p14"/>
          <p:cNvCxnSpPr/>
          <p:nvPr/>
        </p:nvCxnSpPr>
        <p:spPr>
          <a:xfrm>
            <a:off x="4229181" y="2034038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744" name="Google Shape;744;p14"/>
          <p:cNvCxnSpPr/>
          <p:nvPr/>
        </p:nvCxnSpPr>
        <p:spPr>
          <a:xfrm flipH="1" rot="10800000">
            <a:off x="4229181" y="2020074"/>
            <a:ext cx="433518" cy="375084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745" name="Google Shape;745;p14"/>
          <p:cNvCxnSpPr/>
          <p:nvPr/>
        </p:nvCxnSpPr>
        <p:spPr>
          <a:xfrm flipH="1" rot="10800000">
            <a:off x="4229181" y="2395158"/>
            <a:ext cx="433518" cy="371542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746" name="Google Shape;746;p14"/>
          <p:cNvSpPr txBox="1"/>
          <p:nvPr/>
        </p:nvSpPr>
        <p:spPr>
          <a:xfrm>
            <a:off x="7383282" y="876374"/>
            <a:ext cx="19890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</a:t>
            </a:r>
            <a:r>
              <a:rPr b="1"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Anne, Anne, Anne,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Paul, Paul, Paul</a:t>
            </a: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12, 25, 12, 25, 12 ]</a:t>
            </a:r>
            <a:endParaRPr/>
          </a:p>
        </p:txBody>
      </p:sp>
      <p:graphicFrame>
        <p:nvGraphicFramePr>
          <p:cNvPr id="747" name="Google Shape;747;p14"/>
          <p:cNvGraphicFramePr/>
          <p:nvPr/>
        </p:nvGraphicFramePr>
        <p:xfrm>
          <a:off x="8495542" y="17461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371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cxnSp>
        <p:nvCxnSpPr>
          <p:cNvPr id="748" name="Google Shape;748;p14"/>
          <p:cNvCxnSpPr/>
          <p:nvPr/>
        </p:nvCxnSpPr>
        <p:spPr>
          <a:xfrm flipH="1" rot="10800000">
            <a:off x="8059127" y="1898834"/>
            <a:ext cx="433518" cy="371542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9" name="Google Shape;749;p14"/>
          <p:cNvCxnSpPr/>
          <p:nvPr/>
        </p:nvCxnSpPr>
        <p:spPr>
          <a:xfrm>
            <a:off x="8059127" y="1929858"/>
            <a:ext cx="433518" cy="358156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0" name="Google Shape;750;p14"/>
          <p:cNvCxnSpPr/>
          <p:nvPr/>
        </p:nvCxnSpPr>
        <p:spPr>
          <a:xfrm>
            <a:off x="8027213" y="1818315"/>
            <a:ext cx="439807" cy="7473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1" name="Google Shape;751;p14"/>
          <p:cNvCxnSpPr/>
          <p:nvPr/>
        </p:nvCxnSpPr>
        <p:spPr>
          <a:xfrm>
            <a:off x="8030716" y="2385471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752" name="Google Shape;752;p14"/>
          <p:cNvGraphicFramePr/>
          <p:nvPr/>
        </p:nvGraphicFramePr>
        <p:xfrm>
          <a:off x="5815303" y="15796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371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753" name="Google Shape;753;p14"/>
          <p:cNvSpPr txBox="1"/>
          <p:nvPr/>
        </p:nvSpPr>
        <p:spPr>
          <a:xfrm>
            <a:off x="5729281" y="3479240"/>
            <a:ext cx="12971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linked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(asymmetrical)</a:t>
            </a:r>
            <a:endParaRPr/>
          </a:p>
        </p:txBody>
      </p:sp>
      <p:sp>
        <p:nvSpPr>
          <p:cNvPr id="754" name="Google Shape;754;p14"/>
          <p:cNvSpPr txBox="1"/>
          <p:nvPr/>
        </p:nvSpPr>
        <p:spPr>
          <a:xfrm>
            <a:off x="5520404" y="888750"/>
            <a:ext cx="20553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Anne, Paul, Anne, Lea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25, 12, 12 ]</a:t>
            </a:r>
            <a:endParaRPr/>
          </a:p>
        </p:txBody>
      </p:sp>
      <p:graphicFrame>
        <p:nvGraphicFramePr>
          <p:cNvPr id="755" name="Google Shape;755;p14"/>
          <p:cNvGraphicFramePr/>
          <p:nvPr/>
        </p:nvGraphicFramePr>
        <p:xfrm>
          <a:off x="6623553" y="15796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371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cxnSp>
        <p:nvCxnSpPr>
          <p:cNvPr id="756" name="Google Shape;756;p14"/>
          <p:cNvCxnSpPr/>
          <p:nvPr/>
        </p:nvCxnSpPr>
        <p:spPr>
          <a:xfrm flipH="1" rot="10800000">
            <a:off x="6187138" y="1732308"/>
            <a:ext cx="433518" cy="371542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757" name="Google Shape;757;p14"/>
          <p:cNvCxnSpPr/>
          <p:nvPr/>
        </p:nvCxnSpPr>
        <p:spPr>
          <a:xfrm>
            <a:off x="6187138" y="1763332"/>
            <a:ext cx="433518" cy="358156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758" name="Google Shape;758;p14"/>
          <p:cNvCxnSpPr/>
          <p:nvPr/>
        </p:nvCxnSpPr>
        <p:spPr>
          <a:xfrm>
            <a:off x="6173154" y="1651789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759" name="Google Shape;759;p14"/>
          <p:cNvCxnSpPr/>
          <p:nvPr/>
        </p:nvCxnSpPr>
        <p:spPr>
          <a:xfrm flipH="1" rot="10800000">
            <a:off x="6173154" y="2223830"/>
            <a:ext cx="437021" cy="286893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760" name="Google Shape;760;p14"/>
          <p:cNvSpPr txBox="1"/>
          <p:nvPr/>
        </p:nvSpPr>
        <p:spPr>
          <a:xfrm>
            <a:off x="5685762" y="3989916"/>
            <a:ext cx="177644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 &lt; Rate &lt;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 &lt; dist &lt; Max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 &lt;= diff &lt; min</a:t>
            </a:r>
            <a:endParaRPr/>
          </a:p>
        </p:txBody>
      </p:sp>
      <p:sp>
        <p:nvSpPr>
          <p:cNvPr id="761" name="Google Shape;761;p14"/>
          <p:cNvSpPr txBox="1"/>
          <p:nvPr/>
        </p:nvSpPr>
        <p:spPr>
          <a:xfrm>
            <a:off x="1453764" y="878769"/>
            <a:ext cx="33275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3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3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/>
          </a:p>
        </p:txBody>
      </p:sp>
      <p:sp>
        <p:nvSpPr>
          <p:cNvPr id="762" name="Google Shape;762;p14"/>
          <p:cNvSpPr txBox="1"/>
          <p:nvPr/>
        </p:nvSpPr>
        <p:spPr>
          <a:xfrm>
            <a:off x="1887674" y="2960024"/>
            <a:ext cx="12291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            B   </a:t>
            </a:r>
            <a:endParaRPr/>
          </a:p>
        </p:txBody>
      </p:sp>
      <p:sp>
        <p:nvSpPr>
          <p:cNvPr id="763" name="Google Shape;763;p14"/>
          <p:cNvSpPr txBox="1"/>
          <p:nvPr/>
        </p:nvSpPr>
        <p:spPr>
          <a:xfrm>
            <a:off x="3781884" y="2955682"/>
            <a:ext cx="146192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 derived from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derive B</a:t>
            </a:r>
            <a:endParaRPr/>
          </a:p>
        </p:txBody>
      </p:sp>
      <p:sp>
        <p:nvSpPr>
          <p:cNvPr id="764" name="Google Shape;764;p14"/>
          <p:cNvSpPr txBox="1"/>
          <p:nvPr/>
        </p:nvSpPr>
        <p:spPr>
          <a:xfrm>
            <a:off x="5717568" y="2950043"/>
            <a:ext cx="146192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 linked from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link B</a:t>
            </a:r>
            <a:endParaRPr/>
          </a:p>
        </p:txBody>
      </p:sp>
      <p:cxnSp>
        <p:nvCxnSpPr>
          <p:cNvPr id="765" name="Google Shape;765;p14"/>
          <p:cNvCxnSpPr/>
          <p:nvPr/>
        </p:nvCxnSpPr>
        <p:spPr>
          <a:xfrm flipH="1" rot="10800000">
            <a:off x="8030759" y="1978488"/>
            <a:ext cx="461886" cy="647622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6" name="Google Shape;766;p14"/>
          <p:cNvCxnSpPr/>
          <p:nvPr/>
        </p:nvCxnSpPr>
        <p:spPr>
          <a:xfrm flipH="1" rot="10800000">
            <a:off x="8032165" y="2400044"/>
            <a:ext cx="460480" cy="331222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7" name="Google Shape;767;p14"/>
          <p:cNvSpPr txBox="1"/>
          <p:nvPr/>
        </p:nvSpPr>
        <p:spPr>
          <a:xfrm>
            <a:off x="7748314" y="2970275"/>
            <a:ext cx="12291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            B   </a:t>
            </a:r>
            <a:endParaRPr/>
          </a:p>
        </p:txBody>
      </p:sp>
      <p:sp>
        <p:nvSpPr>
          <p:cNvPr id="768" name="Google Shape;768;p14"/>
          <p:cNvSpPr txBox="1"/>
          <p:nvPr/>
        </p:nvSpPr>
        <p:spPr>
          <a:xfrm>
            <a:off x="500981" y="4885937"/>
            <a:ext cx="18250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       B</a:t>
            </a:r>
            <a:endParaRPr/>
          </a:p>
        </p:txBody>
      </p:sp>
      <p:sp>
        <p:nvSpPr>
          <p:cNvPr id="769" name="Google Shape;769;p14"/>
          <p:cNvSpPr txBox="1"/>
          <p:nvPr/>
        </p:nvSpPr>
        <p:spPr>
          <a:xfrm>
            <a:off x="1783087" y="4895165"/>
            <a:ext cx="162416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Relative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(equal Keys A)</a:t>
            </a:r>
            <a:endParaRPr/>
          </a:p>
        </p:txBody>
      </p:sp>
      <p:sp>
        <p:nvSpPr>
          <p:cNvPr id="770" name="Google Shape;770;p14"/>
          <p:cNvSpPr txBox="1"/>
          <p:nvPr/>
        </p:nvSpPr>
        <p:spPr>
          <a:xfrm>
            <a:off x="3781884" y="4916715"/>
            <a:ext cx="12526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Relative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keys A </a:t>
            </a:r>
            <a:endParaRPr/>
          </a:p>
        </p:txBody>
      </p:sp>
      <p:sp>
        <p:nvSpPr>
          <p:cNvPr id="771" name="Google Shape;771;p14"/>
          <p:cNvSpPr txBox="1"/>
          <p:nvPr/>
        </p:nvSpPr>
        <p:spPr>
          <a:xfrm>
            <a:off x="1783087" y="5643004"/>
            <a:ext cx="20553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 :[25, 26, 15, 35]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Keys: implicit</a:t>
            </a:r>
            <a:endParaRPr b="1"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2" name="Google Shape;772;p14"/>
          <p:cNvSpPr txBox="1"/>
          <p:nvPr/>
        </p:nvSpPr>
        <p:spPr>
          <a:xfrm>
            <a:off x="3813388" y="5636816"/>
            <a:ext cx="20553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 :[25, 12]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Keys: relative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[0,0,0,1]</a:t>
            </a:r>
            <a:endParaRPr/>
          </a:p>
        </p:txBody>
      </p:sp>
      <p:sp>
        <p:nvSpPr>
          <p:cNvPr id="773" name="Google Shape;773;p14"/>
          <p:cNvSpPr txBox="1"/>
          <p:nvPr/>
        </p:nvSpPr>
        <p:spPr>
          <a:xfrm>
            <a:off x="5673280" y="4924309"/>
            <a:ext cx="11160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Absolute </a:t>
            </a:r>
            <a:endParaRPr/>
          </a:p>
        </p:txBody>
      </p:sp>
      <p:sp>
        <p:nvSpPr>
          <p:cNvPr id="774" name="Google Shape;774;p14"/>
          <p:cNvSpPr txBox="1"/>
          <p:nvPr/>
        </p:nvSpPr>
        <p:spPr>
          <a:xfrm>
            <a:off x="5704784" y="5644410"/>
            <a:ext cx="20553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 :[25, 12]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Keys: absolute</a:t>
            </a:r>
            <a:endParaRPr b="1"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[0,0,1,1]</a:t>
            </a:r>
            <a:endParaRPr/>
          </a:p>
        </p:txBody>
      </p:sp>
      <p:sp>
        <p:nvSpPr>
          <p:cNvPr id="775" name="Google Shape;775;p14"/>
          <p:cNvSpPr txBox="1"/>
          <p:nvPr/>
        </p:nvSpPr>
        <p:spPr>
          <a:xfrm>
            <a:off x="7605926" y="4913488"/>
            <a:ext cx="14302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Matrix order </a:t>
            </a:r>
            <a:endParaRPr/>
          </a:p>
        </p:txBody>
      </p:sp>
      <p:sp>
        <p:nvSpPr>
          <p:cNvPr id="776" name="Google Shape;776;p14"/>
          <p:cNvSpPr txBox="1"/>
          <p:nvPr/>
        </p:nvSpPr>
        <p:spPr>
          <a:xfrm>
            <a:off x="7637430" y="5633589"/>
            <a:ext cx="19890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 :[25, 12]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Keys: implicit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</a:t>
            </a:r>
            <a:r>
              <a:rPr b="1" i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([0,1,0,1,0,1])</a:t>
            </a:r>
            <a:endParaRPr/>
          </a:p>
        </p:txBody>
      </p:sp>
      <p:sp>
        <p:nvSpPr>
          <p:cNvPr id="777" name="Google Shape;777;p14"/>
          <p:cNvSpPr txBox="1"/>
          <p:nvPr/>
        </p:nvSpPr>
        <p:spPr>
          <a:xfrm>
            <a:off x="9344225" y="2956020"/>
            <a:ext cx="2798618" cy="1077218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Rate :  (x – m) / (M – 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 to min : x – 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 to coup : 2x - 2m + diff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 to max : M - x</a:t>
            </a:r>
            <a:endParaRPr/>
          </a:p>
        </p:txBody>
      </p:sp>
      <p:sp>
        <p:nvSpPr>
          <p:cNvPr id="778" name="Google Shape;778;p14"/>
          <p:cNvSpPr txBox="1"/>
          <p:nvPr/>
        </p:nvSpPr>
        <p:spPr>
          <a:xfrm>
            <a:off x="9343867" y="1715980"/>
            <a:ext cx="2805587" cy="1015663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Max = len(i1) * len(i2)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 = max(len(i1), len(i2)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  = abs(len(i1) – len(i2))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 = len(index(v1, v2))</a:t>
            </a:r>
            <a:endParaRPr/>
          </a:p>
        </p:txBody>
      </p:sp>
      <p:sp>
        <p:nvSpPr>
          <p:cNvPr id="779" name="Google Shape;779;p14"/>
          <p:cNvSpPr txBox="1"/>
          <p:nvPr/>
        </p:nvSpPr>
        <p:spPr>
          <a:xfrm>
            <a:off x="9274294" y="1319412"/>
            <a:ext cx="2373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Indicators :</a:t>
            </a:r>
            <a:endParaRPr/>
          </a:p>
        </p:txBody>
      </p:sp>
      <p:sp>
        <p:nvSpPr>
          <p:cNvPr id="780" name="Google Shape;780;p14"/>
          <p:cNvSpPr txBox="1"/>
          <p:nvPr/>
        </p:nvSpPr>
        <p:spPr>
          <a:xfrm>
            <a:off x="9343866" y="4885746"/>
            <a:ext cx="2798617" cy="1569660"/>
          </a:xfrm>
          <a:prstGeom prst="rect">
            <a:avLst/>
          </a:prstGeom>
          <a:solidFill>
            <a:srgbClr val="D1DCB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Length: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i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length(parent.codec)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Keyder(parent.key(i)) = key(i)</a:t>
            </a:r>
            <a:endParaRPr/>
          </a:p>
        </p:txBody>
      </p:sp>
      <p:sp>
        <p:nvSpPr>
          <p:cNvPr id="781" name="Google Shape;781;p14"/>
          <p:cNvSpPr txBox="1"/>
          <p:nvPr/>
        </p:nvSpPr>
        <p:spPr>
          <a:xfrm>
            <a:off x="9269357" y="4562313"/>
            <a:ext cx="27222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Relative derived keys 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5"/>
          <p:cNvSpPr txBox="1"/>
          <p:nvPr>
            <p:ph type="title"/>
          </p:nvPr>
        </p:nvSpPr>
        <p:spPr>
          <a:xfrm>
            <a:off x="507873" y="27011"/>
            <a:ext cx="7818546" cy="934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1 - relationship properties</a:t>
            </a:r>
            <a:endParaRPr/>
          </a:p>
        </p:txBody>
      </p:sp>
      <p:sp>
        <p:nvSpPr>
          <p:cNvPr id="787" name="Google Shape;787;p15"/>
          <p:cNvSpPr txBox="1"/>
          <p:nvPr/>
        </p:nvSpPr>
        <p:spPr>
          <a:xfrm>
            <a:off x="321784" y="961343"/>
            <a:ext cx="11327291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 and Indicators are independant of Values (order or value) and dependant of Codec and Keys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one index is complete, all the indexes are derived or coupled from it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one index is unique, it is derived from all other indexes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A is derived (coupled) from B and B is derived (coupled) from C, A is derived (coupled) from C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A is coupled to B, all the relationships with other indexes are identical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1" lang="fr-FR" sz="20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 can be deduced with coupled or crossed relationship</a:t>
            </a:r>
            <a:endParaRPr b="1" sz="20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6"/>
          <p:cNvSpPr txBox="1"/>
          <p:nvPr>
            <p:ph type="title"/>
          </p:nvPr>
        </p:nvSpPr>
        <p:spPr>
          <a:xfrm>
            <a:off x="284937" y="38539"/>
            <a:ext cx="81765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1 – Relationship adjustement</a:t>
            </a:r>
            <a:endParaRPr/>
          </a:p>
        </p:txBody>
      </p:sp>
      <p:graphicFrame>
        <p:nvGraphicFramePr>
          <p:cNvPr id="793" name="Google Shape;793;p16"/>
          <p:cNvGraphicFramePr/>
          <p:nvPr/>
        </p:nvGraphicFramePr>
        <p:xfrm>
          <a:off x="6188964" y="18519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371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4" name="Google Shape;794;p16"/>
          <p:cNvGraphicFramePr/>
          <p:nvPr/>
        </p:nvGraphicFramePr>
        <p:xfrm>
          <a:off x="6994317" y="18519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371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cxnSp>
        <p:nvCxnSpPr>
          <p:cNvPr id="795" name="Google Shape;795;p16"/>
          <p:cNvCxnSpPr/>
          <p:nvPr/>
        </p:nvCxnSpPr>
        <p:spPr>
          <a:xfrm>
            <a:off x="6560799" y="2050080"/>
            <a:ext cx="433500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6" name="Google Shape;796;p16"/>
          <p:cNvCxnSpPr/>
          <p:nvPr/>
        </p:nvCxnSpPr>
        <p:spPr>
          <a:xfrm>
            <a:off x="6560799" y="2764470"/>
            <a:ext cx="433500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7" name="Google Shape;797;p16"/>
          <p:cNvCxnSpPr/>
          <p:nvPr/>
        </p:nvCxnSpPr>
        <p:spPr>
          <a:xfrm>
            <a:off x="6560799" y="3136012"/>
            <a:ext cx="433500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8" name="Google Shape;798;p16"/>
          <p:cNvSpPr txBox="1"/>
          <p:nvPr/>
        </p:nvSpPr>
        <p:spPr>
          <a:xfrm>
            <a:off x="5802878" y="863007"/>
            <a:ext cx="205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Anne, Anne, John, Lea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12, 25, 12 ]</a:t>
            </a:r>
            <a:endParaRPr/>
          </a:p>
        </p:txBody>
      </p:sp>
      <p:cxnSp>
        <p:nvCxnSpPr>
          <p:cNvPr id="799" name="Google Shape;799;p16"/>
          <p:cNvCxnSpPr/>
          <p:nvPr/>
        </p:nvCxnSpPr>
        <p:spPr>
          <a:xfrm>
            <a:off x="6560799" y="2388621"/>
            <a:ext cx="433500" cy="9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800" name="Google Shape;800;p16"/>
          <p:cNvGraphicFramePr/>
          <p:nvPr/>
        </p:nvGraphicFramePr>
        <p:xfrm>
          <a:off x="8215712" y="18470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371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1" name="Google Shape;801;p16"/>
          <p:cNvGraphicFramePr/>
          <p:nvPr/>
        </p:nvGraphicFramePr>
        <p:xfrm>
          <a:off x="9021065" y="22048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371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cxnSp>
        <p:nvCxnSpPr>
          <p:cNvPr id="802" name="Google Shape;802;p16"/>
          <p:cNvCxnSpPr/>
          <p:nvPr/>
        </p:nvCxnSpPr>
        <p:spPr>
          <a:xfrm>
            <a:off x="8587547" y="2045194"/>
            <a:ext cx="433500" cy="3582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03" name="Google Shape;803;p16"/>
          <p:cNvCxnSpPr/>
          <p:nvPr/>
        </p:nvCxnSpPr>
        <p:spPr>
          <a:xfrm>
            <a:off x="8587547" y="2403350"/>
            <a:ext cx="433500" cy="3612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04" name="Google Shape;804;p16"/>
          <p:cNvCxnSpPr/>
          <p:nvPr/>
        </p:nvCxnSpPr>
        <p:spPr>
          <a:xfrm flipH="1" rot="10800000">
            <a:off x="8587547" y="2389470"/>
            <a:ext cx="433500" cy="3750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05" name="Google Shape;805;p16"/>
          <p:cNvCxnSpPr/>
          <p:nvPr/>
        </p:nvCxnSpPr>
        <p:spPr>
          <a:xfrm flipH="1" rot="10800000">
            <a:off x="8587547" y="2764612"/>
            <a:ext cx="433500" cy="3714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graphicFrame>
        <p:nvGraphicFramePr>
          <p:cNvPr id="806" name="Google Shape;806;p16"/>
          <p:cNvGraphicFramePr/>
          <p:nvPr/>
        </p:nvGraphicFramePr>
        <p:xfrm>
          <a:off x="10173669" y="1948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371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7" name="Google Shape;807;p16"/>
          <p:cNvGraphicFramePr/>
          <p:nvPr/>
        </p:nvGraphicFramePr>
        <p:xfrm>
          <a:off x="10981919" y="1948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371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cxnSp>
        <p:nvCxnSpPr>
          <p:cNvPr id="808" name="Google Shape;808;p16"/>
          <p:cNvCxnSpPr/>
          <p:nvPr/>
        </p:nvCxnSpPr>
        <p:spPr>
          <a:xfrm flipH="1" rot="10800000">
            <a:off x="10545504" y="2101762"/>
            <a:ext cx="433500" cy="3714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09" name="Google Shape;809;p16"/>
          <p:cNvCxnSpPr/>
          <p:nvPr/>
        </p:nvCxnSpPr>
        <p:spPr>
          <a:xfrm>
            <a:off x="10545504" y="2132644"/>
            <a:ext cx="433500" cy="3582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10" name="Google Shape;810;p16"/>
          <p:cNvCxnSpPr/>
          <p:nvPr/>
        </p:nvCxnSpPr>
        <p:spPr>
          <a:xfrm>
            <a:off x="10543286" y="2020385"/>
            <a:ext cx="433500" cy="48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11" name="Google Shape;811;p16"/>
          <p:cNvCxnSpPr/>
          <p:nvPr/>
        </p:nvCxnSpPr>
        <p:spPr>
          <a:xfrm flipH="1" rot="10800000">
            <a:off x="10531520" y="2593235"/>
            <a:ext cx="437100" cy="2868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812" name="Google Shape;812;p16"/>
          <p:cNvSpPr txBox="1"/>
          <p:nvPr/>
        </p:nvSpPr>
        <p:spPr>
          <a:xfrm>
            <a:off x="5552797" y="1960461"/>
            <a:ext cx="6108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John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3" name="Google Shape;813;p16"/>
          <p:cNvSpPr txBox="1"/>
          <p:nvPr/>
        </p:nvSpPr>
        <p:spPr>
          <a:xfrm>
            <a:off x="7382373" y="1939677"/>
            <a:ext cx="4515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endParaRPr/>
          </a:p>
        </p:txBody>
      </p:sp>
      <p:sp>
        <p:nvSpPr>
          <p:cNvPr id="814" name="Google Shape;814;p16"/>
          <p:cNvSpPr txBox="1"/>
          <p:nvPr/>
        </p:nvSpPr>
        <p:spPr>
          <a:xfrm>
            <a:off x="9613612" y="2021101"/>
            <a:ext cx="6108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John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5" name="Google Shape;815;p16"/>
          <p:cNvSpPr txBox="1"/>
          <p:nvPr/>
        </p:nvSpPr>
        <p:spPr>
          <a:xfrm>
            <a:off x="11351174" y="1974939"/>
            <a:ext cx="45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endParaRPr/>
          </a:p>
        </p:txBody>
      </p:sp>
      <p:sp>
        <p:nvSpPr>
          <p:cNvPr id="816" name="Google Shape;816;p16"/>
          <p:cNvSpPr txBox="1"/>
          <p:nvPr/>
        </p:nvSpPr>
        <p:spPr>
          <a:xfrm>
            <a:off x="6188964" y="3322672"/>
            <a:ext cx="113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coupled</a:t>
            </a:r>
            <a:endParaRPr/>
          </a:p>
        </p:txBody>
      </p:sp>
      <p:sp>
        <p:nvSpPr>
          <p:cNvPr id="817" name="Google Shape;817;p16"/>
          <p:cNvSpPr txBox="1"/>
          <p:nvPr/>
        </p:nvSpPr>
        <p:spPr>
          <a:xfrm>
            <a:off x="8235929" y="3335357"/>
            <a:ext cx="104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8" name="Google Shape;818;p16"/>
          <p:cNvSpPr txBox="1"/>
          <p:nvPr/>
        </p:nvSpPr>
        <p:spPr>
          <a:xfrm>
            <a:off x="10094851" y="3348493"/>
            <a:ext cx="84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linked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9" name="Google Shape;819;p16"/>
          <p:cNvSpPr txBox="1"/>
          <p:nvPr/>
        </p:nvSpPr>
        <p:spPr>
          <a:xfrm>
            <a:off x="577966" y="1178601"/>
            <a:ext cx="4022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 reduction / extension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 changed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Values unchanged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0" name="Google Shape;820;p16"/>
          <p:cNvSpPr txBox="1"/>
          <p:nvPr/>
        </p:nvSpPr>
        <p:spPr>
          <a:xfrm>
            <a:off x="10750849" y="3734429"/>
            <a:ext cx="125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B230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reduction</a:t>
            </a:r>
            <a:endParaRPr b="1" sz="1800">
              <a:solidFill>
                <a:srgbClr val="7B230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1" name="Google Shape;821;p16"/>
          <p:cNvSpPr/>
          <p:nvPr/>
        </p:nvSpPr>
        <p:spPr>
          <a:xfrm>
            <a:off x="6788327" y="3895042"/>
            <a:ext cx="3909600" cy="161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2" name="Google Shape;822;p16"/>
          <p:cNvSpPr txBox="1"/>
          <p:nvPr/>
        </p:nvSpPr>
        <p:spPr>
          <a:xfrm>
            <a:off x="5523689" y="3756734"/>
            <a:ext cx="125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B230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extension</a:t>
            </a:r>
            <a:endParaRPr/>
          </a:p>
        </p:txBody>
      </p:sp>
      <p:sp>
        <p:nvSpPr>
          <p:cNvPr id="823" name="Google Shape;823;p16"/>
          <p:cNvSpPr txBox="1"/>
          <p:nvPr/>
        </p:nvSpPr>
        <p:spPr>
          <a:xfrm>
            <a:off x="1423255" y="2362963"/>
            <a:ext cx="3080100" cy="1569600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Reduction is usefull to minimize codec size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Extension is usefull to increase values readibility (like csv data)</a:t>
            </a:r>
            <a:endParaRPr/>
          </a:p>
        </p:txBody>
      </p:sp>
      <p:sp>
        <p:nvSpPr>
          <p:cNvPr id="824" name="Google Shape;824;p16"/>
          <p:cNvSpPr txBox="1"/>
          <p:nvPr/>
        </p:nvSpPr>
        <p:spPr>
          <a:xfrm>
            <a:off x="5994179" y="1342781"/>
            <a:ext cx="76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Ajusted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</a:t>
            </a:r>
            <a:endParaRPr/>
          </a:p>
        </p:txBody>
      </p:sp>
      <p:sp>
        <p:nvSpPr>
          <p:cNvPr id="825" name="Google Shape;825;p16"/>
          <p:cNvSpPr txBox="1"/>
          <p:nvPr/>
        </p:nvSpPr>
        <p:spPr>
          <a:xfrm>
            <a:off x="6843739" y="1342781"/>
            <a:ext cx="76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Ajusted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</a:t>
            </a:r>
            <a:endParaRPr/>
          </a:p>
        </p:txBody>
      </p:sp>
      <p:sp>
        <p:nvSpPr>
          <p:cNvPr id="826" name="Google Shape;826;p16"/>
          <p:cNvSpPr txBox="1"/>
          <p:nvPr/>
        </p:nvSpPr>
        <p:spPr>
          <a:xfrm>
            <a:off x="8042276" y="1342781"/>
            <a:ext cx="76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Ajusted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</a:t>
            </a:r>
            <a:endParaRPr/>
          </a:p>
        </p:txBody>
      </p:sp>
      <p:sp>
        <p:nvSpPr>
          <p:cNvPr id="827" name="Google Shape;827;p16"/>
          <p:cNvSpPr txBox="1"/>
          <p:nvPr/>
        </p:nvSpPr>
        <p:spPr>
          <a:xfrm>
            <a:off x="8867996" y="1342781"/>
            <a:ext cx="76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Default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</a:t>
            </a:r>
            <a:endParaRPr/>
          </a:p>
        </p:txBody>
      </p:sp>
      <p:sp>
        <p:nvSpPr>
          <p:cNvPr id="828" name="Google Shape;828;p16"/>
          <p:cNvSpPr txBox="1"/>
          <p:nvPr/>
        </p:nvSpPr>
        <p:spPr>
          <a:xfrm>
            <a:off x="9983268" y="1342781"/>
            <a:ext cx="76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Default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</a:t>
            </a:r>
            <a:endParaRPr/>
          </a:p>
        </p:txBody>
      </p:sp>
      <p:sp>
        <p:nvSpPr>
          <p:cNvPr id="829" name="Google Shape;829;p16"/>
          <p:cNvSpPr txBox="1"/>
          <p:nvPr/>
        </p:nvSpPr>
        <p:spPr>
          <a:xfrm>
            <a:off x="10787134" y="1342781"/>
            <a:ext cx="76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Default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</a:t>
            </a:r>
            <a:endParaRPr/>
          </a:p>
        </p:txBody>
      </p:sp>
      <p:cxnSp>
        <p:nvCxnSpPr>
          <p:cNvPr id="830" name="Google Shape;830;p16"/>
          <p:cNvCxnSpPr/>
          <p:nvPr/>
        </p:nvCxnSpPr>
        <p:spPr>
          <a:xfrm>
            <a:off x="10984877" y="5642781"/>
            <a:ext cx="433500" cy="48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1" name="Google Shape;831;p16"/>
          <p:cNvCxnSpPr/>
          <p:nvPr/>
        </p:nvCxnSpPr>
        <p:spPr>
          <a:xfrm flipH="1" rot="10800000">
            <a:off x="11025718" y="5693620"/>
            <a:ext cx="392700" cy="5997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2" name="Google Shape;832;p16"/>
          <p:cNvCxnSpPr/>
          <p:nvPr/>
        </p:nvCxnSpPr>
        <p:spPr>
          <a:xfrm flipH="1" rot="10800000">
            <a:off x="11025718" y="5780199"/>
            <a:ext cx="392700" cy="5997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3" name="Google Shape;833;p16"/>
          <p:cNvCxnSpPr/>
          <p:nvPr/>
        </p:nvCxnSpPr>
        <p:spPr>
          <a:xfrm flipH="1" rot="10800000">
            <a:off x="8892742" y="5963872"/>
            <a:ext cx="417000" cy="3726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34" name="Google Shape;834;p16"/>
          <p:cNvCxnSpPr/>
          <p:nvPr/>
        </p:nvCxnSpPr>
        <p:spPr>
          <a:xfrm>
            <a:off x="8104971" y="6182973"/>
            <a:ext cx="566100" cy="1512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35" name="Google Shape;835;p16"/>
          <p:cNvCxnSpPr/>
          <p:nvPr/>
        </p:nvCxnSpPr>
        <p:spPr>
          <a:xfrm flipH="1" rot="10800000">
            <a:off x="6452625" y="5858107"/>
            <a:ext cx="433500" cy="3714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36" name="Google Shape;836;p16"/>
          <p:cNvCxnSpPr/>
          <p:nvPr/>
        </p:nvCxnSpPr>
        <p:spPr>
          <a:xfrm>
            <a:off x="6436062" y="5588462"/>
            <a:ext cx="433500" cy="48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37" name="Google Shape;837;p16"/>
          <p:cNvCxnSpPr/>
          <p:nvPr/>
        </p:nvCxnSpPr>
        <p:spPr>
          <a:xfrm>
            <a:off x="6452625" y="5565826"/>
            <a:ext cx="433500" cy="3582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38" name="Google Shape;838;p16"/>
          <p:cNvCxnSpPr/>
          <p:nvPr/>
        </p:nvCxnSpPr>
        <p:spPr>
          <a:xfrm flipH="1" rot="10800000">
            <a:off x="6476040" y="5598490"/>
            <a:ext cx="433500" cy="3750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39" name="Google Shape;839;p16"/>
          <p:cNvCxnSpPr/>
          <p:nvPr/>
        </p:nvCxnSpPr>
        <p:spPr>
          <a:xfrm flipH="1" rot="10800000">
            <a:off x="6460723" y="5972119"/>
            <a:ext cx="433500" cy="3714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graphicFrame>
        <p:nvGraphicFramePr>
          <p:cNvPr id="840" name="Google Shape;840;p16"/>
          <p:cNvGraphicFramePr/>
          <p:nvPr/>
        </p:nvGraphicFramePr>
        <p:xfrm>
          <a:off x="6876556" y="55234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08275"/>
              </a:tblGrid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1" name="Google Shape;841;p16"/>
          <p:cNvGraphicFramePr/>
          <p:nvPr/>
        </p:nvGraphicFramePr>
        <p:xfrm>
          <a:off x="6307711" y="55237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34725"/>
              </a:tblGrid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9CDC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9CDC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9CDC2"/>
                    </a:solidFill>
                  </a:tcPr>
                </a:tc>
              </a:tr>
            </a:tbl>
          </a:graphicData>
        </a:graphic>
      </p:graphicFrame>
      <p:cxnSp>
        <p:nvCxnSpPr>
          <p:cNvPr id="842" name="Google Shape;842;p16"/>
          <p:cNvCxnSpPr/>
          <p:nvPr/>
        </p:nvCxnSpPr>
        <p:spPr>
          <a:xfrm>
            <a:off x="8865898" y="5366433"/>
            <a:ext cx="433500" cy="3582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43" name="Google Shape;843;p16"/>
          <p:cNvCxnSpPr/>
          <p:nvPr/>
        </p:nvCxnSpPr>
        <p:spPr>
          <a:xfrm>
            <a:off x="8865898" y="5717128"/>
            <a:ext cx="510900" cy="2001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44" name="Google Shape;844;p16"/>
          <p:cNvCxnSpPr/>
          <p:nvPr/>
        </p:nvCxnSpPr>
        <p:spPr>
          <a:xfrm flipH="1" rot="10800000">
            <a:off x="8865898" y="5710709"/>
            <a:ext cx="433500" cy="3750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45" name="Google Shape;845;p16"/>
          <p:cNvCxnSpPr/>
          <p:nvPr/>
        </p:nvCxnSpPr>
        <p:spPr>
          <a:xfrm flipH="1" rot="10800000">
            <a:off x="8882400" y="5884563"/>
            <a:ext cx="417000" cy="3726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graphicFrame>
        <p:nvGraphicFramePr>
          <p:cNvPr id="846" name="Google Shape;846;p16"/>
          <p:cNvGraphicFramePr/>
          <p:nvPr/>
        </p:nvGraphicFramePr>
        <p:xfrm>
          <a:off x="9299416" y="55591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34725"/>
              </a:tblGrid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cxnSp>
        <p:nvCxnSpPr>
          <p:cNvPr id="847" name="Google Shape;847;p16"/>
          <p:cNvCxnSpPr/>
          <p:nvPr/>
        </p:nvCxnSpPr>
        <p:spPr>
          <a:xfrm flipH="1" rot="10800000">
            <a:off x="8123585" y="5404461"/>
            <a:ext cx="480000" cy="2499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48" name="Google Shape;848;p16"/>
          <p:cNvCxnSpPr/>
          <p:nvPr/>
        </p:nvCxnSpPr>
        <p:spPr>
          <a:xfrm>
            <a:off x="8104794" y="5654361"/>
            <a:ext cx="547500" cy="411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49" name="Google Shape;849;p16"/>
          <p:cNvCxnSpPr/>
          <p:nvPr/>
        </p:nvCxnSpPr>
        <p:spPr>
          <a:xfrm>
            <a:off x="8123585" y="5910055"/>
            <a:ext cx="480000" cy="537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50" name="Google Shape;850;p16"/>
          <p:cNvCxnSpPr/>
          <p:nvPr/>
        </p:nvCxnSpPr>
        <p:spPr>
          <a:xfrm>
            <a:off x="8104794" y="6081746"/>
            <a:ext cx="566100" cy="1512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graphicFrame>
        <p:nvGraphicFramePr>
          <p:cNvPr id="851" name="Google Shape;851;p16"/>
          <p:cNvGraphicFramePr/>
          <p:nvPr/>
        </p:nvGraphicFramePr>
        <p:xfrm>
          <a:off x="8565929" y="52884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405125"/>
              </a:tblGrid>
              <a:tr h="26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0,0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6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0,1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6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1,0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6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2,1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2" name="Google Shape;852;p16"/>
          <p:cNvGraphicFramePr/>
          <p:nvPr/>
        </p:nvGraphicFramePr>
        <p:xfrm>
          <a:off x="8004799" y="54985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34725"/>
              </a:tblGrid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853" name="Google Shape;853;p16"/>
          <p:cNvSpPr/>
          <p:nvPr/>
        </p:nvSpPr>
        <p:spPr>
          <a:xfrm>
            <a:off x="7281239" y="5714930"/>
            <a:ext cx="516000" cy="21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4" name="Google Shape;854;p16"/>
          <p:cNvSpPr/>
          <p:nvPr/>
        </p:nvSpPr>
        <p:spPr>
          <a:xfrm>
            <a:off x="9727186" y="5714930"/>
            <a:ext cx="516000" cy="21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5" name="Google Shape;855;p16"/>
          <p:cNvSpPr txBox="1"/>
          <p:nvPr/>
        </p:nvSpPr>
        <p:spPr>
          <a:xfrm>
            <a:off x="5790583" y="5505533"/>
            <a:ext cx="610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Paul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56" name="Google Shape;856;p16"/>
          <p:cNvCxnSpPr/>
          <p:nvPr/>
        </p:nvCxnSpPr>
        <p:spPr>
          <a:xfrm flipH="1" rot="10800000">
            <a:off x="11025718" y="5410250"/>
            <a:ext cx="374700" cy="6051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857" name="Google Shape;857;p16"/>
          <p:cNvGraphicFramePr/>
          <p:nvPr/>
        </p:nvGraphicFramePr>
        <p:xfrm>
          <a:off x="11400307" y="5313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34725"/>
              </a:tblGrid>
              <a:tr h="24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3DED3"/>
                    </a:solidFill>
                  </a:tcPr>
                </a:tc>
              </a:tr>
              <a:tr h="24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3DED3"/>
                    </a:solidFill>
                  </a:tcPr>
                </a:tc>
              </a:tr>
            </a:tbl>
          </a:graphicData>
        </a:graphic>
      </p:graphicFrame>
      <p:cxnSp>
        <p:nvCxnSpPr>
          <p:cNvPr id="858" name="Google Shape;858;p16"/>
          <p:cNvCxnSpPr/>
          <p:nvPr/>
        </p:nvCxnSpPr>
        <p:spPr>
          <a:xfrm>
            <a:off x="10969444" y="5406275"/>
            <a:ext cx="433500" cy="48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859" name="Google Shape;859;p16"/>
          <p:cNvGraphicFramePr/>
          <p:nvPr/>
        </p:nvGraphicFramePr>
        <p:xfrm>
          <a:off x="10840742" y="53134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34725"/>
              </a:tblGrid>
              <a:tr h="24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9CDC2"/>
                    </a:solidFill>
                  </a:tcPr>
                </a:tc>
              </a:tr>
              <a:tr h="24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9CDC2"/>
                    </a:solidFill>
                  </a:tcPr>
                </a:tc>
              </a:tr>
              <a:tr h="24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9CDC2"/>
                    </a:solidFill>
                  </a:tcPr>
                </a:tc>
              </a:tr>
              <a:tr h="24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9CDC2"/>
                    </a:solidFill>
                  </a:tcPr>
                </a:tc>
              </a:tr>
            </a:tbl>
          </a:graphicData>
        </a:graphic>
      </p:graphicFrame>
      <p:sp>
        <p:nvSpPr>
          <p:cNvPr id="860" name="Google Shape;860;p16"/>
          <p:cNvSpPr txBox="1"/>
          <p:nvPr/>
        </p:nvSpPr>
        <p:spPr>
          <a:xfrm>
            <a:off x="11635031" y="5273556"/>
            <a:ext cx="34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endParaRPr/>
          </a:p>
        </p:txBody>
      </p:sp>
      <p:sp>
        <p:nvSpPr>
          <p:cNvPr id="861" name="Google Shape;861;p16"/>
          <p:cNvSpPr txBox="1"/>
          <p:nvPr/>
        </p:nvSpPr>
        <p:spPr>
          <a:xfrm>
            <a:off x="10291736" y="5273556"/>
            <a:ext cx="6108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Paul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2" name="Google Shape;862;p16"/>
          <p:cNvSpPr txBox="1"/>
          <p:nvPr/>
        </p:nvSpPr>
        <p:spPr>
          <a:xfrm>
            <a:off x="10576818" y="4820719"/>
            <a:ext cx="76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Ajusted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</a:t>
            </a:r>
            <a:endParaRPr/>
          </a:p>
        </p:txBody>
      </p:sp>
      <p:sp>
        <p:nvSpPr>
          <p:cNvPr id="863" name="Google Shape;863;p16"/>
          <p:cNvSpPr txBox="1"/>
          <p:nvPr/>
        </p:nvSpPr>
        <p:spPr>
          <a:xfrm>
            <a:off x="6041498" y="5009834"/>
            <a:ext cx="76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Default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</a:t>
            </a:r>
            <a:endParaRPr/>
          </a:p>
        </p:txBody>
      </p:sp>
      <p:sp>
        <p:nvSpPr>
          <p:cNvPr id="864" name="Google Shape;864;p16"/>
          <p:cNvSpPr txBox="1"/>
          <p:nvPr/>
        </p:nvSpPr>
        <p:spPr>
          <a:xfrm>
            <a:off x="538437" y="4414577"/>
            <a:ext cx="50715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 adjustement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 is ajusted to the other codec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Other index is derived or coupled to the ajusted index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A is derived from B and if B is adjusted to C, A is still derived from B </a:t>
            </a:r>
            <a:endParaRPr/>
          </a:p>
        </p:txBody>
      </p:sp>
      <p:sp>
        <p:nvSpPr>
          <p:cNvPr id="865" name="Google Shape;865;p16"/>
          <p:cNvSpPr txBox="1"/>
          <p:nvPr/>
        </p:nvSpPr>
        <p:spPr>
          <a:xfrm>
            <a:off x="1499854" y="6162544"/>
            <a:ext cx="2784300" cy="584700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 can be deduced from keys parent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7"/>
          <p:cNvSpPr txBox="1"/>
          <p:nvPr>
            <p:ph type="title"/>
          </p:nvPr>
        </p:nvSpPr>
        <p:spPr>
          <a:xfrm>
            <a:off x="284937" y="38539"/>
            <a:ext cx="8176611" cy="77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1 – Relationship adjustement</a:t>
            </a:r>
            <a:endParaRPr/>
          </a:p>
        </p:txBody>
      </p:sp>
      <p:cxnSp>
        <p:nvCxnSpPr>
          <p:cNvPr id="871" name="Google Shape;871;p17"/>
          <p:cNvCxnSpPr/>
          <p:nvPr/>
        </p:nvCxnSpPr>
        <p:spPr>
          <a:xfrm flipH="1" rot="10800000">
            <a:off x="10510694" y="1857346"/>
            <a:ext cx="450961" cy="570635"/>
          </a:xfrm>
          <a:prstGeom prst="straightConnector1">
            <a:avLst/>
          </a:prstGeom>
          <a:noFill/>
          <a:ln cap="rnd" cmpd="sng" w="9525">
            <a:solidFill>
              <a:srgbClr val="0070C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72" name="Google Shape;872;p17"/>
          <p:cNvCxnSpPr/>
          <p:nvPr/>
        </p:nvCxnSpPr>
        <p:spPr>
          <a:xfrm>
            <a:off x="8562143" y="1791616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873" name="Google Shape;873;p17"/>
          <p:cNvSpPr txBox="1"/>
          <p:nvPr/>
        </p:nvSpPr>
        <p:spPr>
          <a:xfrm>
            <a:off x="7966472" y="1265221"/>
            <a:ext cx="20553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[Anne,Paul,</a:t>
            </a: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,Lea]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25, </a:t>
            </a: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12 ]</a:t>
            </a:r>
            <a:endParaRPr/>
          </a:p>
        </p:txBody>
      </p:sp>
      <p:cxnSp>
        <p:nvCxnSpPr>
          <p:cNvPr id="874" name="Google Shape;874;p17"/>
          <p:cNvCxnSpPr/>
          <p:nvPr/>
        </p:nvCxnSpPr>
        <p:spPr>
          <a:xfrm>
            <a:off x="8578706" y="1768980"/>
            <a:ext cx="433518" cy="358156"/>
          </a:xfrm>
          <a:prstGeom prst="straightConnector1">
            <a:avLst/>
          </a:prstGeom>
          <a:noFill/>
          <a:ln cap="rnd" cmpd="sng" w="9525">
            <a:solidFill>
              <a:srgbClr val="0070C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75" name="Google Shape;875;p17"/>
          <p:cNvCxnSpPr/>
          <p:nvPr/>
        </p:nvCxnSpPr>
        <p:spPr>
          <a:xfrm flipH="1" rot="10800000">
            <a:off x="8602121" y="1801560"/>
            <a:ext cx="433518" cy="375084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76" name="Google Shape;876;p17"/>
          <p:cNvCxnSpPr/>
          <p:nvPr/>
        </p:nvCxnSpPr>
        <p:spPr>
          <a:xfrm flipH="1" rot="10800000">
            <a:off x="8586804" y="2175131"/>
            <a:ext cx="433518" cy="371542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graphicFrame>
        <p:nvGraphicFramePr>
          <p:cNvPr id="877" name="Google Shape;877;p17"/>
          <p:cNvGraphicFramePr/>
          <p:nvPr/>
        </p:nvGraphicFramePr>
        <p:xfrm>
          <a:off x="9002637" y="17265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08275"/>
              </a:tblGrid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8" name="Google Shape;878;p17"/>
          <p:cNvGraphicFramePr/>
          <p:nvPr/>
        </p:nvGraphicFramePr>
        <p:xfrm>
          <a:off x="8433792" y="17268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34725"/>
              </a:tblGrid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cxnSp>
        <p:nvCxnSpPr>
          <p:cNvPr id="879" name="Google Shape;879;p17"/>
          <p:cNvCxnSpPr/>
          <p:nvPr/>
        </p:nvCxnSpPr>
        <p:spPr>
          <a:xfrm>
            <a:off x="10464744" y="1787731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880" name="Google Shape;880;p17"/>
          <p:cNvSpPr txBox="1"/>
          <p:nvPr/>
        </p:nvSpPr>
        <p:spPr>
          <a:xfrm>
            <a:off x="9710050" y="1271275"/>
            <a:ext cx="24819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[Anne,Paul,</a:t>
            </a: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</a:t>
            </a: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,Anne,</a:t>
            </a: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Paul</a:t>
            </a: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,Lea]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25, </a:t>
            </a: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12, </a:t>
            </a: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12 ]</a:t>
            </a:r>
            <a:endParaRPr/>
          </a:p>
        </p:txBody>
      </p:sp>
      <p:cxnSp>
        <p:nvCxnSpPr>
          <p:cNvPr id="881" name="Google Shape;881;p17"/>
          <p:cNvCxnSpPr/>
          <p:nvPr/>
        </p:nvCxnSpPr>
        <p:spPr>
          <a:xfrm>
            <a:off x="10481307" y="1765095"/>
            <a:ext cx="433518" cy="358156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82" name="Google Shape;882;p17"/>
          <p:cNvCxnSpPr/>
          <p:nvPr/>
        </p:nvCxnSpPr>
        <p:spPr>
          <a:xfrm>
            <a:off x="10471720" y="2180260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0070C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83" name="Google Shape;883;p17"/>
          <p:cNvCxnSpPr/>
          <p:nvPr/>
        </p:nvCxnSpPr>
        <p:spPr>
          <a:xfrm flipH="1" rot="10800000">
            <a:off x="10504722" y="1797675"/>
            <a:ext cx="433518" cy="375084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84" name="Google Shape;884;p17"/>
          <p:cNvCxnSpPr/>
          <p:nvPr/>
        </p:nvCxnSpPr>
        <p:spPr>
          <a:xfrm flipH="1" rot="10800000">
            <a:off x="10489405" y="2171246"/>
            <a:ext cx="433518" cy="371542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graphicFrame>
        <p:nvGraphicFramePr>
          <p:cNvPr id="885" name="Google Shape;885;p17"/>
          <p:cNvGraphicFramePr/>
          <p:nvPr/>
        </p:nvGraphicFramePr>
        <p:xfrm>
          <a:off x="10905238" y="17226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08275"/>
              </a:tblGrid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6" name="Google Shape;886;p17"/>
          <p:cNvGraphicFramePr/>
          <p:nvPr/>
        </p:nvGraphicFramePr>
        <p:xfrm>
          <a:off x="10336393" y="17230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34725"/>
              </a:tblGrid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cxnSp>
        <p:nvCxnSpPr>
          <p:cNvPr id="887" name="Google Shape;887;p17"/>
          <p:cNvCxnSpPr/>
          <p:nvPr/>
        </p:nvCxnSpPr>
        <p:spPr>
          <a:xfrm>
            <a:off x="6428553" y="1795447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888" name="Google Shape;888;p17"/>
          <p:cNvSpPr txBox="1"/>
          <p:nvPr/>
        </p:nvSpPr>
        <p:spPr>
          <a:xfrm>
            <a:off x="6091299" y="1269052"/>
            <a:ext cx="20553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[Anne,Paul,Lea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25, 12 ]</a:t>
            </a:r>
            <a:endParaRPr/>
          </a:p>
        </p:txBody>
      </p:sp>
      <p:cxnSp>
        <p:nvCxnSpPr>
          <p:cNvPr id="889" name="Google Shape;889;p17"/>
          <p:cNvCxnSpPr/>
          <p:nvPr/>
        </p:nvCxnSpPr>
        <p:spPr>
          <a:xfrm flipH="1" rot="10800000">
            <a:off x="6468531" y="1805391"/>
            <a:ext cx="433518" cy="375084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890" name="Google Shape;890;p17"/>
          <p:cNvCxnSpPr/>
          <p:nvPr/>
        </p:nvCxnSpPr>
        <p:spPr>
          <a:xfrm flipH="1" rot="10800000">
            <a:off x="6453214" y="2178962"/>
            <a:ext cx="433518" cy="371542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graphicFrame>
        <p:nvGraphicFramePr>
          <p:cNvPr id="891" name="Google Shape;891;p17"/>
          <p:cNvGraphicFramePr/>
          <p:nvPr/>
        </p:nvGraphicFramePr>
        <p:xfrm>
          <a:off x="6869047" y="17304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08275"/>
              </a:tblGrid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2" name="Google Shape;892;p17"/>
          <p:cNvGraphicFramePr/>
          <p:nvPr/>
        </p:nvGraphicFramePr>
        <p:xfrm>
          <a:off x="6300202" y="17307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34725"/>
              </a:tblGrid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893" name="Google Shape;893;p17"/>
          <p:cNvSpPr txBox="1"/>
          <p:nvPr/>
        </p:nvSpPr>
        <p:spPr>
          <a:xfrm>
            <a:off x="6186451" y="2537892"/>
            <a:ext cx="1047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4" name="Google Shape;894;p17"/>
          <p:cNvSpPr txBox="1"/>
          <p:nvPr/>
        </p:nvSpPr>
        <p:spPr>
          <a:xfrm>
            <a:off x="8423056" y="2551028"/>
            <a:ext cx="8435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linked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5" name="Google Shape;895;p17"/>
          <p:cNvSpPr txBox="1"/>
          <p:nvPr/>
        </p:nvSpPr>
        <p:spPr>
          <a:xfrm>
            <a:off x="10284413" y="2545100"/>
            <a:ext cx="1042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crossed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6" name="Google Shape;896;p17"/>
          <p:cNvSpPr txBox="1"/>
          <p:nvPr/>
        </p:nvSpPr>
        <p:spPr>
          <a:xfrm>
            <a:off x="10780637" y="2946920"/>
            <a:ext cx="12586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B230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extension</a:t>
            </a:r>
            <a:endParaRPr/>
          </a:p>
        </p:txBody>
      </p:sp>
      <p:sp>
        <p:nvSpPr>
          <p:cNvPr id="897" name="Google Shape;897;p17"/>
          <p:cNvSpPr/>
          <p:nvPr/>
        </p:nvSpPr>
        <p:spPr>
          <a:xfrm>
            <a:off x="6818115" y="3107533"/>
            <a:ext cx="3909544" cy="161338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8" name="Google Shape;898;p17"/>
          <p:cNvSpPr txBox="1"/>
          <p:nvPr/>
        </p:nvSpPr>
        <p:spPr>
          <a:xfrm>
            <a:off x="5553477" y="2969225"/>
            <a:ext cx="12538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B230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reduction</a:t>
            </a:r>
            <a:endParaRPr b="1" sz="1800">
              <a:solidFill>
                <a:srgbClr val="7B230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9" name="Google Shape;899;p17"/>
          <p:cNvSpPr txBox="1"/>
          <p:nvPr/>
        </p:nvSpPr>
        <p:spPr>
          <a:xfrm>
            <a:off x="559354" y="1204834"/>
            <a:ext cx="402197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Values reduction / extension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 unchanged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Values changed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0" name="Google Shape;900;p17"/>
          <p:cNvSpPr txBox="1"/>
          <p:nvPr/>
        </p:nvSpPr>
        <p:spPr>
          <a:xfrm>
            <a:off x="1399889" y="2265498"/>
            <a:ext cx="3079999" cy="1323439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Extension is usefull to generate matrix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Reduction is usefull to increase codec readibility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901" name="Google Shape;901;p17"/>
          <p:cNvCxnSpPr/>
          <p:nvPr/>
        </p:nvCxnSpPr>
        <p:spPr>
          <a:xfrm>
            <a:off x="8831451" y="5836873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0070C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02" name="Google Shape;902;p17"/>
          <p:cNvCxnSpPr/>
          <p:nvPr/>
        </p:nvCxnSpPr>
        <p:spPr>
          <a:xfrm>
            <a:off x="8765806" y="5804595"/>
            <a:ext cx="527666" cy="228990"/>
          </a:xfrm>
          <a:prstGeom prst="straightConnector1">
            <a:avLst/>
          </a:prstGeom>
          <a:noFill/>
          <a:ln cap="rnd" cmpd="sng" w="9525">
            <a:solidFill>
              <a:srgbClr val="0070C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03" name="Google Shape;903;p17"/>
          <p:cNvCxnSpPr/>
          <p:nvPr/>
        </p:nvCxnSpPr>
        <p:spPr>
          <a:xfrm>
            <a:off x="8851117" y="5599530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04" name="Google Shape;904;p17"/>
          <p:cNvCxnSpPr/>
          <p:nvPr/>
        </p:nvCxnSpPr>
        <p:spPr>
          <a:xfrm>
            <a:off x="6136027" y="5570366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05" name="Google Shape;905;p17"/>
          <p:cNvCxnSpPr/>
          <p:nvPr/>
        </p:nvCxnSpPr>
        <p:spPr>
          <a:xfrm>
            <a:off x="8824611" y="5453756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06" name="Google Shape;906;p17"/>
          <p:cNvCxnSpPr/>
          <p:nvPr/>
        </p:nvCxnSpPr>
        <p:spPr>
          <a:xfrm>
            <a:off x="8853982" y="5741357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07" name="Google Shape;907;p17"/>
          <p:cNvCxnSpPr/>
          <p:nvPr/>
        </p:nvCxnSpPr>
        <p:spPr>
          <a:xfrm>
            <a:off x="8737441" y="5844594"/>
            <a:ext cx="550059" cy="330204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graphicFrame>
        <p:nvGraphicFramePr>
          <p:cNvPr id="908" name="Google Shape;908;p17"/>
          <p:cNvGraphicFramePr/>
          <p:nvPr/>
        </p:nvGraphicFramePr>
        <p:xfrm>
          <a:off x="8722336" y="53906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08275"/>
              </a:tblGrid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cxnSp>
        <p:nvCxnSpPr>
          <p:cNvPr id="909" name="Google Shape;909;p17"/>
          <p:cNvCxnSpPr/>
          <p:nvPr/>
        </p:nvCxnSpPr>
        <p:spPr>
          <a:xfrm>
            <a:off x="6092956" y="5447783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10" name="Google Shape;910;p17"/>
          <p:cNvCxnSpPr/>
          <p:nvPr/>
        </p:nvCxnSpPr>
        <p:spPr>
          <a:xfrm>
            <a:off x="6122327" y="5778453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11" name="Google Shape;911;p17"/>
          <p:cNvCxnSpPr/>
          <p:nvPr/>
        </p:nvCxnSpPr>
        <p:spPr>
          <a:xfrm>
            <a:off x="6123211" y="5809220"/>
            <a:ext cx="433518" cy="358156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12" name="Google Shape;912;p17"/>
          <p:cNvCxnSpPr/>
          <p:nvPr/>
        </p:nvCxnSpPr>
        <p:spPr>
          <a:xfrm flipH="1" rot="10800000">
            <a:off x="9401989" y="5523903"/>
            <a:ext cx="450961" cy="570635"/>
          </a:xfrm>
          <a:prstGeom prst="straightConnector1">
            <a:avLst/>
          </a:prstGeom>
          <a:noFill/>
          <a:ln cap="rnd" cmpd="sng" w="9525">
            <a:solidFill>
              <a:srgbClr val="0070C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13" name="Google Shape;913;p17"/>
          <p:cNvCxnSpPr/>
          <p:nvPr/>
        </p:nvCxnSpPr>
        <p:spPr>
          <a:xfrm>
            <a:off x="6649590" y="5449839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914" name="Google Shape;914;p17"/>
          <p:cNvSpPr txBox="1"/>
          <p:nvPr/>
        </p:nvSpPr>
        <p:spPr>
          <a:xfrm>
            <a:off x="5661447" y="4605395"/>
            <a:ext cx="22233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White, Grey, White, Grey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Anne, Paul, Anne, Lea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25, 12, 12 ]</a:t>
            </a:r>
            <a:endParaRPr/>
          </a:p>
        </p:txBody>
      </p:sp>
      <p:cxnSp>
        <p:nvCxnSpPr>
          <p:cNvPr id="915" name="Google Shape;915;p17"/>
          <p:cNvCxnSpPr/>
          <p:nvPr/>
        </p:nvCxnSpPr>
        <p:spPr>
          <a:xfrm>
            <a:off x="6665941" y="5425182"/>
            <a:ext cx="433518" cy="358156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16" name="Google Shape;916;p17"/>
          <p:cNvCxnSpPr/>
          <p:nvPr/>
        </p:nvCxnSpPr>
        <p:spPr>
          <a:xfrm flipH="1" rot="10800000">
            <a:off x="6689356" y="5457752"/>
            <a:ext cx="433518" cy="375084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17" name="Google Shape;917;p17"/>
          <p:cNvCxnSpPr/>
          <p:nvPr/>
        </p:nvCxnSpPr>
        <p:spPr>
          <a:xfrm flipH="1" rot="10800000">
            <a:off x="6674251" y="5833354"/>
            <a:ext cx="433518" cy="371542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graphicFrame>
        <p:nvGraphicFramePr>
          <p:cNvPr id="918" name="Google Shape;918;p17"/>
          <p:cNvGraphicFramePr/>
          <p:nvPr/>
        </p:nvGraphicFramePr>
        <p:xfrm>
          <a:off x="7090084" y="53847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08275"/>
              </a:tblGrid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9" name="Google Shape;919;p17"/>
          <p:cNvGraphicFramePr/>
          <p:nvPr/>
        </p:nvGraphicFramePr>
        <p:xfrm>
          <a:off x="6521239" y="53851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34725"/>
              </a:tblGrid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920" name="Google Shape;920;p17"/>
          <p:cNvSpPr/>
          <p:nvPr/>
        </p:nvSpPr>
        <p:spPr>
          <a:xfrm>
            <a:off x="7649838" y="5557460"/>
            <a:ext cx="515878" cy="21607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921" name="Google Shape;921;p17"/>
          <p:cNvCxnSpPr/>
          <p:nvPr/>
        </p:nvCxnSpPr>
        <p:spPr>
          <a:xfrm>
            <a:off x="9356039" y="5454288"/>
            <a:ext cx="433518" cy="4885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922" name="Google Shape;922;p17"/>
          <p:cNvSpPr txBox="1"/>
          <p:nvPr/>
        </p:nvSpPr>
        <p:spPr>
          <a:xfrm>
            <a:off x="8095348" y="4609843"/>
            <a:ext cx="31461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White, Grey, </a:t>
            </a: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Grey</a:t>
            </a: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White, </a:t>
            </a: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Grey</a:t>
            </a: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Grey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Anne, Paul, </a:t>
            </a: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</a:t>
            </a:r>
            <a:r>
              <a:rPr b="1" lang="fr-FR" sz="120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Anne, </a:t>
            </a: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Paul</a:t>
            </a:r>
            <a:r>
              <a:rPr b="1" lang="fr-FR" sz="120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Lea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25, </a:t>
            </a: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r>
              <a:rPr b="1" lang="fr-FR" sz="120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12, </a:t>
            </a: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r>
              <a:rPr b="1" lang="fr-FR" sz="120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12 ]</a:t>
            </a:r>
            <a:endParaRPr/>
          </a:p>
        </p:txBody>
      </p:sp>
      <p:cxnSp>
        <p:nvCxnSpPr>
          <p:cNvPr id="923" name="Google Shape;923;p17"/>
          <p:cNvCxnSpPr/>
          <p:nvPr/>
        </p:nvCxnSpPr>
        <p:spPr>
          <a:xfrm>
            <a:off x="9372602" y="5431652"/>
            <a:ext cx="433518" cy="358156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24" name="Google Shape;924;p17"/>
          <p:cNvCxnSpPr/>
          <p:nvPr/>
        </p:nvCxnSpPr>
        <p:spPr>
          <a:xfrm>
            <a:off x="9363015" y="5844594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0070C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25" name="Google Shape;925;p17"/>
          <p:cNvCxnSpPr/>
          <p:nvPr/>
        </p:nvCxnSpPr>
        <p:spPr>
          <a:xfrm flipH="1" rot="10800000">
            <a:off x="9396017" y="5464232"/>
            <a:ext cx="433518" cy="375084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926" name="Google Shape;926;p17"/>
          <p:cNvCxnSpPr/>
          <p:nvPr/>
        </p:nvCxnSpPr>
        <p:spPr>
          <a:xfrm flipH="1" rot="10800000">
            <a:off x="9380700" y="5837803"/>
            <a:ext cx="433518" cy="371542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med" w="med" type="stealth"/>
            <a:tailEnd len="sm" w="sm" type="none"/>
          </a:ln>
        </p:spPr>
      </p:cxnSp>
      <p:graphicFrame>
        <p:nvGraphicFramePr>
          <p:cNvPr id="927" name="Google Shape;927;p17"/>
          <p:cNvGraphicFramePr/>
          <p:nvPr/>
        </p:nvGraphicFramePr>
        <p:xfrm>
          <a:off x="9796533" y="53892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08275"/>
              </a:tblGrid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8" name="Google Shape;928;p17"/>
          <p:cNvGraphicFramePr/>
          <p:nvPr/>
        </p:nvGraphicFramePr>
        <p:xfrm>
          <a:off x="9227688" y="53895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34725"/>
              </a:tblGrid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9" name="Google Shape;929;p17"/>
          <p:cNvGraphicFramePr/>
          <p:nvPr/>
        </p:nvGraphicFramePr>
        <p:xfrm>
          <a:off x="5990681" y="53813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08275"/>
              </a:tblGrid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1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930" name="Google Shape;930;p17"/>
          <p:cNvSpPr txBox="1"/>
          <p:nvPr/>
        </p:nvSpPr>
        <p:spPr>
          <a:xfrm>
            <a:off x="5452230" y="5359908"/>
            <a:ext cx="619094" cy="5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grey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1" name="Google Shape;931;p17"/>
          <p:cNvSpPr txBox="1"/>
          <p:nvPr/>
        </p:nvSpPr>
        <p:spPr>
          <a:xfrm>
            <a:off x="588915" y="4152770"/>
            <a:ext cx="471145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Propagation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Values reduction / extension can be propagated to derived ou coupled indexes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2" name="Google Shape;932;p17"/>
          <p:cNvSpPr txBox="1"/>
          <p:nvPr/>
        </p:nvSpPr>
        <p:spPr>
          <a:xfrm>
            <a:off x="1444452" y="5593147"/>
            <a:ext cx="3079999" cy="830997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Extension can’t be propagated to crossed or linked Indexes.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8"/>
          <p:cNvSpPr txBox="1"/>
          <p:nvPr>
            <p:ph type="title"/>
          </p:nvPr>
        </p:nvSpPr>
        <p:spPr>
          <a:xfrm>
            <a:off x="284937" y="38539"/>
            <a:ext cx="5354349" cy="77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1 – Representation</a:t>
            </a:r>
            <a:endParaRPr/>
          </a:p>
        </p:txBody>
      </p:sp>
      <p:sp>
        <p:nvSpPr>
          <p:cNvPr id="939" name="Google Shape;939;p18"/>
          <p:cNvSpPr txBox="1"/>
          <p:nvPr/>
        </p:nvSpPr>
        <p:spPr>
          <a:xfrm>
            <a:off x="6709530" y="1358115"/>
            <a:ext cx="49585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‘Anne’, ‘Anne’, ‘John’, ‘Paul’ ]</a:t>
            </a:r>
            <a:endParaRPr/>
          </a:p>
        </p:txBody>
      </p:sp>
      <p:sp>
        <p:nvSpPr>
          <p:cNvPr id="940" name="Google Shape;940;p18"/>
          <p:cNvSpPr txBox="1"/>
          <p:nvPr/>
        </p:nvSpPr>
        <p:spPr>
          <a:xfrm>
            <a:off x="559354" y="1090641"/>
            <a:ext cx="456509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 representation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 of values (or dict key/value)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 of unique value + list of keys</a:t>
            </a:r>
            <a:endParaRPr/>
          </a:p>
        </p:txBody>
      </p:sp>
      <p:sp>
        <p:nvSpPr>
          <p:cNvPr id="941" name="Google Shape;941;p18"/>
          <p:cNvSpPr txBox="1"/>
          <p:nvPr/>
        </p:nvSpPr>
        <p:spPr>
          <a:xfrm>
            <a:off x="6709530" y="1646842"/>
            <a:ext cx="49585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[ ‘Anne’, ‘John’, ‘Paul’], [0, 0, 1, 2 ] ]</a:t>
            </a:r>
            <a:endParaRPr/>
          </a:p>
        </p:txBody>
      </p:sp>
      <p:sp>
        <p:nvSpPr>
          <p:cNvPr id="942" name="Google Shape;942;p18"/>
          <p:cNvSpPr txBox="1"/>
          <p:nvPr/>
        </p:nvSpPr>
        <p:spPr>
          <a:xfrm>
            <a:off x="6709530" y="2281445"/>
            <a:ext cx="49585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[ 2, 2, 3 ]                   [‘John’, ‘John’, ‘Paul’ ] </a:t>
            </a:r>
            <a:endParaRPr/>
          </a:p>
        </p:txBody>
      </p:sp>
      <p:sp>
        <p:nvSpPr>
          <p:cNvPr id="943" name="Google Shape;943;p18"/>
          <p:cNvSpPr txBox="1"/>
          <p:nvPr/>
        </p:nvSpPr>
        <p:spPr>
          <a:xfrm>
            <a:off x="559353" y="2013971"/>
            <a:ext cx="650819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 representation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Absolute : List of integer (index of codec value)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Relative  : List of integer (index of other keys)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Implicit : Automatic list (i.e. with full codec)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4" name="Google Shape;944;p18"/>
          <p:cNvSpPr/>
          <p:nvPr/>
        </p:nvSpPr>
        <p:spPr>
          <a:xfrm>
            <a:off x="8577262" y="2365592"/>
            <a:ext cx="307609" cy="2045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5" name="Google Shape;945;p18"/>
          <p:cNvSpPr txBox="1"/>
          <p:nvPr/>
        </p:nvSpPr>
        <p:spPr>
          <a:xfrm>
            <a:off x="559353" y="3239869"/>
            <a:ext cx="629864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Iindex /variable Formats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Simple format (codec)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Complete format (codec + keys)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Coupled format (codec + parent)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 format (codec + parent + keys)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 = index of parent keys</a:t>
            </a:r>
            <a:endParaRPr/>
          </a:p>
        </p:txBody>
      </p:sp>
      <p:sp>
        <p:nvSpPr>
          <p:cNvPr id="946" name="Google Shape;946;p18"/>
          <p:cNvSpPr txBox="1"/>
          <p:nvPr/>
        </p:nvSpPr>
        <p:spPr>
          <a:xfrm>
            <a:off x="6709530" y="3494901"/>
            <a:ext cx="55396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‘Anne’, ‘Anne’, ‘John’, ‘Paul’, ‘John’]    </a:t>
            </a:r>
            <a:r>
              <a:rPr b="0" i="1" lang="fr-FR" sz="16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(full)</a:t>
            </a:r>
            <a:endParaRPr/>
          </a:p>
        </p:txBody>
      </p:sp>
      <p:sp>
        <p:nvSpPr>
          <p:cNvPr id="947" name="Google Shape;947;p18"/>
          <p:cNvSpPr txBox="1"/>
          <p:nvPr/>
        </p:nvSpPr>
        <p:spPr>
          <a:xfrm>
            <a:off x="6709529" y="3786545"/>
            <a:ext cx="54348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‘Anne’, ‘John’, ‘Paul’]                              </a:t>
            </a:r>
            <a:r>
              <a:rPr b="0" i="1" lang="fr-FR" sz="16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(default)</a:t>
            </a:r>
            <a:endParaRPr/>
          </a:p>
        </p:txBody>
      </p:sp>
      <p:sp>
        <p:nvSpPr>
          <p:cNvPr id="948" name="Google Shape;948;p18"/>
          <p:cNvSpPr txBox="1"/>
          <p:nvPr/>
        </p:nvSpPr>
        <p:spPr>
          <a:xfrm>
            <a:off x="6709530" y="4077116"/>
            <a:ext cx="49585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[ ‘Anne’, ‘John’, ‘Paul’], [0, 0, 1, 2, 1 ] ]</a:t>
            </a:r>
            <a:endParaRPr/>
          </a:p>
        </p:txBody>
      </p:sp>
      <p:sp>
        <p:nvSpPr>
          <p:cNvPr id="949" name="Google Shape;949;p18"/>
          <p:cNvSpPr txBox="1"/>
          <p:nvPr/>
        </p:nvSpPr>
        <p:spPr>
          <a:xfrm>
            <a:off x="6709530" y="4364177"/>
            <a:ext cx="49585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[ ‘Anne’, ‘John’, ‘Paul’], parent ]</a:t>
            </a:r>
            <a:endParaRPr/>
          </a:p>
        </p:txBody>
      </p:sp>
      <p:sp>
        <p:nvSpPr>
          <p:cNvPr id="950" name="Google Shape;950;p18"/>
          <p:cNvSpPr txBox="1"/>
          <p:nvPr/>
        </p:nvSpPr>
        <p:spPr>
          <a:xfrm>
            <a:off x="6709530" y="4631768"/>
            <a:ext cx="52633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[ ‘Anne’, ‘John’, ‘Paul’], parent, [0, 0, 1, 2, 1 ] ]</a:t>
            </a:r>
            <a:endParaRPr/>
          </a:p>
        </p:txBody>
      </p:sp>
      <p:cxnSp>
        <p:nvCxnSpPr>
          <p:cNvPr id="951" name="Google Shape;951;p18"/>
          <p:cNvCxnSpPr/>
          <p:nvPr/>
        </p:nvCxnSpPr>
        <p:spPr>
          <a:xfrm>
            <a:off x="5278625" y="5839327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2" name="Google Shape;952;p18"/>
          <p:cNvCxnSpPr/>
          <p:nvPr/>
        </p:nvCxnSpPr>
        <p:spPr>
          <a:xfrm flipH="1" rot="10800000">
            <a:off x="5319466" y="5890125"/>
            <a:ext cx="392677" cy="599741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3" name="Google Shape;953;p18"/>
          <p:cNvCxnSpPr/>
          <p:nvPr/>
        </p:nvCxnSpPr>
        <p:spPr>
          <a:xfrm flipH="1" rot="10800000">
            <a:off x="5319466" y="5976704"/>
            <a:ext cx="392677" cy="599741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4" name="Google Shape;954;p18"/>
          <p:cNvCxnSpPr/>
          <p:nvPr/>
        </p:nvCxnSpPr>
        <p:spPr>
          <a:xfrm flipH="1" rot="10800000">
            <a:off x="5319466" y="5606666"/>
            <a:ext cx="374589" cy="60523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955" name="Google Shape;955;p18"/>
          <p:cNvGraphicFramePr/>
          <p:nvPr/>
        </p:nvGraphicFramePr>
        <p:xfrm>
          <a:off x="5694055" y="55098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34725"/>
              </a:tblGrid>
              <a:tr h="24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4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cxnSp>
        <p:nvCxnSpPr>
          <p:cNvPr id="956" name="Google Shape;956;p18"/>
          <p:cNvCxnSpPr/>
          <p:nvPr/>
        </p:nvCxnSpPr>
        <p:spPr>
          <a:xfrm>
            <a:off x="5263192" y="5602821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957" name="Google Shape;957;p18"/>
          <p:cNvGraphicFramePr/>
          <p:nvPr/>
        </p:nvGraphicFramePr>
        <p:xfrm>
          <a:off x="5134490" y="55099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34725"/>
              </a:tblGrid>
              <a:tr h="24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4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4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4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958" name="Google Shape;958;p18"/>
          <p:cNvSpPr txBox="1"/>
          <p:nvPr/>
        </p:nvSpPr>
        <p:spPr>
          <a:xfrm>
            <a:off x="5928779" y="5470102"/>
            <a:ext cx="345675" cy="5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endParaRPr/>
          </a:p>
        </p:txBody>
      </p:sp>
      <p:sp>
        <p:nvSpPr>
          <p:cNvPr id="959" name="Google Shape;959;p18"/>
          <p:cNvSpPr txBox="1"/>
          <p:nvPr/>
        </p:nvSpPr>
        <p:spPr>
          <a:xfrm>
            <a:off x="4585484" y="5470102"/>
            <a:ext cx="610833" cy="1184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Paul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0" name="Google Shape;960;p18"/>
          <p:cNvSpPr txBox="1"/>
          <p:nvPr/>
        </p:nvSpPr>
        <p:spPr>
          <a:xfrm>
            <a:off x="2018580" y="5798437"/>
            <a:ext cx="239243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Anne,Anne, Lea,  Paul, Lea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[ 12,      25,    12,      25,    12   ]</a:t>
            </a:r>
            <a:endParaRPr/>
          </a:p>
        </p:txBody>
      </p:sp>
      <p:sp>
        <p:nvSpPr>
          <p:cNvPr id="961" name="Google Shape;961;p18"/>
          <p:cNvSpPr txBox="1"/>
          <p:nvPr/>
        </p:nvSpPr>
        <p:spPr>
          <a:xfrm>
            <a:off x="5639286" y="6160974"/>
            <a:ext cx="84057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[0 1 0 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(relative)</a:t>
            </a:r>
            <a:endParaRPr/>
          </a:p>
        </p:txBody>
      </p:sp>
      <p:sp>
        <p:nvSpPr>
          <p:cNvPr id="962" name="Google Shape;962;p18"/>
          <p:cNvSpPr txBox="1"/>
          <p:nvPr/>
        </p:nvSpPr>
        <p:spPr>
          <a:xfrm>
            <a:off x="7067552" y="5511460"/>
            <a:ext cx="507682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 Iindex : [ [ 25, 12 ], parent, [0, 1, 0, 1] ]                         </a:t>
            </a:r>
            <a:r>
              <a:rPr i="1"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(derived)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Parent index : [ Anne, Anne, Paul, Lea ], [0, 1, 3, 2, 3]]            </a:t>
            </a:r>
            <a:r>
              <a:rPr i="1"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(complete)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Parent index : [ [Anne, Paul, Lea ], [0,0,1,2] ], [0, 1, 3, 2, 3]]     </a:t>
            </a:r>
            <a:r>
              <a:rPr i="1"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(complete)</a:t>
            </a:r>
            <a:endParaRPr/>
          </a:p>
        </p:txBody>
      </p:sp>
      <p:sp>
        <p:nvSpPr>
          <p:cNvPr id="963" name="Google Shape;963;p18"/>
          <p:cNvSpPr txBox="1"/>
          <p:nvPr/>
        </p:nvSpPr>
        <p:spPr>
          <a:xfrm>
            <a:off x="8022014" y="646568"/>
            <a:ext cx="26384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 Example</a:t>
            </a:r>
            <a:endParaRPr/>
          </a:p>
        </p:txBody>
      </p:sp>
      <p:sp>
        <p:nvSpPr>
          <p:cNvPr id="964" name="Google Shape;964;p18"/>
          <p:cNvSpPr txBox="1"/>
          <p:nvPr/>
        </p:nvSpPr>
        <p:spPr>
          <a:xfrm>
            <a:off x="6752392" y="2864703"/>
            <a:ext cx="49585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[ 0, 1, 2, 3 ]               if full codec</a:t>
            </a:r>
            <a:endParaRPr/>
          </a:p>
        </p:txBody>
      </p:sp>
      <p:sp>
        <p:nvSpPr>
          <p:cNvPr id="965" name="Google Shape;965;p18"/>
          <p:cNvSpPr/>
          <p:nvPr/>
        </p:nvSpPr>
        <p:spPr>
          <a:xfrm rot="10800000">
            <a:off x="8582024" y="2948850"/>
            <a:ext cx="307609" cy="2045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"/>
          <p:cNvSpPr txBox="1"/>
          <p:nvPr>
            <p:ph type="title"/>
          </p:nvPr>
        </p:nvSpPr>
        <p:spPr>
          <a:xfrm>
            <a:off x="396480" y="68146"/>
            <a:ext cx="4908946" cy="687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0 – Main </a:t>
            </a:r>
            <a:endParaRPr/>
          </a:p>
        </p:txBody>
      </p:sp>
      <p:sp>
        <p:nvSpPr>
          <p:cNvPr id="165" name="Google Shape;165;p2"/>
          <p:cNvSpPr txBox="1"/>
          <p:nvPr/>
        </p:nvSpPr>
        <p:spPr>
          <a:xfrm>
            <a:off x="548443" y="1067644"/>
            <a:ext cx="6045995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Char char="•"/>
            </a:pPr>
            <a:r>
              <a:rPr b="1" i="0" lang="fr-FR" sz="32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Indexed list</a:t>
            </a:r>
            <a:endParaRPr b="1" i="0" sz="32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0 - Presentation</a:t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Char char="•"/>
            </a:pPr>
            <a:r>
              <a:rPr b="1" i="0" lang="fr-FR" sz="32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Objectives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Structure optimization</a:t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1 - Structure understanding</a:t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2 - Structure optimization</a:t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3 - Size optimization</a:t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79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Integrate process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4 - Building process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4 - Interface tools</a:t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2"/>
          <p:cNvSpPr txBox="1"/>
          <p:nvPr/>
        </p:nvSpPr>
        <p:spPr>
          <a:xfrm>
            <a:off x="6708913" y="1110676"/>
            <a:ext cx="5307379" cy="4339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Char char="•"/>
            </a:pPr>
            <a:r>
              <a:rPr b="1" i="0" lang="fr-FR" sz="32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Associated tools</a:t>
            </a:r>
            <a:endParaRPr b="1" i="0" sz="32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5 - Data format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5 - Exchange format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Char char="•"/>
            </a:pPr>
            <a:r>
              <a:rPr b="1" i="0" lang="fr-FR" sz="32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Extension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6 - Environmental sensing</a:t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6 - Sensor acquisition</a:t>
            </a:r>
            <a:endParaRPr/>
          </a:p>
          <a:p>
            <a:pPr indent="-1079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9"/>
          <p:cNvSpPr txBox="1"/>
          <p:nvPr>
            <p:ph type="title"/>
          </p:nvPr>
        </p:nvSpPr>
        <p:spPr>
          <a:xfrm>
            <a:off x="519027" y="275319"/>
            <a:ext cx="9529434" cy="77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fr-FR"/>
              <a:t>2 – IndexSet (list of indexes with same length)</a:t>
            </a:r>
            <a:endParaRPr/>
          </a:p>
        </p:txBody>
      </p:sp>
      <p:sp>
        <p:nvSpPr>
          <p:cNvPr id="971" name="Google Shape;971;p19"/>
          <p:cNvSpPr txBox="1"/>
          <p:nvPr/>
        </p:nvSpPr>
        <p:spPr>
          <a:xfrm>
            <a:off x="864703" y="1046375"/>
            <a:ext cx="11022497" cy="646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 definition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index is </a:t>
            </a:r>
            <a:r>
              <a:rPr b="1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secondary</a:t>
            </a: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if it’s derived or coupled from at least one other index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Index is </a:t>
            </a:r>
            <a:r>
              <a:rPr b="1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primary</a:t>
            </a: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if it’s not secondary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the index is secondary, the </a:t>
            </a:r>
            <a:r>
              <a:rPr b="1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parent</a:t>
            </a: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index is the first index with the lowest disttomin in the list of coupling or derivating indexes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the index is primary, the </a:t>
            </a:r>
            <a:r>
              <a:rPr b="1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parent</a:t>
            </a: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index is the first index with the lowest disttomin in the list of primary indexes (or itself if the index is the first crossed primary)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</a:t>
            </a:r>
            <a:r>
              <a:rPr b="1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precursor</a:t>
            </a: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index is the first Primary index in the indexing tree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IndexSet definition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Dimension</a:t>
            </a: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number of primary indexes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Complete</a:t>
            </a: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An indexSet is complete if all the primary indexes are crossed with each other primary index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1" i="0" lang="fr-FR" sz="18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number of values of a full indexset is the product of the primary indexes length</a:t>
            </a:r>
            <a:endParaRPr b="1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1" i="0" lang="fr-FR" sz="18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complete IndexSet can be transformed in a Matrix with the dimension of the indexset</a:t>
            </a:r>
            <a:endParaRPr b="1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1" i="0" lang="fr-FR" sz="18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 data is unnecessary in a complete indexset whithout derived codec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1" i="0" lang="fr-FR" sz="18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Dimension can be reduced by codec extension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1" i="0" lang="fr-FR" sz="18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Dimension can be increased by values extension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20"/>
          <p:cNvSpPr/>
          <p:nvPr/>
        </p:nvSpPr>
        <p:spPr>
          <a:xfrm>
            <a:off x="9591261" y="3077897"/>
            <a:ext cx="2494860" cy="2130207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7" name="Google Shape;977;p20"/>
          <p:cNvSpPr txBox="1"/>
          <p:nvPr>
            <p:ph type="title"/>
          </p:nvPr>
        </p:nvSpPr>
        <p:spPr>
          <a:xfrm>
            <a:off x="519027" y="275319"/>
            <a:ext cx="89118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2 – Structure</a:t>
            </a:r>
            <a:endParaRPr/>
          </a:p>
        </p:txBody>
      </p:sp>
      <p:sp>
        <p:nvSpPr>
          <p:cNvPr id="978" name="Google Shape;978;p20"/>
          <p:cNvSpPr/>
          <p:nvPr/>
        </p:nvSpPr>
        <p:spPr>
          <a:xfrm>
            <a:off x="2337335" y="1714795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I1</a:t>
            </a:r>
            <a:endParaRPr/>
          </a:p>
        </p:txBody>
      </p:sp>
      <p:sp>
        <p:nvSpPr>
          <p:cNvPr id="979" name="Google Shape;979;p20"/>
          <p:cNvSpPr/>
          <p:nvPr/>
        </p:nvSpPr>
        <p:spPr>
          <a:xfrm>
            <a:off x="2939907" y="2483020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I2</a:t>
            </a:r>
            <a:endParaRPr/>
          </a:p>
        </p:txBody>
      </p:sp>
      <p:sp>
        <p:nvSpPr>
          <p:cNvPr id="980" name="Google Shape;980;p20"/>
          <p:cNvSpPr/>
          <p:nvPr/>
        </p:nvSpPr>
        <p:spPr>
          <a:xfrm>
            <a:off x="1807254" y="2427638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I3</a:t>
            </a:r>
            <a:endParaRPr/>
          </a:p>
        </p:txBody>
      </p:sp>
      <p:cxnSp>
        <p:nvCxnSpPr>
          <p:cNvPr id="981" name="Google Shape;981;p20"/>
          <p:cNvCxnSpPr>
            <a:stCxn id="978" idx="6"/>
            <a:endCxn id="979" idx="0"/>
          </p:cNvCxnSpPr>
          <p:nvPr/>
        </p:nvCxnSpPr>
        <p:spPr>
          <a:xfrm>
            <a:off x="2751885" y="1903881"/>
            <a:ext cx="395400" cy="579000"/>
          </a:xfrm>
          <a:prstGeom prst="curvedConnector2">
            <a:avLst/>
          </a:prstGeom>
          <a:noFill/>
          <a:ln cap="flat" cmpd="sng" w="25400">
            <a:solidFill>
              <a:srgbClr val="9D2D0F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982" name="Google Shape;982;p20"/>
          <p:cNvCxnSpPr>
            <a:stCxn id="980" idx="1"/>
            <a:endCxn id="978" idx="2"/>
          </p:cNvCxnSpPr>
          <p:nvPr/>
        </p:nvCxnSpPr>
        <p:spPr>
          <a:xfrm rot="-5400000">
            <a:off x="1813214" y="1958770"/>
            <a:ext cx="579000" cy="469500"/>
          </a:xfrm>
          <a:prstGeom prst="curvedConnector2">
            <a:avLst/>
          </a:prstGeom>
          <a:noFill/>
          <a:ln cap="flat" cmpd="sng" w="25400">
            <a:solidFill>
              <a:srgbClr val="9D2D0F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983" name="Google Shape;983;p20"/>
          <p:cNvSpPr/>
          <p:nvPr/>
        </p:nvSpPr>
        <p:spPr>
          <a:xfrm>
            <a:off x="3710111" y="1589561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I4</a:t>
            </a:r>
            <a:endParaRPr/>
          </a:p>
        </p:txBody>
      </p:sp>
      <p:sp>
        <p:nvSpPr>
          <p:cNvPr id="984" name="Google Shape;984;p20"/>
          <p:cNvSpPr/>
          <p:nvPr/>
        </p:nvSpPr>
        <p:spPr>
          <a:xfrm>
            <a:off x="2340214" y="933574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I5</a:t>
            </a:r>
            <a:endParaRPr/>
          </a:p>
        </p:txBody>
      </p:sp>
      <p:sp>
        <p:nvSpPr>
          <p:cNvPr id="985" name="Google Shape;985;p20"/>
          <p:cNvSpPr/>
          <p:nvPr/>
        </p:nvSpPr>
        <p:spPr>
          <a:xfrm>
            <a:off x="1001939" y="1714795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I6</a:t>
            </a:r>
            <a:endParaRPr/>
          </a:p>
        </p:txBody>
      </p:sp>
      <p:sp>
        <p:nvSpPr>
          <p:cNvPr id="986" name="Google Shape;986;p20"/>
          <p:cNvSpPr/>
          <p:nvPr/>
        </p:nvSpPr>
        <p:spPr>
          <a:xfrm>
            <a:off x="1128908" y="3048427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I7</a:t>
            </a:r>
            <a:endParaRPr/>
          </a:p>
        </p:txBody>
      </p:sp>
      <p:sp>
        <p:nvSpPr>
          <p:cNvPr id="987" name="Google Shape;987;p20"/>
          <p:cNvSpPr/>
          <p:nvPr/>
        </p:nvSpPr>
        <p:spPr>
          <a:xfrm>
            <a:off x="2337335" y="3563628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I8</a:t>
            </a:r>
            <a:endParaRPr/>
          </a:p>
        </p:txBody>
      </p:sp>
      <p:sp>
        <p:nvSpPr>
          <p:cNvPr id="988" name="Google Shape;988;p20"/>
          <p:cNvSpPr/>
          <p:nvPr/>
        </p:nvSpPr>
        <p:spPr>
          <a:xfrm>
            <a:off x="3502836" y="3071277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I9</a:t>
            </a:r>
            <a:endParaRPr/>
          </a:p>
        </p:txBody>
      </p:sp>
      <p:cxnSp>
        <p:nvCxnSpPr>
          <p:cNvPr id="989" name="Google Shape;989;p20"/>
          <p:cNvCxnSpPr>
            <a:stCxn id="985" idx="5"/>
            <a:endCxn id="980" idx="2"/>
          </p:cNvCxnSpPr>
          <p:nvPr/>
        </p:nvCxnSpPr>
        <p:spPr>
          <a:xfrm>
            <a:off x="1355780" y="2037585"/>
            <a:ext cx="451500" cy="5790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990" name="Google Shape;990;p20"/>
          <p:cNvCxnSpPr>
            <a:stCxn id="986" idx="7"/>
            <a:endCxn id="980" idx="3"/>
          </p:cNvCxnSpPr>
          <p:nvPr/>
        </p:nvCxnSpPr>
        <p:spPr>
          <a:xfrm flipH="1" rot="10800000">
            <a:off x="1482748" y="2750409"/>
            <a:ext cx="385200" cy="3534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991" name="Google Shape;991;p20"/>
          <p:cNvCxnSpPr>
            <a:stCxn id="987" idx="1"/>
            <a:endCxn id="986" idx="5"/>
          </p:cNvCxnSpPr>
          <p:nvPr/>
        </p:nvCxnSpPr>
        <p:spPr>
          <a:xfrm rot="10800000">
            <a:off x="1482744" y="3371210"/>
            <a:ext cx="915300" cy="2478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992" name="Google Shape;992;p20"/>
          <p:cNvCxnSpPr>
            <a:stCxn id="988" idx="1"/>
            <a:endCxn id="979" idx="5"/>
          </p:cNvCxnSpPr>
          <p:nvPr/>
        </p:nvCxnSpPr>
        <p:spPr>
          <a:xfrm rot="10800000">
            <a:off x="3293845" y="2805959"/>
            <a:ext cx="269700" cy="3207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993" name="Google Shape;993;p20"/>
          <p:cNvSpPr txBox="1"/>
          <p:nvPr/>
        </p:nvSpPr>
        <p:spPr>
          <a:xfrm>
            <a:off x="792851" y="2092966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endParaRPr/>
          </a:p>
        </p:txBody>
      </p:sp>
      <p:sp>
        <p:nvSpPr>
          <p:cNvPr id="994" name="Google Shape;994;p20"/>
          <p:cNvSpPr txBox="1"/>
          <p:nvPr/>
        </p:nvSpPr>
        <p:spPr>
          <a:xfrm>
            <a:off x="1119505" y="3430562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coupled</a:t>
            </a:r>
            <a:endParaRPr/>
          </a:p>
        </p:txBody>
      </p:sp>
      <p:sp>
        <p:nvSpPr>
          <p:cNvPr id="995" name="Google Shape;995;p20"/>
          <p:cNvSpPr txBox="1"/>
          <p:nvPr/>
        </p:nvSpPr>
        <p:spPr>
          <a:xfrm>
            <a:off x="2398044" y="3914681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endParaRPr/>
          </a:p>
        </p:txBody>
      </p:sp>
      <p:sp>
        <p:nvSpPr>
          <p:cNvPr id="996" name="Google Shape;996;p20"/>
          <p:cNvSpPr txBox="1"/>
          <p:nvPr/>
        </p:nvSpPr>
        <p:spPr>
          <a:xfrm>
            <a:off x="3468628" y="3471176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endParaRPr/>
          </a:p>
        </p:txBody>
      </p:sp>
      <p:sp>
        <p:nvSpPr>
          <p:cNvPr id="997" name="Google Shape;997;p20"/>
          <p:cNvSpPr txBox="1"/>
          <p:nvPr/>
        </p:nvSpPr>
        <p:spPr>
          <a:xfrm>
            <a:off x="3625161" y="1967732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unique</a:t>
            </a:r>
            <a:endParaRPr/>
          </a:p>
        </p:txBody>
      </p:sp>
      <p:sp>
        <p:nvSpPr>
          <p:cNvPr id="998" name="Google Shape;998;p20"/>
          <p:cNvSpPr txBox="1"/>
          <p:nvPr/>
        </p:nvSpPr>
        <p:spPr>
          <a:xfrm>
            <a:off x="2454113" y="1290328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unique</a:t>
            </a:r>
            <a:endParaRPr/>
          </a:p>
        </p:txBody>
      </p:sp>
      <p:sp>
        <p:nvSpPr>
          <p:cNvPr id="999" name="Google Shape;999;p20"/>
          <p:cNvSpPr/>
          <p:nvPr/>
        </p:nvSpPr>
        <p:spPr>
          <a:xfrm>
            <a:off x="1501440" y="1472178"/>
            <a:ext cx="2077170" cy="1913761"/>
          </a:xfrm>
          <a:prstGeom prst="ellipse">
            <a:avLst/>
          </a:prstGeom>
          <a:solidFill>
            <a:srgbClr val="A5301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0" name="Google Shape;1000;p20"/>
          <p:cNvSpPr txBox="1"/>
          <p:nvPr/>
        </p:nvSpPr>
        <p:spPr>
          <a:xfrm>
            <a:off x="2221804" y="2246630"/>
            <a:ext cx="6921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Primary</a:t>
            </a:r>
            <a:endParaRPr b="1" i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indexes</a:t>
            </a:r>
            <a:endParaRPr/>
          </a:p>
        </p:txBody>
      </p:sp>
      <p:sp>
        <p:nvSpPr>
          <p:cNvPr id="1001" name="Google Shape;1001;p20"/>
          <p:cNvSpPr txBox="1"/>
          <p:nvPr/>
        </p:nvSpPr>
        <p:spPr>
          <a:xfrm>
            <a:off x="1609605" y="1808623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crossed</a:t>
            </a:r>
            <a:endParaRPr b="1" i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2" name="Google Shape;1002;p20"/>
          <p:cNvSpPr txBox="1"/>
          <p:nvPr/>
        </p:nvSpPr>
        <p:spPr>
          <a:xfrm>
            <a:off x="2279798" y="2883515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linked</a:t>
            </a:r>
            <a:endParaRPr b="1" i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3" name="Google Shape;1003;p20"/>
          <p:cNvSpPr txBox="1"/>
          <p:nvPr/>
        </p:nvSpPr>
        <p:spPr>
          <a:xfrm>
            <a:off x="3040465" y="2016871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linked</a:t>
            </a:r>
            <a:endParaRPr b="1" i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4" name="Google Shape;1004;p20"/>
          <p:cNvSpPr txBox="1"/>
          <p:nvPr/>
        </p:nvSpPr>
        <p:spPr>
          <a:xfrm>
            <a:off x="1581516" y="4103219"/>
            <a:ext cx="27846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Canonical structure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(default codec)</a:t>
            </a:r>
            <a:endParaRPr/>
          </a:p>
        </p:txBody>
      </p:sp>
      <p:sp>
        <p:nvSpPr>
          <p:cNvPr id="1005" name="Google Shape;1005;p20"/>
          <p:cNvSpPr txBox="1"/>
          <p:nvPr/>
        </p:nvSpPr>
        <p:spPr>
          <a:xfrm>
            <a:off x="4840306" y="4103219"/>
            <a:ext cx="36102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Complete structure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(adjusted codec and values)</a:t>
            </a:r>
            <a:endParaRPr/>
          </a:p>
        </p:txBody>
      </p:sp>
      <p:sp>
        <p:nvSpPr>
          <p:cNvPr id="1006" name="Google Shape;1006;p20"/>
          <p:cNvSpPr txBox="1"/>
          <p:nvPr/>
        </p:nvSpPr>
        <p:spPr>
          <a:xfrm>
            <a:off x="188569" y="4690564"/>
            <a:ext cx="12008126" cy="1915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Each indexset has a </a:t>
            </a:r>
            <a:r>
              <a:rPr b="1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canonical structure</a:t>
            </a: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(at least one primary index)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Complete data </a:t>
            </a: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obtained by crossing all the primary indexes (values extension)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Complete indexset can be transformed in </a:t>
            </a:r>
            <a:r>
              <a:rPr b="1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Matrix</a:t>
            </a: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(full codec for secondary indexes)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CSV format</a:t>
            </a: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is a canonical structure with one primary index and any coupled indexes, all indexes have full codec </a:t>
            </a:r>
            <a:endParaRPr/>
          </a:p>
        </p:txBody>
      </p:sp>
      <p:grpSp>
        <p:nvGrpSpPr>
          <p:cNvPr id="1007" name="Google Shape;1007;p20"/>
          <p:cNvGrpSpPr/>
          <p:nvPr/>
        </p:nvGrpSpPr>
        <p:grpSpPr>
          <a:xfrm>
            <a:off x="4783649" y="933574"/>
            <a:ext cx="3729824" cy="3211939"/>
            <a:chOff x="5523507" y="958728"/>
            <a:chExt cx="5454926" cy="4811726"/>
          </a:xfrm>
        </p:grpSpPr>
        <p:sp>
          <p:nvSpPr>
            <p:cNvPr id="1008" name="Google Shape;1008;p20"/>
            <p:cNvSpPr/>
            <p:nvPr/>
          </p:nvSpPr>
          <p:spPr>
            <a:xfrm>
              <a:off x="7782339" y="2129056"/>
              <a:ext cx="606286" cy="566529"/>
            </a:xfrm>
            <a:prstGeom prst="ellipse">
              <a:avLst/>
            </a:prstGeom>
            <a:solidFill>
              <a:srgbClr val="C2DDD2"/>
            </a:solidFill>
            <a:ln cap="rnd" cmpd="sng" w="158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I1</a:t>
              </a:r>
              <a:endParaRPr/>
            </a:p>
          </p:txBody>
        </p:sp>
        <p:sp>
          <p:nvSpPr>
            <p:cNvPr id="1009" name="Google Shape;1009;p20"/>
            <p:cNvSpPr/>
            <p:nvPr/>
          </p:nvSpPr>
          <p:spPr>
            <a:xfrm>
              <a:off x="8663610" y="3279915"/>
              <a:ext cx="606286" cy="566529"/>
            </a:xfrm>
            <a:prstGeom prst="ellipse">
              <a:avLst/>
            </a:prstGeom>
            <a:solidFill>
              <a:srgbClr val="C2DDD2"/>
            </a:solidFill>
            <a:ln cap="rnd" cmpd="sng" w="158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I2</a:t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7007088" y="3196948"/>
              <a:ext cx="606286" cy="566529"/>
            </a:xfrm>
            <a:prstGeom prst="ellipse">
              <a:avLst/>
            </a:prstGeom>
            <a:solidFill>
              <a:srgbClr val="C2DDD2"/>
            </a:solidFill>
            <a:ln cap="rnd" cmpd="sng" w="158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I3</a:t>
              </a:r>
              <a:endParaRPr/>
            </a:p>
          </p:txBody>
        </p:sp>
        <p:cxnSp>
          <p:nvCxnSpPr>
            <p:cNvPr id="1011" name="Google Shape;1011;p20"/>
            <p:cNvCxnSpPr>
              <a:stCxn id="1008" idx="6"/>
              <a:endCxn id="1009" idx="0"/>
            </p:cNvCxnSpPr>
            <p:nvPr/>
          </p:nvCxnSpPr>
          <p:spPr>
            <a:xfrm>
              <a:off x="8388625" y="2412321"/>
              <a:ext cx="578100" cy="867600"/>
            </a:xfrm>
            <a:prstGeom prst="curvedConnector2">
              <a:avLst/>
            </a:prstGeom>
            <a:noFill/>
            <a:ln cap="flat" cmpd="sng" w="25400">
              <a:solidFill>
                <a:srgbClr val="9D2D0F"/>
              </a:solidFill>
              <a:prstDash val="solid"/>
              <a:round/>
              <a:headEnd len="lg" w="lg" type="stealth"/>
              <a:tailEnd len="lg" w="lg" type="stealth"/>
            </a:ln>
          </p:spPr>
        </p:cxnSp>
        <p:cxnSp>
          <p:nvCxnSpPr>
            <p:cNvPr id="1012" name="Google Shape;1012;p20"/>
            <p:cNvCxnSpPr>
              <a:stCxn id="1010" idx="1"/>
              <a:endCxn id="1008" idx="2"/>
            </p:cNvCxnSpPr>
            <p:nvPr/>
          </p:nvCxnSpPr>
          <p:spPr>
            <a:xfrm rot="-5400000">
              <a:off x="7005277" y="2502914"/>
              <a:ext cx="867600" cy="686400"/>
            </a:xfrm>
            <a:prstGeom prst="curvedConnector2">
              <a:avLst/>
            </a:prstGeom>
            <a:noFill/>
            <a:ln cap="flat" cmpd="sng" w="25400">
              <a:solidFill>
                <a:srgbClr val="9D2D0F"/>
              </a:solidFill>
              <a:prstDash val="solid"/>
              <a:round/>
              <a:headEnd len="lg" w="lg" type="stealth"/>
              <a:tailEnd len="lg" w="lg" type="stealth"/>
            </a:ln>
          </p:spPr>
        </p:cxnSp>
        <p:cxnSp>
          <p:nvCxnSpPr>
            <p:cNvPr id="1013" name="Google Shape;1013;p20"/>
            <p:cNvCxnSpPr>
              <a:stCxn id="1009" idx="3"/>
              <a:endCxn id="1010" idx="4"/>
            </p:cNvCxnSpPr>
            <p:nvPr/>
          </p:nvCxnSpPr>
          <p:spPr>
            <a:xfrm rot="5400000">
              <a:off x="8031049" y="3042728"/>
              <a:ext cx="600" cy="1442100"/>
            </a:xfrm>
            <a:prstGeom prst="curvedConnector3">
              <a:avLst>
                <a:gd fmla="val -1162278104" name="adj1"/>
              </a:avLst>
            </a:prstGeom>
            <a:noFill/>
            <a:ln cap="flat" cmpd="sng" w="25400">
              <a:solidFill>
                <a:srgbClr val="9D2D0F"/>
              </a:solidFill>
              <a:prstDash val="solid"/>
              <a:round/>
              <a:headEnd len="lg" w="lg" type="stealth"/>
              <a:tailEnd len="lg" w="lg" type="stealth"/>
            </a:ln>
          </p:spPr>
        </p:cxnSp>
        <p:sp>
          <p:nvSpPr>
            <p:cNvPr id="1014" name="Google Shape;1014;p20"/>
            <p:cNvSpPr/>
            <p:nvPr/>
          </p:nvSpPr>
          <p:spPr>
            <a:xfrm>
              <a:off x="9790045" y="1941446"/>
              <a:ext cx="606286" cy="566529"/>
            </a:xfrm>
            <a:prstGeom prst="ellipse">
              <a:avLst/>
            </a:prstGeom>
            <a:solidFill>
              <a:srgbClr val="C2DDD2"/>
            </a:solidFill>
            <a:ln cap="rnd" cmpd="sng" w="158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I4</a:t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>
              <a:off x="7786549" y="958728"/>
              <a:ext cx="606286" cy="566529"/>
            </a:xfrm>
            <a:prstGeom prst="ellipse">
              <a:avLst/>
            </a:prstGeom>
            <a:solidFill>
              <a:srgbClr val="C2DDD2"/>
            </a:solidFill>
            <a:ln cap="rnd" cmpd="sng" w="158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I5</a:t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>
              <a:off x="5829302" y="2129056"/>
              <a:ext cx="606286" cy="566529"/>
            </a:xfrm>
            <a:prstGeom prst="ellipse">
              <a:avLst/>
            </a:prstGeom>
            <a:solidFill>
              <a:srgbClr val="C2DDD2"/>
            </a:solidFill>
            <a:ln cap="rnd" cmpd="sng" w="158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I6</a:t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>
              <a:off x="6014995" y="4126937"/>
              <a:ext cx="606286" cy="566529"/>
            </a:xfrm>
            <a:prstGeom prst="ellipse">
              <a:avLst/>
            </a:prstGeom>
            <a:solidFill>
              <a:srgbClr val="C2DDD2"/>
            </a:solidFill>
            <a:ln cap="rnd" cmpd="sng" w="158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I7</a:t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>
              <a:off x="7782339" y="4898746"/>
              <a:ext cx="606286" cy="566529"/>
            </a:xfrm>
            <a:prstGeom prst="ellipse">
              <a:avLst/>
            </a:prstGeom>
            <a:solidFill>
              <a:srgbClr val="C2DDD2"/>
            </a:solidFill>
            <a:ln cap="rnd" cmpd="sng" w="158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I8</a:t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>
              <a:off x="9486902" y="4161168"/>
              <a:ext cx="606286" cy="566529"/>
            </a:xfrm>
            <a:prstGeom prst="ellipse">
              <a:avLst/>
            </a:prstGeom>
            <a:solidFill>
              <a:srgbClr val="C2DDD2"/>
            </a:solidFill>
            <a:ln cap="rnd" cmpd="sng" w="158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I9</a:t>
              </a:r>
              <a:endParaRPr/>
            </a:p>
          </p:txBody>
        </p:sp>
        <p:cxnSp>
          <p:nvCxnSpPr>
            <p:cNvPr id="1020" name="Google Shape;1020;p20"/>
            <p:cNvCxnSpPr>
              <a:stCxn id="1016" idx="5"/>
              <a:endCxn id="1010" idx="2"/>
            </p:cNvCxnSpPr>
            <p:nvPr/>
          </p:nvCxnSpPr>
          <p:spPr>
            <a:xfrm>
              <a:off x="6346799" y="2612619"/>
              <a:ext cx="660300" cy="867600"/>
            </a:xfrm>
            <a:prstGeom prst="straightConnector1">
              <a:avLst/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cxnSp>
          <p:nvCxnSpPr>
            <p:cNvPr id="1021" name="Google Shape;1021;p20"/>
            <p:cNvCxnSpPr>
              <a:stCxn id="1017" idx="7"/>
              <a:endCxn id="1010" idx="3"/>
            </p:cNvCxnSpPr>
            <p:nvPr/>
          </p:nvCxnSpPr>
          <p:spPr>
            <a:xfrm flipH="1" rot="10800000">
              <a:off x="6532492" y="3680403"/>
              <a:ext cx="563400" cy="529500"/>
            </a:xfrm>
            <a:prstGeom prst="straightConnector1">
              <a:avLst/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cxnSp>
          <p:nvCxnSpPr>
            <p:cNvPr id="1022" name="Google Shape;1022;p20"/>
            <p:cNvCxnSpPr>
              <a:stCxn id="1018" idx="1"/>
              <a:endCxn id="1017" idx="5"/>
            </p:cNvCxnSpPr>
            <p:nvPr/>
          </p:nvCxnSpPr>
          <p:spPr>
            <a:xfrm rot="10800000">
              <a:off x="6532528" y="4610612"/>
              <a:ext cx="1338600" cy="371100"/>
            </a:xfrm>
            <a:prstGeom prst="straightConnector1">
              <a:avLst/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cxnSp>
          <p:nvCxnSpPr>
            <p:cNvPr id="1023" name="Google Shape;1023;p20"/>
            <p:cNvCxnSpPr>
              <a:stCxn id="1019" idx="1"/>
              <a:endCxn id="1009" idx="5"/>
            </p:cNvCxnSpPr>
            <p:nvPr/>
          </p:nvCxnSpPr>
          <p:spPr>
            <a:xfrm rot="10800000">
              <a:off x="9181191" y="3763534"/>
              <a:ext cx="394500" cy="480600"/>
            </a:xfrm>
            <a:prstGeom prst="straightConnector1">
              <a:avLst/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sp>
          <p:nvSpPr>
            <p:cNvPr id="1024" name="Google Shape;1024;p20"/>
            <p:cNvSpPr txBox="1"/>
            <p:nvPr/>
          </p:nvSpPr>
          <p:spPr>
            <a:xfrm>
              <a:off x="5523507" y="2695584"/>
              <a:ext cx="1312628" cy="345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fr-FR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derived</a:t>
              </a:r>
              <a:endParaRPr/>
            </a:p>
          </p:txBody>
        </p:sp>
        <p:sp>
          <p:nvSpPr>
            <p:cNvPr id="1025" name="Google Shape;1025;p20"/>
            <p:cNvSpPr txBox="1"/>
            <p:nvPr/>
          </p:nvSpPr>
          <p:spPr>
            <a:xfrm>
              <a:off x="6001243" y="4699404"/>
              <a:ext cx="1312629" cy="345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fr-FR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coupled</a:t>
              </a:r>
              <a:endParaRPr/>
            </a:p>
          </p:txBody>
        </p:sp>
        <p:sp>
          <p:nvSpPr>
            <p:cNvPr id="1026" name="Google Shape;1026;p20"/>
            <p:cNvSpPr txBox="1"/>
            <p:nvPr/>
          </p:nvSpPr>
          <p:spPr>
            <a:xfrm>
              <a:off x="7871127" y="5424650"/>
              <a:ext cx="1312629" cy="345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fr-FR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derived</a:t>
              </a:r>
              <a:endParaRPr/>
            </a:p>
          </p:txBody>
        </p:sp>
        <p:sp>
          <p:nvSpPr>
            <p:cNvPr id="1027" name="Google Shape;1027;p20"/>
            <p:cNvSpPr txBox="1"/>
            <p:nvPr/>
          </p:nvSpPr>
          <p:spPr>
            <a:xfrm>
              <a:off x="9436873" y="4760246"/>
              <a:ext cx="1312629" cy="345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fr-FR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derived</a:t>
              </a:r>
              <a:endParaRPr/>
            </a:p>
          </p:txBody>
        </p:sp>
        <p:sp>
          <p:nvSpPr>
            <p:cNvPr id="1028" name="Google Shape;1028;p20"/>
            <p:cNvSpPr txBox="1"/>
            <p:nvPr/>
          </p:nvSpPr>
          <p:spPr>
            <a:xfrm>
              <a:off x="9665804" y="2507974"/>
              <a:ext cx="1312629" cy="345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fr-FR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unique</a:t>
              </a:r>
              <a:endParaRPr/>
            </a:p>
          </p:txBody>
        </p:sp>
        <p:sp>
          <p:nvSpPr>
            <p:cNvPr id="1029" name="Google Shape;1029;p20"/>
            <p:cNvSpPr txBox="1"/>
            <p:nvPr/>
          </p:nvSpPr>
          <p:spPr>
            <a:xfrm>
              <a:off x="7953128" y="1493172"/>
              <a:ext cx="1312629" cy="345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fr-FR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unique</a:t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6559830" y="1765597"/>
              <a:ext cx="3037894" cy="2866958"/>
            </a:xfrm>
            <a:prstGeom prst="ellipse">
              <a:avLst/>
            </a:prstGeom>
            <a:solidFill>
              <a:srgbClr val="A5301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31" name="Google Shape;1031;p20"/>
            <p:cNvSpPr txBox="1"/>
            <p:nvPr/>
          </p:nvSpPr>
          <p:spPr>
            <a:xfrm>
              <a:off x="7613373" y="2925785"/>
              <a:ext cx="1012334" cy="553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fr-FR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Primary</a:t>
              </a:r>
              <a:endParaRPr b="1" i="1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fr-FR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indexes</a:t>
              </a:r>
              <a:endParaRPr/>
            </a:p>
          </p:txBody>
        </p:sp>
        <p:sp>
          <p:nvSpPr>
            <p:cNvPr id="1032" name="Google Shape;1032;p20"/>
            <p:cNvSpPr txBox="1"/>
            <p:nvPr/>
          </p:nvSpPr>
          <p:spPr>
            <a:xfrm>
              <a:off x="6718023" y="2269617"/>
              <a:ext cx="1312628" cy="345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fr-FR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crossed</a:t>
              </a:r>
              <a:endParaRPr b="1" i="1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33" name="Google Shape;1033;p20"/>
            <p:cNvSpPr txBox="1"/>
            <p:nvPr/>
          </p:nvSpPr>
          <p:spPr>
            <a:xfrm>
              <a:off x="7629114" y="3834977"/>
              <a:ext cx="1312628" cy="345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fr-FR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crossed</a:t>
              </a:r>
              <a:endParaRPr b="1" i="1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34" name="Google Shape;1034;p20"/>
            <p:cNvSpPr txBox="1"/>
            <p:nvPr/>
          </p:nvSpPr>
          <p:spPr>
            <a:xfrm>
              <a:off x="8810678" y="2581588"/>
              <a:ext cx="1312629" cy="345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fr-FR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crossed</a:t>
              </a:r>
              <a:endParaRPr b="1" i="1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035" name="Google Shape;1035;p20"/>
          <p:cNvSpPr txBox="1"/>
          <p:nvPr/>
        </p:nvSpPr>
        <p:spPr>
          <a:xfrm>
            <a:off x="9191987" y="896521"/>
            <a:ext cx="2815898" cy="1815882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a complete format, Keys are: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Implicit for Primary, Unique and Coupled indexes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Relative for Derived indexes</a:t>
            </a:r>
            <a:endParaRPr/>
          </a:p>
        </p:txBody>
      </p:sp>
      <p:sp>
        <p:nvSpPr>
          <p:cNvPr id="1036" name="Google Shape;1036;p20"/>
          <p:cNvSpPr/>
          <p:nvPr/>
        </p:nvSpPr>
        <p:spPr>
          <a:xfrm>
            <a:off x="10634300" y="3845351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I1</a:t>
            </a:r>
            <a:endParaRPr/>
          </a:p>
        </p:txBody>
      </p:sp>
      <p:sp>
        <p:nvSpPr>
          <p:cNvPr id="1037" name="Google Shape;1037;p20"/>
          <p:cNvSpPr/>
          <p:nvPr/>
        </p:nvSpPr>
        <p:spPr>
          <a:xfrm>
            <a:off x="11156060" y="3395988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I4</a:t>
            </a:r>
            <a:endParaRPr/>
          </a:p>
        </p:txBody>
      </p:sp>
      <p:sp>
        <p:nvSpPr>
          <p:cNvPr id="1038" name="Google Shape;1038;p20"/>
          <p:cNvSpPr/>
          <p:nvPr/>
        </p:nvSpPr>
        <p:spPr>
          <a:xfrm>
            <a:off x="10133550" y="3356205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I3</a:t>
            </a:r>
            <a:endParaRPr/>
          </a:p>
        </p:txBody>
      </p:sp>
      <p:sp>
        <p:nvSpPr>
          <p:cNvPr id="1039" name="Google Shape;1039;p20"/>
          <p:cNvSpPr/>
          <p:nvPr/>
        </p:nvSpPr>
        <p:spPr>
          <a:xfrm>
            <a:off x="10082233" y="4326204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I2</a:t>
            </a:r>
            <a:endParaRPr/>
          </a:p>
        </p:txBody>
      </p:sp>
      <p:sp>
        <p:nvSpPr>
          <p:cNvPr id="1040" name="Google Shape;1040;p20"/>
          <p:cNvSpPr/>
          <p:nvPr/>
        </p:nvSpPr>
        <p:spPr>
          <a:xfrm>
            <a:off x="11148817" y="4326204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I5</a:t>
            </a:r>
            <a:endParaRPr/>
          </a:p>
        </p:txBody>
      </p:sp>
      <p:cxnSp>
        <p:nvCxnSpPr>
          <p:cNvPr id="1041" name="Google Shape;1041;p20"/>
          <p:cNvCxnSpPr>
            <a:stCxn id="1038" idx="5"/>
            <a:endCxn id="1036" idx="1"/>
          </p:cNvCxnSpPr>
          <p:nvPr/>
        </p:nvCxnSpPr>
        <p:spPr>
          <a:xfrm>
            <a:off x="10487391" y="3678994"/>
            <a:ext cx="207600" cy="2217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1042" name="Google Shape;1042;p20"/>
          <p:cNvCxnSpPr>
            <a:stCxn id="1039" idx="7"/>
            <a:endCxn id="1036" idx="3"/>
          </p:cNvCxnSpPr>
          <p:nvPr/>
        </p:nvCxnSpPr>
        <p:spPr>
          <a:xfrm flipH="1" rot="10800000">
            <a:off x="10436074" y="4168286"/>
            <a:ext cx="258900" cy="2133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1043" name="Google Shape;1043;p20"/>
          <p:cNvCxnSpPr>
            <a:stCxn id="1040" idx="1"/>
            <a:endCxn id="1036" idx="5"/>
          </p:cNvCxnSpPr>
          <p:nvPr/>
        </p:nvCxnSpPr>
        <p:spPr>
          <a:xfrm rot="10800000">
            <a:off x="10988126" y="4168286"/>
            <a:ext cx="221400" cy="2133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1044" name="Google Shape;1044;p20"/>
          <p:cNvSpPr txBox="1"/>
          <p:nvPr/>
        </p:nvSpPr>
        <p:spPr>
          <a:xfrm>
            <a:off x="9894996" y="4068117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coupled</a:t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>
            <a:off x="10381935" y="3653642"/>
            <a:ext cx="897514" cy="798705"/>
          </a:xfrm>
          <a:prstGeom prst="ellipse">
            <a:avLst/>
          </a:prstGeom>
          <a:solidFill>
            <a:srgbClr val="A5301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46" name="Google Shape;1046;p20"/>
          <p:cNvCxnSpPr>
            <a:stCxn id="1037" idx="3"/>
            <a:endCxn id="1036" idx="7"/>
          </p:cNvCxnSpPr>
          <p:nvPr/>
        </p:nvCxnSpPr>
        <p:spPr>
          <a:xfrm flipH="1">
            <a:off x="10988169" y="3718777"/>
            <a:ext cx="228600" cy="1821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1047" name="Google Shape;1047;p20"/>
          <p:cNvSpPr txBox="1"/>
          <p:nvPr/>
        </p:nvSpPr>
        <p:spPr>
          <a:xfrm>
            <a:off x="11188607" y="4094191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coupled</a:t>
            </a:r>
            <a:endParaRPr/>
          </a:p>
        </p:txBody>
      </p:sp>
      <p:sp>
        <p:nvSpPr>
          <p:cNvPr id="1048" name="Google Shape;1048;p20"/>
          <p:cNvSpPr txBox="1"/>
          <p:nvPr/>
        </p:nvSpPr>
        <p:spPr>
          <a:xfrm>
            <a:off x="9892068" y="3727947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coupled</a:t>
            </a:r>
            <a:endParaRPr/>
          </a:p>
        </p:txBody>
      </p:sp>
      <p:sp>
        <p:nvSpPr>
          <p:cNvPr id="1049" name="Google Shape;1049;p20"/>
          <p:cNvSpPr txBox="1"/>
          <p:nvPr/>
        </p:nvSpPr>
        <p:spPr>
          <a:xfrm>
            <a:off x="11180589" y="3759385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coupled</a:t>
            </a:r>
            <a:endParaRPr/>
          </a:p>
        </p:txBody>
      </p:sp>
      <p:sp>
        <p:nvSpPr>
          <p:cNvPr id="1050" name="Google Shape;1050;p20"/>
          <p:cNvSpPr txBox="1"/>
          <p:nvPr/>
        </p:nvSpPr>
        <p:spPr>
          <a:xfrm>
            <a:off x="10381935" y="4900327"/>
            <a:ext cx="11886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CSV format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5" name="Google Shape;1055;p21"/>
          <p:cNvGraphicFramePr/>
          <p:nvPr/>
        </p:nvGraphicFramePr>
        <p:xfrm>
          <a:off x="3676948" y="7562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{A8429DB3-4D9C-40D8-B477-21FAAF4BB3B7}</a:tableStyleId>
              </a:tblPr>
              <a:tblGrid>
                <a:gridCol w="903100"/>
                <a:gridCol w="903100"/>
                <a:gridCol w="903100"/>
                <a:gridCol w="903100"/>
                <a:gridCol w="903100"/>
                <a:gridCol w="903100"/>
                <a:gridCol w="903100"/>
                <a:gridCol w="903100"/>
                <a:gridCol w="903100"/>
              </a:tblGrid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 name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 name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full name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surname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examen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math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7625" marB="0" marR="7625" marL="7625" anchor="b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math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7625" marB="0" marR="7625" marL="7625" anchor="b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math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7625" marB="0" marR="7625" marL="7625" anchor="b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7625" marB="0" marR="7625" marL="7625" anchor="b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T="7625" marB="0" marR="7625" marL="7625" anchor="b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 White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heisenberg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gr2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math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7625" marB="0" marR="7625" marL="7625" anchor="b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 White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heisenberg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gr2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7625" marB="0" marR="7625" marL="7625" anchor="b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Camille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Camille Red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gr3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T="7625" marB="0" marR="7625" marL="7625" anchor="b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Camille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Camille Red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gr3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/>
                    </a:p>
                  </a:txBody>
                  <a:tcPr marT="7625" marB="0" marR="7625" marL="7625" anchor="b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Camille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Camille Red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gr3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Camille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Camille Red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gr3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Black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 Black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gus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gr3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/>
                    </a:p>
                  </a:txBody>
                  <a:tcPr marT="7625" marB="0" marR="7625" marL="7625" anchor="b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Black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 Black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gus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gr3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/>
                    </a:p>
                  </a:txBody>
                  <a:tcPr marT="7625" marB="0" marR="7625" marL="7625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7625" marB="0" marR="7625" marL="7625" anchor="b"/>
                </a:tc>
              </a:tr>
            </a:tbl>
          </a:graphicData>
        </a:graphic>
      </p:graphicFrame>
      <p:sp>
        <p:nvSpPr>
          <p:cNvPr id="1056" name="Google Shape;1056;p21"/>
          <p:cNvSpPr txBox="1"/>
          <p:nvPr>
            <p:ph type="title"/>
          </p:nvPr>
        </p:nvSpPr>
        <p:spPr>
          <a:xfrm>
            <a:off x="387053" y="190477"/>
            <a:ext cx="2676660" cy="7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fr-FR"/>
              <a:t>2 - Example</a:t>
            </a:r>
            <a:endParaRPr/>
          </a:p>
        </p:txBody>
      </p:sp>
      <p:sp>
        <p:nvSpPr>
          <p:cNvPr id="1057" name="Google Shape;1057;p21"/>
          <p:cNvSpPr/>
          <p:nvPr/>
        </p:nvSpPr>
        <p:spPr>
          <a:xfrm>
            <a:off x="3676454" y="4845373"/>
            <a:ext cx="895546" cy="245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8" name="Google Shape;1058;p21"/>
          <p:cNvSpPr/>
          <p:nvPr/>
        </p:nvSpPr>
        <p:spPr>
          <a:xfrm>
            <a:off x="4580572" y="4845373"/>
            <a:ext cx="895546" cy="245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9" name="Google Shape;1059;p21"/>
          <p:cNvSpPr/>
          <p:nvPr/>
        </p:nvSpPr>
        <p:spPr>
          <a:xfrm>
            <a:off x="6388808" y="4845373"/>
            <a:ext cx="895546" cy="245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0" name="Google Shape;1060;p21"/>
          <p:cNvSpPr/>
          <p:nvPr/>
        </p:nvSpPr>
        <p:spPr>
          <a:xfrm>
            <a:off x="7292926" y="4845373"/>
            <a:ext cx="895546" cy="245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1" name="Google Shape;1061;p21"/>
          <p:cNvSpPr/>
          <p:nvPr/>
        </p:nvSpPr>
        <p:spPr>
          <a:xfrm>
            <a:off x="8197044" y="4845373"/>
            <a:ext cx="895546" cy="245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2" name="Google Shape;1062;p21"/>
          <p:cNvSpPr/>
          <p:nvPr/>
        </p:nvSpPr>
        <p:spPr>
          <a:xfrm>
            <a:off x="9101162" y="4845373"/>
            <a:ext cx="895546" cy="245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3" name="Google Shape;1063;p21"/>
          <p:cNvSpPr/>
          <p:nvPr/>
        </p:nvSpPr>
        <p:spPr>
          <a:xfrm>
            <a:off x="10005280" y="4845373"/>
            <a:ext cx="895546" cy="245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4" name="Google Shape;1064;p21"/>
          <p:cNvSpPr/>
          <p:nvPr/>
        </p:nvSpPr>
        <p:spPr>
          <a:xfrm>
            <a:off x="10909401" y="4845373"/>
            <a:ext cx="895546" cy="245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5" name="Google Shape;1065;p21"/>
          <p:cNvSpPr/>
          <p:nvPr/>
        </p:nvSpPr>
        <p:spPr>
          <a:xfrm>
            <a:off x="5484690" y="4845373"/>
            <a:ext cx="895546" cy="245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66" name="Google Shape;1066;p21"/>
          <p:cNvCxnSpPr>
            <a:stCxn id="1057" idx="2"/>
            <a:endCxn id="1065" idx="2"/>
          </p:cNvCxnSpPr>
          <p:nvPr/>
        </p:nvCxnSpPr>
        <p:spPr>
          <a:xfrm flipH="1" rot="-5400000">
            <a:off x="5027977" y="4186719"/>
            <a:ext cx="600" cy="1808100"/>
          </a:xfrm>
          <a:prstGeom prst="curvedConnector3">
            <a:avLst>
              <a:gd fmla="val 97366667" name="adj1"/>
            </a:avLst>
          </a:prstGeom>
          <a:noFill/>
          <a:ln cap="flat" cmpd="sng" w="38100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7" name="Google Shape;1067;p21"/>
          <p:cNvCxnSpPr>
            <a:stCxn id="1058" idx="2"/>
            <a:endCxn id="1065" idx="2"/>
          </p:cNvCxnSpPr>
          <p:nvPr/>
        </p:nvCxnSpPr>
        <p:spPr>
          <a:xfrm flipH="1" rot="-5400000">
            <a:off x="5480145" y="4638669"/>
            <a:ext cx="600" cy="904200"/>
          </a:xfrm>
          <a:prstGeom prst="curvedConnector3">
            <a:avLst>
              <a:gd fmla="val 37041667" name="adj1"/>
            </a:avLst>
          </a:prstGeom>
          <a:noFill/>
          <a:ln cap="flat" cmpd="sng" w="38100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8" name="Google Shape;1068;p21"/>
          <p:cNvCxnSpPr>
            <a:stCxn id="1059" idx="2"/>
            <a:endCxn id="1065" idx="2"/>
          </p:cNvCxnSpPr>
          <p:nvPr/>
        </p:nvCxnSpPr>
        <p:spPr>
          <a:xfrm rot="5400000">
            <a:off x="6384181" y="4638669"/>
            <a:ext cx="600" cy="904200"/>
          </a:xfrm>
          <a:prstGeom prst="curvedConnector3">
            <a:avLst>
              <a:gd fmla="val 37041667" name="adj1"/>
            </a:avLst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9" name="Google Shape;1069;p21"/>
          <p:cNvCxnSpPr>
            <a:stCxn id="1060" idx="2"/>
            <a:endCxn id="1065" idx="2"/>
          </p:cNvCxnSpPr>
          <p:nvPr/>
        </p:nvCxnSpPr>
        <p:spPr>
          <a:xfrm rot="5400000">
            <a:off x="6836349" y="4186719"/>
            <a:ext cx="600" cy="1808100"/>
          </a:xfrm>
          <a:prstGeom prst="curvedConnector3">
            <a:avLst>
              <a:gd fmla="val 121883001" name="adj1"/>
            </a:avLst>
          </a:prstGeom>
          <a:noFill/>
          <a:ln cap="flat" cmpd="sng" w="38100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0" name="Google Shape;1070;p21"/>
          <p:cNvCxnSpPr>
            <a:endCxn id="1062" idx="2"/>
          </p:cNvCxnSpPr>
          <p:nvPr/>
        </p:nvCxnSpPr>
        <p:spPr>
          <a:xfrm rot="10800000">
            <a:off x="9548935" y="5090469"/>
            <a:ext cx="0" cy="3393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71" name="Google Shape;1071;p21"/>
          <p:cNvSpPr txBox="1"/>
          <p:nvPr/>
        </p:nvSpPr>
        <p:spPr>
          <a:xfrm>
            <a:off x="9092591" y="5382699"/>
            <a:ext cx="9846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unique</a:t>
            </a:r>
            <a:endParaRPr/>
          </a:p>
        </p:txBody>
      </p:sp>
      <p:sp>
        <p:nvSpPr>
          <p:cNvPr id="1072" name="Google Shape;1072;p21"/>
          <p:cNvSpPr txBox="1"/>
          <p:nvPr/>
        </p:nvSpPr>
        <p:spPr>
          <a:xfrm>
            <a:off x="5344497" y="5582349"/>
            <a:ext cx="11886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B230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endParaRPr/>
          </a:p>
        </p:txBody>
      </p:sp>
      <p:sp>
        <p:nvSpPr>
          <p:cNvPr id="1073" name="Google Shape;1073;p21"/>
          <p:cNvSpPr txBox="1"/>
          <p:nvPr/>
        </p:nvSpPr>
        <p:spPr>
          <a:xfrm>
            <a:off x="6380236" y="5213017"/>
            <a:ext cx="11886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coupled</a:t>
            </a:r>
            <a:endParaRPr/>
          </a:p>
        </p:txBody>
      </p:sp>
      <p:sp>
        <p:nvSpPr>
          <p:cNvPr id="1074" name="Google Shape;1074;p21"/>
          <p:cNvSpPr txBox="1"/>
          <p:nvPr/>
        </p:nvSpPr>
        <p:spPr>
          <a:xfrm>
            <a:off x="321066" y="923827"/>
            <a:ext cx="3556229" cy="6740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columns are linked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Full name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Course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Examen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columns are derived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First name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Last name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column is coupled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Surname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column is unique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Year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ratio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 – Course : 37,5 %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 – Examen : 62,5 %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Course – Examen : 83,7 %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75" name="Google Shape;1075;p21"/>
          <p:cNvCxnSpPr/>
          <p:nvPr/>
        </p:nvCxnSpPr>
        <p:spPr>
          <a:xfrm>
            <a:off x="10900826" y="179108"/>
            <a:ext cx="0" cy="4930214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6" name="Google Shape;1076;p21"/>
          <p:cNvSpPr txBox="1"/>
          <p:nvPr/>
        </p:nvSpPr>
        <p:spPr>
          <a:xfrm>
            <a:off x="3783456" y="386359"/>
            <a:ext cx="12726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IndexSet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7" name="Google Shape;1077;p21"/>
          <p:cNvSpPr txBox="1"/>
          <p:nvPr/>
        </p:nvSpPr>
        <p:spPr>
          <a:xfrm>
            <a:off x="10998952" y="369917"/>
            <a:ext cx="12726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</a:t>
            </a:r>
            <a:endParaRPr/>
          </a:p>
        </p:txBody>
      </p:sp>
      <p:cxnSp>
        <p:nvCxnSpPr>
          <p:cNvPr id="1078" name="Google Shape;1078;p21"/>
          <p:cNvCxnSpPr/>
          <p:nvPr/>
        </p:nvCxnSpPr>
        <p:spPr>
          <a:xfrm>
            <a:off x="5971391" y="755691"/>
            <a:ext cx="2712300" cy="12600"/>
          </a:xfrm>
          <a:prstGeom prst="curvedConnector3">
            <a:avLst>
              <a:gd fmla="val 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79" name="Google Shape;1079;p21"/>
          <p:cNvCxnSpPr/>
          <p:nvPr/>
        </p:nvCxnSpPr>
        <p:spPr>
          <a:xfrm>
            <a:off x="8792569" y="765783"/>
            <a:ext cx="1808100" cy="12600"/>
          </a:xfrm>
          <a:prstGeom prst="curvedConnector3">
            <a:avLst>
              <a:gd fmla="val 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80" name="Google Shape;1080;p21"/>
          <p:cNvSpPr txBox="1"/>
          <p:nvPr/>
        </p:nvSpPr>
        <p:spPr>
          <a:xfrm>
            <a:off x="6733252" y="216264"/>
            <a:ext cx="166463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B230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37% </a:t>
            </a:r>
            <a:r>
              <a:rPr b="1" lang="fr-FR" sz="1200">
                <a:solidFill>
                  <a:srgbClr val="7B230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almost derived or coupled</a:t>
            </a:r>
            <a:endParaRPr/>
          </a:p>
        </p:txBody>
      </p:sp>
      <p:sp>
        <p:nvSpPr>
          <p:cNvPr id="1081" name="Google Shape;1081;p21"/>
          <p:cNvSpPr txBox="1"/>
          <p:nvPr/>
        </p:nvSpPr>
        <p:spPr>
          <a:xfrm>
            <a:off x="9044996" y="216264"/>
            <a:ext cx="166463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B230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83% </a:t>
            </a:r>
            <a:r>
              <a:rPr b="1" lang="fr-FR" sz="1200">
                <a:solidFill>
                  <a:srgbClr val="7B230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almost crossed</a:t>
            </a:r>
            <a:endParaRPr b="1" sz="1200">
              <a:solidFill>
                <a:srgbClr val="7B230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22"/>
          <p:cNvSpPr txBox="1"/>
          <p:nvPr>
            <p:ph type="title"/>
          </p:nvPr>
        </p:nvSpPr>
        <p:spPr>
          <a:xfrm>
            <a:off x="336496" y="126349"/>
            <a:ext cx="8911687" cy="77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2 – Structuration process</a:t>
            </a:r>
            <a:endParaRPr/>
          </a:p>
        </p:txBody>
      </p:sp>
      <p:sp>
        <p:nvSpPr>
          <p:cNvPr id="1087" name="Google Shape;1087;p22"/>
          <p:cNvSpPr txBox="1"/>
          <p:nvPr/>
        </p:nvSpPr>
        <p:spPr>
          <a:xfrm>
            <a:off x="608480" y="877415"/>
            <a:ext cx="7032169" cy="5816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Objectives</a:t>
            </a:r>
            <a:endParaRPr b="1" sz="105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understanding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Unconsistent data identification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Size reduction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Tranfer to analysis tools (e.g. Pandas, Xarray) </a:t>
            </a:r>
            <a:endParaRPr/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 characterization</a:t>
            </a:r>
            <a:endParaRPr b="1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Identification of primary indexes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Association of secondary indexes to primary indexes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Linked indexes analysis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Low rate  (i.e. &lt; 0,1) = almost derived index 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-&gt; transform to derived index (codec extension)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-&gt; or values correction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rate (i.e. &gt; 0,9) = almost crossed index 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-&gt; transform to crossed index 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-&gt; or values correction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usage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Dimension reduction (if necessary)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Primary index merging (rather low rate)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Export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Matrix generation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fr-F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Storage</a:t>
            </a:r>
            <a:endParaRPr/>
          </a:p>
        </p:txBody>
      </p:sp>
      <p:sp>
        <p:nvSpPr>
          <p:cNvPr id="1088" name="Google Shape;1088;p22"/>
          <p:cNvSpPr/>
          <p:nvPr/>
        </p:nvSpPr>
        <p:spPr>
          <a:xfrm>
            <a:off x="7795230" y="293349"/>
            <a:ext cx="4278574" cy="6547059"/>
          </a:xfrm>
          <a:prstGeom prst="roundRect">
            <a:avLst>
              <a:gd fmla="val 16667" name="adj"/>
            </a:avLst>
          </a:prstGeom>
          <a:solidFill>
            <a:srgbClr val="DFEEE8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89" name="Google Shape;1089;p22"/>
          <p:cNvCxnSpPr>
            <a:endCxn id="1090" idx="0"/>
          </p:cNvCxnSpPr>
          <p:nvPr/>
        </p:nvCxnSpPr>
        <p:spPr>
          <a:xfrm>
            <a:off x="10661476" y="1396405"/>
            <a:ext cx="882900" cy="20919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91" name="Google Shape;1091;p22"/>
          <p:cNvSpPr/>
          <p:nvPr/>
        </p:nvSpPr>
        <p:spPr>
          <a:xfrm>
            <a:off x="8948650" y="4757211"/>
            <a:ext cx="2302446" cy="1941848"/>
          </a:xfrm>
          <a:prstGeom prst="roundRect">
            <a:avLst>
              <a:gd fmla="val 16667" name="adj"/>
            </a:avLst>
          </a:prstGeom>
          <a:solidFill>
            <a:srgbClr val="FAE5CD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092" name="Google Shape;1092;p22"/>
          <p:cNvGraphicFramePr/>
          <p:nvPr/>
        </p:nvGraphicFramePr>
        <p:xfrm>
          <a:off x="9508460" y="52721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340800"/>
                <a:gridCol w="340800"/>
                <a:gridCol w="340800"/>
              </a:tblGrid>
              <a:tr h="32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ECE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ECE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ECE90"/>
                    </a:solidFill>
                  </a:tcPr>
                </a:tc>
              </a:tr>
              <a:tr h="32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ECE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ECE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ECE90"/>
                    </a:solidFill>
                  </a:tcPr>
                </a:tc>
              </a:tr>
              <a:tr h="32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ECE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ECE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ECE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3" name="Google Shape;1093;p22"/>
          <p:cNvGraphicFramePr/>
          <p:nvPr/>
        </p:nvGraphicFramePr>
        <p:xfrm>
          <a:off x="9508460" y="48153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340800"/>
                <a:gridCol w="340800"/>
                <a:gridCol w="340800"/>
              </a:tblGrid>
              <a:tr h="36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ECE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ECE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ECE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4" name="Google Shape;1094;p22"/>
          <p:cNvGraphicFramePr/>
          <p:nvPr/>
        </p:nvGraphicFramePr>
        <p:xfrm>
          <a:off x="9056474" y="52960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340800"/>
              </a:tblGrid>
              <a:tr h="32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ECE90"/>
                    </a:solidFill>
                  </a:tcPr>
                </a:tc>
              </a:tr>
              <a:tr h="32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ECE90"/>
                    </a:solidFill>
                  </a:tcPr>
                </a:tc>
              </a:tr>
              <a:tr h="32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ECE90"/>
                    </a:solidFill>
                  </a:tcPr>
                </a:tc>
              </a:tr>
            </a:tbl>
          </a:graphicData>
        </a:graphic>
      </p:graphicFrame>
      <p:sp>
        <p:nvSpPr>
          <p:cNvPr id="1095" name="Google Shape;1095;p22"/>
          <p:cNvSpPr txBox="1"/>
          <p:nvPr/>
        </p:nvSpPr>
        <p:spPr>
          <a:xfrm>
            <a:off x="9526312" y="5334528"/>
            <a:ext cx="10670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selected indexes</a:t>
            </a:r>
            <a:endParaRPr/>
          </a:p>
        </p:txBody>
      </p:sp>
      <p:sp>
        <p:nvSpPr>
          <p:cNvPr id="1096" name="Google Shape;1096;p22"/>
          <p:cNvSpPr txBox="1"/>
          <p:nvPr/>
        </p:nvSpPr>
        <p:spPr>
          <a:xfrm>
            <a:off x="9639547" y="4757210"/>
            <a:ext cx="95797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 coupled</a:t>
            </a:r>
            <a:endParaRPr/>
          </a:p>
        </p:txBody>
      </p:sp>
      <p:sp>
        <p:nvSpPr>
          <p:cNvPr id="1097" name="Google Shape;1097;p22"/>
          <p:cNvSpPr txBox="1"/>
          <p:nvPr/>
        </p:nvSpPr>
        <p:spPr>
          <a:xfrm rot="-5400000">
            <a:off x="8765243" y="5544266"/>
            <a:ext cx="93059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 coupled</a:t>
            </a:r>
            <a:endParaRPr/>
          </a:p>
        </p:txBody>
      </p:sp>
      <p:graphicFrame>
        <p:nvGraphicFramePr>
          <p:cNvPr id="1098" name="Google Shape;1098;p22"/>
          <p:cNvGraphicFramePr/>
          <p:nvPr/>
        </p:nvGraphicFramePr>
        <p:xfrm>
          <a:off x="10711772" y="53958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340800"/>
              </a:tblGrid>
              <a:tr h="32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ECE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9" name="Google Shape;1099;p22"/>
          <p:cNvGraphicFramePr/>
          <p:nvPr/>
        </p:nvGraphicFramePr>
        <p:xfrm>
          <a:off x="10711772" y="58632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340800"/>
              </a:tblGrid>
              <a:tr h="32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ECE90"/>
                    </a:solidFill>
                  </a:tcPr>
                </a:tc>
              </a:tr>
            </a:tbl>
          </a:graphicData>
        </a:graphic>
      </p:graphicFrame>
      <p:sp>
        <p:nvSpPr>
          <p:cNvPr id="1100" name="Google Shape;1100;p22"/>
          <p:cNvSpPr txBox="1"/>
          <p:nvPr/>
        </p:nvSpPr>
        <p:spPr>
          <a:xfrm>
            <a:off x="10604313" y="5437065"/>
            <a:ext cx="63673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5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unique</a:t>
            </a:r>
            <a:endParaRPr/>
          </a:p>
        </p:txBody>
      </p:sp>
      <p:sp>
        <p:nvSpPr>
          <p:cNvPr id="1101" name="Google Shape;1101;p22"/>
          <p:cNvSpPr txBox="1"/>
          <p:nvPr/>
        </p:nvSpPr>
        <p:spPr>
          <a:xfrm>
            <a:off x="10594911" y="5892883"/>
            <a:ext cx="63673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5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unique</a:t>
            </a:r>
            <a:endParaRPr/>
          </a:p>
        </p:txBody>
      </p:sp>
      <p:sp>
        <p:nvSpPr>
          <p:cNvPr id="1102" name="Google Shape;1102;p22"/>
          <p:cNvSpPr/>
          <p:nvPr/>
        </p:nvSpPr>
        <p:spPr>
          <a:xfrm>
            <a:off x="9775313" y="1917797"/>
            <a:ext cx="888985" cy="643945"/>
          </a:xfrm>
          <a:prstGeom prst="roundRect">
            <a:avLst>
              <a:gd fmla="val 16667" name="adj"/>
            </a:avLst>
          </a:prstGeom>
          <a:solidFill>
            <a:srgbClr val="C6D1B6">
              <a:alpha val="49019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Primary</a:t>
            </a:r>
            <a:endParaRPr b="1" sz="12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</a:t>
            </a:r>
            <a:endParaRPr/>
          </a:p>
        </p:txBody>
      </p:sp>
      <p:sp>
        <p:nvSpPr>
          <p:cNvPr id="1103" name="Google Shape;1103;p22"/>
          <p:cNvSpPr/>
          <p:nvPr/>
        </p:nvSpPr>
        <p:spPr>
          <a:xfrm>
            <a:off x="9086177" y="3512599"/>
            <a:ext cx="888985" cy="643945"/>
          </a:xfrm>
          <a:prstGeom prst="roundRect">
            <a:avLst>
              <a:gd fmla="val 16667" name="adj"/>
            </a:avLst>
          </a:prstGeom>
          <a:solidFill>
            <a:srgbClr val="C6D1B6">
              <a:alpha val="49019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</a:t>
            </a:r>
            <a:endParaRPr/>
          </a:p>
        </p:txBody>
      </p:sp>
      <p:sp>
        <p:nvSpPr>
          <p:cNvPr id="1104" name="Google Shape;1104;p22"/>
          <p:cNvSpPr/>
          <p:nvPr/>
        </p:nvSpPr>
        <p:spPr>
          <a:xfrm>
            <a:off x="10095186" y="3512598"/>
            <a:ext cx="888985" cy="643945"/>
          </a:xfrm>
          <a:prstGeom prst="roundRect">
            <a:avLst>
              <a:gd fmla="val 16667" name="adj"/>
            </a:avLst>
          </a:prstGeom>
          <a:solidFill>
            <a:srgbClr val="C6D1B6">
              <a:alpha val="49019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primary</a:t>
            </a:r>
            <a:endParaRPr b="1" sz="12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</a:t>
            </a:r>
            <a:endParaRPr/>
          </a:p>
        </p:txBody>
      </p:sp>
      <p:sp>
        <p:nvSpPr>
          <p:cNvPr id="1105" name="Google Shape;1105;p22"/>
          <p:cNvSpPr/>
          <p:nvPr/>
        </p:nvSpPr>
        <p:spPr>
          <a:xfrm>
            <a:off x="8059665" y="3515094"/>
            <a:ext cx="888985" cy="643945"/>
          </a:xfrm>
          <a:prstGeom prst="roundRect">
            <a:avLst>
              <a:gd fmla="val 16667" name="adj"/>
            </a:avLst>
          </a:prstGeom>
          <a:solidFill>
            <a:srgbClr val="C6D1B6">
              <a:alpha val="49019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coupled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</a:t>
            </a:r>
            <a:endParaRPr/>
          </a:p>
        </p:txBody>
      </p:sp>
      <p:sp>
        <p:nvSpPr>
          <p:cNvPr id="1090" name="Google Shape;1090;p22"/>
          <p:cNvSpPr/>
          <p:nvPr/>
        </p:nvSpPr>
        <p:spPr>
          <a:xfrm>
            <a:off x="11099883" y="3488305"/>
            <a:ext cx="888985" cy="643945"/>
          </a:xfrm>
          <a:prstGeom prst="roundRect">
            <a:avLst>
              <a:gd fmla="val 16667" name="adj"/>
            </a:avLst>
          </a:prstGeom>
          <a:solidFill>
            <a:srgbClr val="C6D1B6">
              <a:alpha val="49019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unique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</a:t>
            </a:r>
            <a:endParaRPr/>
          </a:p>
        </p:txBody>
      </p:sp>
      <p:cxnSp>
        <p:nvCxnSpPr>
          <p:cNvPr id="1106" name="Google Shape;1106;p22"/>
          <p:cNvCxnSpPr>
            <a:endCxn id="1102" idx="0"/>
          </p:cNvCxnSpPr>
          <p:nvPr/>
        </p:nvCxnSpPr>
        <p:spPr>
          <a:xfrm>
            <a:off x="10219806" y="1396397"/>
            <a:ext cx="0" cy="5214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7" name="Google Shape;1107;p22"/>
          <p:cNvCxnSpPr>
            <a:endCxn id="1103" idx="0"/>
          </p:cNvCxnSpPr>
          <p:nvPr/>
        </p:nvCxnSpPr>
        <p:spPr>
          <a:xfrm flipH="1">
            <a:off x="9530670" y="1383499"/>
            <a:ext cx="187200" cy="21291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8" name="Google Shape;1108;p22"/>
          <p:cNvCxnSpPr/>
          <p:nvPr/>
        </p:nvCxnSpPr>
        <p:spPr>
          <a:xfrm flipH="1">
            <a:off x="8504372" y="1383640"/>
            <a:ext cx="896366" cy="2130207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9" name="Google Shape;1109;p22"/>
          <p:cNvCxnSpPr>
            <a:stCxn id="1102" idx="2"/>
            <a:endCxn id="1104" idx="0"/>
          </p:cNvCxnSpPr>
          <p:nvPr/>
        </p:nvCxnSpPr>
        <p:spPr>
          <a:xfrm>
            <a:off x="10219806" y="2561742"/>
            <a:ext cx="319800" cy="951000"/>
          </a:xfrm>
          <a:prstGeom prst="straightConnector1">
            <a:avLst/>
          </a:prstGeom>
          <a:noFill/>
          <a:ln cap="rnd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0" name="Google Shape;1110;p22"/>
          <p:cNvCxnSpPr>
            <a:stCxn id="1102" idx="2"/>
          </p:cNvCxnSpPr>
          <p:nvPr/>
        </p:nvCxnSpPr>
        <p:spPr>
          <a:xfrm flipH="1">
            <a:off x="9766506" y="2561742"/>
            <a:ext cx="453300" cy="949500"/>
          </a:xfrm>
          <a:prstGeom prst="straightConnector1">
            <a:avLst/>
          </a:prstGeom>
          <a:noFill/>
          <a:ln cap="rnd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11" name="Google Shape;1111;p22"/>
          <p:cNvSpPr txBox="1"/>
          <p:nvPr/>
        </p:nvSpPr>
        <p:spPr>
          <a:xfrm>
            <a:off x="10383761" y="2739453"/>
            <a:ext cx="6490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rate</a:t>
            </a:r>
            <a:endParaRPr/>
          </a:p>
        </p:txBody>
      </p:sp>
      <p:sp>
        <p:nvSpPr>
          <p:cNvPr id="1112" name="Google Shape;1112;p22"/>
          <p:cNvSpPr txBox="1"/>
          <p:nvPr/>
        </p:nvSpPr>
        <p:spPr>
          <a:xfrm>
            <a:off x="9549988" y="2739453"/>
            <a:ext cx="6490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Low rate</a:t>
            </a:r>
            <a:endParaRPr/>
          </a:p>
        </p:txBody>
      </p:sp>
      <p:sp>
        <p:nvSpPr>
          <p:cNvPr id="1113" name="Google Shape;1113;p22"/>
          <p:cNvSpPr txBox="1"/>
          <p:nvPr/>
        </p:nvSpPr>
        <p:spPr>
          <a:xfrm>
            <a:off x="7848544" y="1412522"/>
            <a:ext cx="19320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7B230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 characterization</a:t>
            </a:r>
            <a:endParaRPr sz="1400">
              <a:solidFill>
                <a:srgbClr val="7B230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4" name="Google Shape;1114;p22"/>
          <p:cNvSpPr txBox="1"/>
          <p:nvPr/>
        </p:nvSpPr>
        <p:spPr>
          <a:xfrm>
            <a:off x="7844925" y="2414446"/>
            <a:ext cx="192065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Dimension réduction</a:t>
            </a:r>
            <a:endParaRPr/>
          </a:p>
        </p:txBody>
      </p:sp>
      <p:sp>
        <p:nvSpPr>
          <p:cNvPr id="1115" name="Google Shape;1115;p22"/>
          <p:cNvSpPr txBox="1"/>
          <p:nvPr/>
        </p:nvSpPr>
        <p:spPr>
          <a:xfrm>
            <a:off x="9160663" y="6390704"/>
            <a:ext cx="23024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Matrix (e. g. Xarray)</a:t>
            </a:r>
            <a:endParaRPr/>
          </a:p>
        </p:txBody>
      </p:sp>
      <p:sp>
        <p:nvSpPr>
          <p:cNvPr id="1116" name="Google Shape;1116;p22"/>
          <p:cNvSpPr/>
          <p:nvPr/>
        </p:nvSpPr>
        <p:spPr>
          <a:xfrm>
            <a:off x="9248183" y="1051262"/>
            <a:ext cx="1606712" cy="332378"/>
          </a:xfrm>
          <a:prstGeom prst="roundRect">
            <a:avLst>
              <a:gd fmla="val 16667" name="adj"/>
            </a:avLst>
          </a:prstGeom>
          <a:solidFill>
            <a:srgbClr val="C6D1B6">
              <a:alpha val="49019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Ilist</a:t>
            </a:r>
            <a:endParaRPr/>
          </a:p>
        </p:txBody>
      </p:sp>
      <p:sp>
        <p:nvSpPr>
          <p:cNvPr id="1117" name="Google Shape;1117;p22"/>
          <p:cNvSpPr/>
          <p:nvPr/>
        </p:nvSpPr>
        <p:spPr>
          <a:xfrm rot="5400000">
            <a:off x="9849676" y="4259065"/>
            <a:ext cx="286859" cy="34415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8" name="Google Shape;1118;p22"/>
          <p:cNvSpPr txBox="1"/>
          <p:nvPr/>
        </p:nvSpPr>
        <p:spPr>
          <a:xfrm>
            <a:off x="8358809" y="444027"/>
            <a:ext cx="36859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srtructuration process</a:t>
            </a:r>
            <a:endParaRPr/>
          </a:p>
        </p:txBody>
      </p:sp>
      <p:sp>
        <p:nvSpPr>
          <p:cNvPr id="1119" name="Google Shape;1119;p22"/>
          <p:cNvSpPr txBox="1"/>
          <p:nvPr/>
        </p:nvSpPr>
        <p:spPr>
          <a:xfrm>
            <a:off x="7829133" y="4207321"/>
            <a:ext cx="19206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usage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23"/>
          <p:cNvSpPr txBox="1"/>
          <p:nvPr>
            <p:ph type="title"/>
          </p:nvPr>
        </p:nvSpPr>
        <p:spPr>
          <a:xfrm>
            <a:off x="354712" y="66749"/>
            <a:ext cx="9794599" cy="9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Example : Xarray – mapping</a:t>
            </a:r>
            <a:endParaRPr/>
          </a:p>
        </p:txBody>
      </p:sp>
      <p:sp>
        <p:nvSpPr>
          <p:cNvPr id="1125" name="Google Shape;1125;p23"/>
          <p:cNvSpPr txBox="1"/>
          <p:nvPr>
            <p:ph idx="4294967295" type="dt"/>
          </p:nvPr>
        </p:nvSpPr>
        <p:spPr>
          <a:xfrm>
            <a:off x="461269" y="6494206"/>
            <a:ext cx="2743200" cy="3651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12/07/2022</a:t>
            </a:r>
            <a:endParaRPr/>
          </a:p>
        </p:txBody>
      </p:sp>
      <p:sp>
        <p:nvSpPr>
          <p:cNvPr id="1126" name="Google Shape;1126;p23"/>
          <p:cNvSpPr txBox="1"/>
          <p:nvPr/>
        </p:nvSpPr>
        <p:spPr>
          <a:xfrm>
            <a:off x="629998" y="1463040"/>
            <a:ext cx="8990252" cy="5306088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50" spcFirstLastPara="1" rIns="104250" wrap="square" tIns="52125">
            <a:normAutofit/>
          </a:bodyPr>
          <a:lstStyle/>
          <a:p>
            <a:pPr indent="-251986" lvl="0" marL="25198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ts val="2880"/>
              <a:buFont typeface="Calibri"/>
              <a:buChar char="&gt;"/>
            </a:pP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Xarray </a:t>
            </a:r>
            <a:endParaRPr/>
          </a:p>
          <a:p>
            <a:pPr indent="-457200" lvl="1" marL="961171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00CC99"/>
              </a:buClr>
              <a:buSzPts val="216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Values : data matrix(ex. numpy ndarray)</a:t>
            </a:r>
            <a:endParaRPr/>
          </a:p>
          <a:p>
            <a:pPr indent="-457200" lvl="1" marL="961171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00CC99"/>
              </a:buClr>
              <a:buSzPts val="216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Coords : list of indexes: (dims, data, attrs)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1" marL="961171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00CC99"/>
              </a:buClr>
              <a:buSzPts val="216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Dims : names of dimensions</a:t>
            </a:r>
            <a:endParaRPr/>
          </a:p>
          <a:p>
            <a:pPr indent="-457200" lvl="1" marL="961171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00CC99"/>
              </a:buClr>
              <a:buSzPts val="216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Attrs : attribut dictionnary (data or coord)</a:t>
            </a:r>
            <a:endParaRPr/>
          </a:p>
          <a:p>
            <a:pPr indent="-457200" lvl="1" marL="961171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00CC99"/>
              </a:buClr>
              <a:buSzPts val="216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</a:t>
            </a:r>
            <a:endParaRPr/>
          </a:p>
          <a:p>
            <a:pPr indent="-251986" lvl="0" marL="251986" marR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00CC99"/>
              </a:buClr>
              <a:buSzPts val="2880"/>
              <a:buFont typeface="Calibri"/>
              <a:buChar char="&gt;"/>
            </a:pPr>
            <a:r>
              <a:rPr b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Ilist Mapping </a:t>
            </a:r>
            <a:endParaRPr/>
          </a:p>
          <a:p>
            <a:pPr indent="-457200" lvl="1" marL="961171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00CC99"/>
              </a:buClr>
              <a:buSzPts val="216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Dims : Primary indexes</a:t>
            </a:r>
            <a:endParaRPr/>
          </a:p>
          <a:p>
            <a:pPr indent="-457200" lvl="1" marL="961171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00CC99"/>
              </a:buClr>
              <a:buSzPts val="216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Values : Variable values</a:t>
            </a:r>
            <a:endParaRPr/>
          </a:p>
          <a:p>
            <a:pPr indent="-457200" lvl="1" marL="961171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00CC99"/>
              </a:buClr>
              <a:buSzPts val="216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Coords : Secondary indexes</a:t>
            </a:r>
            <a:endParaRPr/>
          </a:p>
          <a:p>
            <a:pPr indent="-457200" lvl="1" marL="961171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00CC99"/>
              </a:buClr>
              <a:buSzPts val="216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Attrs : Unique indexes</a:t>
            </a:r>
            <a:endParaRPr/>
          </a:p>
          <a:p>
            <a:pPr indent="-457200" lvl="1" marL="961171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00CC99"/>
              </a:buClr>
              <a:buSzPts val="216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 : Ilist name</a:t>
            </a:r>
            <a:endParaRPr/>
          </a:p>
          <a:p>
            <a:pPr indent="-150385" lvl="2" marL="1259929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50385" lvl="2" marL="1259929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127" name="Google Shape;1127;p23"/>
          <p:cNvGrpSpPr/>
          <p:nvPr/>
        </p:nvGrpSpPr>
        <p:grpSpPr>
          <a:xfrm>
            <a:off x="7786838" y="3175155"/>
            <a:ext cx="463042" cy="1404938"/>
            <a:chOff x="4013956" y="1909907"/>
            <a:chExt cx="463042" cy="1404938"/>
          </a:xfrm>
        </p:grpSpPr>
        <p:sp>
          <p:nvSpPr>
            <p:cNvPr id="1128" name="Google Shape;1128;p23"/>
            <p:cNvSpPr/>
            <p:nvPr/>
          </p:nvSpPr>
          <p:spPr>
            <a:xfrm>
              <a:off x="4014496" y="1909907"/>
              <a:ext cx="461962" cy="1404938"/>
            </a:xfrm>
            <a:custGeom>
              <a:rect b="b" l="l" r="r" t="t"/>
              <a:pathLst>
                <a:path extrusionOk="0" h="1404938" w="461962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rgbClr val="409F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129" name="Google Shape;1129;p23"/>
            <p:cNvGrpSpPr/>
            <p:nvPr/>
          </p:nvGrpSpPr>
          <p:grpSpPr>
            <a:xfrm>
              <a:off x="4013956" y="1911711"/>
              <a:ext cx="463042" cy="1401331"/>
              <a:chOff x="3962034" y="1816055"/>
              <a:chExt cx="463042" cy="1401331"/>
            </a:xfrm>
          </p:grpSpPr>
          <p:cxnSp>
            <p:nvCxnSpPr>
              <p:cNvPr id="1130" name="Google Shape;1130;p23"/>
              <p:cNvCxnSpPr/>
              <p:nvPr/>
            </p:nvCxnSpPr>
            <p:spPr>
              <a:xfrm flipH="1" rot="10800000">
                <a:off x="3967877" y="18160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1" name="Google Shape;1131;p23"/>
              <p:cNvCxnSpPr/>
              <p:nvPr/>
            </p:nvCxnSpPr>
            <p:spPr>
              <a:xfrm flipH="1" rot="10800000">
                <a:off x="3967877" y="19684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2" name="Google Shape;1132;p23"/>
              <p:cNvCxnSpPr/>
              <p:nvPr/>
            </p:nvCxnSpPr>
            <p:spPr>
              <a:xfrm flipH="1" rot="10800000">
                <a:off x="3967877" y="21208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3" name="Google Shape;1133;p23"/>
              <p:cNvCxnSpPr/>
              <p:nvPr/>
            </p:nvCxnSpPr>
            <p:spPr>
              <a:xfrm flipH="1" rot="10800000">
                <a:off x="3967877" y="22732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4" name="Google Shape;1134;p23"/>
              <p:cNvCxnSpPr/>
              <p:nvPr/>
            </p:nvCxnSpPr>
            <p:spPr>
              <a:xfrm flipH="1" rot="10800000">
                <a:off x="3967877" y="24256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5" name="Google Shape;1135;p23"/>
              <p:cNvCxnSpPr/>
              <p:nvPr/>
            </p:nvCxnSpPr>
            <p:spPr>
              <a:xfrm flipH="1" rot="10800000">
                <a:off x="3967877" y="25780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6" name="Google Shape;1136;p23"/>
              <p:cNvCxnSpPr/>
              <p:nvPr/>
            </p:nvCxnSpPr>
            <p:spPr>
              <a:xfrm flipH="1" rot="10800000">
                <a:off x="3967877" y="27304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7" name="Google Shape;1137;p23"/>
              <p:cNvCxnSpPr/>
              <p:nvPr/>
            </p:nvCxnSpPr>
            <p:spPr>
              <a:xfrm rot="10800000">
                <a:off x="4423282" y="1816055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8" name="Google Shape;1138;p23"/>
              <p:cNvCxnSpPr/>
              <p:nvPr/>
            </p:nvCxnSpPr>
            <p:spPr>
              <a:xfrm rot="10800000">
                <a:off x="4307970" y="1935114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9" name="Google Shape;1139;p23"/>
              <p:cNvCxnSpPr/>
              <p:nvPr/>
            </p:nvCxnSpPr>
            <p:spPr>
              <a:xfrm rot="10800000">
                <a:off x="4192658" y="2066403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0" name="Google Shape;1140;p23"/>
              <p:cNvCxnSpPr/>
              <p:nvPr/>
            </p:nvCxnSpPr>
            <p:spPr>
              <a:xfrm rot="10800000">
                <a:off x="4077346" y="2188105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1" name="Google Shape;1141;p23"/>
              <p:cNvCxnSpPr/>
              <p:nvPr/>
            </p:nvCxnSpPr>
            <p:spPr>
              <a:xfrm rot="10800000">
                <a:off x="3962034" y="2302986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142" name="Google Shape;1142;p23"/>
            <p:cNvSpPr/>
            <p:nvPr/>
          </p:nvSpPr>
          <p:spPr>
            <a:xfrm>
              <a:off x="4014496" y="1909907"/>
              <a:ext cx="461962" cy="1404938"/>
            </a:xfrm>
            <a:custGeom>
              <a:rect b="b" l="l" r="r" t="t"/>
              <a:pathLst>
                <a:path extrusionOk="0" h="1404938" w="461962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cap="flat" cmpd="sng" w="9525">
              <a:solidFill>
                <a:srgbClr val="0D0D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143" name="Google Shape;1143;p23"/>
          <p:cNvGrpSpPr/>
          <p:nvPr/>
        </p:nvGrpSpPr>
        <p:grpSpPr>
          <a:xfrm>
            <a:off x="6569635" y="3662695"/>
            <a:ext cx="1221581" cy="919162"/>
            <a:chOff x="2609007" y="2314280"/>
            <a:chExt cx="1221581" cy="919162"/>
          </a:xfrm>
        </p:grpSpPr>
        <p:sp>
          <p:nvSpPr>
            <p:cNvPr id="1144" name="Google Shape;1144;p23"/>
            <p:cNvSpPr/>
            <p:nvPr/>
          </p:nvSpPr>
          <p:spPr>
            <a:xfrm>
              <a:off x="2609007" y="2314280"/>
              <a:ext cx="1221581" cy="919162"/>
            </a:xfrm>
            <a:custGeom>
              <a:rect b="b" l="l" r="r" t="t"/>
              <a:pathLst>
                <a:path extrusionOk="0" h="919162" w="1221581">
                  <a:moveTo>
                    <a:pt x="0" y="916781"/>
                  </a:moveTo>
                  <a:lnTo>
                    <a:pt x="0" y="0"/>
                  </a:lnTo>
                  <a:lnTo>
                    <a:pt x="1219200" y="2381"/>
                  </a:lnTo>
                  <a:cubicBezTo>
                    <a:pt x="1219994" y="307975"/>
                    <a:pt x="1220787" y="613568"/>
                    <a:pt x="1221581" y="919162"/>
                  </a:cubicBezTo>
                  <a:lnTo>
                    <a:pt x="0" y="916781"/>
                  </a:lnTo>
                  <a:close/>
                </a:path>
              </a:pathLst>
            </a:custGeom>
            <a:solidFill>
              <a:srgbClr val="BFDF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145" name="Google Shape;1145;p23"/>
            <p:cNvGrpSpPr/>
            <p:nvPr/>
          </p:nvGrpSpPr>
          <p:grpSpPr>
            <a:xfrm>
              <a:off x="2609827" y="2315102"/>
              <a:ext cx="1219941" cy="917518"/>
              <a:chOff x="3241558" y="1983336"/>
              <a:chExt cx="1219941" cy="917518"/>
            </a:xfrm>
          </p:grpSpPr>
          <p:grpSp>
            <p:nvGrpSpPr>
              <p:cNvPr id="1146" name="Google Shape;1146;p23"/>
              <p:cNvGrpSpPr/>
              <p:nvPr/>
            </p:nvGrpSpPr>
            <p:grpSpPr>
              <a:xfrm>
                <a:off x="3241558" y="1983336"/>
                <a:ext cx="1219939" cy="917518"/>
                <a:chOff x="3384432" y="1277420"/>
                <a:chExt cx="1463040" cy="914400"/>
              </a:xfrm>
            </p:grpSpPr>
            <p:cxnSp>
              <p:nvCxnSpPr>
                <p:cNvPr id="1147" name="Google Shape;1147;p23"/>
                <p:cNvCxnSpPr/>
                <p:nvPr/>
              </p:nvCxnSpPr>
              <p:spPr>
                <a:xfrm rot="10800000">
                  <a:off x="4115952" y="1460300"/>
                  <a:ext cx="0" cy="146304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4979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48" name="Google Shape;1148;p23"/>
                <p:cNvCxnSpPr/>
                <p:nvPr/>
              </p:nvCxnSpPr>
              <p:spPr>
                <a:xfrm rot="10800000">
                  <a:off x="4115952" y="1307900"/>
                  <a:ext cx="0" cy="146304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4979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49" name="Google Shape;1149;p23"/>
                <p:cNvCxnSpPr/>
                <p:nvPr/>
              </p:nvCxnSpPr>
              <p:spPr>
                <a:xfrm rot="10800000">
                  <a:off x="4115952" y="1155500"/>
                  <a:ext cx="0" cy="146304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4979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50" name="Google Shape;1150;p23"/>
                <p:cNvCxnSpPr/>
                <p:nvPr/>
              </p:nvCxnSpPr>
              <p:spPr>
                <a:xfrm rot="10800000">
                  <a:off x="4115952" y="1003100"/>
                  <a:ext cx="0" cy="146304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4979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51" name="Google Shape;1151;p23"/>
                <p:cNvCxnSpPr/>
                <p:nvPr/>
              </p:nvCxnSpPr>
              <p:spPr>
                <a:xfrm rot="10800000">
                  <a:off x="4115952" y="850700"/>
                  <a:ext cx="0" cy="146304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4979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52" name="Google Shape;1152;p23"/>
                <p:cNvCxnSpPr/>
                <p:nvPr/>
              </p:nvCxnSpPr>
              <p:spPr>
                <a:xfrm rot="10800000">
                  <a:off x="4115952" y="698300"/>
                  <a:ext cx="0" cy="146304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4979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53" name="Google Shape;1153;p23"/>
                <p:cNvCxnSpPr/>
                <p:nvPr/>
              </p:nvCxnSpPr>
              <p:spPr>
                <a:xfrm rot="10800000">
                  <a:off x="4115952" y="545900"/>
                  <a:ext cx="0" cy="146304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4979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54" name="Google Shape;1154;p23"/>
              <p:cNvCxnSpPr/>
              <p:nvPr/>
            </p:nvCxnSpPr>
            <p:spPr>
              <a:xfrm>
                <a:off x="3242299" y="1984841"/>
                <a:ext cx="0" cy="916013"/>
              </a:xfrm>
              <a:prstGeom prst="straightConnector1">
                <a:avLst/>
              </a:prstGeom>
              <a:noFill/>
              <a:ln cap="flat" cmpd="sng" w="9525">
                <a:solidFill>
                  <a:srgbClr val="54979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5" name="Google Shape;1155;p23"/>
              <p:cNvCxnSpPr/>
              <p:nvPr/>
            </p:nvCxnSpPr>
            <p:spPr>
              <a:xfrm>
                <a:off x="3394699" y="1984841"/>
                <a:ext cx="0" cy="916013"/>
              </a:xfrm>
              <a:prstGeom prst="straightConnector1">
                <a:avLst/>
              </a:prstGeom>
              <a:noFill/>
              <a:ln cap="flat" cmpd="sng" w="9525">
                <a:solidFill>
                  <a:srgbClr val="54979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6" name="Google Shape;1156;p23"/>
              <p:cNvCxnSpPr/>
              <p:nvPr/>
            </p:nvCxnSpPr>
            <p:spPr>
              <a:xfrm>
                <a:off x="3547099" y="1984841"/>
                <a:ext cx="0" cy="916013"/>
              </a:xfrm>
              <a:prstGeom prst="straightConnector1">
                <a:avLst/>
              </a:prstGeom>
              <a:noFill/>
              <a:ln cap="flat" cmpd="sng" w="9525">
                <a:solidFill>
                  <a:srgbClr val="54979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7" name="Google Shape;1157;p23"/>
              <p:cNvCxnSpPr/>
              <p:nvPr/>
            </p:nvCxnSpPr>
            <p:spPr>
              <a:xfrm>
                <a:off x="3699499" y="1984841"/>
                <a:ext cx="0" cy="916013"/>
              </a:xfrm>
              <a:prstGeom prst="straightConnector1">
                <a:avLst/>
              </a:prstGeom>
              <a:noFill/>
              <a:ln cap="flat" cmpd="sng" w="9525">
                <a:solidFill>
                  <a:srgbClr val="54979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8" name="Google Shape;1158;p23"/>
              <p:cNvCxnSpPr/>
              <p:nvPr/>
            </p:nvCxnSpPr>
            <p:spPr>
              <a:xfrm>
                <a:off x="3851899" y="1984841"/>
                <a:ext cx="0" cy="916013"/>
              </a:xfrm>
              <a:prstGeom prst="straightConnector1">
                <a:avLst/>
              </a:prstGeom>
              <a:noFill/>
              <a:ln cap="flat" cmpd="sng" w="9525">
                <a:solidFill>
                  <a:srgbClr val="54979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9" name="Google Shape;1159;p23"/>
              <p:cNvCxnSpPr/>
              <p:nvPr/>
            </p:nvCxnSpPr>
            <p:spPr>
              <a:xfrm>
                <a:off x="4004299" y="1984841"/>
                <a:ext cx="0" cy="916013"/>
              </a:xfrm>
              <a:prstGeom prst="straightConnector1">
                <a:avLst/>
              </a:prstGeom>
              <a:noFill/>
              <a:ln cap="flat" cmpd="sng" w="9525">
                <a:solidFill>
                  <a:srgbClr val="54979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60" name="Google Shape;1160;p23"/>
              <p:cNvCxnSpPr/>
              <p:nvPr/>
            </p:nvCxnSpPr>
            <p:spPr>
              <a:xfrm>
                <a:off x="4156699" y="1984841"/>
                <a:ext cx="0" cy="916013"/>
              </a:xfrm>
              <a:prstGeom prst="straightConnector1">
                <a:avLst/>
              </a:prstGeom>
              <a:noFill/>
              <a:ln cap="flat" cmpd="sng" w="9525">
                <a:solidFill>
                  <a:srgbClr val="54979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61" name="Google Shape;1161;p23"/>
              <p:cNvCxnSpPr/>
              <p:nvPr/>
            </p:nvCxnSpPr>
            <p:spPr>
              <a:xfrm>
                <a:off x="4309099" y="1984841"/>
                <a:ext cx="0" cy="916013"/>
              </a:xfrm>
              <a:prstGeom prst="straightConnector1">
                <a:avLst/>
              </a:prstGeom>
              <a:noFill/>
              <a:ln cap="flat" cmpd="sng" w="9525">
                <a:solidFill>
                  <a:srgbClr val="54979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62" name="Google Shape;1162;p23"/>
              <p:cNvCxnSpPr/>
              <p:nvPr/>
            </p:nvCxnSpPr>
            <p:spPr>
              <a:xfrm>
                <a:off x="4461499" y="1984841"/>
                <a:ext cx="0" cy="916013"/>
              </a:xfrm>
              <a:prstGeom prst="straightConnector1">
                <a:avLst/>
              </a:prstGeom>
              <a:noFill/>
              <a:ln cap="flat" cmpd="sng" w="9525">
                <a:solidFill>
                  <a:srgbClr val="54979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163" name="Google Shape;1163;p23"/>
            <p:cNvSpPr/>
            <p:nvPr/>
          </p:nvSpPr>
          <p:spPr>
            <a:xfrm>
              <a:off x="2609007" y="2314280"/>
              <a:ext cx="1221581" cy="919162"/>
            </a:xfrm>
            <a:custGeom>
              <a:rect b="b" l="l" r="r" t="t"/>
              <a:pathLst>
                <a:path extrusionOk="0" h="919162" w="1221581">
                  <a:moveTo>
                    <a:pt x="0" y="916781"/>
                  </a:moveTo>
                  <a:lnTo>
                    <a:pt x="0" y="0"/>
                  </a:lnTo>
                  <a:lnTo>
                    <a:pt x="1219200" y="2381"/>
                  </a:lnTo>
                  <a:cubicBezTo>
                    <a:pt x="1219994" y="307975"/>
                    <a:pt x="1220787" y="613568"/>
                    <a:pt x="1221581" y="919162"/>
                  </a:cubicBezTo>
                  <a:lnTo>
                    <a:pt x="0" y="916781"/>
                  </a:lnTo>
                  <a:close/>
                </a:path>
              </a:pathLst>
            </a:custGeom>
            <a:noFill/>
            <a:ln cap="flat" cmpd="sng" w="9525">
              <a:solidFill>
                <a:srgbClr val="0D0D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164" name="Google Shape;1164;p23"/>
          <p:cNvGrpSpPr/>
          <p:nvPr/>
        </p:nvGrpSpPr>
        <p:grpSpPr>
          <a:xfrm>
            <a:off x="6567077" y="3177536"/>
            <a:ext cx="1685925" cy="488156"/>
            <a:chOff x="2342874" y="1412937"/>
            <a:chExt cx="1685925" cy="488156"/>
          </a:xfrm>
        </p:grpSpPr>
        <p:sp>
          <p:nvSpPr>
            <p:cNvPr id="1165" name="Google Shape;1165;p23"/>
            <p:cNvSpPr/>
            <p:nvPr/>
          </p:nvSpPr>
          <p:spPr>
            <a:xfrm>
              <a:off x="2342874" y="1412937"/>
              <a:ext cx="1685925" cy="488156"/>
            </a:xfrm>
            <a:custGeom>
              <a:rect b="b" l="l" r="r" t="t"/>
              <a:pathLst>
                <a:path extrusionOk="0" h="488156" w="1685925">
                  <a:moveTo>
                    <a:pt x="0" y="488156"/>
                  </a:moveTo>
                  <a:lnTo>
                    <a:pt x="461963" y="2381"/>
                  </a:lnTo>
                  <a:lnTo>
                    <a:pt x="1685925" y="0"/>
                  </a:lnTo>
                  <a:lnTo>
                    <a:pt x="1223963" y="488156"/>
                  </a:lnTo>
                  <a:lnTo>
                    <a:pt x="0" y="488156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166" name="Google Shape;1166;p23"/>
            <p:cNvGrpSpPr/>
            <p:nvPr/>
          </p:nvGrpSpPr>
          <p:grpSpPr>
            <a:xfrm>
              <a:off x="2347457" y="1413059"/>
              <a:ext cx="1676758" cy="487912"/>
              <a:chOff x="3246825" y="1489696"/>
              <a:chExt cx="1676758" cy="487912"/>
            </a:xfrm>
          </p:grpSpPr>
          <p:cxnSp>
            <p:nvCxnSpPr>
              <p:cNvPr id="1167" name="Google Shape;1167;p23"/>
              <p:cNvCxnSpPr/>
              <p:nvPr/>
            </p:nvCxnSpPr>
            <p:spPr>
              <a:xfrm flipH="1" rot="10800000">
                <a:off x="3246825" y="1489696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38787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68" name="Google Shape;1168;p23"/>
              <p:cNvCxnSpPr/>
              <p:nvPr/>
            </p:nvCxnSpPr>
            <p:spPr>
              <a:xfrm flipH="1" rot="10800000">
                <a:off x="3399225" y="1489696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38787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69" name="Google Shape;1169;p23"/>
              <p:cNvCxnSpPr/>
              <p:nvPr/>
            </p:nvCxnSpPr>
            <p:spPr>
              <a:xfrm flipH="1" rot="10800000">
                <a:off x="3551625" y="1489696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38787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0" name="Google Shape;1170;p23"/>
              <p:cNvCxnSpPr/>
              <p:nvPr/>
            </p:nvCxnSpPr>
            <p:spPr>
              <a:xfrm flipH="1" rot="10800000">
                <a:off x="3704025" y="1489696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38787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1" name="Google Shape;1171;p23"/>
              <p:cNvCxnSpPr/>
              <p:nvPr/>
            </p:nvCxnSpPr>
            <p:spPr>
              <a:xfrm flipH="1" rot="10800000">
                <a:off x="3856425" y="1489696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38787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2" name="Google Shape;1172;p23"/>
              <p:cNvCxnSpPr/>
              <p:nvPr/>
            </p:nvCxnSpPr>
            <p:spPr>
              <a:xfrm flipH="1" rot="10800000">
                <a:off x="4008825" y="1489696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38787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3" name="Google Shape;1173;p23"/>
              <p:cNvCxnSpPr/>
              <p:nvPr/>
            </p:nvCxnSpPr>
            <p:spPr>
              <a:xfrm flipH="1" rot="10800000">
                <a:off x="4161225" y="1489696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38787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4" name="Google Shape;1174;p23"/>
              <p:cNvCxnSpPr/>
              <p:nvPr/>
            </p:nvCxnSpPr>
            <p:spPr>
              <a:xfrm flipH="1" rot="10800000">
                <a:off x="4313625" y="1489696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38787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5" name="Google Shape;1175;p23"/>
              <p:cNvCxnSpPr/>
              <p:nvPr/>
            </p:nvCxnSpPr>
            <p:spPr>
              <a:xfrm flipH="1" rot="10800000">
                <a:off x="4466025" y="1489696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38787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6" name="Google Shape;1176;p23"/>
              <p:cNvCxnSpPr/>
              <p:nvPr/>
            </p:nvCxnSpPr>
            <p:spPr>
              <a:xfrm>
                <a:off x="3703643" y="1489696"/>
                <a:ext cx="12199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8787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7" name="Google Shape;1177;p23"/>
              <p:cNvCxnSpPr/>
              <p:nvPr/>
            </p:nvCxnSpPr>
            <p:spPr>
              <a:xfrm>
                <a:off x="3589350" y="1611674"/>
                <a:ext cx="12199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8787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8" name="Google Shape;1178;p23"/>
              <p:cNvCxnSpPr/>
              <p:nvPr/>
            </p:nvCxnSpPr>
            <p:spPr>
              <a:xfrm>
                <a:off x="3475057" y="1733652"/>
                <a:ext cx="12199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8787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9" name="Google Shape;1179;p23"/>
              <p:cNvCxnSpPr/>
              <p:nvPr/>
            </p:nvCxnSpPr>
            <p:spPr>
              <a:xfrm>
                <a:off x="3360746" y="1855630"/>
                <a:ext cx="12199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8787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0" name="Google Shape;1180;p23"/>
              <p:cNvCxnSpPr/>
              <p:nvPr/>
            </p:nvCxnSpPr>
            <p:spPr>
              <a:xfrm>
                <a:off x="3251205" y="1977608"/>
                <a:ext cx="121994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8787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181" name="Google Shape;1181;p23"/>
            <p:cNvSpPr/>
            <p:nvPr/>
          </p:nvSpPr>
          <p:spPr>
            <a:xfrm>
              <a:off x="2342874" y="1412937"/>
              <a:ext cx="1685925" cy="488156"/>
            </a:xfrm>
            <a:custGeom>
              <a:rect b="b" l="l" r="r" t="t"/>
              <a:pathLst>
                <a:path extrusionOk="0" h="488156" w="1685925">
                  <a:moveTo>
                    <a:pt x="0" y="488156"/>
                  </a:moveTo>
                  <a:lnTo>
                    <a:pt x="461963" y="2381"/>
                  </a:lnTo>
                  <a:lnTo>
                    <a:pt x="1685925" y="0"/>
                  </a:lnTo>
                  <a:lnTo>
                    <a:pt x="1223963" y="488156"/>
                  </a:lnTo>
                  <a:lnTo>
                    <a:pt x="0" y="488156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182" name="Google Shape;1182;p23"/>
          <p:cNvSpPr/>
          <p:nvPr/>
        </p:nvSpPr>
        <p:spPr>
          <a:xfrm>
            <a:off x="6567077" y="3972717"/>
            <a:ext cx="1221580" cy="148373"/>
          </a:xfrm>
          <a:prstGeom prst="rect">
            <a:avLst/>
          </a:prstGeom>
          <a:solidFill>
            <a:srgbClr val="0D0D0D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Location</a:t>
            </a:r>
            <a:endParaRPr/>
          </a:p>
        </p:txBody>
      </p:sp>
      <p:sp>
        <p:nvSpPr>
          <p:cNvPr id="1183" name="Google Shape;1183;p23"/>
          <p:cNvSpPr/>
          <p:nvPr/>
        </p:nvSpPr>
        <p:spPr>
          <a:xfrm>
            <a:off x="7788934" y="3486243"/>
            <a:ext cx="459582" cy="635794"/>
          </a:xfrm>
          <a:custGeom>
            <a:rect b="b" l="l" r="r" t="t"/>
            <a:pathLst>
              <a:path extrusionOk="0" h="635794" w="459582">
                <a:moveTo>
                  <a:pt x="0" y="635794"/>
                </a:moveTo>
                <a:lnTo>
                  <a:pt x="459582" y="152400"/>
                </a:lnTo>
                <a:lnTo>
                  <a:pt x="459582" y="0"/>
                </a:lnTo>
                <a:lnTo>
                  <a:pt x="2382" y="485775"/>
                </a:lnTo>
                <a:lnTo>
                  <a:pt x="0" y="635794"/>
                </a:lnTo>
                <a:close/>
              </a:path>
            </a:pathLst>
          </a:custGeom>
          <a:solidFill>
            <a:srgbClr val="0D0D0D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4" name="Google Shape;1184;p23"/>
          <p:cNvSpPr/>
          <p:nvPr/>
        </p:nvSpPr>
        <p:spPr>
          <a:xfrm rot="-5400000">
            <a:off x="6344787" y="4044884"/>
            <a:ext cx="914395" cy="14837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Datation         </a:t>
            </a:r>
            <a:endParaRPr/>
          </a:p>
        </p:txBody>
      </p:sp>
      <p:sp>
        <p:nvSpPr>
          <p:cNvPr id="1185" name="Google Shape;1185;p23"/>
          <p:cNvSpPr/>
          <p:nvPr/>
        </p:nvSpPr>
        <p:spPr>
          <a:xfrm>
            <a:off x="6726897" y="3179062"/>
            <a:ext cx="607219" cy="485775"/>
          </a:xfrm>
          <a:custGeom>
            <a:rect b="b" l="l" r="r" t="t"/>
            <a:pathLst>
              <a:path extrusionOk="0" h="485775" w="607219">
                <a:moveTo>
                  <a:pt x="452437" y="0"/>
                </a:moveTo>
                <a:lnTo>
                  <a:pt x="607219" y="0"/>
                </a:lnTo>
                <a:lnTo>
                  <a:pt x="147637" y="483393"/>
                </a:lnTo>
                <a:lnTo>
                  <a:pt x="0" y="485775"/>
                </a:lnTo>
                <a:lnTo>
                  <a:pt x="452437" y="0"/>
                </a:lnTo>
                <a:close/>
              </a:path>
            </a:pathLst>
          </a:custGeom>
          <a:solidFill>
            <a:srgbClr val="002060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6" name="Google Shape;1186;p23"/>
          <p:cNvSpPr/>
          <p:nvPr/>
        </p:nvSpPr>
        <p:spPr>
          <a:xfrm>
            <a:off x="6795953" y="3298124"/>
            <a:ext cx="1335881" cy="126206"/>
          </a:xfrm>
          <a:custGeom>
            <a:rect b="b" l="l" r="r" t="t"/>
            <a:pathLst>
              <a:path extrusionOk="0" h="126206" w="1335881">
                <a:moveTo>
                  <a:pt x="0" y="121444"/>
                </a:moveTo>
                <a:lnTo>
                  <a:pt x="116681" y="0"/>
                </a:lnTo>
                <a:lnTo>
                  <a:pt x="1335881" y="4763"/>
                </a:lnTo>
                <a:lnTo>
                  <a:pt x="1216819" y="126206"/>
                </a:lnTo>
                <a:lnTo>
                  <a:pt x="0" y="121444"/>
                </a:lnTo>
                <a:close/>
              </a:path>
            </a:pathLst>
          </a:custGeom>
          <a:solidFill>
            <a:srgbClr val="A53010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Property</a:t>
            </a:r>
            <a:endParaRPr i="1" sz="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7" name="Google Shape;1187;p23"/>
          <p:cNvSpPr/>
          <p:nvPr/>
        </p:nvSpPr>
        <p:spPr>
          <a:xfrm>
            <a:off x="8015153" y="3300505"/>
            <a:ext cx="119063" cy="1033463"/>
          </a:xfrm>
          <a:custGeom>
            <a:rect b="b" l="l" r="r" t="t"/>
            <a:pathLst>
              <a:path extrusionOk="0" h="1033463" w="119063">
                <a:moveTo>
                  <a:pt x="0" y="123825"/>
                </a:moveTo>
                <a:lnTo>
                  <a:pt x="119063" y="0"/>
                </a:lnTo>
                <a:lnTo>
                  <a:pt x="119063" y="914400"/>
                </a:lnTo>
                <a:lnTo>
                  <a:pt x="4763" y="1033463"/>
                </a:lnTo>
                <a:cubicBezTo>
                  <a:pt x="3175" y="730250"/>
                  <a:pt x="1588" y="427038"/>
                  <a:pt x="0" y="123825"/>
                </a:cubicBezTo>
                <a:close/>
              </a:path>
            </a:pathLst>
          </a:custGeom>
          <a:solidFill>
            <a:srgbClr val="A5301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188" name="Google Shape;1188;p23"/>
          <p:cNvGrpSpPr/>
          <p:nvPr/>
        </p:nvGrpSpPr>
        <p:grpSpPr>
          <a:xfrm>
            <a:off x="8200458" y="3178054"/>
            <a:ext cx="463042" cy="1404938"/>
            <a:chOff x="3898505" y="1406731"/>
            <a:chExt cx="463042" cy="1404938"/>
          </a:xfrm>
        </p:grpSpPr>
        <p:sp>
          <p:nvSpPr>
            <p:cNvPr id="1189" name="Google Shape;1189;p23"/>
            <p:cNvSpPr/>
            <p:nvPr/>
          </p:nvSpPr>
          <p:spPr>
            <a:xfrm>
              <a:off x="3899045" y="1406731"/>
              <a:ext cx="461962" cy="1404938"/>
            </a:xfrm>
            <a:custGeom>
              <a:rect b="b" l="l" r="r" t="t"/>
              <a:pathLst>
                <a:path extrusionOk="0" h="1404938" w="461962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190" name="Google Shape;1190;p23"/>
            <p:cNvGrpSpPr/>
            <p:nvPr/>
          </p:nvGrpSpPr>
          <p:grpSpPr>
            <a:xfrm>
              <a:off x="3898505" y="1408535"/>
              <a:ext cx="463042" cy="1401331"/>
              <a:chOff x="3962034" y="1816055"/>
              <a:chExt cx="463042" cy="1401331"/>
            </a:xfrm>
          </p:grpSpPr>
          <p:cxnSp>
            <p:nvCxnSpPr>
              <p:cNvPr id="1191" name="Google Shape;1191;p23"/>
              <p:cNvCxnSpPr/>
              <p:nvPr/>
            </p:nvCxnSpPr>
            <p:spPr>
              <a:xfrm flipH="1" rot="10800000">
                <a:off x="3967877" y="18160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2" name="Google Shape;1192;p23"/>
              <p:cNvCxnSpPr/>
              <p:nvPr/>
            </p:nvCxnSpPr>
            <p:spPr>
              <a:xfrm flipH="1" rot="10800000">
                <a:off x="3967877" y="19684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3" name="Google Shape;1193;p23"/>
              <p:cNvCxnSpPr/>
              <p:nvPr/>
            </p:nvCxnSpPr>
            <p:spPr>
              <a:xfrm flipH="1" rot="10800000">
                <a:off x="3967877" y="21208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4" name="Google Shape;1194;p23"/>
              <p:cNvCxnSpPr/>
              <p:nvPr/>
            </p:nvCxnSpPr>
            <p:spPr>
              <a:xfrm flipH="1" rot="10800000">
                <a:off x="3967877" y="22732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5" name="Google Shape;1195;p23"/>
              <p:cNvCxnSpPr/>
              <p:nvPr/>
            </p:nvCxnSpPr>
            <p:spPr>
              <a:xfrm flipH="1" rot="10800000">
                <a:off x="3967877" y="24256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6" name="Google Shape;1196;p23"/>
              <p:cNvCxnSpPr/>
              <p:nvPr/>
            </p:nvCxnSpPr>
            <p:spPr>
              <a:xfrm flipH="1" rot="10800000">
                <a:off x="3967877" y="25780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7" name="Google Shape;1197;p23"/>
              <p:cNvCxnSpPr/>
              <p:nvPr/>
            </p:nvCxnSpPr>
            <p:spPr>
              <a:xfrm flipH="1" rot="10800000">
                <a:off x="3967877" y="27304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8" name="Google Shape;1198;p23"/>
              <p:cNvCxnSpPr/>
              <p:nvPr/>
            </p:nvCxnSpPr>
            <p:spPr>
              <a:xfrm rot="10800000">
                <a:off x="4423282" y="1816055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9" name="Google Shape;1199;p23"/>
              <p:cNvCxnSpPr/>
              <p:nvPr/>
            </p:nvCxnSpPr>
            <p:spPr>
              <a:xfrm rot="10800000">
                <a:off x="4307970" y="1935114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0" name="Google Shape;1200;p23"/>
              <p:cNvCxnSpPr/>
              <p:nvPr/>
            </p:nvCxnSpPr>
            <p:spPr>
              <a:xfrm rot="10800000">
                <a:off x="4192658" y="2066403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1" name="Google Shape;1201;p23"/>
              <p:cNvCxnSpPr/>
              <p:nvPr/>
            </p:nvCxnSpPr>
            <p:spPr>
              <a:xfrm rot="10800000">
                <a:off x="4077346" y="2188105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2" name="Google Shape;1202;p23"/>
              <p:cNvCxnSpPr/>
              <p:nvPr/>
            </p:nvCxnSpPr>
            <p:spPr>
              <a:xfrm rot="10800000">
                <a:off x="3962034" y="2302986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03" name="Google Shape;1203;p23"/>
            <p:cNvSpPr/>
            <p:nvPr/>
          </p:nvSpPr>
          <p:spPr>
            <a:xfrm>
              <a:off x="3899045" y="1406731"/>
              <a:ext cx="461962" cy="1404938"/>
            </a:xfrm>
            <a:custGeom>
              <a:rect b="b" l="l" r="r" t="t"/>
              <a:pathLst>
                <a:path extrusionOk="0" h="1404938" w="461962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cap="flat" cmpd="sng" w="9525">
              <a:solidFill>
                <a:srgbClr val="0D0D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204" name="Google Shape;1204;p23"/>
          <p:cNvGrpSpPr/>
          <p:nvPr/>
        </p:nvGrpSpPr>
        <p:grpSpPr>
          <a:xfrm>
            <a:off x="8552697" y="3178054"/>
            <a:ext cx="463042" cy="1404938"/>
            <a:chOff x="4299702" y="1597517"/>
            <a:chExt cx="463042" cy="1404938"/>
          </a:xfrm>
        </p:grpSpPr>
        <p:sp>
          <p:nvSpPr>
            <p:cNvPr id="1205" name="Google Shape;1205;p23"/>
            <p:cNvSpPr/>
            <p:nvPr/>
          </p:nvSpPr>
          <p:spPr>
            <a:xfrm>
              <a:off x="4300242" y="1597517"/>
              <a:ext cx="461962" cy="1404938"/>
            </a:xfrm>
            <a:custGeom>
              <a:rect b="b" l="l" r="r" t="t"/>
              <a:pathLst>
                <a:path extrusionOk="0" h="1404938" w="461962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206" name="Google Shape;1206;p23"/>
            <p:cNvGrpSpPr/>
            <p:nvPr/>
          </p:nvGrpSpPr>
          <p:grpSpPr>
            <a:xfrm>
              <a:off x="4299702" y="1599321"/>
              <a:ext cx="463042" cy="1401331"/>
              <a:chOff x="3962034" y="1816055"/>
              <a:chExt cx="463042" cy="1401331"/>
            </a:xfrm>
          </p:grpSpPr>
          <p:cxnSp>
            <p:nvCxnSpPr>
              <p:cNvPr id="1207" name="Google Shape;1207;p23"/>
              <p:cNvCxnSpPr/>
              <p:nvPr/>
            </p:nvCxnSpPr>
            <p:spPr>
              <a:xfrm flipH="1" rot="10800000">
                <a:off x="3967877" y="18160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8" name="Google Shape;1208;p23"/>
              <p:cNvCxnSpPr/>
              <p:nvPr/>
            </p:nvCxnSpPr>
            <p:spPr>
              <a:xfrm flipH="1" rot="10800000">
                <a:off x="3967877" y="19684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9" name="Google Shape;1209;p23"/>
              <p:cNvCxnSpPr/>
              <p:nvPr/>
            </p:nvCxnSpPr>
            <p:spPr>
              <a:xfrm flipH="1" rot="10800000">
                <a:off x="3967877" y="21208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0" name="Google Shape;1210;p23"/>
              <p:cNvCxnSpPr/>
              <p:nvPr/>
            </p:nvCxnSpPr>
            <p:spPr>
              <a:xfrm flipH="1" rot="10800000">
                <a:off x="3967877" y="22732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1" name="Google Shape;1211;p23"/>
              <p:cNvCxnSpPr/>
              <p:nvPr/>
            </p:nvCxnSpPr>
            <p:spPr>
              <a:xfrm flipH="1" rot="10800000">
                <a:off x="3967877" y="24256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2" name="Google Shape;1212;p23"/>
              <p:cNvCxnSpPr/>
              <p:nvPr/>
            </p:nvCxnSpPr>
            <p:spPr>
              <a:xfrm flipH="1" rot="10800000">
                <a:off x="3967877" y="25780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3" name="Google Shape;1213;p23"/>
              <p:cNvCxnSpPr/>
              <p:nvPr/>
            </p:nvCxnSpPr>
            <p:spPr>
              <a:xfrm flipH="1" rot="10800000">
                <a:off x="3967877" y="27304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4" name="Google Shape;1214;p23"/>
              <p:cNvCxnSpPr/>
              <p:nvPr/>
            </p:nvCxnSpPr>
            <p:spPr>
              <a:xfrm rot="10800000">
                <a:off x="4423282" y="1816055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5" name="Google Shape;1215;p23"/>
              <p:cNvCxnSpPr/>
              <p:nvPr/>
            </p:nvCxnSpPr>
            <p:spPr>
              <a:xfrm rot="10800000">
                <a:off x="4307970" y="1935114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6" name="Google Shape;1216;p23"/>
              <p:cNvCxnSpPr/>
              <p:nvPr/>
            </p:nvCxnSpPr>
            <p:spPr>
              <a:xfrm rot="10800000">
                <a:off x="4192658" y="2066403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7" name="Google Shape;1217;p23"/>
              <p:cNvCxnSpPr/>
              <p:nvPr/>
            </p:nvCxnSpPr>
            <p:spPr>
              <a:xfrm rot="10800000">
                <a:off x="4077346" y="2188105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8" name="Google Shape;1218;p23"/>
              <p:cNvCxnSpPr/>
              <p:nvPr/>
            </p:nvCxnSpPr>
            <p:spPr>
              <a:xfrm rot="10800000">
                <a:off x="3962034" y="2302986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19" name="Google Shape;1219;p23"/>
            <p:cNvSpPr/>
            <p:nvPr/>
          </p:nvSpPr>
          <p:spPr>
            <a:xfrm>
              <a:off x="4300242" y="1597517"/>
              <a:ext cx="461962" cy="1404938"/>
            </a:xfrm>
            <a:custGeom>
              <a:rect b="b" l="l" r="r" t="t"/>
              <a:pathLst>
                <a:path extrusionOk="0" h="1404938" w="461962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cap="flat" cmpd="sng" w="9525">
              <a:solidFill>
                <a:srgbClr val="0D0D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220" name="Google Shape;1220;p23"/>
          <p:cNvGrpSpPr/>
          <p:nvPr/>
        </p:nvGrpSpPr>
        <p:grpSpPr>
          <a:xfrm>
            <a:off x="8904936" y="3178054"/>
            <a:ext cx="463042" cy="1404938"/>
            <a:chOff x="4710225" y="1388687"/>
            <a:chExt cx="463042" cy="1404938"/>
          </a:xfrm>
        </p:grpSpPr>
        <p:sp>
          <p:nvSpPr>
            <p:cNvPr id="1221" name="Google Shape;1221;p23"/>
            <p:cNvSpPr/>
            <p:nvPr/>
          </p:nvSpPr>
          <p:spPr>
            <a:xfrm>
              <a:off x="4710765" y="1388687"/>
              <a:ext cx="461962" cy="1404938"/>
            </a:xfrm>
            <a:custGeom>
              <a:rect b="b" l="l" r="r" t="t"/>
              <a:pathLst>
                <a:path extrusionOk="0" h="1404938" w="461962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222" name="Google Shape;1222;p23"/>
            <p:cNvGrpSpPr/>
            <p:nvPr/>
          </p:nvGrpSpPr>
          <p:grpSpPr>
            <a:xfrm>
              <a:off x="4710225" y="1390491"/>
              <a:ext cx="463042" cy="1401331"/>
              <a:chOff x="3962034" y="1816055"/>
              <a:chExt cx="463042" cy="1401331"/>
            </a:xfrm>
          </p:grpSpPr>
          <p:cxnSp>
            <p:nvCxnSpPr>
              <p:cNvPr id="1223" name="Google Shape;1223;p23"/>
              <p:cNvCxnSpPr/>
              <p:nvPr/>
            </p:nvCxnSpPr>
            <p:spPr>
              <a:xfrm flipH="1" rot="10800000">
                <a:off x="3967877" y="18160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4" name="Google Shape;1224;p23"/>
              <p:cNvCxnSpPr/>
              <p:nvPr/>
            </p:nvCxnSpPr>
            <p:spPr>
              <a:xfrm flipH="1" rot="10800000">
                <a:off x="3967877" y="19684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5" name="Google Shape;1225;p23"/>
              <p:cNvCxnSpPr/>
              <p:nvPr/>
            </p:nvCxnSpPr>
            <p:spPr>
              <a:xfrm flipH="1" rot="10800000">
                <a:off x="3967877" y="21208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6" name="Google Shape;1226;p23"/>
              <p:cNvCxnSpPr/>
              <p:nvPr/>
            </p:nvCxnSpPr>
            <p:spPr>
              <a:xfrm flipH="1" rot="10800000">
                <a:off x="3967877" y="22732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7" name="Google Shape;1227;p23"/>
              <p:cNvCxnSpPr/>
              <p:nvPr/>
            </p:nvCxnSpPr>
            <p:spPr>
              <a:xfrm flipH="1" rot="10800000">
                <a:off x="3967877" y="24256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8" name="Google Shape;1228;p23"/>
              <p:cNvCxnSpPr/>
              <p:nvPr/>
            </p:nvCxnSpPr>
            <p:spPr>
              <a:xfrm flipH="1" rot="10800000">
                <a:off x="3967877" y="25780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9" name="Google Shape;1229;p23"/>
              <p:cNvCxnSpPr/>
              <p:nvPr/>
            </p:nvCxnSpPr>
            <p:spPr>
              <a:xfrm flipH="1" rot="10800000">
                <a:off x="3967877" y="27304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30" name="Google Shape;1230;p23"/>
              <p:cNvCxnSpPr/>
              <p:nvPr/>
            </p:nvCxnSpPr>
            <p:spPr>
              <a:xfrm rot="10800000">
                <a:off x="4423282" y="1816055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31" name="Google Shape;1231;p23"/>
              <p:cNvCxnSpPr/>
              <p:nvPr/>
            </p:nvCxnSpPr>
            <p:spPr>
              <a:xfrm rot="10800000">
                <a:off x="4307970" y="1935114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32" name="Google Shape;1232;p23"/>
              <p:cNvCxnSpPr/>
              <p:nvPr/>
            </p:nvCxnSpPr>
            <p:spPr>
              <a:xfrm rot="10800000">
                <a:off x="4192658" y="2066403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33" name="Google Shape;1233;p23"/>
              <p:cNvCxnSpPr/>
              <p:nvPr/>
            </p:nvCxnSpPr>
            <p:spPr>
              <a:xfrm rot="10800000">
                <a:off x="4077346" y="2188105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34" name="Google Shape;1234;p23"/>
              <p:cNvCxnSpPr/>
              <p:nvPr/>
            </p:nvCxnSpPr>
            <p:spPr>
              <a:xfrm rot="10800000">
                <a:off x="3962034" y="2302986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35" name="Google Shape;1235;p23"/>
            <p:cNvSpPr/>
            <p:nvPr/>
          </p:nvSpPr>
          <p:spPr>
            <a:xfrm>
              <a:off x="4710765" y="1388687"/>
              <a:ext cx="461962" cy="1404938"/>
            </a:xfrm>
            <a:custGeom>
              <a:rect b="b" l="l" r="r" t="t"/>
              <a:pathLst>
                <a:path extrusionOk="0" h="1404938" w="461962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cap="flat" cmpd="sng" w="9525">
              <a:solidFill>
                <a:srgbClr val="0D0D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236" name="Google Shape;1236;p23"/>
          <p:cNvGrpSpPr/>
          <p:nvPr/>
        </p:nvGrpSpPr>
        <p:grpSpPr>
          <a:xfrm>
            <a:off x="9257175" y="3178054"/>
            <a:ext cx="463042" cy="1404938"/>
            <a:chOff x="5106075" y="1417439"/>
            <a:chExt cx="463042" cy="1404938"/>
          </a:xfrm>
        </p:grpSpPr>
        <p:sp>
          <p:nvSpPr>
            <p:cNvPr id="1237" name="Google Shape;1237;p23"/>
            <p:cNvSpPr/>
            <p:nvPr/>
          </p:nvSpPr>
          <p:spPr>
            <a:xfrm>
              <a:off x="5106615" y="1417439"/>
              <a:ext cx="461962" cy="1404938"/>
            </a:xfrm>
            <a:custGeom>
              <a:rect b="b" l="l" r="r" t="t"/>
              <a:pathLst>
                <a:path extrusionOk="0" h="1404938" w="461962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238" name="Google Shape;1238;p23"/>
            <p:cNvGrpSpPr/>
            <p:nvPr/>
          </p:nvGrpSpPr>
          <p:grpSpPr>
            <a:xfrm>
              <a:off x="5106075" y="1419243"/>
              <a:ext cx="463042" cy="1401331"/>
              <a:chOff x="3962034" y="1816055"/>
              <a:chExt cx="463042" cy="1401331"/>
            </a:xfrm>
          </p:grpSpPr>
          <p:cxnSp>
            <p:nvCxnSpPr>
              <p:cNvPr id="1239" name="Google Shape;1239;p23"/>
              <p:cNvCxnSpPr/>
              <p:nvPr/>
            </p:nvCxnSpPr>
            <p:spPr>
              <a:xfrm flipH="1" rot="10800000">
                <a:off x="3967877" y="18160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0" name="Google Shape;1240;p23"/>
              <p:cNvCxnSpPr/>
              <p:nvPr/>
            </p:nvCxnSpPr>
            <p:spPr>
              <a:xfrm flipH="1" rot="10800000">
                <a:off x="3967877" y="19684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1" name="Google Shape;1241;p23"/>
              <p:cNvCxnSpPr/>
              <p:nvPr/>
            </p:nvCxnSpPr>
            <p:spPr>
              <a:xfrm flipH="1" rot="10800000">
                <a:off x="3967877" y="21208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2" name="Google Shape;1242;p23"/>
              <p:cNvCxnSpPr/>
              <p:nvPr/>
            </p:nvCxnSpPr>
            <p:spPr>
              <a:xfrm flipH="1" rot="10800000">
                <a:off x="3967877" y="22732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3" name="Google Shape;1243;p23"/>
              <p:cNvCxnSpPr/>
              <p:nvPr/>
            </p:nvCxnSpPr>
            <p:spPr>
              <a:xfrm flipH="1" rot="10800000">
                <a:off x="3967877" y="24256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4" name="Google Shape;1244;p23"/>
              <p:cNvCxnSpPr/>
              <p:nvPr/>
            </p:nvCxnSpPr>
            <p:spPr>
              <a:xfrm flipH="1" rot="10800000">
                <a:off x="3967877" y="25780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5" name="Google Shape;1245;p23"/>
              <p:cNvCxnSpPr/>
              <p:nvPr/>
            </p:nvCxnSpPr>
            <p:spPr>
              <a:xfrm flipH="1" rot="10800000">
                <a:off x="3967877" y="27304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6" name="Google Shape;1246;p23"/>
              <p:cNvCxnSpPr/>
              <p:nvPr/>
            </p:nvCxnSpPr>
            <p:spPr>
              <a:xfrm rot="10800000">
                <a:off x="4423282" y="1816055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7" name="Google Shape;1247;p23"/>
              <p:cNvCxnSpPr/>
              <p:nvPr/>
            </p:nvCxnSpPr>
            <p:spPr>
              <a:xfrm rot="10800000">
                <a:off x="4307970" y="1935114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8" name="Google Shape;1248;p23"/>
              <p:cNvCxnSpPr/>
              <p:nvPr/>
            </p:nvCxnSpPr>
            <p:spPr>
              <a:xfrm rot="10800000">
                <a:off x="4192658" y="2066403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9" name="Google Shape;1249;p23"/>
              <p:cNvCxnSpPr/>
              <p:nvPr/>
            </p:nvCxnSpPr>
            <p:spPr>
              <a:xfrm rot="10800000">
                <a:off x="4077346" y="2188105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0" name="Google Shape;1250;p23"/>
              <p:cNvCxnSpPr/>
              <p:nvPr/>
            </p:nvCxnSpPr>
            <p:spPr>
              <a:xfrm rot="10800000">
                <a:off x="3962034" y="2302986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51" name="Google Shape;1251;p23"/>
            <p:cNvSpPr/>
            <p:nvPr/>
          </p:nvSpPr>
          <p:spPr>
            <a:xfrm>
              <a:off x="5106615" y="1417439"/>
              <a:ext cx="461962" cy="1404938"/>
            </a:xfrm>
            <a:custGeom>
              <a:rect b="b" l="l" r="r" t="t"/>
              <a:pathLst>
                <a:path extrusionOk="0" h="1404938" w="461962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cap="flat" cmpd="sng" w="9525">
              <a:solidFill>
                <a:srgbClr val="0D0D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252" name="Google Shape;1252;p23"/>
          <p:cNvGrpSpPr/>
          <p:nvPr/>
        </p:nvGrpSpPr>
        <p:grpSpPr>
          <a:xfrm>
            <a:off x="9609414" y="3178054"/>
            <a:ext cx="463042" cy="1404938"/>
            <a:chOff x="5457046" y="1417439"/>
            <a:chExt cx="463042" cy="1404938"/>
          </a:xfrm>
        </p:grpSpPr>
        <p:sp>
          <p:nvSpPr>
            <p:cNvPr id="1253" name="Google Shape;1253;p23"/>
            <p:cNvSpPr/>
            <p:nvPr/>
          </p:nvSpPr>
          <p:spPr>
            <a:xfrm>
              <a:off x="5457586" y="1417439"/>
              <a:ext cx="461962" cy="1404938"/>
            </a:xfrm>
            <a:custGeom>
              <a:rect b="b" l="l" r="r" t="t"/>
              <a:pathLst>
                <a:path extrusionOk="0" h="1404938" w="461962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254" name="Google Shape;1254;p23"/>
            <p:cNvGrpSpPr/>
            <p:nvPr/>
          </p:nvGrpSpPr>
          <p:grpSpPr>
            <a:xfrm>
              <a:off x="5457046" y="1419243"/>
              <a:ext cx="463042" cy="1401331"/>
              <a:chOff x="3962034" y="1816055"/>
              <a:chExt cx="463042" cy="1401331"/>
            </a:xfrm>
          </p:grpSpPr>
          <p:cxnSp>
            <p:nvCxnSpPr>
              <p:cNvPr id="1255" name="Google Shape;1255;p23"/>
              <p:cNvCxnSpPr/>
              <p:nvPr/>
            </p:nvCxnSpPr>
            <p:spPr>
              <a:xfrm flipH="1" rot="10800000">
                <a:off x="3967877" y="18160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6" name="Google Shape;1256;p23"/>
              <p:cNvCxnSpPr/>
              <p:nvPr/>
            </p:nvCxnSpPr>
            <p:spPr>
              <a:xfrm flipH="1" rot="10800000">
                <a:off x="3967877" y="19684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7" name="Google Shape;1257;p23"/>
              <p:cNvCxnSpPr/>
              <p:nvPr/>
            </p:nvCxnSpPr>
            <p:spPr>
              <a:xfrm flipH="1" rot="10800000">
                <a:off x="3967877" y="21208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8" name="Google Shape;1258;p23"/>
              <p:cNvCxnSpPr/>
              <p:nvPr/>
            </p:nvCxnSpPr>
            <p:spPr>
              <a:xfrm flipH="1" rot="10800000">
                <a:off x="3967877" y="22732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9" name="Google Shape;1259;p23"/>
              <p:cNvCxnSpPr/>
              <p:nvPr/>
            </p:nvCxnSpPr>
            <p:spPr>
              <a:xfrm flipH="1" rot="10800000">
                <a:off x="3967877" y="24256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0" name="Google Shape;1260;p23"/>
              <p:cNvCxnSpPr/>
              <p:nvPr/>
            </p:nvCxnSpPr>
            <p:spPr>
              <a:xfrm flipH="1" rot="10800000">
                <a:off x="3967877" y="25780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1" name="Google Shape;1261;p23"/>
              <p:cNvCxnSpPr/>
              <p:nvPr/>
            </p:nvCxnSpPr>
            <p:spPr>
              <a:xfrm flipH="1" rot="10800000">
                <a:off x="3967877" y="27304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2" name="Google Shape;1262;p23"/>
              <p:cNvCxnSpPr/>
              <p:nvPr/>
            </p:nvCxnSpPr>
            <p:spPr>
              <a:xfrm rot="10800000">
                <a:off x="4423282" y="1816055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3" name="Google Shape;1263;p23"/>
              <p:cNvCxnSpPr/>
              <p:nvPr/>
            </p:nvCxnSpPr>
            <p:spPr>
              <a:xfrm rot="10800000">
                <a:off x="4307970" y="1935114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4" name="Google Shape;1264;p23"/>
              <p:cNvCxnSpPr/>
              <p:nvPr/>
            </p:nvCxnSpPr>
            <p:spPr>
              <a:xfrm rot="10800000">
                <a:off x="4192658" y="2066403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5" name="Google Shape;1265;p23"/>
              <p:cNvCxnSpPr/>
              <p:nvPr/>
            </p:nvCxnSpPr>
            <p:spPr>
              <a:xfrm rot="10800000">
                <a:off x="4077346" y="2188105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6" name="Google Shape;1266;p23"/>
              <p:cNvCxnSpPr/>
              <p:nvPr/>
            </p:nvCxnSpPr>
            <p:spPr>
              <a:xfrm rot="10800000">
                <a:off x="3962034" y="2302986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67" name="Google Shape;1267;p23"/>
            <p:cNvSpPr/>
            <p:nvPr/>
          </p:nvSpPr>
          <p:spPr>
            <a:xfrm>
              <a:off x="5457586" y="1417439"/>
              <a:ext cx="461962" cy="1404938"/>
            </a:xfrm>
            <a:custGeom>
              <a:rect b="b" l="l" r="r" t="t"/>
              <a:pathLst>
                <a:path extrusionOk="0" h="1404938" w="461962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cap="flat" cmpd="sng" w="9525">
              <a:solidFill>
                <a:srgbClr val="0D0D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268" name="Google Shape;1268;p23"/>
          <p:cNvGrpSpPr/>
          <p:nvPr/>
        </p:nvGrpSpPr>
        <p:grpSpPr>
          <a:xfrm>
            <a:off x="9961653" y="3178054"/>
            <a:ext cx="463042" cy="1404938"/>
            <a:chOff x="5871541" y="1432305"/>
            <a:chExt cx="463042" cy="1404938"/>
          </a:xfrm>
        </p:grpSpPr>
        <p:sp>
          <p:nvSpPr>
            <p:cNvPr id="1269" name="Google Shape;1269;p23"/>
            <p:cNvSpPr/>
            <p:nvPr/>
          </p:nvSpPr>
          <p:spPr>
            <a:xfrm>
              <a:off x="5872081" y="1432305"/>
              <a:ext cx="461962" cy="1404938"/>
            </a:xfrm>
            <a:custGeom>
              <a:rect b="b" l="l" r="r" t="t"/>
              <a:pathLst>
                <a:path extrusionOk="0" h="1404938" w="461962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rgbClr val="A65E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270" name="Google Shape;1270;p23"/>
            <p:cNvGrpSpPr/>
            <p:nvPr/>
          </p:nvGrpSpPr>
          <p:grpSpPr>
            <a:xfrm>
              <a:off x="5871541" y="1434109"/>
              <a:ext cx="463042" cy="1401331"/>
              <a:chOff x="3962034" y="1816055"/>
              <a:chExt cx="463042" cy="1401331"/>
            </a:xfrm>
          </p:grpSpPr>
          <p:cxnSp>
            <p:nvCxnSpPr>
              <p:cNvPr id="1271" name="Google Shape;1271;p23"/>
              <p:cNvCxnSpPr/>
              <p:nvPr/>
            </p:nvCxnSpPr>
            <p:spPr>
              <a:xfrm flipH="1" rot="10800000">
                <a:off x="3967877" y="18160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2" name="Google Shape;1272;p23"/>
              <p:cNvCxnSpPr/>
              <p:nvPr/>
            </p:nvCxnSpPr>
            <p:spPr>
              <a:xfrm flipH="1" rot="10800000">
                <a:off x="3967877" y="19684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3" name="Google Shape;1273;p23"/>
              <p:cNvCxnSpPr/>
              <p:nvPr/>
            </p:nvCxnSpPr>
            <p:spPr>
              <a:xfrm flipH="1" rot="10800000">
                <a:off x="3967877" y="21208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4" name="Google Shape;1274;p23"/>
              <p:cNvCxnSpPr/>
              <p:nvPr/>
            </p:nvCxnSpPr>
            <p:spPr>
              <a:xfrm flipH="1" rot="10800000">
                <a:off x="3967877" y="22732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5" name="Google Shape;1275;p23"/>
              <p:cNvCxnSpPr/>
              <p:nvPr/>
            </p:nvCxnSpPr>
            <p:spPr>
              <a:xfrm flipH="1" rot="10800000">
                <a:off x="3967877" y="24256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6" name="Google Shape;1276;p23"/>
              <p:cNvCxnSpPr/>
              <p:nvPr/>
            </p:nvCxnSpPr>
            <p:spPr>
              <a:xfrm flipH="1" rot="10800000">
                <a:off x="3967877" y="25780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7" name="Google Shape;1277;p23"/>
              <p:cNvCxnSpPr/>
              <p:nvPr/>
            </p:nvCxnSpPr>
            <p:spPr>
              <a:xfrm flipH="1" rot="10800000">
                <a:off x="3967877" y="27304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8" name="Google Shape;1278;p23"/>
              <p:cNvCxnSpPr/>
              <p:nvPr/>
            </p:nvCxnSpPr>
            <p:spPr>
              <a:xfrm rot="10800000">
                <a:off x="4423282" y="1816055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9" name="Google Shape;1279;p23"/>
              <p:cNvCxnSpPr/>
              <p:nvPr/>
            </p:nvCxnSpPr>
            <p:spPr>
              <a:xfrm rot="10800000">
                <a:off x="4307970" y="1935114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0" name="Google Shape;1280;p23"/>
              <p:cNvCxnSpPr/>
              <p:nvPr/>
            </p:nvCxnSpPr>
            <p:spPr>
              <a:xfrm rot="10800000">
                <a:off x="4192658" y="2066403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1" name="Google Shape;1281;p23"/>
              <p:cNvCxnSpPr/>
              <p:nvPr/>
            </p:nvCxnSpPr>
            <p:spPr>
              <a:xfrm rot="10800000">
                <a:off x="4077346" y="2188105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2" name="Google Shape;1282;p23"/>
              <p:cNvCxnSpPr/>
              <p:nvPr/>
            </p:nvCxnSpPr>
            <p:spPr>
              <a:xfrm rot="10800000">
                <a:off x="3962034" y="2302986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83" name="Google Shape;1283;p23"/>
            <p:cNvSpPr/>
            <p:nvPr/>
          </p:nvSpPr>
          <p:spPr>
            <a:xfrm>
              <a:off x="5872081" y="1432305"/>
              <a:ext cx="461962" cy="1404938"/>
            </a:xfrm>
            <a:custGeom>
              <a:rect b="b" l="l" r="r" t="t"/>
              <a:pathLst>
                <a:path extrusionOk="0" h="1404938" w="461962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cap="flat" cmpd="sng" w="9525">
              <a:solidFill>
                <a:srgbClr val="0D0D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284" name="Google Shape;1284;p23"/>
          <p:cNvGrpSpPr/>
          <p:nvPr/>
        </p:nvGrpSpPr>
        <p:grpSpPr>
          <a:xfrm>
            <a:off x="10313894" y="3178054"/>
            <a:ext cx="463042" cy="1404938"/>
            <a:chOff x="6107825" y="1401102"/>
            <a:chExt cx="463042" cy="1404938"/>
          </a:xfrm>
        </p:grpSpPr>
        <p:sp>
          <p:nvSpPr>
            <p:cNvPr id="1285" name="Google Shape;1285;p23"/>
            <p:cNvSpPr/>
            <p:nvPr/>
          </p:nvSpPr>
          <p:spPr>
            <a:xfrm>
              <a:off x="6108365" y="1401102"/>
              <a:ext cx="461962" cy="1404938"/>
            </a:xfrm>
            <a:custGeom>
              <a:rect b="b" l="l" r="r" t="t"/>
              <a:pathLst>
                <a:path extrusionOk="0" h="1404938" w="461962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rgbClr val="DA3E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286" name="Google Shape;1286;p23"/>
            <p:cNvGrpSpPr/>
            <p:nvPr/>
          </p:nvGrpSpPr>
          <p:grpSpPr>
            <a:xfrm>
              <a:off x="6107825" y="1402906"/>
              <a:ext cx="463042" cy="1401331"/>
              <a:chOff x="3962034" y="1816055"/>
              <a:chExt cx="463042" cy="1401331"/>
            </a:xfrm>
          </p:grpSpPr>
          <p:cxnSp>
            <p:nvCxnSpPr>
              <p:cNvPr id="1287" name="Google Shape;1287;p23"/>
              <p:cNvCxnSpPr/>
              <p:nvPr/>
            </p:nvCxnSpPr>
            <p:spPr>
              <a:xfrm flipH="1" rot="10800000">
                <a:off x="3967877" y="18160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8" name="Google Shape;1288;p23"/>
              <p:cNvCxnSpPr/>
              <p:nvPr/>
            </p:nvCxnSpPr>
            <p:spPr>
              <a:xfrm flipH="1" rot="10800000">
                <a:off x="3967877" y="19684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9" name="Google Shape;1289;p23"/>
              <p:cNvCxnSpPr/>
              <p:nvPr/>
            </p:nvCxnSpPr>
            <p:spPr>
              <a:xfrm flipH="1" rot="10800000">
                <a:off x="3967877" y="21208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0" name="Google Shape;1290;p23"/>
              <p:cNvCxnSpPr/>
              <p:nvPr/>
            </p:nvCxnSpPr>
            <p:spPr>
              <a:xfrm flipH="1" rot="10800000">
                <a:off x="3967877" y="22732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1" name="Google Shape;1291;p23"/>
              <p:cNvCxnSpPr/>
              <p:nvPr/>
            </p:nvCxnSpPr>
            <p:spPr>
              <a:xfrm flipH="1" rot="10800000">
                <a:off x="3967877" y="24256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2" name="Google Shape;1292;p23"/>
              <p:cNvCxnSpPr/>
              <p:nvPr/>
            </p:nvCxnSpPr>
            <p:spPr>
              <a:xfrm flipH="1" rot="10800000">
                <a:off x="3967877" y="25780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3" name="Google Shape;1293;p23"/>
              <p:cNvCxnSpPr/>
              <p:nvPr/>
            </p:nvCxnSpPr>
            <p:spPr>
              <a:xfrm flipH="1" rot="10800000">
                <a:off x="3967877" y="2730455"/>
                <a:ext cx="457199" cy="4869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4" name="Google Shape;1294;p23"/>
              <p:cNvCxnSpPr/>
              <p:nvPr/>
            </p:nvCxnSpPr>
            <p:spPr>
              <a:xfrm rot="10800000">
                <a:off x="4423282" y="1816055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5" name="Google Shape;1295;p23"/>
              <p:cNvCxnSpPr/>
              <p:nvPr/>
            </p:nvCxnSpPr>
            <p:spPr>
              <a:xfrm rot="10800000">
                <a:off x="4307970" y="1935114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6" name="Google Shape;1296;p23"/>
              <p:cNvCxnSpPr/>
              <p:nvPr/>
            </p:nvCxnSpPr>
            <p:spPr>
              <a:xfrm rot="10800000">
                <a:off x="4192658" y="2066403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7" name="Google Shape;1297;p23"/>
              <p:cNvCxnSpPr/>
              <p:nvPr/>
            </p:nvCxnSpPr>
            <p:spPr>
              <a:xfrm rot="10800000">
                <a:off x="4077346" y="2188105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8" name="Google Shape;1298;p23"/>
              <p:cNvCxnSpPr/>
              <p:nvPr/>
            </p:nvCxnSpPr>
            <p:spPr>
              <a:xfrm rot="10800000">
                <a:off x="3962034" y="2302986"/>
                <a:ext cx="0" cy="91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A555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99" name="Google Shape;1299;p23"/>
            <p:cNvSpPr/>
            <p:nvPr/>
          </p:nvSpPr>
          <p:spPr>
            <a:xfrm>
              <a:off x="6108365" y="1401102"/>
              <a:ext cx="461962" cy="1404938"/>
            </a:xfrm>
            <a:custGeom>
              <a:rect b="b" l="l" r="r" t="t"/>
              <a:pathLst>
                <a:path extrusionOk="0" h="1404938" w="461962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cap="flat" cmpd="sng" w="9525">
              <a:solidFill>
                <a:srgbClr val="0D0D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300" name="Google Shape;1300;p23"/>
          <p:cNvSpPr txBox="1"/>
          <p:nvPr/>
        </p:nvSpPr>
        <p:spPr>
          <a:xfrm>
            <a:off x="6795952" y="4683866"/>
            <a:ext cx="1106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Values</a:t>
            </a:r>
            <a:endParaRPr/>
          </a:p>
        </p:txBody>
      </p:sp>
      <p:grpSp>
        <p:nvGrpSpPr>
          <p:cNvPr id="1301" name="Google Shape;1301;p23"/>
          <p:cNvGrpSpPr/>
          <p:nvPr/>
        </p:nvGrpSpPr>
        <p:grpSpPr>
          <a:xfrm>
            <a:off x="11032805" y="3793632"/>
            <a:ext cx="1159195" cy="789360"/>
            <a:chOff x="6901387" y="2071986"/>
            <a:chExt cx="1159195" cy="789360"/>
          </a:xfrm>
        </p:grpSpPr>
        <p:cxnSp>
          <p:nvCxnSpPr>
            <p:cNvPr id="1302" name="Google Shape;1302;p23"/>
            <p:cNvCxnSpPr/>
            <p:nvPr/>
          </p:nvCxnSpPr>
          <p:spPr>
            <a:xfrm flipH="1" rot="10800000">
              <a:off x="7032892" y="2248471"/>
              <a:ext cx="509" cy="569922"/>
            </a:xfrm>
            <a:prstGeom prst="straightConnector1">
              <a:avLst/>
            </a:prstGeom>
            <a:noFill/>
            <a:ln cap="rnd" cmpd="sng" w="9525">
              <a:solidFill>
                <a:srgbClr val="9D2D0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3" name="Google Shape;1303;p23"/>
            <p:cNvCxnSpPr/>
            <p:nvPr/>
          </p:nvCxnSpPr>
          <p:spPr>
            <a:xfrm flipH="1">
              <a:off x="7035194" y="2572221"/>
              <a:ext cx="224146" cy="244658"/>
            </a:xfrm>
            <a:prstGeom prst="straightConnector1">
              <a:avLst/>
            </a:prstGeom>
            <a:noFill/>
            <a:ln cap="rnd" cmpd="sng" w="9525">
              <a:solidFill>
                <a:srgbClr val="9D2D0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4" name="Google Shape;1304;p23"/>
            <p:cNvCxnSpPr/>
            <p:nvPr/>
          </p:nvCxnSpPr>
          <p:spPr>
            <a:xfrm rot="10800000">
              <a:off x="7031100" y="2816432"/>
              <a:ext cx="474600" cy="0"/>
            </a:xfrm>
            <a:prstGeom prst="straightConnector1">
              <a:avLst/>
            </a:prstGeom>
            <a:noFill/>
            <a:ln cap="rnd" cmpd="sng" w="9525">
              <a:solidFill>
                <a:srgbClr val="9D2D0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05" name="Google Shape;1305;p23"/>
            <p:cNvSpPr txBox="1"/>
            <p:nvPr/>
          </p:nvSpPr>
          <p:spPr>
            <a:xfrm>
              <a:off x="7400466" y="2661291"/>
              <a:ext cx="660116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-FR" sz="7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</a:t>
              </a:r>
              <a:endParaRPr i="1" sz="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06" name="Google Shape;1306;p23"/>
            <p:cNvSpPr txBox="1"/>
            <p:nvPr/>
          </p:nvSpPr>
          <p:spPr>
            <a:xfrm>
              <a:off x="7093013" y="2400772"/>
              <a:ext cx="660116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-FR" sz="7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prp</a:t>
              </a:r>
              <a:endParaRPr i="1" sz="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07" name="Google Shape;1307;p23"/>
            <p:cNvSpPr txBox="1"/>
            <p:nvPr/>
          </p:nvSpPr>
          <p:spPr>
            <a:xfrm>
              <a:off x="6901387" y="2071986"/>
              <a:ext cx="660116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-FR" sz="7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loc</a:t>
              </a:r>
              <a:endParaRPr i="1" sz="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08" name="Google Shape;1308;p23"/>
            <p:cNvSpPr/>
            <p:nvPr/>
          </p:nvSpPr>
          <p:spPr>
            <a:xfrm>
              <a:off x="7467600" y="2282304"/>
              <a:ext cx="45719" cy="45719"/>
            </a:xfrm>
            <a:prstGeom prst="ellipse">
              <a:avLst/>
            </a:prstGeom>
            <a:solidFill>
              <a:srgbClr val="1A1E0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09" name="Google Shape;1309;p23"/>
            <p:cNvSpPr txBox="1"/>
            <p:nvPr/>
          </p:nvSpPr>
          <p:spPr>
            <a:xfrm>
              <a:off x="7381546" y="2109527"/>
              <a:ext cx="660116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-FR" sz="7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res</a:t>
              </a:r>
              <a:endParaRPr i="1" sz="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310" name="Google Shape;1310;p23"/>
          <p:cNvSpPr txBox="1"/>
          <p:nvPr/>
        </p:nvSpPr>
        <p:spPr>
          <a:xfrm>
            <a:off x="11100382" y="4683866"/>
            <a:ext cx="7260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Dims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1" name="Google Shape;1311;p23"/>
          <p:cNvSpPr txBox="1"/>
          <p:nvPr/>
        </p:nvSpPr>
        <p:spPr>
          <a:xfrm>
            <a:off x="8783321" y="4683866"/>
            <a:ext cx="10567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Coords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2" name="Google Shape;1312;p23"/>
          <p:cNvSpPr txBox="1"/>
          <p:nvPr/>
        </p:nvSpPr>
        <p:spPr>
          <a:xfrm>
            <a:off x="6824052" y="2313643"/>
            <a:ext cx="13105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Variable</a:t>
            </a:r>
            <a:endParaRPr/>
          </a:p>
        </p:txBody>
      </p:sp>
      <p:sp>
        <p:nvSpPr>
          <p:cNvPr id="1313" name="Google Shape;1313;p23"/>
          <p:cNvSpPr txBox="1"/>
          <p:nvPr/>
        </p:nvSpPr>
        <p:spPr>
          <a:xfrm>
            <a:off x="8264559" y="2697189"/>
            <a:ext cx="117436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2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Datation</a:t>
            </a:r>
            <a:endParaRPr/>
          </a:p>
        </p:txBody>
      </p:sp>
      <p:sp>
        <p:nvSpPr>
          <p:cNvPr id="1314" name="Google Shape;1314;p23"/>
          <p:cNvSpPr txBox="1"/>
          <p:nvPr/>
        </p:nvSpPr>
        <p:spPr>
          <a:xfrm>
            <a:off x="9196171" y="2697189"/>
            <a:ext cx="117436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Location</a:t>
            </a:r>
            <a:endParaRPr/>
          </a:p>
        </p:txBody>
      </p:sp>
      <p:sp>
        <p:nvSpPr>
          <p:cNvPr id="1315" name="Google Shape;1315;p23"/>
          <p:cNvSpPr txBox="1"/>
          <p:nvPr/>
        </p:nvSpPr>
        <p:spPr>
          <a:xfrm>
            <a:off x="10050070" y="2697189"/>
            <a:ext cx="117436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200">
                <a:solidFill>
                  <a:srgbClr val="31594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Property</a:t>
            </a:r>
            <a:endParaRPr b="1" i="1" sz="1200">
              <a:solidFill>
                <a:srgbClr val="31594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6" name="Google Shape;1316;p23"/>
          <p:cNvSpPr txBox="1"/>
          <p:nvPr/>
        </p:nvSpPr>
        <p:spPr>
          <a:xfrm>
            <a:off x="8253359" y="3036133"/>
            <a:ext cx="62387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8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</a:t>
            </a:r>
            <a:endParaRPr/>
          </a:p>
        </p:txBody>
      </p:sp>
      <p:sp>
        <p:nvSpPr>
          <p:cNvPr id="1317" name="Google Shape;1317;p23"/>
          <p:cNvSpPr txBox="1"/>
          <p:nvPr/>
        </p:nvSpPr>
        <p:spPr>
          <a:xfrm>
            <a:off x="8633839" y="3036133"/>
            <a:ext cx="62387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8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</a:t>
            </a:r>
            <a:endParaRPr/>
          </a:p>
        </p:txBody>
      </p:sp>
      <p:sp>
        <p:nvSpPr>
          <p:cNvPr id="1318" name="Google Shape;1318;p23"/>
          <p:cNvSpPr txBox="1"/>
          <p:nvPr/>
        </p:nvSpPr>
        <p:spPr>
          <a:xfrm>
            <a:off x="9055499" y="3036133"/>
            <a:ext cx="62387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</a:t>
            </a:r>
            <a:endParaRPr/>
          </a:p>
        </p:txBody>
      </p:sp>
      <p:sp>
        <p:nvSpPr>
          <p:cNvPr id="1319" name="Google Shape;1319;p23"/>
          <p:cNvSpPr txBox="1"/>
          <p:nvPr/>
        </p:nvSpPr>
        <p:spPr>
          <a:xfrm>
            <a:off x="9442795" y="3036133"/>
            <a:ext cx="62387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Lon</a:t>
            </a:r>
            <a:endParaRPr i="1" sz="8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0" name="Google Shape;1320;p23"/>
          <p:cNvSpPr txBox="1"/>
          <p:nvPr/>
        </p:nvSpPr>
        <p:spPr>
          <a:xfrm>
            <a:off x="9777216" y="3036133"/>
            <a:ext cx="62387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Lat</a:t>
            </a:r>
            <a:endParaRPr i="1" sz="8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1" name="Google Shape;1321;p23"/>
          <p:cNvSpPr txBox="1"/>
          <p:nvPr/>
        </p:nvSpPr>
        <p:spPr>
          <a:xfrm>
            <a:off x="10066085" y="3036133"/>
            <a:ext cx="62387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800">
                <a:solidFill>
                  <a:srgbClr val="31594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</a:t>
            </a:r>
            <a:endParaRPr/>
          </a:p>
        </p:txBody>
      </p:sp>
      <p:sp>
        <p:nvSpPr>
          <p:cNvPr id="1322" name="Google Shape;1322;p23"/>
          <p:cNvSpPr txBox="1"/>
          <p:nvPr/>
        </p:nvSpPr>
        <p:spPr>
          <a:xfrm>
            <a:off x="10422901" y="3036133"/>
            <a:ext cx="62387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800">
                <a:solidFill>
                  <a:srgbClr val="31594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</a:t>
            </a:r>
            <a:endParaRPr/>
          </a:p>
        </p:txBody>
      </p:sp>
      <p:sp>
        <p:nvSpPr>
          <p:cNvPr id="1323" name="Google Shape;1323;p23"/>
          <p:cNvSpPr txBox="1"/>
          <p:nvPr/>
        </p:nvSpPr>
        <p:spPr>
          <a:xfrm>
            <a:off x="11060757" y="2116278"/>
            <a:ext cx="11123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Primary indexes</a:t>
            </a:r>
            <a:endParaRPr/>
          </a:p>
        </p:txBody>
      </p:sp>
      <p:sp>
        <p:nvSpPr>
          <p:cNvPr id="1324" name="Google Shape;1324;p23"/>
          <p:cNvSpPr txBox="1"/>
          <p:nvPr/>
        </p:nvSpPr>
        <p:spPr>
          <a:xfrm>
            <a:off x="8315771" y="2292127"/>
            <a:ext cx="23415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Secondary indexes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24"/>
          <p:cNvSpPr txBox="1"/>
          <p:nvPr/>
        </p:nvSpPr>
        <p:spPr>
          <a:xfrm>
            <a:off x="387053" y="190477"/>
            <a:ext cx="2676660" cy="7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b="1" lang="fr-FR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2 - Example</a:t>
            </a:r>
            <a:endParaRPr/>
          </a:p>
        </p:txBody>
      </p:sp>
      <p:graphicFrame>
        <p:nvGraphicFramePr>
          <p:cNvPr id="1330" name="Google Shape;1330;p24"/>
          <p:cNvGraphicFramePr/>
          <p:nvPr/>
        </p:nvGraphicFramePr>
        <p:xfrm>
          <a:off x="3676948" y="1904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{A8429DB3-4D9C-40D8-B477-21FAAF4BB3B7}</a:tableStyleId>
              </a:tblPr>
              <a:tblGrid>
                <a:gridCol w="903100"/>
                <a:gridCol w="903100"/>
                <a:gridCol w="903100"/>
                <a:gridCol w="903100"/>
                <a:gridCol w="903100"/>
                <a:gridCol w="903100"/>
                <a:gridCol w="903100"/>
                <a:gridCol w="903100"/>
                <a:gridCol w="903100"/>
              </a:tblGrid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 name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 name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full name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surname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examen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30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 b="1" i="1" sz="1100" u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-FR" sz="11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sp>
        <p:nvSpPr>
          <p:cNvPr id="1331" name="Google Shape;1331;p24"/>
          <p:cNvSpPr/>
          <p:nvPr/>
        </p:nvSpPr>
        <p:spPr>
          <a:xfrm>
            <a:off x="3676454" y="3007143"/>
            <a:ext cx="895546" cy="245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2" name="Google Shape;1332;p24"/>
          <p:cNvSpPr/>
          <p:nvPr/>
        </p:nvSpPr>
        <p:spPr>
          <a:xfrm>
            <a:off x="4580572" y="3007143"/>
            <a:ext cx="895546" cy="245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3" name="Google Shape;1333;p24"/>
          <p:cNvSpPr/>
          <p:nvPr/>
        </p:nvSpPr>
        <p:spPr>
          <a:xfrm>
            <a:off x="6388808" y="3007143"/>
            <a:ext cx="895546" cy="245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4" name="Google Shape;1334;p24"/>
          <p:cNvSpPr/>
          <p:nvPr/>
        </p:nvSpPr>
        <p:spPr>
          <a:xfrm>
            <a:off x="7292926" y="3007143"/>
            <a:ext cx="895546" cy="245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5" name="Google Shape;1335;p24"/>
          <p:cNvSpPr/>
          <p:nvPr/>
        </p:nvSpPr>
        <p:spPr>
          <a:xfrm>
            <a:off x="8197044" y="3007143"/>
            <a:ext cx="895546" cy="245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6" name="Google Shape;1336;p24"/>
          <p:cNvSpPr/>
          <p:nvPr/>
        </p:nvSpPr>
        <p:spPr>
          <a:xfrm>
            <a:off x="9101162" y="3007143"/>
            <a:ext cx="895546" cy="245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7" name="Google Shape;1337;p24"/>
          <p:cNvSpPr/>
          <p:nvPr/>
        </p:nvSpPr>
        <p:spPr>
          <a:xfrm>
            <a:off x="10005280" y="3007143"/>
            <a:ext cx="895546" cy="245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8" name="Google Shape;1338;p24"/>
          <p:cNvSpPr/>
          <p:nvPr/>
        </p:nvSpPr>
        <p:spPr>
          <a:xfrm>
            <a:off x="10909401" y="3007143"/>
            <a:ext cx="895546" cy="245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9" name="Google Shape;1339;p24"/>
          <p:cNvSpPr/>
          <p:nvPr/>
        </p:nvSpPr>
        <p:spPr>
          <a:xfrm>
            <a:off x="5484690" y="3007143"/>
            <a:ext cx="895546" cy="245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40" name="Google Shape;1340;p24"/>
          <p:cNvCxnSpPr>
            <a:stCxn id="1331" idx="2"/>
            <a:endCxn id="1339" idx="2"/>
          </p:cNvCxnSpPr>
          <p:nvPr/>
        </p:nvCxnSpPr>
        <p:spPr>
          <a:xfrm flipH="1" rot="-5400000">
            <a:off x="5027977" y="2348489"/>
            <a:ext cx="600" cy="1808100"/>
          </a:xfrm>
          <a:prstGeom prst="curvedConnector3">
            <a:avLst>
              <a:gd fmla="val 88888824" name="adj1"/>
            </a:avLst>
          </a:prstGeom>
          <a:noFill/>
          <a:ln cap="flat" cmpd="sng" w="38100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1" name="Google Shape;1341;p24"/>
          <p:cNvCxnSpPr>
            <a:stCxn id="1332" idx="2"/>
            <a:endCxn id="1339" idx="2"/>
          </p:cNvCxnSpPr>
          <p:nvPr/>
        </p:nvCxnSpPr>
        <p:spPr>
          <a:xfrm flipH="1" rot="-5400000">
            <a:off x="5480145" y="2800439"/>
            <a:ext cx="600" cy="904200"/>
          </a:xfrm>
          <a:prstGeom prst="curvedConnector3">
            <a:avLst>
              <a:gd fmla="val 37041667" name="adj1"/>
            </a:avLst>
          </a:prstGeom>
          <a:noFill/>
          <a:ln cap="flat" cmpd="sng" w="38100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2" name="Google Shape;1342;p24"/>
          <p:cNvCxnSpPr>
            <a:stCxn id="1333" idx="2"/>
            <a:endCxn id="1339" idx="2"/>
          </p:cNvCxnSpPr>
          <p:nvPr/>
        </p:nvCxnSpPr>
        <p:spPr>
          <a:xfrm rot="5400000">
            <a:off x="6384181" y="2800439"/>
            <a:ext cx="600" cy="904200"/>
          </a:xfrm>
          <a:prstGeom prst="curvedConnector3">
            <a:avLst>
              <a:gd fmla="val 37041667" name="adj1"/>
            </a:avLst>
          </a:prstGeom>
          <a:noFill/>
          <a:ln cap="flat" cmpd="sng" w="38100">
            <a:solidFill>
              <a:srgbClr val="00206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43" name="Google Shape;1343;p24"/>
          <p:cNvCxnSpPr>
            <a:stCxn id="1334" idx="2"/>
            <a:endCxn id="1339" idx="2"/>
          </p:cNvCxnSpPr>
          <p:nvPr/>
        </p:nvCxnSpPr>
        <p:spPr>
          <a:xfrm rot="5400000">
            <a:off x="6836349" y="2348489"/>
            <a:ext cx="600" cy="1808100"/>
          </a:xfrm>
          <a:prstGeom prst="curvedConnector3">
            <a:avLst>
              <a:gd fmla="val 84175664" name="adj1"/>
            </a:avLst>
          </a:prstGeom>
          <a:noFill/>
          <a:ln cap="flat" cmpd="sng" w="38100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4" name="Google Shape;1344;p24"/>
          <p:cNvCxnSpPr>
            <a:endCxn id="1336" idx="2"/>
          </p:cNvCxnSpPr>
          <p:nvPr/>
        </p:nvCxnSpPr>
        <p:spPr>
          <a:xfrm rot="10800000">
            <a:off x="9548935" y="3252239"/>
            <a:ext cx="0" cy="3393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45" name="Google Shape;1345;p24"/>
          <p:cNvSpPr txBox="1"/>
          <p:nvPr/>
        </p:nvSpPr>
        <p:spPr>
          <a:xfrm>
            <a:off x="9592211" y="3330443"/>
            <a:ext cx="9846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unique</a:t>
            </a:r>
            <a:endParaRPr/>
          </a:p>
        </p:txBody>
      </p:sp>
      <p:sp>
        <p:nvSpPr>
          <p:cNvPr id="1346" name="Google Shape;1346;p24"/>
          <p:cNvSpPr txBox="1"/>
          <p:nvPr/>
        </p:nvSpPr>
        <p:spPr>
          <a:xfrm>
            <a:off x="4352547" y="3347585"/>
            <a:ext cx="11886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B230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endParaRPr/>
          </a:p>
        </p:txBody>
      </p:sp>
      <p:sp>
        <p:nvSpPr>
          <p:cNvPr id="1347" name="Google Shape;1347;p24"/>
          <p:cNvSpPr txBox="1"/>
          <p:nvPr/>
        </p:nvSpPr>
        <p:spPr>
          <a:xfrm>
            <a:off x="6342528" y="3355933"/>
            <a:ext cx="11886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coupled</a:t>
            </a:r>
            <a:endParaRPr/>
          </a:p>
        </p:txBody>
      </p:sp>
      <p:sp>
        <p:nvSpPr>
          <p:cNvPr id="1348" name="Google Shape;1348;p24"/>
          <p:cNvSpPr txBox="1"/>
          <p:nvPr/>
        </p:nvSpPr>
        <p:spPr>
          <a:xfrm>
            <a:off x="387053" y="1057938"/>
            <a:ext cx="309375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to_xarray</a:t>
            </a: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function 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Primary crossed (values extension)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Secondary coupled (full codec)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49" name="Google Shape;13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157" y="3814165"/>
            <a:ext cx="5382276" cy="298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0" name="Google Shape;135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0433" y="3954487"/>
            <a:ext cx="5908177" cy="1647188"/>
          </a:xfrm>
          <a:prstGeom prst="rect">
            <a:avLst/>
          </a:prstGeom>
          <a:noFill/>
          <a:ln>
            <a:noFill/>
          </a:ln>
        </p:spPr>
      </p:pic>
      <p:sp>
        <p:nvSpPr>
          <p:cNvPr id="1351" name="Google Shape;1351;p24"/>
          <p:cNvSpPr txBox="1"/>
          <p:nvPr/>
        </p:nvSpPr>
        <p:spPr>
          <a:xfrm rot="-5400000">
            <a:off x="2997205" y="2650824"/>
            <a:ext cx="10621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completed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25"/>
          <p:cNvSpPr txBox="1"/>
          <p:nvPr>
            <p:ph type="title"/>
          </p:nvPr>
        </p:nvSpPr>
        <p:spPr>
          <a:xfrm>
            <a:off x="185359" y="1038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3 - Building process</a:t>
            </a:r>
            <a:endParaRPr/>
          </a:p>
        </p:txBody>
      </p:sp>
      <p:graphicFrame>
        <p:nvGraphicFramePr>
          <p:cNvPr id="1357" name="Google Shape;1357;p25"/>
          <p:cNvGraphicFramePr/>
          <p:nvPr/>
        </p:nvGraphicFramePr>
        <p:xfrm>
          <a:off x="1496110" y="4514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{A8429DB3-4D9C-40D8-B477-21FAAF4BB3B7}</a:tableStyleId>
              </a:tblPr>
              <a:tblGrid>
                <a:gridCol w="553575"/>
                <a:gridCol w="553575"/>
              </a:tblGrid>
              <a:tr h="290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index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data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90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58" name="Google Shape;1358;p25"/>
          <p:cNvGraphicFramePr/>
          <p:nvPr/>
        </p:nvGraphicFramePr>
        <p:xfrm>
          <a:off x="2683886" y="28162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{A8429DB3-4D9C-40D8-B477-21FAAF4BB3B7}</a:tableStyleId>
              </a:tblPr>
              <a:tblGrid>
                <a:gridCol w="553575"/>
              </a:tblGrid>
              <a:tr h="290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data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90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ilist1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90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ilist2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59" name="Google Shape;1359;p25"/>
          <p:cNvCxnSpPr/>
          <p:nvPr/>
        </p:nvCxnSpPr>
        <p:spPr>
          <a:xfrm flipH="1" rot="10800000">
            <a:off x="2049673" y="3252060"/>
            <a:ext cx="738600" cy="12627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360" name="Google Shape;1360;p25"/>
          <p:cNvGraphicFramePr/>
          <p:nvPr/>
        </p:nvGraphicFramePr>
        <p:xfrm>
          <a:off x="2960667" y="4514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{A8429DB3-4D9C-40D8-B477-21FAAF4BB3B7}</a:tableStyleId>
              </a:tblPr>
              <a:tblGrid>
                <a:gridCol w="553575"/>
                <a:gridCol w="553575"/>
              </a:tblGrid>
              <a:tr h="290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index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data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90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90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61" name="Google Shape;1361;p25"/>
          <p:cNvCxnSpPr/>
          <p:nvPr/>
        </p:nvCxnSpPr>
        <p:spPr>
          <a:xfrm rot="10800000">
            <a:off x="3065130" y="3541560"/>
            <a:ext cx="449100" cy="9732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362" name="Google Shape;1362;p25"/>
          <p:cNvGraphicFramePr/>
          <p:nvPr/>
        </p:nvGraphicFramePr>
        <p:xfrm>
          <a:off x="3065148" y="13114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{A8429DB3-4D9C-40D8-B477-21FAAF4BB3B7}</a:tableStyleId>
              </a:tblPr>
              <a:tblGrid>
                <a:gridCol w="570150"/>
                <a:gridCol w="570150"/>
                <a:gridCol w="570150"/>
              </a:tblGrid>
              <a:tr h="30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index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index</a:t>
                      </a:r>
                      <a:endParaRPr/>
                    </a:p>
                  </a:txBody>
                  <a:tcPr marT="45725" marB="45725" marR="91450" marL="91450"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data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0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value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ilist3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value</a:t>
                      </a:r>
                      <a:endParaRPr/>
                    </a:p>
                  </a:txBody>
                  <a:tcPr marT="45725" marB="45725" marR="91450" marL="91450"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ilist4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63" name="Google Shape;1363;p25"/>
          <p:cNvGraphicFramePr/>
          <p:nvPr/>
        </p:nvGraphicFramePr>
        <p:xfrm>
          <a:off x="4538483" y="4514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{A8429DB3-4D9C-40D8-B477-21FAAF4BB3B7}</a:tableStyleId>
              </a:tblPr>
              <a:tblGrid>
                <a:gridCol w="553575"/>
                <a:gridCol w="553575"/>
              </a:tblGrid>
              <a:tr h="290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index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data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90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64" name="Google Shape;1364;p25"/>
          <p:cNvCxnSpPr/>
          <p:nvPr/>
        </p:nvCxnSpPr>
        <p:spPr>
          <a:xfrm rot="10800000">
            <a:off x="4620446" y="1747260"/>
            <a:ext cx="471600" cy="27675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5" name="Google Shape;1365;p25"/>
          <p:cNvCxnSpPr/>
          <p:nvPr/>
        </p:nvCxnSpPr>
        <p:spPr>
          <a:xfrm flipH="1" rot="10800000">
            <a:off x="2960667" y="2039257"/>
            <a:ext cx="1383000" cy="7770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66" name="Google Shape;1366;p25"/>
          <p:cNvSpPr txBox="1"/>
          <p:nvPr/>
        </p:nvSpPr>
        <p:spPr>
          <a:xfrm>
            <a:off x="1475477" y="5095994"/>
            <a:ext cx="5741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Ilist 1</a:t>
            </a:r>
            <a:endParaRPr/>
          </a:p>
        </p:txBody>
      </p:sp>
      <p:sp>
        <p:nvSpPr>
          <p:cNvPr id="1367" name="Google Shape;1367;p25"/>
          <p:cNvSpPr txBox="1"/>
          <p:nvPr/>
        </p:nvSpPr>
        <p:spPr>
          <a:xfrm>
            <a:off x="2911832" y="5341412"/>
            <a:ext cx="5741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Ilist 2</a:t>
            </a:r>
            <a:endParaRPr/>
          </a:p>
        </p:txBody>
      </p:sp>
      <p:sp>
        <p:nvSpPr>
          <p:cNvPr id="1368" name="Google Shape;1368;p25"/>
          <p:cNvSpPr txBox="1"/>
          <p:nvPr/>
        </p:nvSpPr>
        <p:spPr>
          <a:xfrm>
            <a:off x="4547862" y="5095994"/>
            <a:ext cx="5741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Ilist 3</a:t>
            </a:r>
            <a:endParaRPr/>
          </a:p>
        </p:txBody>
      </p:sp>
      <p:sp>
        <p:nvSpPr>
          <p:cNvPr id="1369" name="Google Shape;1369;p25"/>
          <p:cNvSpPr txBox="1"/>
          <p:nvPr/>
        </p:nvSpPr>
        <p:spPr>
          <a:xfrm>
            <a:off x="2583355" y="3690391"/>
            <a:ext cx="5741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Ilist 4</a:t>
            </a:r>
            <a:endParaRPr/>
          </a:p>
        </p:txBody>
      </p:sp>
      <p:sp>
        <p:nvSpPr>
          <p:cNvPr id="1370" name="Google Shape;1370;p25"/>
          <p:cNvSpPr txBox="1"/>
          <p:nvPr/>
        </p:nvSpPr>
        <p:spPr>
          <a:xfrm>
            <a:off x="4067007" y="2191992"/>
            <a:ext cx="5741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Ilist 5</a:t>
            </a:r>
            <a:endParaRPr/>
          </a:p>
        </p:txBody>
      </p:sp>
      <p:graphicFrame>
        <p:nvGraphicFramePr>
          <p:cNvPr id="1371" name="Google Shape;1371;p25"/>
          <p:cNvGraphicFramePr/>
          <p:nvPr/>
        </p:nvGraphicFramePr>
        <p:xfrm>
          <a:off x="8037642" y="13710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{A8429DB3-4D9C-40D8-B477-21FAAF4BB3B7}</a:tableStyleId>
              </a:tblPr>
              <a:tblGrid>
                <a:gridCol w="654900"/>
                <a:gridCol w="654900"/>
                <a:gridCol w="654900"/>
                <a:gridCol w="654900"/>
                <a:gridCol w="654900"/>
                <a:gridCol w="654900"/>
              </a:tblGrid>
              <a:tr h="290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index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index</a:t>
                      </a:r>
                      <a:endParaRPr/>
                    </a:p>
                  </a:txBody>
                  <a:tcPr marT="45725" marB="45725" marR="91450" marL="91450"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index</a:t>
                      </a:r>
                      <a:endParaRPr/>
                    </a:p>
                  </a:txBody>
                  <a:tcPr marT="45725" marB="45725" marR="91450" marL="91450"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index</a:t>
                      </a:r>
                      <a:endParaRPr/>
                    </a:p>
                  </a:txBody>
                  <a:tcPr marT="45725" marB="45725" marR="91450" marL="91450"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index</a:t>
                      </a:r>
                      <a:endParaRPr/>
                    </a:p>
                  </a:txBody>
                  <a:tcPr marT="45725" marB="45725" marR="91450" marL="91450"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/>
                        <a:t>data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9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9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9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9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Century Gothic"/>
                        <a:buNone/>
                      </a:pPr>
                      <a:r>
                        <a:rPr b="0" i="0" lang="fr-FR" sz="105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72" name="Google Shape;1372;p25"/>
          <p:cNvSpPr txBox="1"/>
          <p:nvPr/>
        </p:nvSpPr>
        <p:spPr>
          <a:xfrm>
            <a:off x="8898100" y="1004653"/>
            <a:ext cx="15632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child indexes</a:t>
            </a:r>
            <a:endParaRPr/>
          </a:p>
        </p:txBody>
      </p:sp>
      <p:sp>
        <p:nvSpPr>
          <p:cNvPr id="1373" name="Google Shape;1373;p25"/>
          <p:cNvSpPr txBox="1"/>
          <p:nvPr/>
        </p:nvSpPr>
        <p:spPr>
          <a:xfrm rot="-5400000">
            <a:off x="7173422" y="1940165"/>
            <a:ext cx="13372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child data</a:t>
            </a:r>
            <a:endParaRPr/>
          </a:p>
        </p:txBody>
      </p:sp>
      <p:sp>
        <p:nvSpPr>
          <p:cNvPr id="1374" name="Google Shape;1374;p25"/>
          <p:cNvSpPr/>
          <p:nvPr/>
        </p:nvSpPr>
        <p:spPr>
          <a:xfrm>
            <a:off x="5103111" y="1663897"/>
            <a:ext cx="2628583" cy="34474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5" name="Google Shape;1375;p25"/>
          <p:cNvSpPr/>
          <p:nvPr/>
        </p:nvSpPr>
        <p:spPr>
          <a:xfrm>
            <a:off x="1272022" y="996427"/>
            <a:ext cx="4484416" cy="5090474"/>
          </a:xfrm>
          <a:prstGeom prst="roundRect">
            <a:avLst>
              <a:gd fmla="val 16667" name="adj"/>
            </a:avLst>
          </a:prstGeom>
          <a:solidFill>
            <a:srgbClr val="A53010">
              <a:alpha val="5490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6" name="Google Shape;1376;p25"/>
          <p:cNvSpPr txBox="1"/>
          <p:nvPr/>
        </p:nvSpPr>
        <p:spPr>
          <a:xfrm>
            <a:off x="6225312" y="1411085"/>
            <a:ext cx="945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Merge</a:t>
            </a:r>
            <a:endParaRPr/>
          </a:p>
        </p:txBody>
      </p:sp>
      <p:sp>
        <p:nvSpPr>
          <p:cNvPr id="1377" name="Google Shape;1377;p25"/>
          <p:cNvSpPr/>
          <p:nvPr/>
        </p:nvSpPr>
        <p:spPr>
          <a:xfrm rot="-5400000">
            <a:off x="-183204" y="3299197"/>
            <a:ext cx="2628583" cy="1716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8" name="Google Shape;1378;p25"/>
          <p:cNvSpPr txBox="1"/>
          <p:nvPr/>
        </p:nvSpPr>
        <p:spPr>
          <a:xfrm rot="-5400000">
            <a:off x="-223619" y="3109514"/>
            <a:ext cx="21183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information </a:t>
            </a:r>
            <a:endParaRPr/>
          </a:p>
        </p:txBody>
      </p:sp>
      <p:sp>
        <p:nvSpPr>
          <p:cNvPr id="1379" name="Google Shape;1379;p25"/>
          <p:cNvSpPr txBox="1"/>
          <p:nvPr/>
        </p:nvSpPr>
        <p:spPr>
          <a:xfrm>
            <a:off x="6967329" y="4049402"/>
            <a:ext cx="476084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 adapted to organizations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information without altering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Separation of management and use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0" name="Google Shape;1380;p25"/>
          <p:cNvSpPr/>
          <p:nvPr/>
        </p:nvSpPr>
        <p:spPr>
          <a:xfrm>
            <a:off x="7695484" y="946732"/>
            <a:ext cx="4484416" cy="2385302"/>
          </a:xfrm>
          <a:prstGeom prst="roundRect">
            <a:avLst>
              <a:gd fmla="val 16667" name="adj"/>
            </a:avLst>
          </a:prstGeom>
          <a:solidFill>
            <a:srgbClr val="A53010">
              <a:alpha val="5490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1" name="Google Shape;1381;p25"/>
          <p:cNvSpPr txBox="1"/>
          <p:nvPr/>
        </p:nvSpPr>
        <p:spPr>
          <a:xfrm>
            <a:off x="1821612" y="5788663"/>
            <a:ext cx="31181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4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management (aggregation)</a:t>
            </a:r>
            <a:endParaRPr/>
          </a:p>
        </p:txBody>
      </p:sp>
      <p:sp>
        <p:nvSpPr>
          <p:cNvPr id="1382" name="Google Shape;1382;p25"/>
          <p:cNvSpPr txBox="1"/>
          <p:nvPr/>
        </p:nvSpPr>
        <p:spPr>
          <a:xfrm>
            <a:off x="7915394" y="2990975"/>
            <a:ext cx="9525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4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use</a:t>
            </a:r>
            <a:endParaRPr/>
          </a:p>
        </p:txBody>
      </p:sp>
      <p:sp>
        <p:nvSpPr>
          <p:cNvPr id="1383" name="Google Shape;1383;p25"/>
          <p:cNvSpPr txBox="1"/>
          <p:nvPr/>
        </p:nvSpPr>
        <p:spPr>
          <a:xfrm>
            <a:off x="5747542" y="1888594"/>
            <a:ext cx="19549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(recursive function)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26"/>
          <p:cNvSpPr txBox="1"/>
          <p:nvPr>
            <p:ph type="title"/>
          </p:nvPr>
        </p:nvSpPr>
        <p:spPr>
          <a:xfrm>
            <a:off x="387053" y="190477"/>
            <a:ext cx="2676660" cy="7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fr-FR"/>
              <a:t>3 - Example</a:t>
            </a:r>
            <a:endParaRPr/>
          </a:p>
        </p:txBody>
      </p:sp>
      <p:graphicFrame>
        <p:nvGraphicFramePr>
          <p:cNvPr id="1389" name="Google Shape;1389;p26"/>
          <p:cNvGraphicFramePr/>
          <p:nvPr/>
        </p:nvGraphicFramePr>
        <p:xfrm>
          <a:off x="868063" y="14147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{A8429DB3-4D9C-40D8-B477-21FAAF4BB3B7}</a:tableStyleId>
              </a:tblPr>
              <a:tblGrid>
                <a:gridCol w="725375"/>
                <a:gridCol w="538575"/>
                <a:gridCol w="631975"/>
                <a:gridCol w="631975"/>
              </a:tblGrid>
              <a:tr h="208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examen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08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08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08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08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08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sp>
        <p:nvSpPr>
          <p:cNvPr id="1390" name="Google Shape;1390;p26"/>
          <p:cNvSpPr/>
          <p:nvPr/>
        </p:nvSpPr>
        <p:spPr>
          <a:xfrm>
            <a:off x="10909401" y="4845373"/>
            <a:ext cx="895546" cy="245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91" name="Google Shape;1391;p26"/>
          <p:cNvCxnSpPr/>
          <p:nvPr/>
        </p:nvCxnSpPr>
        <p:spPr>
          <a:xfrm>
            <a:off x="2769459" y="1206631"/>
            <a:ext cx="0" cy="1470581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2" name="Google Shape;1392;p26"/>
          <p:cNvSpPr txBox="1"/>
          <p:nvPr/>
        </p:nvSpPr>
        <p:spPr>
          <a:xfrm>
            <a:off x="1446856" y="1114636"/>
            <a:ext cx="12726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IndexSet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3" name="Google Shape;1393;p26"/>
          <p:cNvSpPr txBox="1"/>
          <p:nvPr/>
        </p:nvSpPr>
        <p:spPr>
          <a:xfrm>
            <a:off x="2716906" y="1114636"/>
            <a:ext cx="12726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</a:t>
            </a:r>
            <a:endParaRPr/>
          </a:p>
        </p:txBody>
      </p:sp>
      <p:graphicFrame>
        <p:nvGraphicFramePr>
          <p:cNvPr id="1394" name="Google Shape;1394;p26"/>
          <p:cNvGraphicFramePr/>
          <p:nvPr/>
        </p:nvGraphicFramePr>
        <p:xfrm>
          <a:off x="868063" y="29946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{A8429DB3-4D9C-40D8-B477-21FAAF4BB3B7}</a:tableStyleId>
              </a:tblPr>
              <a:tblGrid>
                <a:gridCol w="725375"/>
                <a:gridCol w="538575"/>
                <a:gridCol w="631975"/>
                <a:gridCol w="631975"/>
              </a:tblGrid>
              <a:tr h="208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examen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08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08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graphicFrame>
        <p:nvGraphicFramePr>
          <p:cNvPr id="1395" name="Google Shape;1395;p26"/>
          <p:cNvGraphicFramePr/>
          <p:nvPr/>
        </p:nvGraphicFramePr>
        <p:xfrm>
          <a:off x="868063" y="55545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{A8429DB3-4D9C-40D8-B477-21FAAF4BB3B7}</a:tableStyleId>
              </a:tblPr>
              <a:tblGrid>
                <a:gridCol w="715950"/>
                <a:gridCol w="548000"/>
                <a:gridCol w="631975"/>
                <a:gridCol w="631975"/>
              </a:tblGrid>
              <a:tr h="208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examen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08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08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sp>
        <p:nvSpPr>
          <p:cNvPr id="1396" name="Google Shape;1396;p26"/>
          <p:cNvSpPr txBox="1"/>
          <p:nvPr/>
        </p:nvSpPr>
        <p:spPr>
          <a:xfrm flipH="1">
            <a:off x="245648" y="1798962"/>
            <a:ext cx="871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aw</a:t>
            </a:r>
            <a:endParaRPr b="1" sz="18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7" name="Google Shape;1397;p26"/>
          <p:cNvSpPr txBox="1"/>
          <p:nvPr/>
        </p:nvSpPr>
        <p:spPr>
          <a:xfrm flipH="1">
            <a:off x="245648" y="5682173"/>
            <a:ext cx="871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pb</a:t>
            </a:r>
            <a:endParaRPr/>
          </a:p>
        </p:txBody>
      </p:sp>
      <p:sp>
        <p:nvSpPr>
          <p:cNvPr id="1398" name="Google Shape;1398;p26"/>
          <p:cNvSpPr txBox="1"/>
          <p:nvPr/>
        </p:nvSpPr>
        <p:spPr>
          <a:xfrm flipH="1">
            <a:off x="245648" y="3122303"/>
            <a:ext cx="871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pw</a:t>
            </a:r>
            <a:endParaRPr b="1" sz="18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9" name="Google Shape;1399;p26"/>
          <p:cNvSpPr txBox="1"/>
          <p:nvPr/>
        </p:nvSpPr>
        <p:spPr>
          <a:xfrm flipH="1">
            <a:off x="245648" y="4445644"/>
            <a:ext cx="871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</a:t>
            </a:r>
            <a:endParaRPr b="1" sz="18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400" name="Google Shape;1400;p26"/>
          <p:cNvGraphicFramePr/>
          <p:nvPr/>
        </p:nvGraphicFramePr>
        <p:xfrm>
          <a:off x="5811812" y="4887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{A8429DB3-4D9C-40D8-B477-21FAAF4BB3B7}</a:tableStyleId>
              </a:tblPr>
              <a:tblGrid>
                <a:gridCol w="646100"/>
                <a:gridCol w="635325"/>
                <a:gridCol w="1037975"/>
                <a:gridCol w="721700"/>
                <a:gridCol w="656075"/>
                <a:gridCol w="483425"/>
              </a:tblGrid>
              <a:tr h="25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 name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 name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full name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surname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4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aw</a:t>
                      </a:r>
                      <a:endParaRPr b="1" i="0" sz="1400" u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 White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heisenberg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gr2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4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pw</a:t>
                      </a:r>
                      <a:endParaRPr b="1" i="0" sz="1400" u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Camille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Camille Red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gr3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4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</a:t>
                      </a:r>
                      <a:endParaRPr b="1" i="0" sz="1400" u="none" strike="noStrike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Black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 Black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gus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gr3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400" u="none" strike="noStrik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pb</a:t>
                      </a:r>
                      <a:endParaRPr/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graphicFrame>
        <p:nvGraphicFramePr>
          <p:cNvPr id="1401" name="Google Shape;1401;p26"/>
          <p:cNvGraphicFramePr/>
          <p:nvPr/>
        </p:nvGraphicFramePr>
        <p:xfrm>
          <a:off x="4702705" y="29185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{A8429DB3-4D9C-40D8-B477-21FAAF4BB3B7}</a:tableStyleId>
              </a:tblPr>
              <a:tblGrid>
                <a:gridCol w="605375"/>
                <a:gridCol w="616200"/>
                <a:gridCol w="1094625"/>
                <a:gridCol w="744725"/>
                <a:gridCol w="575025"/>
                <a:gridCol w="773000"/>
                <a:gridCol w="650450"/>
                <a:gridCol w="643550"/>
                <a:gridCol w="525375"/>
              </a:tblGrid>
              <a:tr h="327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 name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 name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full name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surname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examen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 White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skyler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85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 White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heisenberg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gr2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85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 White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heisenberg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gr2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Camille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Camille Red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gr3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Camille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Camille Red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gr3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Camille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Camille Red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gr3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56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Camille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Camille Red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saul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gr3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85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Black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 Black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gus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gr3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85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Black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Philippe Black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gus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gr3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graphicFrame>
        <p:nvGraphicFramePr>
          <p:cNvPr id="1402" name="Google Shape;1402;p26"/>
          <p:cNvGraphicFramePr/>
          <p:nvPr/>
        </p:nvGraphicFramePr>
        <p:xfrm>
          <a:off x="868063" y="41047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{A8429DB3-4D9C-40D8-B477-21FAAF4BB3B7}</a:tableStyleId>
              </a:tblPr>
              <a:tblGrid>
                <a:gridCol w="725375"/>
                <a:gridCol w="538575"/>
                <a:gridCol w="631975"/>
                <a:gridCol w="631975"/>
              </a:tblGrid>
              <a:tr h="208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examen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08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08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08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ctr"/>
                </a:tc>
              </a:tr>
              <a:tr h="208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/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sp>
        <p:nvSpPr>
          <p:cNvPr id="1403" name="Google Shape;1403;p26"/>
          <p:cNvSpPr/>
          <p:nvPr/>
        </p:nvSpPr>
        <p:spPr>
          <a:xfrm rot="-1800893">
            <a:off x="4212186" y="1614914"/>
            <a:ext cx="515878" cy="21607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4" name="Google Shape;1404;p26"/>
          <p:cNvSpPr/>
          <p:nvPr/>
        </p:nvSpPr>
        <p:spPr>
          <a:xfrm rot="5400000">
            <a:off x="7450871" y="2133529"/>
            <a:ext cx="515878" cy="21607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5" name="Google Shape;1405;p26"/>
          <p:cNvSpPr txBox="1"/>
          <p:nvPr/>
        </p:nvSpPr>
        <p:spPr>
          <a:xfrm>
            <a:off x="7856870" y="1999017"/>
            <a:ext cx="254987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total.merge()</a:t>
            </a:r>
            <a:endParaRPr/>
          </a:p>
        </p:txBody>
      </p:sp>
      <p:cxnSp>
        <p:nvCxnSpPr>
          <p:cNvPr id="1406" name="Google Shape;1406;p26"/>
          <p:cNvCxnSpPr/>
          <p:nvPr/>
        </p:nvCxnSpPr>
        <p:spPr>
          <a:xfrm>
            <a:off x="9511196" y="252371"/>
            <a:ext cx="0" cy="1470581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7" name="Google Shape;1407;p26"/>
          <p:cNvCxnSpPr/>
          <p:nvPr/>
        </p:nvCxnSpPr>
        <p:spPr>
          <a:xfrm>
            <a:off x="10406742" y="2693709"/>
            <a:ext cx="0" cy="4017695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8" name="Google Shape;1408;p26"/>
          <p:cNvSpPr txBox="1"/>
          <p:nvPr/>
        </p:nvSpPr>
        <p:spPr>
          <a:xfrm flipH="1">
            <a:off x="5135348" y="888067"/>
            <a:ext cx="871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total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27"/>
          <p:cNvSpPr/>
          <p:nvPr/>
        </p:nvSpPr>
        <p:spPr>
          <a:xfrm>
            <a:off x="367748" y="755373"/>
            <a:ext cx="5486398" cy="1315437"/>
          </a:xfrm>
          <a:prstGeom prst="roundRect">
            <a:avLst>
              <a:gd fmla="val 16667" name="adj"/>
            </a:avLst>
          </a:prstGeom>
          <a:solidFill>
            <a:srgbClr val="0996FF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5" name="Google Shape;1415;p27"/>
          <p:cNvSpPr/>
          <p:nvPr/>
        </p:nvSpPr>
        <p:spPr>
          <a:xfrm>
            <a:off x="3064801" y="2160783"/>
            <a:ext cx="2653170" cy="694902"/>
          </a:xfrm>
          <a:prstGeom prst="roundRect">
            <a:avLst>
              <a:gd fmla="val 16667" name="adj"/>
            </a:avLst>
          </a:prstGeom>
          <a:solidFill>
            <a:srgbClr val="5661C2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6" name="Google Shape;1416;p27"/>
          <p:cNvSpPr/>
          <p:nvPr/>
        </p:nvSpPr>
        <p:spPr>
          <a:xfrm>
            <a:off x="518216" y="2168112"/>
            <a:ext cx="2430980" cy="694902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7" name="Google Shape;1417;p27"/>
          <p:cNvSpPr/>
          <p:nvPr/>
        </p:nvSpPr>
        <p:spPr>
          <a:xfrm>
            <a:off x="6214635" y="208722"/>
            <a:ext cx="5821651" cy="6559825"/>
          </a:xfrm>
          <a:prstGeom prst="roundRect">
            <a:avLst>
              <a:gd fmla="val 7440" name="adj"/>
            </a:avLst>
          </a:prstGeom>
          <a:solidFill>
            <a:srgbClr val="0070C0">
              <a:alpha val="1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8" name="Google Shape;1418;p27"/>
          <p:cNvSpPr txBox="1"/>
          <p:nvPr>
            <p:ph type="title"/>
          </p:nvPr>
        </p:nvSpPr>
        <p:spPr>
          <a:xfrm>
            <a:off x="284937" y="38539"/>
            <a:ext cx="5579106" cy="77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4 – JSON Representation</a:t>
            </a:r>
            <a:endParaRPr/>
          </a:p>
        </p:txBody>
      </p:sp>
      <p:sp>
        <p:nvSpPr>
          <p:cNvPr id="1419" name="Google Shape;1419;p27"/>
          <p:cNvSpPr txBox="1"/>
          <p:nvPr/>
        </p:nvSpPr>
        <p:spPr>
          <a:xfrm>
            <a:off x="6374303" y="1090641"/>
            <a:ext cx="58485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Simple format (without name)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[‘Anne’, ‘Anne’ ‘John’, ‘Paul’, ‘John’]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-&gt; Full codec (e.g. csv format) </a:t>
            </a:r>
            <a:endParaRPr/>
          </a:p>
        </p:txBody>
      </p:sp>
      <p:sp>
        <p:nvSpPr>
          <p:cNvPr id="1420" name="Google Shape;1420;p27"/>
          <p:cNvSpPr txBox="1"/>
          <p:nvPr/>
        </p:nvSpPr>
        <p:spPr>
          <a:xfrm>
            <a:off x="6365219" y="2876696"/>
            <a:ext cx="568101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Complete format (with name)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[‘team1’, [‘Anne’, ‘John’, ‘Paul’], [0,0,1,2,1]]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-&gt; Default codec, name, absolute keys</a:t>
            </a:r>
            <a:endParaRPr/>
          </a:p>
        </p:txBody>
      </p:sp>
      <p:sp>
        <p:nvSpPr>
          <p:cNvPr id="1421" name="Google Shape;1421;p27"/>
          <p:cNvSpPr/>
          <p:nvPr/>
        </p:nvSpPr>
        <p:spPr>
          <a:xfrm>
            <a:off x="518217" y="1055854"/>
            <a:ext cx="5180704" cy="906608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2" name="Google Shape;1422;p27"/>
          <p:cNvSpPr/>
          <p:nvPr/>
        </p:nvSpPr>
        <p:spPr>
          <a:xfrm>
            <a:off x="583443" y="1329634"/>
            <a:ext cx="1665391" cy="580071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Context (optional)</a:t>
            </a:r>
            <a:endParaRPr/>
          </a:p>
        </p:txBody>
      </p:sp>
      <p:sp>
        <p:nvSpPr>
          <p:cNvPr id="1423" name="Google Shape;1423;p27"/>
          <p:cNvSpPr/>
          <p:nvPr/>
        </p:nvSpPr>
        <p:spPr>
          <a:xfrm>
            <a:off x="3763662" y="1331137"/>
            <a:ext cx="1769033" cy="580071"/>
          </a:xfrm>
          <a:prstGeom prst="roundRect">
            <a:avLst>
              <a:gd fmla="val 16667" name="adj"/>
            </a:avLst>
          </a:prstGeom>
          <a:solidFill>
            <a:srgbClr val="E24AC5">
              <a:alpha val="37647"/>
            </a:srgbClr>
          </a:solidFill>
          <a:ln cap="rnd" cmpd="sng" w="15875">
            <a:solidFill>
              <a:srgbClr val="78230B">
                <a:alpha val="60784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(optional)</a:t>
            </a:r>
            <a:endParaRPr/>
          </a:p>
        </p:txBody>
      </p:sp>
      <p:sp>
        <p:nvSpPr>
          <p:cNvPr id="1424" name="Google Shape;1424;p27"/>
          <p:cNvSpPr/>
          <p:nvPr/>
        </p:nvSpPr>
        <p:spPr>
          <a:xfrm>
            <a:off x="2308722" y="1325604"/>
            <a:ext cx="1374287" cy="580071"/>
          </a:xfrm>
          <a:prstGeom prst="roundRect">
            <a:avLst>
              <a:gd fmla="val 16667" name="adj"/>
            </a:avLst>
          </a:prstGeom>
          <a:solidFill>
            <a:srgbClr val="E24AC5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</a:t>
            </a:r>
            <a:endParaRPr/>
          </a:p>
        </p:txBody>
      </p:sp>
      <p:sp>
        <p:nvSpPr>
          <p:cNvPr id="1425" name="Google Shape;1425;p27"/>
          <p:cNvSpPr/>
          <p:nvPr/>
        </p:nvSpPr>
        <p:spPr>
          <a:xfrm>
            <a:off x="558857" y="2249302"/>
            <a:ext cx="1115116" cy="537380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(optional)</a:t>
            </a:r>
            <a:endParaRPr/>
          </a:p>
        </p:txBody>
      </p:sp>
      <p:sp>
        <p:nvSpPr>
          <p:cNvPr id="1426" name="Google Shape;1426;p27"/>
          <p:cNvSpPr/>
          <p:nvPr/>
        </p:nvSpPr>
        <p:spPr>
          <a:xfrm>
            <a:off x="3154804" y="2238971"/>
            <a:ext cx="1164270" cy="538527"/>
          </a:xfrm>
          <a:prstGeom prst="roundRect">
            <a:avLst>
              <a:gd fmla="val 16667" name="adj"/>
            </a:avLst>
          </a:prstGeom>
          <a:solidFill>
            <a:srgbClr val="767ECC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Parent (optional)</a:t>
            </a:r>
            <a:endParaRPr/>
          </a:p>
        </p:txBody>
      </p:sp>
      <p:sp>
        <p:nvSpPr>
          <p:cNvPr id="1427" name="Google Shape;1427;p27"/>
          <p:cNvSpPr/>
          <p:nvPr/>
        </p:nvSpPr>
        <p:spPr>
          <a:xfrm>
            <a:off x="1704326" y="2234514"/>
            <a:ext cx="1206574" cy="538527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typevalue</a:t>
            </a:r>
            <a:endParaRPr b="1" i="1"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(optional)</a:t>
            </a:r>
            <a:endParaRPr/>
          </a:p>
        </p:txBody>
      </p:sp>
      <p:cxnSp>
        <p:nvCxnSpPr>
          <p:cNvPr id="1428" name="Google Shape;1428;p27"/>
          <p:cNvCxnSpPr>
            <a:endCxn id="1422" idx="2"/>
          </p:cNvCxnSpPr>
          <p:nvPr/>
        </p:nvCxnSpPr>
        <p:spPr>
          <a:xfrm flipH="1" rot="10800000">
            <a:off x="1414639" y="1909705"/>
            <a:ext cx="1500" cy="258300"/>
          </a:xfrm>
          <a:prstGeom prst="straightConnector1">
            <a:avLst/>
          </a:prstGeom>
          <a:noFill/>
          <a:ln cap="flat" cmpd="sng" w="50800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29" name="Google Shape;1429;p27"/>
          <p:cNvSpPr txBox="1"/>
          <p:nvPr/>
        </p:nvSpPr>
        <p:spPr>
          <a:xfrm>
            <a:off x="530282" y="3731787"/>
            <a:ext cx="5323865" cy="2462213"/>
          </a:xfrm>
          <a:prstGeom prst="rect">
            <a:avLst/>
          </a:prstGeom>
          <a:solidFill>
            <a:srgbClr val="D1DCB0">
              <a:alpha val="6196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Ilist:	 	 </a:t>
            </a: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 Array (or JSON value if only one value)</a:t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Index: 	 </a:t>
            </a: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 Array (or JSON value if only one value)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Context</a:t>
            </a: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	 JSON Object (or JSON string if only one value)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Codec: 	 </a:t>
            </a: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 Array (or JSON value if only one value)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</a:t>
            </a: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 	 JSON Array (or JSON value if only one value)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Name, Typevalue</a:t>
            </a: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	  string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 list:  </a:t>
            </a: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 Array</a:t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 list:      </a:t>
            </a: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 Array</a:t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Parent</a:t>
            </a: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	  Integer</a:t>
            </a:r>
            <a:endParaRPr/>
          </a:p>
        </p:txBody>
      </p:sp>
      <p:sp>
        <p:nvSpPr>
          <p:cNvPr id="1430" name="Google Shape;1430;p27"/>
          <p:cNvSpPr txBox="1"/>
          <p:nvPr/>
        </p:nvSpPr>
        <p:spPr>
          <a:xfrm>
            <a:off x="2105650" y="999169"/>
            <a:ext cx="23500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Index, Variable</a:t>
            </a:r>
            <a:endParaRPr/>
          </a:p>
        </p:txBody>
      </p:sp>
      <p:sp>
        <p:nvSpPr>
          <p:cNvPr id="1431" name="Google Shape;1431;p27"/>
          <p:cNvSpPr/>
          <p:nvPr/>
        </p:nvSpPr>
        <p:spPr>
          <a:xfrm>
            <a:off x="6358389" y="312286"/>
            <a:ext cx="5558627" cy="703311"/>
          </a:xfrm>
          <a:prstGeom prst="roundRect">
            <a:avLst>
              <a:gd fmla="val 16667" name="adj"/>
            </a:avLst>
          </a:prstGeom>
          <a:solidFill>
            <a:srgbClr val="0070C0">
              <a:alpha val="6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2" name="Google Shape;1432;p27"/>
          <p:cNvSpPr txBox="1"/>
          <p:nvPr/>
        </p:nvSpPr>
        <p:spPr>
          <a:xfrm>
            <a:off x="6322732" y="369266"/>
            <a:ext cx="56810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 Index : </a:t>
            </a:r>
            <a:r>
              <a:rPr b="1" lang="fr-FR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 : ‘team1’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Values : [ ‘Anne’, ‘Anne’, ‘John’, ‘Paul’, ‘John’]</a:t>
            </a:r>
            <a:endParaRPr/>
          </a:p>
        </p:txBody>
      </p:sp>
      <p:sp>
        <p:nvSpPr>
          <p:cNvPr id="1433" name="Google Shape;1433;p27"/>
          <p:cNvSpPr txBox="1"/>
          <p:nvPr/>
        </p:nvSpPr>
        <p:spPr>
          <a:xfrm>
            <a:off x="6374303" y="1985450"/>
            <a:ext cx="568101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Simple format (with name)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[‘team1’, [‘Anne’, ‘John’, ‘Paul’]]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-&gt; Default codec (e.g. crossed index)</a:t>
            </a:r>
            <a:endParaRPr/>
          </a:p>
        </p:txBody>
      </p:sp>
      <p:sp>
        <p:nvSpPr>
          <p:cNvPr id="1434" name="Google Shape;1434;p27"/>
          <p:cNvSpPr txBox="1"/>
          <p:nvPr/>
        </p:nvSpPr>
        <p:spPr>
          <a:xfrm>
            <a:off x="474055" y="6161375"/>
            <a:ext cx="48229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Text (JSON text), Binary (CBOR) </a:t>
            </a:r>
            <a:endParaRPr/>
          </a:p>
        </p:txBody>
      </p:sp>
      <p:sp>
        <p:nvSpPr>
          <p:cNvPr id="1435" name="Google Shape;1435;p27"/>
          <p:cNvSpPr txBox="1"/>
          <p:nvPr/>
        </p:nvSpPr>
        <p:spPr>
          <a:xfrm>
            <a:off x="6358390" y="3800054"/>
            <a:ext cx="568101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Coupled format (with name)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[‘team1’, [‘Anne’, ‘John’, ‘Paul’, ‘John’], 2 ]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-&gt; Adjusted codec, parent id</a:t>
            </a:r>
            <a:endParaRPr/>
          </a:p>
        </p:txBody>
      </p:sp>
      <p:sp>
        <p:nvSpPr>
          <p:cNvPr id="1436" name="Google Shape;1436;p27"/>
          <p:cNvSpPr txBox="1"/>
          <p:nvPr/>
        </p:nvSpPr>
        <p:spPr>
          <a:xfrm>
            <a:off x="6374303" y="4788789"/>
            <a:ext cx="568101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 format (with name)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[‘team1’, [‘Anne’, ‘John’, ‘Paul’], [2, [0,1,2,1]]]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-&gt; Default codec, parent id, relative keys</a:t>
            </a:r>
            <a:endParaRPr/>
          </a:p>
        </p:txBody>
      </p:sp>
      <p:sp>
        <p:nvSpPr>
          <p:cNvPr id="1437" name="Google Shape;1437;p27"/>
          <p:cNvSpPr txBox="1"/>
          <p:nvPr/>
        </p:nvSpPr>
        <p:spPr>
          <a:xfrm>
            <a:off x="6365219" y="5714763"/>
            <a:ext cx="568101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Unique format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[‘team1’, [‘Anne’]] </a:t>
            </a:r>
            <a:r>
              <a:rPr b="1" i="0" lang="fr-FR" sz="12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(with name) </a:t>
            </a:r>
            <a:r>
              <a:rPr b="1" i="0" lang="fr-FR" sz="16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[</a:t>
            </a:r>
            <a:r>
              <a:rPr b="1" i="0" lang="fr-FR" sz="18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‘Anne’] </a:t>
            </a:r>
            <a:r>
              <a:rPr b="1" i="0" lang="fr-FR" sz="12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(without name)</a:t>
            </a:r>
            <a:endParaRPr b="1" i="0" sz="14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-&gt; Default codec (= full codec)</a:t>
            </a:r>
            <a:r>
              <a:rPr b="1" i="0" lang="fr-FR" sz="18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8" name="Google Shape;1438;p27"/>
          <p:cNvSpPr/>
          <p:nvPr/>
        </p:nvSpPr>
        <p:spPr>
          <a:xfrm>
            <a:off x="4391742" y="2238971"/>
            <a:ext cx="1236939" cy="538527"/>
          </a:xfrm>
          <a:prstGeom prst="roundRect">
            <a:avLst>
              <a:gd fmla="val 16667" name="adj"/>
            </a:avLst>
          </a:prstGeom>
          <a:solidFill>
            <a:srgbClr val="767ECC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 list (optional)</a:t>
            </a:r>
            <a:endParaRPr/>
          </a:p>
        </p:txBody>
      </p:sp>
      <p:cxnSp>
        <p:nvCxnSpPr>
          <p:cNvPr id="1439" name="Google Shape;1439;p27"/>
          <p:cNvCxnSpPr>
            <a:endCxn id="1423" idx="2"/>
          </p:cNvCxnSpPr>
          <p:nvPr/>
        </p:nvCxnSpPr>
        <p:spPr>
          <a:xfrm rot="10800000">
            <a:off x="4648179" y="1911208"/>
            <a:ext cx="0" cy="249600"/>
          </a:xfrm>
          <a:prstGeom prst="straightConnector1">
            <a:avLst/>
          </a:prstGeom>
          <a:noFill/>
          <a:ln cap="flat" cmpd="sng" w="50800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40" name="Google Shape;1440;p27"/>
          <p:cNvSpPr/>
          <p:nvPr/>
        </p:nvSpPr>
        <p:spPr>
          <a:xfrm>
            <a:off x="1675428" y="2954747"/>
            <a:ext cx="2653170" cy="694902"/>
          </a:xfrm>
          <a:prstGeom prst="roundRect">
            <a:avLst>
              <a:gd fmla="val 16667" name="adj"/>
            </a:avLst>
          </a:prstGeom>
          <a:solidFill>
            <a:srgbClr val="E24AC5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1" name="Google Shape;1441;p27"/>
          <p:cNvSpPr/>
          <p:nvPr/>
        </p:nvSpPr>
        <p:spPr>
          <a:xfrm>
            <a:off x="1765430" y="3032935"/>
            <a:ext cx="1236939" cy="538527"/>
          </a:xfrm>
          <a:prstGeom prst="roundRect">
            <a:avLst>
              <a:gd fmla="val 16667" name="adj"/>
            </a:avLst>
          </a:prstGeom>
          <a:solidFill>
            <a:srgbClr val="EC84D8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 list</a:t>
            </a:r>
            <a:endParaRPr b="1" i="1"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2" name="Google Shape;1442;p27"/>
          <p:cNvSpPr/>
          <p:nvPr/>
        </p:nvSpPr>
        <p:spPr>
          <a:xfrm>
            <a:off x="3002369" y="3032935"/>
            <a:ext cx="1236939" cy="538527"/>
          </a:xfrm>
          <a:prstGeom prst="roundRect">
            <a:avLst>
              <a:gd fmla="val 16667" name="adj"/>
            </a:avLst>
          </a:prstGeom>
          <a:solidFill>
            <a:srgbClr val="EC84D8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 list</a:t>
            </a:r>
            <a:endParaRPr b="1" i="1"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(optional)</a:t>
            </a:r>
            <a:endParaRPr/>
          </a:p>
        </p:txBody>
      </p:sp>
      <p:cxnSp>
        <p:nvCxnSpPr>
          <p:cNvPr id="1443" name="Google Shape;1443;p27"/>
          <p:cNvCxnSpPr>
            <a:stCxn id="1440" idx="0"/>
            <a:endCxn id="1424" idx="2"/>
          </p:cNvCxnSpPr>
          <p:nvPr/>
        </p:nvCxnSpPr>
        <p:spPr>
          <a:xfrm rot="10800000">
            <a:off x="2996013" y="1905647"/>
            <a:ext cx="6000" cy="1049100"/>
          </a:xfrm>
          <a:prstGeom prst="straightConnector1">
            <a:avLst/>
          </a:prstGeom>
          <a:noFill/>
          <a:ln cap="flat" cmpd="sng" w="50800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44" name="Google Shape;1444;p27"/>
          <p:cNvSpPr txBox="1"/>
          <p:nvPr/>
        </p:nvSpPr>
        <p:spPr>
          <a:xfrm>
            <a:off x="2693504" y="715441"/>
            <a:ext cx="12154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Ilist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28"/>
          <p:cNvSpPr txBox="1"/>
          <p:nvPr>
            <p:ph type="title"/>
          </p:nvPr>
        </p:nvSpPr>
        <p:spPr>
          <a:xfrm>
            <a:off x="326802" y="137093"/>
            <a:ext cx="8911687" cy="856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4 – format</a:t>
            </a:r>
            <a:endParaRPr/>
          </a:p>
        </p:txBody>
      </p:sp>
      <p:sp>
        <p:nvSpPr>
          <p:cNvPr id="1450" name="Google Shape;1450;p28"/>
          <p:cNvSpPr txBox="1"/>
          <p:nvPr/>
        </p:nvSpPr>
        <p:spPr>
          <a:xfrm>
            <a:off x="4429539" y="1297707"/>
            <a:ext cx="6344478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Tabular format (csv)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Easy to read, duplication data, text only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 format</a:t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Easy to read, text only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 duplication data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Compatible with NoSQL Database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Bson format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Compatible with json format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Binary, structured data (eg datetime)</a:t>
            </a:r>
            <a:endParaRPr b="0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Binary format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CBOR (Concise Binary Object Representation)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Compatible with json format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Binary, numerical, text, structured (eg datetime, coordinates)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1" name="Google Shape;1451;p28"/>
          <p:cNvSpPr txBox="1"/>
          <p:nvPr/>
        </p:nvSpPr>
        <p:spPr>
          <a:xfrm>
            <a:off x="482115" y="2775034"/>
            <a:ext cx="250956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Ilist format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Dict + Array</a:t>
            </a:r>
            <a:endParaRPr/>
          </a:p>
          <a:p>
            <a:pPr indent="-1714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52" name="Google Shape;1452;p28"/>
          <p:cNvCxnSpPr/>
          <p:nvPr/>
        </p:nvCxnSpPr>
        <p:spPr>
          <a:xfrm flipH="1" rot="10800000">
            <a:off x="3279913" y="2720512"/>
            <a:ext cx="1232452" cy="151898"/>
          </a:xfrm>
          <a:prstGeom prst="straightConnector1">
            <a:avLst/>
          </a:prstGeom>
          <a:noFill/>
          <a:ln cap="flat" cmpd="sng" w="63500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3" name="Google Shape;1453;p28"/>
          <p:cNvCxnSpPr/>
          <p:nvPr/>
        </p:nvCxnSpPr>
        <p:spPr>
          <a:xfrm>
            <a:off x="3279913" y="3120887"/>
            <a:ext cx="1232452" cy="864704"/>
          </a:xfrm>
          <a:prstGeom prst="straightConnector1">
            <a:avLst/>
          </a:prstGeom>
          <a:noFill/>
          <a:ln cap="flat" cmpd="sng" w="63500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4" name="Google Shape;1454;p28"/>
          <p:cNvCxnSpPr/>
          <p:nvPr/>
        </p:nvCxnSpPr>
        <p:spPr>
          <a:xfrm>
            <a:off x="3279913" y="3429000"/>
            <a:ext cx="1149625" cy="1798983"/>
          </a:xfrm>
          <a:prstGeom prst="straightConnector1">
            <a:avLst/>
          </a:prstGeom>
          <a:noFill/>
          <a:ln cap="flat" cmpd="sng" w="63500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5" name="Google Shape;1455;p28"/>
          <p:cNvCxnSpPr/>
          <p:nvPr/>
        </p:nvCxnSpPr>
        <p:spPr>
          <a:xfrm flipH="1" rot="10800000">
            <a:off x="3279913" y="1808921"/>
            <a:ext cx="1232452" cy="771651"/>
          </a:xfrm>
          <a:prstGeom prst="straightConnector1">
            <a:avLst/>
          </a:prstGeom>
          <a:noFill/>
          <a:ln cap="flat" cmpd="sng" w="63500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/>
          <p:nvPr>
            <p:ph type="title"/>
          </p:nvPr>
        </p:nvSpPr>
        <p:spPr>
          <a:xfrm>
            <a:off x="396480" y="68146"/>
            <a:ext cx="4908946" cy="687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0 - Ilist (Indexed list)</a:t>
            </a:r>
            <a:endParaRPr/>
          </a:p>
        </p:txBody>
      </p:sp>
      <p:sp>
        <p:nvSpPr>
          <p:cNvPr id="172" name="Google Shape;172;p3"/>
          <p:cNvSpPr txBox="1"/>
          <p:nvPr/>
        </p:nvSpPr>
        <p:spPr>
          <a:xfrm>
            <a:off x="1192687" y="1401422"/>
            <a:ext cx="40149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 of values :  </a:t>
            </a:r>
            <a:endParaRPr/>
          </a:p>
        </p:txBody>
      </p:sp>
      <p:sp>
        <p:nvSpPr>
          <p:cNvPr id="173" name="Google Shape;173;p3"/>
          <p:cNvSpPr txBox="1"/>
          <p:nvPr/>
        </p:nvSpPr>
        <p:spPr>
          <a:xfrm>
            <a:off x="1886849" y="1838516"/>
            <a:ext cx="40149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 : [12, 28, 39, 58]  </a:t>
            </a:r>
            <a:endParaRPr/>
          </a:p>
        </p:txBody>
      </p:sp>
      <p:sp>
        <p:nvSpPr>
          <p:cNvPr id="174" name="Google Shape;174;p3"/>
          <p:cNvSpPr txBox="1"/>
          <p:nvPr/>
        </p:nvSpPr>
        <p:spPr>
          <a:xfrm>
            <a:off x="1192687" y="2275610"/>
            <a:ext cx="40149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 of indexes :  </a:t>
            </a:r>
            <a:endParaRPr/>
          </a:p>
        </p:txBody>
      </p:sp>
      <p:sp>
        <p:nvSpPr>
          <p:cNvPr id="175" name="Google Shape;175;p3"/>
          <p:cNvSpPr txBox="1"/>
          <p:nvPr/>
        </p:nvSpPr>
        <p:spPr>
          <a:xfrm>
            <a:off x="1886849" y="2712704"/>
            <a:ext cx="40149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 : [Paul, John, Lea, Cat]  </a:t>
            </a:r>
            <a:endParaRPr/>
          </a:p>
        </p:txBody>
      </p:sp>
      <p:sp>
        <p:nvSpPr>
          <p:cNvPr id="176" name="Google Shape;176;p3"/>
          <p:cNvSpPr txBox="1"/>
          <p:nvPr/>
        </p:nvSpPr>
        <p:spPr>
          <a:xfrm>
            <a:off x="1886849" y="3149798"/>
            <a:ext cx="40149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City : [Paris, Metz, Rennes, Bollène]  </a:t>
            </a:r>
            <a:endParaRPr/>
          </a:p>
        </p:txBody>
      </p:sp>
      <p:sp>
        <p:nvSpPr>
          <p:cNvPr id="177" name="Google Shape;177;p3"/>
          <p:cNvSpPr txBox="1"/>
          <p:nvPr/>
        </p:nvSpPr>
        <p:spPr>
          <a:xfrm>
            <a:off x="1886849" y="3536058"/>
            <a:ext cx="40149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….</a:t>
            </a:r>
            <a:endParaRPr/>
          </a:p>
        </p:txBody>
      </p:sp>
      <p:sp>
        <p:nvSpPr>
          <p:cNvPr id="178" name="Google Shape;178;p3"/>
          <p:cNvSpPr/>
          <p:nvPr/>
        </p:nvSpPr>
        <p:spPr>
          <a:xfrm>
            <a:off x="6102618" y="2393964"/>
            <a:ext cx="1380298" cy="55659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79" name="Google Shape;179;p3"/>
          <p:cNvGraphicFramePr/>
          <p:nvPr/>
        </p:nvGraphicFramePr>
        <p:xfrm>
          <a:off x="7781590" y="1669776"/>
          <a:ext cx="3000000" cy="3000000"/>
        </p:xfrm>
        <a:graphic>
          <a:graphicData uri="http://schemas.openxmlformats.org/drawingml/2006/table">
            <a:tbl>
              <a:tblPr bandRow="1" firstRow="1">
                <a:solidFill>
                  <a:srgbClr val="0070C0"/>
                </a:solidFill>
                <a:tableStyleId>{A30CF4BC-CD8B-4AFF-BE1A-A51CD2A7E7F5}</a:tableStyleId>
              </a:tblPr>
              <a:tblGrid>
                <a:gridCol w="1172825"/>
                <a:gridCol w="1172825"/>
                <a:gridCol w="1172825"/>
              </a:tblGrid>
              <a:tr h="321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Name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city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Age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0070C0"/>
                    </a:solidFill>
                  </a:tcPr>
                </a:tc>
              </a:tr>
              <a:tr h="321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Paul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Paris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A4CDBC"/>
                    </a:solidFill>
                  </a:tcPr>
                </a:tc>
              </a:tr>
              <a:tr h="321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John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Metz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28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2DDD2"/>
                    </a:solidFill>
                  </a:tcPr>
                </a:tc>
              </a:tr>
              <a:tr h="321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Lea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Rennes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39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A4CDBC"/>
                    </a:solidFill>
                  </a:tcPr>
                </a:tc>
              </a:tr>
              <a:tr h="46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Cat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Bollène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58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180" name="Google Shape;180;p3"/>
          <p:cNvSpPr txBox="1"/>
          <p:nvPr/>
        </p:nvSpPr>
        <p:spPr>
          <a:xfrm>
            <a:off x="799550" y="1763068"/>
            <a:ext cx="3931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/>
          </a:p>
        </p:txBody>
      </p:sp>
      <p:sp>
        <p:nvSpPr>
          <p:cNvPr id="181" name="Google Shape;181;p3"/>
          <p:cNvSpPr txBox="1"/>
          <p:nvPr/>
        </p:nvSpPr>
        <p:spPr>
          <a:xfrm>
            <a:off x="6989064" y="3640816"/>
            <a:ext cx="51022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 : csv file, measurement, log, matrix</a:t>
            </a:r>
            <a:endParaRPr/>
          </a:p>
        </p:txBody>
      </p:sp>
      <p:sp>
        <p:nvSpPr>
          <p:cNvPr id="182" name="Google Shape;182;p3"/>
          <p:cNvSpPr/>
          <p:nvPr/>
        </p:nvSpPr>
        <p:spPr>
          <a:xfrm>
            <a:off x="799551" y="1401421"/>
            <a:ext cx="5102216" cy="2693505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3"/>
          <p:cNvSpPr txBox="1"/>
          <p:nvPr/>
        </p:nvSpPr>
        <p:spPr>
          <a:xfrm>
            <a:off x="548443" y="749596"/>
            <a:ext cx="604599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Ilist ?</a:t>
            </a:r>
            <a:endParaRPr/>
          </a:p>
        </p:txBody>
      </p:sp>
      <p:sp>
        <p:nvSpPr>
          <p:cNvPr id="184" name="Google Shape;184;p3"/>
          <p:cNvSpPr txBox="1"/>
          <p:nvPr/>
        </p:nvSpPr>
        <p:spPr>
          <a:xfrm>
            <a:off x="548442" y="4161976"/>
            <a:ext cx="11643557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Why Ilist ?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majority of work processes are underpinned by Sheets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main Open-data format is CSV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Existing tools process data but not data structures</a:t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3"/>
          <p:cNvSpPr txBox="1"/>
          <p:nvPr/>
        </p:nvSpPr>
        <p:spPr>
          <a:xfrm>
            <a:off x="3947315" y="6249832"/>
            <a:ext cx="555449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32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Such tool daesn’t exist 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29"/>
          <p:cNvSpPr txBox="1"/>
          <p:nvPr>
            <p:ph type="title"/>
          </p:nvPr>
        </p:nvSpPr>
        <p:spPr>
          <a:xfrm>
            <a:off x="326802" y="137093"/>
            <a:ext cx="8911687" cy="856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4 – Ilist size and indicators</a:t>
            </a:r>
            <a:endParaRPr/>
          </a:p>
        </p:txBody>
      </p:sp>
      <p:pic>
        <p:nvPicPr>
          <p:cNvPr id="1461" name="Google Shape;146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8487" y="137093"/>
            <a:ext cx="5249516" cy="2516117"/>
          </a:xfrm>
          <a:prstGeom prst="rect">
            <a:avLst/>
          </a:prstGeom>
          <a:noFill/>
          <a:ln>
            <a:noFill/>
          </a:ln>
        </p:spPr>
      </p:pic>
      <p:sp>
        <p:nvSpPr>
          <p:cNvPr id="1462" name="Google Shape;1462;p29"/>
          <p:cNvSpPr txBox="1"/>
          <p:nvPr/>
        </p:nvSpPr>
        <p:spPr>
          <a:xfrm>
            <a:off x="326802" y="750511"/>
            <a:ext cx="8533067" cy="5940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Simple list size </a:t>
            </a:r>
            <a:r>
              <a:rPr b="1" lang="fr-FR" sz="2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 nv * sv</a:t>
            </a:r>
            <a:endParaRPr b="1" sz="20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nv : number of values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sv : mean value size = sizesimple / nv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Indexed list size </a:t>
            </a:r>
            <a:r>
              <a:rPr b="1" lang="fr-FR" sz="2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 (nv – nc) * sc + nc * sv</a:t>
            </a:r>
            <a:endParaRPr b="1" sz="20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nc : number of different values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sc: mean coding size  = (size – nc * sv) / (nv – nc)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Gain = (Simple size - indexed size) / simple size </a:t>
            </a:r>
            <a:r>
              <a:rPr b="1" lang="fr-FR" sz="2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 (1 – ul) * (1 – ol)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b="1" i="0" lang="fr-FR" sz="20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OL = sc / sv   (object lightness)  	[0, 1] (data complexity)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b="1" i="0" lang="fr-FR" sz="20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UL  = nc / nv (unicity level)        		[0, 1] (data quality)</a:t>
            </a:r>
            <a:endParaRPr/>
          </a:p>
          <a:p>
            <a:pPr indent="-158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object lightness and unicity level are low, the indexed list size is lower than simple list size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e.g. : OL = 0.1 , UL = 0.2   =&gt; </a:t>
            </a:r>
            <a:r>
              <a:rPr b="1" i="0" lang="fr-FR" sz="20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Gain = 72 %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1" lang="fr-FR" sz="20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a Ilist with data more complex than numerical data, the json (or binary) format has a smaller size than a tabular format</a:t>
            </a:r>
            <a:endParaRPr/>
          </a:p>
        </p:txBody>
      </p:sp>
      <p:graphicFrame>
        <p:nvGraphicFramePr>
          <p:cNvPr id="1463" name="Google Shape;1463;p29"/>
          <p:cNvGraphicFramePr/>
          <p:nvPr/>
        </p:nvGraphicFramePr>
        <p:xfrm>
          <a:off x="8859869" y="29956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{47527DDA-E494-41E0-8FC3-836E7F153FAD}</a:tableStyleId>
              </a:tblPr>
              <a:tblGrid>
                <a:gridCol w="2365300"/>
                <a:gridCol w="344950"/>
                <a:gridCol w="457900"/>
              </a:tblGrid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 lightness</a:t>
                      </a:r>
                      <a:endParaRPr b="1" i="0" sz="1100" u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1,00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05496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float, int32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0,50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coordinate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0,25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05496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string(10) (eg. timestamp)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0,20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simple json element (eg key/value)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0,10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05496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structured json element (eg coordinates)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0,07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complex json element (eg geometry)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100" u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0,04</a:t>
                      </a:r>
                      <a:endParaRPr/>
                    </a:p>
                  </a:txBody>
                  <a:tcPr marT="7625" marB="0" marR="7625" marL="76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05496"/>
                    </a:solidFill>
                  </a:tcPr>
                </a:tc>
              </a:tr>
            </a:tbl>
          </a:graphicData>
        </a:graphic>
      </p:graphicFrame>
      <p:sp>
        <p:nvSpPr>
          <p:cNvPr id="1464" name="Google Shape;1464;p29"/>
          <p:cNvSpPr txBox="1"/>
          <p:nvPr/>
        </p:nvSpPr>
        <p:spPr>
          <a:xfrm>
            <a:off x="8569569" y="5291574"/>
            <a:ext cx="3575664" cy="1107996"/>
          </a:xfrm>
          <a:prstGeom prst="rect">
            <a:avLst/>
          </a:prstGeom>
          <a:solidFill>
            <a:srgbClr val="C2DDD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E.g. previous example :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</a:pPr>
            <a:r>
              <a:rPr b="1" i="0" lang="fr-FR" sz="16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csv : 			2 418 bytes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</a:pPr>
            <a:r>
              <a:rPr b="1" i="0" lang="fr-FR" sz="16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 : 			1 496 bytes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</a:pPr>
            <a:r>
              <a:rPr b="1" i="0" lang="fr-FR" sz="16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binary (CBOR) :   697 bytes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14228afd270_0_0"/>
          <p:cNvSpPr txBox="1"/>
          <p:nvPr>
            <p:ph type="title"/>
          </p:nvPr>
        </p:nvSpPr>
        <p:spPr>
          <a:xfrm>
            <a:off x="480274" y="282835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structure</a:t>
            </a:r>
            <a:endParaRPr/>
          </a:p>
        </p:txBody>
      </p:sp>
      <p:sp>
        <p:nvSpPr>
          <p:cNvPr id="1471" name="Google Shape;1471;g14228afd270_0_0"/>
          <p:cNvSpPr txBox="1"/>
          <p:nvPr/>
        </p:nvSpPr>
        <p:spPr>
          <a:xfrm>
            <a:off x="682550" y="1283850"/>
            <a:ext cx="56880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entury Gothic"/>
                <a:ea typeface="Century Gothic"/>
                <a:cs typeface="Century Gothic"/>
                <a:sym typeface="Century Gothic"/>
              </a:rPr>
              <a:t>name :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●"/>
            </a:pPr>
            <a:r>
              <a:rPr lang="fr-FR">
                <a:latin typeface="Century Gothic"/>
                <a:ea typeface="Century Gothic"/>
                <a:cs typeface="Century Gothic"/>
                <a:sym typeface="Century Gothic"/>
              </a:rPr>
              <a:t>$xxx: simple (int, obj, str, tuple, bool, list-&gt; tuple, dict-&gt; str)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●"/>
            </a:pPr>
            <a:r>
              <a:rPr lang="fr-FR">
                <a:latin typeface="Century Gothic"/>
                <a:ea typeface="Century Gothic"/>
                <a:cs typeface="Century Gothic"/>
                <a:sym typeface="Century Gothic"/>
              </a:rPr>
              <a:t>xxx: ESValue (from_obj)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entury Gothic"/>
                <a:ea typeface="Century Gothic"/>
                <a:cs typeface="Century Gothic"/>
                <a:sym typeface="Century Gothic"/>
              </a:rPr>
              <a:t>Iindex: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●"/>
            </a:pPr>
            <a:r>
              <a:rPr lang="fr-FR">
                <a:latin typeface="Century Gothic"/>
                <a:ea typeface="Century Gothic"/>
                <a:cs typeface="Century Gothic"/>
                <a:sym typeface="Century Gothic"/>
              </a:rPr>
              <a:t>default </a:t>
            </a:r>
            <a:r>
              <a:rPr lang="fr-FR">
                <a:latin typeface="Century Gothic"/>
                <a:ea typeface="Century Gothic"/>
                <a:cs typeface="Century Gothic"/>
                <a:sym typeface="Century Gothic"/>
              </a:rPr>
              <a:t>name = $xxx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●"/>
            </a:pPr>
            <a:r>
              <a:rPr lang="fr-FR">
                <a:latin typeface="Century Gothic"/>
                <a:ea typeface="Century Gothic"/>
                <a:cs typeface="Century Gothic"/>
                <a:sym typeface="Century Gothic"/>
              </a:rPr>
              <a:t>default typevalue : NamedValue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entury Gothic"/>
                <a:ea typeface="Century Gothic"/>
                <a:cs typeface="Century Gothic"/>
                <a:sym typeface="Century Gothic"/>
              </a:rPr>
              <a:t>from_obj: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●"/>
            </a:pPr>
            <a:r>
              <a:rPr lang="fr-FR">
                <a:latin typeface="Century Gothic"/>
                <a:ea typeface="Century Gothic"/>
                <a:cs typeface="Century Gothic"/>
                <a:sym typeface="Century Gothic"/>
              </a:rPr>
              <a:t>decodevalue -&gt; class, name, val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●"/>
            </a:pPr>
            <a:r>
              <a:rPr lang="fr-FR">
                <a:latin typeface="Century Gothic"/>
                <a:ea typeface="Century Gothic"/>
                <a:cs typeface="Century Gothic"/>
                <a:sym typeface="Century Gothic"/>
              </a:rPr>
              <a:t>decodeval -&gt; classval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entury Gothic"/>
                <a:ea typeface="Century Gothic"/>
                <a:cs typeface="Century Gothic"/>
                <a:sym typeface="Century Gothic"/>
              </a:rPr>
              <a:t>decodeval: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●"/>
            </a:pPr>
            <a:r>
              <a:rPr lang="fr-FR">
                <a:latin typeface="Century Gothic"/>
                <a:ea typeface="Century Gothic"/>
                <a:cs typeface="Century Gothic"/>
                <a:sym typeface="Century Gothic"/>
              </a:rPr>
              <a:t>int, bool: NamedValue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●"/>
            </a:pPr>
            <a:r>
              <a:rPr lang="fr-FR">
                <a:latin typeface="Century Gothic"/>
                <a:ea typeface="Century Gothic"/>
                <a:cs typeface="Century Gothic"/>
                <a:sym typeface="Century Gothic"/>
              </a:rPr>
              <a:t>dict : PropertyValue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●"/>
            </a:pPr>
            <a:r>
              <a:rPr lang="fr-FR">
                <a:latin typeface="Century Gothic"/>
                <a:ea typeface="Century Gothic"/>
                <a:cs typeface="Century Gothic"/>
                <a:sym typeface="Century Gothic"/>
              </a:rPr>
              <a:t>list: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○"/>
            </a:pPr>
            <a:r>
              <a:rPr lang="fr-FR">
                <a:latin typeface="Century Gothic"/>
                <a:ea typeface="Century Gothic"/>
                <a:cs typeface="Century Gothic"/>
                <a:sym typeface="Century Gothic"/>
              </a:rPr>
              <a:t>extraire 1e val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○"/>
            </a:pPr>
            <a:r>
              <a:rPr lang="fr-FR">
                <a:latin typeface="Century Gothic"/>
                <a:ea typeface="Century Gothic"/>
                <a:cs typeface="Century Gothic"/>
                <a:sym typeface="Century Gothic"/>
              </a:rPr>
              <a:t>float, int : LocationValue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○"/>
            </a:pPr>
            <a:r>
              <a:rPr lang="fr-FR">
                <a:latin typeface="Century Gothic"/>
                <a:ea typeface="Century Gothic"/>
                <a:cs typeface="Century Gothic"/>
                <a:sym typeface="Century Gothic"/>
              </a:rPr>
              <a:t>date : DatationValue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○"/>
            </a:pPr>
            <a:r>
              <a:rPr lang="fr-FR">
                <a:latin typeface="Century Gothic"/>
                <a:ea typeface="Century Gothic"/>
                <a:cs typeface="Century Gothic"/>
                <a:sym typeface="Century Gothic"/>
              </a:rPr>
              <a:t>sinon: test Datation sinon Named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/>
          <p:nvPr/>
        </p:nvSpPr>
        <p:spPr>
          <a:xfrm>
            <a:off x="8170455" y="4376496"/>
            <a:ext cx="2905498" cy="2216141"/>
          </a:xfrm>
          <a:prstGeom prst="roundRect">
            <a:avLst>
              <a:gd fmla="val 16667" name="adj"/>
            </a:avLst>
          </a:prstGeom>
          <a:solidFill>
            <a:srgbClr val="00B050">
              <a:alpha val="2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4"/>
          <p:cNvSpPr/>
          <p:nvPr/>
        </p:nvSpPr>
        <p:spPr>
          <a:xfrm>
            <a:off x="889243" y="731119"/>
            <a:ext cx="10481122" cy="3536768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4"/>
          <p:cNvSpPr/>
          <p:nvPr/>
        </p:nvSpPr>
        <p:spPr>
          <a:xfrm>
            <a:off x="889243" y="4563480"/>
            <a:ext cx="10481122" cy="2196130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5295749" y="3477492"/>
            <a:ext cx="4904527" cy="376242"/>
          </a:xfrm>
          <a:prstGeom prst="rect">
            <a:avLst/>
          </a:prstGeom>
          <a:solidFill>
            <a:srgbClr val="DFEE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p4"/>
          <p:cNvSpPr/>
          <p:nvPr/>
        </p:nvSpPr>
        <p:spPr>
          <a:xfrm>
            <a:off x="5308678" y="2915584"/>
            <a:ext cx="4904527" cy="376242"/>
          </a:xfrm>
          <a:prstGeom prst="rect">
            <a:avLst/>
          </a:prstGeom>
          <a:solidFill>
            <a:srgbClr val="DFEE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"/>
          <p:cNvSpPr/>
          <p:nvPr/>
        </p:nvSpPr>
        <p:spPr>
          <a:xfrm>
            <a:off x="5308678" y="2360680"/>
            <a:ext cx="4904527" cy="376242"/>
          </a:xfrm>
          <a:prstGeom prst="rect">
            <a:avLst/>
          </a:prstGeom>
          <a:solidFill>
            <a:srgbClr val="DFEE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4"/>
          <p:cNvSpPr txBox="1"/>
          <p:nvPr/>
        </p:nvSpPr>
        <p:spPr>
          <a:xfrm>
            <a:off x="5721722" y="2357420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values</a:t>
            </a:r>
            <a:endParaRPr/>
          </a:p>
        </p:txBody>
      </p:sp>
      <p:sp>
        <p:nvSpPr>
          <p:cNvPr id="197" name="Google Shape;197;p4"/>
          <p:cNvSpPr txBox="1"/>
          <p:nvPr/>
        </p:nvSpPr>
        <p:spPr>
          <a:xfrm>
            <a:off x="7258025" y="2357420"/>
            <a:ext cx="8980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values</a:t>
            </a:r>
            <a:endParaRPr/>
          </a:p>
        </p:txBody>
      </p:sp>
      <p:sp>
        <p:nvSpPr>
          <p:cNvPr id="198" name="Google Shape;198;p4"/>
          <p:cNvSpPr txBox="1"/>
          <p:nvPr/>
        </p:nvSpPr>
        <p:spPr>
          <a:xfrm>
            <a:off x="5874809" y="3474232"/>
            <a:ext cx="7024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</a:t>
            </a:r>
            <a:endParaRPr/>
          </a:p>
        </p:txBody>
      </p:sp>
      <p:sp>
        <p:nvSpPr>
          <p:cNvPr id="199" name="Google Shape;199;p4"/>
          <p:cNvSpPr txBox="1"/>
          <p:nvPr/>
        </p:nvSpPr>
        <p:spPr>
          <a:xfrm>
            <a:off x="7355808" y="3474232"/>
            <a:ext cx="7024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</a:t>
            </a:r>
            <a:endParaRPr/>
          </a:p>
        </p:txBody>
      </p:sp>
      <p:sp>
        <p:nvSpPr>
          <p:cNvPr id="200" name="Google Shape;200;p4"/>
          <p:cNvSpPr txBox="1"/>
          <p:nvPr/>
        </p:nvSpPr>
        <p:spPr>
          <a:xfrm>
            <a:off x="5738554" y="2912324"/>
            <a:ext cx="9428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</a:t>
            </a:r>
            <a:endParaRPr/>
          </a:p>
        </p:txBody>
      </p:sp>
      <p:sp>
        <p:nvSpPr>
          <p:cNvPr id="201" name="Google Shape;201;p4"/>
          <p:cNvSpPr txBox="1"/>
          <p:nvPr/>
        </p:nvSpPr>
        <p:spPr>
          <a:xfrm>
            <a:off x="7243598" y="2912324"/>
            <a:ext cx="926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</a:t>
            </a:r>
            <a:endParaRPr/>
          </a:p>
        </p:txBody>
      </p:sp>
      <p:sp>
        <p:nvSpPr>
          <p:cNvPr id="202" name="Google Shape;202;p4"/>
          <p:cNvSpPr/>
          <p:nvPr/>
        </p:nvSpPr>
        <p:spPr>
          <a:xfrm>
            <a:off x="5308678" y="1815195"/>
            <a:ext cx="4904527" cy="376242"/>
          </a:xfrm>
          <a:prstGeom prst="rect">
            <a:avLst/>
          </a:prstGeom>
          <a:solidFill>
            <a:srgbClr val="DFEE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4"/>
          <p:cNvSpPr txBox="1"/>
          <p:nvPr/>
        </p:nvSpPr>
        <p:spPr>
          <a:xfrm>
            <a:off x="5746736" y="1811935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</a:t>
            </a:r>
            <a:endParaRPr/>
          </a:p>
        </p:txBody>
      </p:sp>
      <p:sp>
        <p:nvSpPr>
          <p:cNvPr id="204" name="Google Shape;204;p4"/>
          <p:cNvSpPr txBox="1"/>
          <p:nvPr/>
        </p:nvSpPr>
        <p:spPr>
          <a:xfrm>
            <a:off x="7287681" y="1811935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</a:t>
            </a:r>
            <a:endParaRPr/>
          </a:p>
        </p:txBody>
      </p:sp>
      <p:sp>
        <p:nvSpPr>
          <p:cNvPr id="205" name="Google Shape;205;p4"/>
          <p:cNvSpPr txBox="1"/>
          <p:nvPr/>
        </p:nvSpPr>
        <p:spPr>
          <a:xfrm>
            <a:off x="3996798" y="2299330"/>
            <a:ext cx="14853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External 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(object)</a:t>
            </a:r>
            <a:endParaRPr/>
          </a:p>
        </p:txBody>
      </p:sp>
      <p:sp>
        <p:nvSpPr>
          <p:cNvPr id="206" name="Google Shape;206;p4"/>
          <p:cNvSpPr txBox="1"/>
          <p:nvPr/>
        </p:nvSpPr>
        <p:spPr>
          <a:xfrm>
            <a:off x="3996799" y="3416142"/>
            <a:ext cx="13500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Internal key (integer)</a:t>
            </a:r>
            <a:endParaRPr/>
          </a:p>
        </p:txBody>
      </p:sp>
      <p:sp>
        <p:nvSpPr>
          <p:cNvPr id="207" name="Google Shape;207;p4"/>
          <p:cNvSpPr txBox="1"/>
          <p:nvPr/>
        </p:nvSpPr>
        <p:spPr>
          <a:xfrm>
            <a:off x="3987573" y="2842003"/>
            <a:ext cx="13500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(int / ext)</a:t>
            </a:r>
            <a:endParaRPr/>
          </a:p>
        </p:txBody>
      </p:sp>
      <p:sp>
        <p:nvSpPr>
          <p:cNvPr id="208" name="Google Shape;208;p4"/>
          <p:cNvSpPr txBox="1"/>
          <p:nvPr/>
        </p:nvSpPr>
        <p:spPr>
          <a:xfrm>
            <a:off x="3996799" y="1753845"/>
            <a:ext cx="13500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(string)</a:t>
            </a:r>
            <a:endParaRPr/>
          </a:p>
        </p:txBody>
      </p:sp>
      <p:sp>
        <p:nvSpPr>
          <p:cNvPr id="209" name="Google Shape;209;p4"/>
          <p:cNvSpPr txBox="1"/>
          <p:nvPr/>
        </p:nvSpPr>
        <p:spPr>
          <a:xfrm>
            <a:off x="5482155" y="3963293"/>
            <a:ext cx="15620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Indexed values</a:t>
            </a:r>
            <a:endParaRPr/>
          </a:p>
        </p:txBody>
      </p:sp>
      <p:sp>
        <p:nvSpPr>
          <p:cNvPr id="210" name="Google Shape;210;p4"/>
          <p:cNvSpPr txBox="1"/>
          <p:nvPr/>
        </p:nvSpPr>
        <p:spPr>
          <a:xfrm>
            <a:off x="7925851" y="3963293"/>
            <a:ext cx="12419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IndexSet</a:t>
            </a:r>
            <a:endParaRPr i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4"/>
          <p:cNvSpPr/>
          <p:nvPr/>
        </p:nvSpPr>
        <p:spPr>
          <a:xfrm>
            <a:off x="6959124" y="1333579"/>
            <a:ext cx="3166709" cy="2647277"/>
          </a:xfrm>
          <a:prstGeom prst="rect">
            <a:avLst/>
          </a:prstGeom>
          <a:noFill/>
          <a:ln cap="rnd" cmpd="sng" w="15875">
            <a:solidFill>
              <a:srgbClr val="78230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4"/>
          <p:cNvSpPr txBox="1"/>
          <p:nvPr/>
        </p:nvSpPr>
        <p:spPr>
          <a:xfrm>
            <a:off x="8293690" y="2280476"/>
            <a:ext cx="5437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/>
          </a:p>
        </p:txBody>
      </p:sp>
      <p:sp>
        <p:nvSpPr>
          <p:cNvPr id="213" name="Google Shape;213;p4"/>
          <p:cNvSpPr txBox="1"/>
          <p:nvPr/>
        </p:nvSpPr>
        <p:spPr>
          <a:xfrm>
            <a:off x="8301718" y="753043"/>
            <a:ext cx="20521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 : number of indexes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 : number of values</a:t>
            </a:r>
            <a:endParaRPr/>
          </a:p>
        </p:txBody>
      </p:sp>
      <p:cxnSp>
        <p:nvCxnSpPr>
          <p:cNvPr id="214" name="Google Shape;214;p4"/>
          <p:cNvCxnSpPr>
            <a:stCxn id="194" idx="3"/>
            <a:endCxn id="195" idx="3"/>
          </p:cNvCxnSpPr>
          <p:nvPr/>
        </p:nvCxnSpPr>
        <p:spPr>
          <a:xfrm flipH="1" rot="10800000">
            <a:off x="10213205" y="2548705"/>
            <a:ext cx="600" cy="555000"/>
          </a:xfrm>
          <a:prstGeom prst="curvedConnector3">
            <a:avLst>
              <a:gd fmla="val 38100000" name="adj1"/>
            </a:avLst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5" name="Google Shape;215;p4"/>
          <p:cNvCxnSpPr>
            <a:stCxn id="194" idx="3"/>
            <a:endCxn id="193" idx="3"/>
          </p:cNvCxnSpPr>
          <p:nvPr/>
        </p:nvCxnSpPr>
        <p:spPr>
          <a:xfrm flipH="1">
            <a:off x="10200305" y="3103705"/>
            <a:ext cx="12900" cy="561900"/>
          </a:xfrm>
          <a:prstGeom prst="curvedConnector3">
            <a:avLst>
              <a:gd fmla="val -1772093" name="adj1"/>
            </a:avLst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6" name="Google Shape;216;p4"/>
          <p:cNvSpPr txBox="1"/>
          <p:nvPr/>
        </p:nvSpPr>
        <p:spPr>
          <a:xfrm>
            <a:off x="10443789" y="1861566"/>
            <a:ext cx="3812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  <p:sp>
        <p:nvSpPr>
          <p:cNvPr id="217" name="Google Shape;217;p4"/>
          <p:cNvSpPr txBox="1"/>
          <p:nvPr/>
        </p:nvSpPr>
        <p:spPr>
          <a:xfrm>
            <a:off x="10424875" y="2409107"/>
            <a:ext cx="3233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</a:t>
            </a:r>
            <a:endParaRPr/>
          </a:p>
        </p:txBody>
      </p:sp>
      <p:sp>
        <p:nvSpPr>
          <p:cNvPr id="218" name="Google Shape;218;p4"/>
          <p:cNvSpPr txBox="1"/>
          <p:nvPr/>
        </p:nvSpPr>
        <p:spPr>
          <a:xfrm>
            <a:off x="6096000" y="751802"/>
            <a:ext cx="21050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4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    </a:t>
            </a: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static 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Black : dynamic value</a:t>
            </a:r>
            <a:endParaRPr/>
          </a:p>
        </p:txBody>
      </p:sp>
      <p:sp>
        <p:nvSpPr>
          <p:cNvPr id="219" name="Google Shape;219;p4"/>
          <p:cNvSpPr txBox="1"/>
          <p:nvPr/>
        </p:nvSpPr>
        <p:spPr>
          <a:xfrm>
            <a:off x="10439307" y="3474232"/>
            <a:ext cx="3233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</a:t>
            </a:r>
            <a:endParaRPr/>
          </a:p>
        </p:txBody>
      </p:sp>
      <p:graphicFrame>
        <p:nvGraphicFramePr>
          <p:cNvPr id="220" name="Google Shape;220;p4"/>
          <p:cNvGraphicFramePr/>
          <p:nvPr/>
        </p:nvGraphicFramePr>
        <p:xfrm>
          <a:off x="5610843" y="50904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{A8429DB3-4D9C-40D8-B477-21FAAF4BB3B7}</a:tableStyleId>
              </a:tblPr>
              <a:tblGrid>
                <a:gridCol w="743875"/>
                <a:gridCol w="743875"/>
                <a:gridCol w="743875"/>
              </a:tblGrid>
              <a:tr h="272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2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Paul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Lea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Lea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272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2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math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math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english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1" name="Google Shape;221;p4"/>
          <p:cNvGraphicFramePr/>
          <p:nvPr/>
        </p:nvGraphicFramePr>
        <p:xfrm>
          <a:off x="8952247" y="51049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{A8429DB3-4D9C-40D8-B477-21FAAF4BB3B7}</a:tableStyleId>
              </a:tblPr>
              <a:tblGrid>
                <a:gridCol w="598675"/>
                <a:gridCol w="598675"/>
                <a:gridCol w="598675"/>
              </a:tblGrid>
              <a:tr h="27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2" name="Google Shape;222;p4"/>
          <p:cNvSpPr txBox="1"/>
          <p:nvPr/>
        </p:nvSpPr>
        <p:spPr>
          <a:xfrm>
            <a:off x="6296400" y="6284860"/>
            <a:ext cx="13087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values</a:t>
            </a:r>
            <a:endParaRPr/>
          </a:p>
        </p:txBody>
      </p:sp>
      <p:sp>
        <p:nvSpPr>
          <p:cNvPr id="223" name="Google Shape;223;p4"/>
          <p:cNvSpPr txBox="1"/>
          <p:nvPr/>
        </p:nvSpPr>
        <p:spPr>
          <a:xfrm>
            <a:off x="9626535" y="6271657"/>
            <a:ext cx="11474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</a:t>
            </a:r>
            <a:endParaRPr/>
          </a:p>
        </p:txBody>
      </p:sp>
      <p:cxnSp>
        <p:nvCxnSpPr>
          <p:cNvPr id="224" name="Google Shape;224;p4"/>
          <p:cNvCxnSpPr/>
          <p:nvPr/>
        </p:nvCxnSpPr>
        <p:spPr>
          <a:xfrm>
            <a:off x="7925851" y="5572877"/>
            <a:ext cx="911578" cy="0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25" name="Google Shape;225;p4"/>
          <p:cNvSpPr txBox="1"/>
          <p:nvPr/>
        </p:nvSpPr>
        <p:spPr>
          <a:xfrm>
            <a:off x="1031006" y="5390754"/>
            <a:ext cx="3712533" cy="687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entury Gothic"/>
              <a:buNone/>
            </a:pPr>
            <a:r>
              <a:rPr b="1" lang="fr-FR" sz="3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  <p:sp>
        <p:nvSpPr>
          <p:cNvPr id="226" name="Google Shape;226;p4"/>
          <p:cNvSpPr txBox="1"/>
          <p:nvPr/>
        </p:nvSpPr>
        <p:spPr>
          <a:xfrm>
            <a:off x="8105395" y="5264998"/>
            <a:ext cx="7689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</a:t>
            </a:r>
            <a:endParaRPr/>
          </a:p>
        </p:txBody>
      </p:sp>
      <p:graphicFrame>
        <p:nvGraphicFramePr>
          <p:cNvPr id="227" name="Google Shape;227;p4"/>
          <p:cNvGraphicFramePr/>
          <p:nvPr/>
        </p:nvGraphicFramePr>
        <p:xfrm>
          <a:off x="3971880" y="50867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{A8429DB3-4D9C-40D8-B477-21FAAF4BB3B7}</a:tableStyleId>
              </a:tblPr>
              <a:tblGrid>
                <a:gridCol w="1047500"/>
              </a:tblGrid>
              <a:tr h="272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score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2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2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age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2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subject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8" name="Google Shape;228;p4"/>
          <p:cNvSpPr txBox="1"/>
          <p:nvPr/>
        </p:nvSpPr>
        <p:spPr>
          <a:xfrm>
            <a:off x="4041530" y="6284860"/>
            <a:ext cx="9778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</a:t>
            </a:r>
            <a:endParaRPr/>
          </a:p>
        </p:txBody>
      </p:sp>
      <p:sp>
        <p:nvSpPr>
          <p:cNvPr id="229" name="Google Shape;229;p4"/>
          <p:cNvSpPr txBox="1"/>
          <p:nvPr/>
        </p:nvSpPr>
        <p:spPr>
          <a:xfrm>
            <a:off x="6181465" y="4797182"/>
            <a:ext cx="14236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External</a:t>
            </a:r>
            <a:endParaRPr i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Google Shape;230;p4"/>
          <p:cNvSpPr txBox="1"/>
          <p:nvPr/>
        </p:nvSpPr>
        <p:spPr>
          <a:xfrm>
            <a:off x="9167488" y="4789124"/>
            <a:ext cx="14236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Internal</a:t>
            </a:r>
            <a:endParaRPr i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p4"/>
          <p:cNvSpPr txBox="1"/>
          <p:nvPr>
            <p:ph type="title"/>
          </p:nvPr>
        </p:nvSpPr>
        <p:spPr>
          <a:xfrm>
            <a:off x="442115" y="102155"/>
            <a:ext cx="4791045" cy="701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0 – Ilist structure</a:t>
            </a:r>
            <a:endParaRPr/>
          </a:p>
        </p:txBody>
      </p:sp>
      <p:sp>
        <p:nvSpPr>
          <p:cNvPr id="232" name="Google Shape;232;p4"/>
          <p:cNvSpPr txBox="1"/>
          <p:nvPr/>
        </p:nvSpPr>
        <p:spPr>
          <a:xfrm>
            <a:off x="1013593" y="1700857"/>
            <a:ext cx="3712533" cy="2388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entury Gothic"/>
              <a:buNone/>
            </a:pPr>
            <a:r>
              <a:rPr b="1" lang="fr-FR" sz="41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Two levels</a:t>
            </a:r>
            <a:endParaRPr b="1" sz="41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t/>
            </a:r>
            <a:endParaRPr b="1" sz="32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entury Gothic"/>
              <a:buChar char="-"/>
            </a:pPr>
            <a:r>
              <a:rPr b="1" lang="fr-FR" sz="2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External values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entury Gothic"/>
              <a:buNone/>
            </a:pPr>
            <a:r>
              <a:rPr b="1" lang="fr-FR" sz="2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b="0" lang="fr-FR" sz="19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b="0" i="1" lang="fr-FR" sz="19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every kind of object)</a:t>
            </a:r>
            <a:endParaRPr b="0" sz="19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65303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t/>
            </a:r>
            <a:endParaRPr b="1" sz="39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9247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t/>
            </a:r>
            <a:endParaRPr b="1" sz="2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entury Gothic"/>
              <a:buChar char="-"/>
            </a:pPr>
            <a:r>
              <a:rPr b="1" lang="fr-FR" sz="2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Internal keys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entury Gothic"/>
              <a:buNone/>
            </a:pPr>
            <a:r>
              <a:rPr b="0" lang="fr-FR" sz="19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(no duplication)</a:t>
            </a:r>
            <a:endParaRPr/>
          </a:p>
        </p:txBody>
      </p:sp>
      <p:sp>
        <p:nvSpPr>
          <p:cNvPr id="233" name="Google Shape;233;p4"/>
          <p:cNvSpPr/>
          <p:nvPr/>
        </p:nvSpPr>
        <p:spPr>
          <a:xfrm>
            <a:off x="5586922" y="1408408"/>
            <a:ext cx="1122925" cy="2530955"/>
          </a:xfrm>
          <a:prstGeom prst="rect">
            <a:avLst/>
          </a:prstGeom>
          <a:noFill/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p4"/>
          <p:cNvSpPr txBox="1"/>
          <p:nvPr/>
        </p:nvSpPr>
        <p:spPr>
          <a:xfrm>
            <a:off x="5590514" y="1430638"/>
            <a:ext cx="11047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variable</a:t>
            </a:r>
            <a:endParaRPr/>
          </a:p>
        </p:txBody>
      </p:sp>
      <p:sp>
        <p:nvSpPr>
          <p:cNvPr id="235" name="Google Shape;235;p4"/>
          <p:cNvSpPr/>
          <p:nvPr/>
        </p:nvSpPr>
        <p:spPr>
          <a:xfrm>
            <a:off x="7112335" y="1401784"/>
            <a:ext cx="1189383" cy="2530955"/>
          </a:xfrm>
          <a:prstGeom prst="rect">
            <a:avLst/>
          </a:prstGeom>
          <a:noFill/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p4"/>
          <p:cNvSpPr txBox="1"/>
          <p:nvPr/>
        </p:nvSpPr>
        <p:spPr>
          <a:xfrm>
            <a:off x="7160242" y="1423415"/>
            <a:ext cx="1093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Index[0]</a:t>
            </a:r>
            <a:endParaRPr/>
          </a:p>
        </p:txBody>
      </p:sp>
      <p:sp>
        <p:nvSpPr>
          <p:cNvPr id="237" name="Google Shape;237;p4"/>
          <p:cNvSpPr txBox="1"/>
          <p:nvPr/>
        </p:nvSpPr>
        <p:spPr>
          <a:xfrm>
            <a:off x="8965048" y="2364043"/>
            <a:ext cx="8980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values</a:t>
            </a:r>
            <a:endParaRPr/>
          </a:p>
        </p:txBody>
      </p:sp>
      <p:sp>
        <p:nvSpPr>
          <p:cNvPr id="238" name="Google Shape;238;p4"/>
          <p:cNvSpPr txBox="1"/>
          <p:nvPr/>
        </p:nvSpPr>
        <p:spPr>
          <a:xfrm>
            <a:off x="9062831" y="3480855"/>
            <a:ext cx="7024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</a:t>
            </a:r>
            <a:endParaRPr/>
          </a:p>
        </p:txBody>
      </p:sp>
      <p:sp>
        <p:nvSpPr>
          <p:cNvPr id="239" name="Google Shape;239;p4"/>
          <p:cNvSpPr txBox="1"/>
          <p:nvPr/>
        </p:nvSpPr>
        <p:spPr>
          <a:xfrm>
            <a:off x="8950621" y="2918947"/>
            <a:ext cx="926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</a:t>
            </a:r>
            <a:endParaRPr/>
          </a:p>
        </p:txBody>
      </p:sp>
      <p:sp>
        <p:nvSpPr>
          <p:cNvPr id="240" name="Google Shape;240;p4"/>
          <p:cNvSpPr txBox="1"/>
          <p:nvPr/>
        </p:nvSpPr>
        <p:spPr>
          <a:xfrm>
            <a:off x="8994704" y="1818558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</a:t>
            </a:r>
            <a:endParaRPr/>
          </a:p>
        </p:txBody>
      </p:sp>
      <p:sp>
        <p:nvSpPr>
          <p:cNvPr id="241" name="Google Shape;241;p4"/>
          <p:cNvSpPr/>
          <p:nvPr/>
        </p:nvSpPr>
        <p:spPr>
          <a:xfrm>
            <a:off x="8819358" y="1408407"/>
            <a:ext cx="1189383" cy="2530955"/>
          </a:xfrm>
          <a:prstGeom prst="rect">
            <a:avLst/>
          </a:prstGeom>
          <a:noFill/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p4"/>
          <p:cNvSpPr txBox="1"/>
          <p:nvPr/>
        </p:nvSpPr>
        <p:spPr>
          <a:xfrm>
            <a:off x="8750245" y="1430637"/>
            <a:ext cx="1327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Index[n-1]</a:t>
            </a:r>
            <a:endParaRPr/>
          </a:p>
        </p:txBody>
      </p:sp>
      <p:sp>
        <p:nvSpPr>
          <p:cNvPr id="243" name="Google Shape;243;p4"/>
          <p:cNvSpPr txBox="1"/>
          <p:nvPr/>
        </p:nvSpPr>
        <p:spPr>
          <a:xfrm>
            <a:off x="8270961" y="4487116"/>
            <a:ext cx="2325709" cy="1140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entury Gothic"/>
              <a:buNone/>
            </a:pPr>
            <a:r>
              <a:rPr b="1" lang="fr-FR" sz="2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Structure analysis</a:t>
            </a:r>
            <a:endParaRPr b="1" sz="20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p4"/>
          <p:cNvSpPr txBox="1"/>
          <p:nvPr/>
        </p:nvSpPr>
        <p:spPr>
          <a:xfrm>
            <a:off x="2998957" y="5035652"/>
            <a:ext cx="13500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variable</a:t>
            </a:r>
            <a:endParaRPr/>
          </a:p>
        </p:txBody>
      </p:sp>
      <p:sp>
        <p:nvSpPr>
          <p:cNvPr id="245" name="Google Shape;245;p4"/>
          <p:cNvSpPr txBox="1"/>
          <p:nvPr/>
        </p:nvSpPr>
        <p:spPr>
          <a:xfrm>
            <a:off x="2998957" y="5573090"/>
            <a:ext cx="13500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"/>
          <p:cNvSpPr/>
          <p:nvPr/>
        </p:nvSpPr>
        <p:spPr>
          <a:xfrm>
            <a:off x="588057" y="3474323"/>
            <a:ext cx="4612388" cy="3315531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5"/>
          <p:cNvSpPr/>
          <p:nvPr/>
        </p:nvSpPr>
        <p:spPr>
          <a:xfrm>
            <a:off x="5515963" y="3198709"/>
            <a:ext cx="6564571" cy="3502657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p5"/>
          <p:cNvSpPr/>
          <p:nvPr/>
        </p:nvSpPr>
        <p:spPr>
          <a:xfrm>
            <a:off x="8681427" y="3257064"/>
            <a:ext cx="1510694" cy="2263428"/>
          </a:xfrm>
          <a:prstGeom prst="roundRect">
            <a:avLst>
              <a:gd fmla="val 16667" name="adj"/>
            </a:avLst>
          </a:prstGeom>
          <a:solidFill>
            <a:srgbClr val="00B050">
              <a:alpha val="2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p5"/>
          <p:cNvSpPr/>
          <p:nvPr/>
        </p:nvSpPr>
        <p:spPr>
          <a:xfrm>
            <a:off x="5588392" y="784087"/>
            <a:ext cx="6331078" cy="2261349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54" name="Google Shape;254;p5"/>
          <p:cNvCxnSpPr/>
          <p:nvPr/>
        </p:nvCxnSpPr>
        <p:spPr>
          <a:xfrm>
            <a:off x="6180486" y="4320564"/>
            <a:ext cx="433518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" name="Google Shape;255;p5"/>
          <p:cNvCxnSpPr/>
          <p:nvPr/>
        </p:nvCxnSpPr>
        <p:spPr>
          <a:xfrm>
            <a:off x="6172007" y="4664947"/>
            <a:ext cx="433518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Google Shape;256;p5"/>
          <p:cNvCxnSpPr/>
          <p:nvPr/>
        </p:nvCxnSpPr>
        <p:spPr>
          <a:xfrm>
            <a:off x="6172007" y="5003614"/>
            <a:ext cx="433518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p5"/>
          <p:cNvCxnSpPr/>
          <p:nvPr/>
        </p:nvCxnSpPr>
        <p:spPr>
          <a:xfrm flipH="1" rot="10800000">
            <a:off x="10851134" y="3952461"/>
            <a:ext cx="432000" cy="727407"/>
          </a:xfrm>
          <a:prstGeom prst="straightConnector1">
            <a:avLst/>
          </a:prstGeom>
          <a:noFill/>
          <a:ln cap="flat" cmpd="sng" w="222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5"/>
          <p:cNvCxnSpPr/>
          <p:nvPr/>
        </p:nvCxnSpPr>
        <p:spPr>
          <a:xfrm>
            <a:off x="10851134" y="4369686"/>
            <a:ext cx="432000" cy="0"/>
          </a:xfrm>
          <a:prstGeom prst="straightConnector1">
            <a:avLst/>
          </a:prstGeom>
          <a:noFill/>
          <a:ln cap="flat" cmpd="sng" w="222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Google Shape;259;p5"/>
          <p:cNvCxnSpPr/>
          <p:nvPr/>
        </p:nvCxnSpPr>
        <p:spPr>
          <a:xfrm>
            <a:off x="6317896" y="1851543"/>
            <a:ext cx="433518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0" name="Google Shape;260;p5"/>
          <p:cNvCxnSpPr/>
          <p:nvPr/>
        </p:nvCxnSpPr>
        <p:spPr>
          <a:xfrm flipH="1" rot="10800000">
            <a:off x="6323156" y="2509170"/>
            <a:ext cx="422998" cy="1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Google Shape;261;p5"/>
          <p:cNvCxnSpPr/>
          <p:nvPr/>
        </p:nvCxnSpPr>
        <p:spPr>
          <a:xfrm>
            <a:off x="6317896" y="2267310"/>
            <a:ext cx="454345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Google Shape;262;p5"/>
          <p:cNvCxnSpPr/>
          <p:nvPr/>
        </p:nvCxnSpPr>
        <p:spPr>
          <a:xfrm flipH="1" rot="10800000">
            <a:off x="6317896" y="2096058"/>
            <a:ext cx="454345" cy="2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3" name="Google Shape;263;p5"/>
          <p:cNvSpPr txBox="1"/>
          <p:nvPr>
            <p:ph type="title"/>
          </p:nvPr>
        </p:nvSpPr>
        <p:spPr>
          <a:xfrm>
            <a:off x="297089" y="68146"/>
            <a:ext cx="7087685" cy="687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1 – Structure understanding</a:t>
            </a:r>
            <a:endParaRPr/>
          </a:p>
        </p:txBody>
      </p:sp>
      <p:sp>
        <p:nvSpPr>
          <p:cNvPr id="264" name="Google Shape;264;p5"/>
          <p:cNvSpPr txBox="1"/>
          <p:nvPr/>
        </p:nvSpPr>
        <p:spPr>
          <a:xfrm>
            <a:off x="542052" y="842467"/>
            <a:ext cx="4763409" cy="2739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Char char="•"/>
            </a:pPr>
            <a:r>
              <a:rPr b="1" lang="fr-FR" sz="3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Relationship analysis</a:t>
            </a:r>
            <a:endParaRPr b="1" sz="1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 qualification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 relationship</a:t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b="1" lang="fr-FR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structuration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Canonical format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Convergence</a:t>
            </a:r>
            <a:endParaRPr/>
          </a:p>
        </p:txBody>
      </p:sp>
      <p:graphicFrame>
        <p:nvGraphicFramePr>
          <p:cNvPr id="265" name="Google Shape;265;p5"/>
          <p:cNvGraphicFramePr/>
          <p:nvPr/>
        </p:nvGraphicFramePr>
        <p:xfrm>
          <a:off x="6180486" y="16787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266" name="Google Shape;266;p5"/>
          <p:cNvSpPr txBox="1"/>
          <p:nvPr/>
        </p:nvSpPr>
        <p:spPr>
          <a:xfrm>
            <a:off x="5720108" y="1292581"/>
            <a:ext cx="15504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Anne, Paul, John, Paul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26, 15, 26]</a:t>
            </a:r>
            <a:endParaRPr/>
          </a:p>
        </p:txBody>
      </p:sp>
      <p:graphicFrame>
        <p:nvGraphicFramePr>
          <p:cNvPr id="267" name="Google Shape;267;p5"/>
          <p:cNvGraphicFramePr/>
          <p:nvPr/>
        </p:nvGraphicFramePr>
        <p:xfrm>
          <a:off x="6648598" y="16829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268" name="Google Shape;268;p5"/>
          <p:cNvSpPr txBox="1"/>
          <p:nvPr/>
        </p:nvSpPr>
        <p:spPr>
          <a:xfrm>
            <a:off x="5789466" y="1704586"/>
            <a:ext cx="45637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Paul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John</a:t>
            </a:r>
            <a:endParaRPr/>
          </a:p>
        </p:txBody>
      </p:sp>
      <p:sp>
        <p:nvSpPr>
          <p:cNvPr id="269" name="Google Shape;269;p5"/>
          <p:cNvSpPr txBox="1"/>
          <p:nvPr/>
        </p:nvSpPr>
        <p:spPr>
          <a:xfrm>
            <a:off x="6786008" y="1704586"/>
            <a:ext cx="33070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r>
            <a:endParaRPr/>
          </a:p>
        </p:txBody>
      </p:sp>
      <p:cxnSp>
        <p:nvCxnSpPr>
          <p:cNvPr id="270" name="Google Shape;270;p5"/>
          <p:cNvCxnSpPr/>
          <p:nvPr/>
        </p:nvCxnSpPr>
        <p:spPr>
          <a:xfrm>
            <a:off x="7782550" y="1851543"/>
            <a:ext cx="433518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Google Shape;271;p5"/>
          <p:cNvCxnSpPr/>
          <p:nvPr/>
        </p:nvCxnSpPr>
        <p:spPr>
          <a:xfrm flipH="1" rot="10800000">
            <a:off x="7787810" y="2139158"/>
            <a:ext cx="388747" cy="370014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5"/>
          <p:cNvCxnSpPr/>
          <p:nvPr/>
        </p:nvCxnSpPr>
        <p:spPr>
          <a:xfrm flipH="1" rot="10800000">
            <a:off x="7782550" y="1885177"/>
            <a:ext cx="428258" cy="382133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5"/>
          <p:cNvCxnSpPr/>
          <p:nvPr/>
        </p:nvCxnSpPr>
        <p:spPr>
          <a:xfrm flipH="1" rot="10800000">
            <a:off x="7782550" y="1850061"/>
            <a:ext cx="454345" cy="245999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74" name="Google Shape;274;p5"/>
          <p:cNvGraphicFramePr/>
          <p:nvPr/>
        </p:nvGraphicFramePr>
        <p:xfrm>
          <a:off x="7645140" y="16787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275" name="Google Shape;275;p5"/>
          <p:cNvSpPr txBox="1"/>
          <p:nvPr/>
        </p:nvSpPr>
        <p:spPr>
          <a:xfrm>
            <a:off x="7184762" y="1292581"/>
            <a:ext cx="15504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Anne, Paul, John, Paul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25, 15, 25]</a:t>
            </a:r>
            <a:endParaRPr/>
          </a:p>
        </p:txBody>
      </p:sp>
      <p:graphicFrame>
        <p:nvGraphicFramePr>
          <p:cNvPr id="276" name="Google Shape;276;p5"/>
          <p:cNvGraphicFramePr/>
          <p:nvPr/>
        </p:nvGraphicFramePr>
        <p:xfrm>
          <a:off x="8113252" y="16829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277" name="Google Shape;277;p5"/>
          <p:cNvSpPr txBox="1"/>
          <p:nvPr/>
        </p:nvSpPr>
        <p:spPr>
          <a:xfrm>
            <a:off x="7254120" y="1704586"/>
            <a:ext cx="45637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Paul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John</a:t>
            </a:r>
            <a:endParaRPr/>
          </a:p>
        </p:txBody>
      </p:sp>
      <p:sp>
        <p:nvSpPr>
          <p:cNvPr id="278" name="Google Shape;278;p5"/>
          <p:cNvSpPr txBox="1"/>
          <p:nvPr/>
        </p:nvSpPr>
        <p:spPr>
          <a:xfrm>
            <a:off x="8250662" y="1704586"/>
            <a:ext cx="3307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r>
            <a:endParaRPr/>
          </a:p>
        </p:txBody>
      </p:sp>
      <p:cxnSp>
        <p:nvCxnSpPr>
          <p:cNvPr id="279" name="Google Shape;279;p5"/>
          <p:cNvCxnSpPr/>
          <p:nvPr/>
        </p:nvCxnSpPr>
        <p:spPr>
          <a:xfrm>
            <a:off x="10789908" y="1851543"/>
            <a:ext cx="433518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p5"/>
          <p:cNvCxnSpPr/>
          <p:nvPr/>
        </p:nvCxnSpPr>
        <p:spPr>
          <a:xfrm>
            <a:off x="10829419" y="2201214"/>
            <a:ext cx="388747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" name="Google Shape;281;p5"/>
          <p:cNvCxnSpPr/>
          <p:nvPr/>
        </p:nvCxnSpPr>
        <p:spPr>
          <a:xfrm flipH="1" rot="10800000">
            <a:off x="10829419" y="1885178"/>
            <a:ext cx="388747" cy="245999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2" name="Google Shape;282;p5"/>
          <p:cNvCxnSpPr/>
          <p:nvPr/>
        </p:nvCxnSpPr>
        <p:spPr>
          <a:xfrm>
            <a:off x="10791957" y="1885177"/>
            <a:ext cx="456374" cy="316037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83" name="Google Shape;283;p5"/>
          <p:cNvGraphicFramePr/>
          <p:nvPr/>
        </p:nvGraphicFramePr>
        <p:xfrm>
          <a:off x="10652498" y="16787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284" name="Google Shape;284;p5"/>
          <p:cNvSpPr txBox="1"/>
          <p:nvPr/>
        </p:nvSpPr>
        <p:spPr>
          <a:xfrm>
            <a:off x="10192120" y="1292581"/>
            <a:ext cx="15978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Anne, Paul, Anne, Paul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25, 15, 15]</a:t>
            </a:r>
            <a:endParaRPr/>
          </a:p>
        </p:txBody>
      </p:sp>
      <p:graphicFrame>
        <p:nvGraphicFramePr>
          <p:cNvPr id="285" name="Google Shape;285;p5"/>
          <p:cNvGraphicFramePr/>
          <p:nvPr/>
        </p:nvGraphicFramePr>
        <p:xfrm>
          <a:off x="11120610" y="16829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286" name="Google Shape;286;p5"/>
          <p:cNvSpPr txBox="1"/>
          <p:nvPr/>
        </p:nvSpPr>
        <p:spPr>
          <a:xfrm>
            <a:off x="10261478" y="1704586"/>
            <a:ext cx="45637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Paul</a:t>
            </a:r>
            <a:endParaRPr/>
          </a:p>
        </p:txBody>
      </p:sp>
      <p:sp>
        <p:nvSpPr>
          <p:cNvPr id="287" name="Google Shape;287;p5"/>
          <p:cNvSpPr txBox="1"/>
          <p:nvPr/>
        </p:nvSpPr>
        <p:spPr>
          <a:xfrm>
            <a:off x="11258020" y="1704586"/>
            <a:ext cx="3307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r>
            <a:endParaRPr/>
          </a:p>
        </p:txBody>
      </p:sp>
      <p:cxnSp>
        <p:nvCxnSpPr>
          <p:cNvPr id="288" name="Google Shape;288;p5"/>
          <p:cNvCxnSpPr/>
          <p:nvPr/>
        </p:nvCxnSpPr>
        <p:spPr>
          <a:xfrm>
            <a:off x="9253257" y="1852658"/>
            <a:ext cx="433518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9" name="Google Shape;289;p5"/>
          <p:cNvCxnSpPr/>
          <p:nvPr/>
        </p:nvCxnSpPr>
        <p:spPr>
          <a:xfrm flipH="1" rot="10800000">
            <a:off x="9258517" y="2140273"/>
            <a:ext cx="388747" cy="370014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0" name="Google Shape;290;p5"/>
          <p:cNvCxnSpPr/>
          <p:nvPr/>
        </p:nvCxnSpPr>
        <p:spPr>
          <a:xfrm>
            <a:off x="9253257" y="1886292"/>
            <a:ext cx="468112" cy="382133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1" name="Google Shape;291;p5"/>
          <p:cNvCxnSpPr/>
          <p:nvPr/>
        </p:nvCxnSpPr>
        <p:spPr>
          <a:xfrm flipH="1" rot="10800000">
            <a:off x="9214640" y="1851177"/>
            <a:ext cx="492962" cy="439299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92" name="Google Shape;292;p5"/>
          <p:cNvGraphicFramePr/>
          <p:nvPr/>
        </p:nvGraphicFramePr>
        <p:xfrm>
          <a:off x="9115847" y="16798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293" name="Google Shape;293;p5"/>
          <p:cNvSpPr txBox="1"/>
          <p:nvPr/>
        </p:nvSpPr>
        <p:spPr>
          <a:xfrm>
            <a:off x="8655469" y="1293696"/>
            <a:ext cx="15978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Anne, Paul, Anne, John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25, 15, 15]</a:t>
            </a:r>
            <a:endParaRPr/>
          </a:p>
        </p:txBody>
      </p:sp>
      <p:graphicFrame>
        <p:nvGraphicFramePr>
          <p:cNvPr id="294" name="Google Shape;294;p5"/>
          <p:cNvGraphicFramePr/>
          <p:nvPr/>
        </p:nvGraphicFramePr>
        <p:xfrm>
          <a:off x="9583959" y="16840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295" name="Google Shape;295;p5"/>
          <p:cNvSpPr txBox="1"/>
          <p:nvPr/>
        </p:nvSpPr>
        <p:spPr>
          <a:xfrm>
            <a:off x="8724827" y="1705701"/>
            <a:ext cx="45637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Paul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John</a:t>
            </a:r>
            <a:endParaRPr/>
          </a:p>
        </p:txBody>
      </p:sp>
      <p:sp>
        <p:nvSpPr>
          <p:cNvPr id="296" name="Google Shape;296;p5"/>
          <p:cNvSpPr txBox="1"/>
          <p:nvPr/>
        </p:nvSpPr>
        <p:spPr>
          <a:xfrm>
            <a:off x="9721369" y="1705701"/>
            <a:ext cx="3307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r>
            <a:endParaRPr/>
          </a:p>
        </p:txBody>
      </p:sp>
      <p:sp>
        <p:nvSpPr>
          <p:cNvPr id="297" name="Google Shape;297;p5"/>
          <p:cNvSpPr txBox="1"/>
          <p:nvPr/>
        </p:nvSpPr>
        <p:spPr>
          <a:xfrm>
            <a:off x="6138007" y="2745752"/>
            <a:ext cx="74285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coupled</a:t>
            </a:r>
            <a:endParaRPr/>
          </a:p>
        </p:txBody>
      </p:sp>
      <p:sp>
        <p:nvSpPr>
          <p:cNvPr id="298" name="Google Shape;298;p5"/>
          <p:cNvSpPr txBox="1"/>
          <p:nvPr/>
        </p:nvSpPr>
        <p:spPr>
          <a:xfrm>
            <a:off x="7614137" y="2745752"/>
            <a:ext cx="74285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endParaRPr/>
          </a:p>
        </p:txBody>
      </p:sp>
      <p:sp>
        <p:nvSpPr>
          <p:cNvPr id="299" name="Google Shape;299;p5"/>
          <p:cNvSpPr txBox="1"/>
          <p:nvPr/>
        </p:nvSpPr>
        <p:spPr>
          <a:xfrm>
            <a:off x="10613659" y="2745752"/>
            <a:ext cx="74285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crossed</a:t>
            </a:r>
            <a:endParaRPr b="1" sz="10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0" name="Google Shape;300;p5"/>
          <p:cNvSpPr txBox="1"/>
          <p:nvPr/>
        </p:nvSpPr>
        <p:spPr>
          <a:xfrm>
            <a:off x="9147218" y="2743155"/>
            <a:ext cx="64502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linked</a:t>
            </a:r>
            <a:endParaRPr b="1" sz="10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01" name="Google Shape;301;p5"/>
          <p:cNvCxnSpPr/>
          <p:nvPr/>
        </p:nvCxnSpPr>
        <p:spPr>
          <a:xfrm>
            <a:off x="9253257" y="3999597"/>
            <a:ext cx="433518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2" name="Google Shape;302;p5"/>
          <p:cNvCxnSpPr/>
          <p:nvPr/>
        </p:nvCxnSpPr>
        <p:spPr>
          <a:xfrm flipH="1" rot="10800000">
            <a:off x="9258517" y="4287212"/>
            <a:ext cx="388747" cy="370014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3" name="Google Shape;303;p5"/>
          <p:cNvCxnSpPr/>
          <p:nvPr/>
        </p:nvCxnSpPr>
        <p:spPr>
          <a:xfrm>
            <a:off x="9253257" y="4033231"/>
            <a:ext cx="468112" cy="382133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4" name="Google Shape;304;p5"/>
          <p:cNvCxnSpPr/>
          <p:nvPr/>
        </p:nvCxnSpPr>
        <p:spPr>
          <a:xfrm flipH="1" rot="10800000">
            <a:off x="9214640" y="3998116"/>
            <a:ext cx="492962" cy="439299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305" name="Google Shape;305;p5"/>
          <p:cNvGraphicFramePr/>
          <p:nvPr/>
        </p:nvGraphicFramePr>
        <p:xfrm>
          <a:off x="9115847" y="38267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306" name="Google Shape;306;p5"/>
          <p:cNvSpPr txBox="1"/>
          <p:nvPr/>
        </p:nvSpPr>
        <p:spPr>
          <a:xfrm>
            <a:off x="8655469" y="3440635"/>
            <a:ext cx="15978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Anne, Paul, Anne, John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25, 15, 15]</a:t>
            </a:r>
            <a:endParaRPr/>
          </a:p>
        </p:txBody>
      </p:sp>
      <p:graphicFrame>
        <p:nvGraphicFramePr>
          <p:cNvPr id="307" name="Google Shape;307;p5"/>
          <p:cNvGraphicFramePr/>
          <p:nvPr/>
        </p:nvGraphicFramePr>
        <p:xfrm>
          <a:off x="9583959" y="38310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308" name="Google Shape;308;p5"/>
          <p:cNvSpPr txBox="1"/>
          <p:nvPr/>
        </p:nvSpPr>
        <p:spPr>
          <a:xfrm>
            <a:off x="8724827" y="3852640"/>
            <a:ext cx="45637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Paul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John</a:t>
            </a:r>
            <a:endParaRPr/>
          </a:p>
        </p:txBody>
      </p:sp>
      <p:sp>
        <p:nvSpPr>
          <p:cNvPr id="309" name="Google Shape;309;p5"/>
          <p:cNvSpPr txBox="1"/>
          <p:nvPr/>
        </p:nvSpPr>
        <p:spPr>
          <a:xfrm>
            <a:off x="9721369" y="3852640"/>
            <a:ext cx="3307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r>
            <a:endParaRPr/>
          </a:p>
        </p:txBody>
      </p:sp>
      <p:sp>
        <p:nvSpPr>
          <p:cNvPr id="310" name="Google Shape;310;p5"/>
          <p:cNvSpPr txBox="1"/>
          <p:nvPr/>
        </p:nvSpPr>
        <p:spPr>
          <a:xfrm>
            <a:off x="9147218" y="5169577"/>
            <a:ext cx="64502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linked</a:t>
            </a:r>
            <a:endParaRPr b="1" sz="10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11" name="Google Shape;311;p5"/>
          <p:cNvCxnSpPr/>
          <p:nvPr/>
        </p:nvCxnSpPr>
        <p:spPr>
          <a:xfrm>
            <a:off x="10851134" y="3999597"/>
            <a:ext cx="433518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2" name="Google Shape;312;p5"/>
          <p:cNvCxnSpPr/>
          <p:nvPr/>
        </p:nvCxnSpPr>
        <p:spPr>
          <a:xfrm flipH="1" rot="10800000">
            <a:off x="10856394" y="4380343"/>
            <a:ext cx="388747" cy="370014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3" name="Google Shape;313;p5"/>
          <p:cNvCxnSpPr/>
          <p:nvPr/>
        </p:nvCxnSpPr>
        <p:spPr>
          <a:xfrm>
            <a:off x="10851134" y="3995134"/>
            <a:ext cx="468112" cy="382133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" name="Google Shape;314;p5"/>
          <p:cNvCxnSpPr/>
          <p:nvPr/>
        </p:nvCxnSpPr>
        <p:spPr>
          <a:xfrm flipH="1" rot="10800000">
            <a:off x="10812517" y="3930387"/>
            <a:ext cx="492962" cy="439299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315" name="Google Shape;315;p5"/>
          <p:cNvGraphicFramePr/>
          <p:nvPr/>
        </p:nvGraphicFramePr>
        <p:xfrm>
          <a:off x="10713724" y="38267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316" name="Google Shape;316;p5"/>
          <p:cNvSpPr txBox="1"/>
          <p:nvPr/>
        </p:nvSpPr>
        <p:spPr>
          <a:xfrm>
            <a:off x="10253346" y="3440635"/>
            <a:ext cx="182718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[Anne Paul Anne John </a:t>
            </a:r>
            <a:r>
              <a:rPr b="1" lang="fr-FR" sz="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Paul John</a:t>
            </a:r>
            <a:r>
              <a:rPr b="1"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25, 15, 15, </a:t>
            </a:r>
            <a:r>
              <a:rPr b="1" lang="fr-FR" sz="9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15, 25</a:t>
            </a: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/>
          </a:p>
        </p:txBody>
      </p:sp>
      <p:graphicFrame>
        <p:nvGraphicFramePr>
          <p:cNvPr id="317" name="Google Shape;317;p5"/>
          <p:cNvGraphicFramePr/>
          <p:nvPr/>
        </p:nvGraphicFramePr>
        <p:xfrm>
          <a:off x="11181836" y="38310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318" name="Google Shape;318;p5"/>
          <p:cNvSpPr txBox="1"/>
          <p:nvPr/>
        </p:nvSpPr>
        <p:spPr>
          <a:xfrm>
            <a:off x="10322704" y="3852640"/>
            <a:ext cx="45637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Paul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John</a:t>
            </a:r>
            <a:endParaRPr/>
          </a:p>
        </p:txBody>
      </p:sp>
      <p:sp>
        <p:nvSpPr>
          <p:cNvPr id="319" name="Google Shape;319;p5"/>
          <p:cNvSpPr txBox="1"/>
          <p:nvPr/>
        </p:nvSpPr>
        <p:spPr>
          <a:xfrm>
            <a:off x="11319246" y="3852640"/>
            <a:ext cx="3307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r>
            <a:endParaRPr/>
          </a:p>
        </p:txBody>
      </p:sp>
      <p:sp>
        <p:nvSpPr>
          <p:cNvPr id="320" name="Google Shape;320;p5"/>
          <p:cNvSpPr txBox="1"/>
          <p:nvPr/>
        </p:nvSpPr>
        <p:spPr>
          <a:xfrm>
            <a:off x="10745095" y="5169577"/>
            <a:ext cx="74625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crossed</a:t>
            </a:r>
            <a:endParaRPr b="1" sz="10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1" name="Google Shape;321;p5"/>
          <p:cNvSpPr/>
          <p:nvPr/>
        </p:nvSpPr>
        <p:spPr>
          <a:xfrm>
            <a:off x="10109396" y="4105731"/>
            <a:ext cx="190798" cy="2639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22" name="Google Shape;322;p5"/>
          <p:cNvCxnSpPr/>
          <p:nvPr/>
        </p:nvCxnSpPr>
        <p:spPr>
          <a:xfrm>
            <a:off x="7714699" y="4003447"/>
            <a:ext cx="433518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3" name="Google Shape;323;p5"/>
          <p:cNvCxnSpPr/>
          <p:nvPr/>
        </p:nvCxnSpPr>
        <p:spPr>
          <a:xfrm flipH="1" rot="10800000">
            <a:off x="7719959" y="4033231"/>
            <a:ext cx="504051" cy="62784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4" name="Google Shape;324;p5"/>
          <p:cNvCxnSpPr/>
          <p:nvPr/>
        </p:nvCxnSpPr>
        <p:spPr>
          <a:xfrm flipH="1" rot="10800000">
            <a:off x="7719959" y="4105731"/>
            <a:ext cx="442616" cy="96527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5" name="Google Shape;325;p5"/>
          <p:cNvCxnSpPr/>
          <p:nvPr/>
        </p:nvCxnSpPr>
        <p:spPr>
          <a:xfrm flipH="1" rot="10800000">
            <a:off x="7676082" y="4001966"/>
            <a:ext cx="492962" cy="439299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326" name="Google Shape;326;p5"/>
          <p:cNvGraphicFramePr/>
          <p:nvPr/>
        </p:nvGraphicFramePr>
        <p:xfrm>
          <a:off x="7577289" y="38306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solidFill>
                            <a:srgbClr val="0070C0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327" name="Google Shape;327;p5"/>
          <p:cNvSpPr txBox="1"/>
          <p:nvPr/>
        </p:nvSpPr>
        <p:spPr>
          <a:xfrm>
            <a:off x="7116911" y="3444485"/>
            <a:ext cx="15978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Anne, Paul, Anne, John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25, 15, 15]</a:t>
            </a:r>
            <a:endParaRPr/>
          </a:p>
        </p:txBody>
      </p:sp>
      <p:graphicFrame>
        <p:nvGraphicFramePr>
          <p:cNvPr id="328" name="Google Shape;328;p5"/>
          <p:cNvGraphicFramePr/>
          <p:nvPr/>
        </p:nvGraphicFramePr>
        <p:xfrm>
          <a:off x="8045401" y="38348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329" name="Google Shape;329;p5"/>
          <p:cNvSpPr txBox="1"/>
          <p:nvPr/>
        </p:nvSpPr>
        <p:spPr>
          <a:xfrm>
            <a:off x="7186269" y="3856490"/>
            <a:ext cx="45637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Paul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John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</p:txBody>
      </p:sp>
      <p:sp>
        <p:nvSpPr>
          <p:cNvPr id="330" name="Google Shape;330;p5"/>
          <p:cNvSpPr txBox="1"/>
          <p:nvPr/>
        </p:nvSpPr>
        <p:spPr>
          <a:xfrm>
            <a:off x="8182811" y="3856490"/>
            <a:ext cx="3307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r>
            <a:endParaRPr/>
          </a:p>
        </p:txBody>
      </p:sp>
      <p:sp>
        <p:nvSpPr>
          <p:cNvPr id="331" name="Google Shape;331;p5"/>
          <p:cNvSpPr txBox="1"/>
          <p:nvPr/>
        </p:nvSpPr>
        <p:spPr>
          <a:xfrm>
            <a:off x="7608660" y="5173427"/>
            <a:ext cx="71287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endParaRPr/>
          </a:p>
        </p:txBody>
      </p:sp>
      <p:sp>
        <p:nvSpPr>
          <p:cNvPr id="332" name="Google Shape;332;p5"/>
          <p:cNvSpPr/>
          <p:nvPr/>
        </p:nvSpPr>
        <p:spPr>
          <a:xfrm rot="10800000">
            <a:off x="8541207" y="4109581"/>
            <a:ext cx="190798" cy="2639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33" name="Google Shape;333;p5"/>
          <p:cNvCxnSpPr/>
          <p:nvPr/>
        </p:nvCxnSpPr>
        <p:spPr>
          <a:xfrm>
            <a:off x="6186180" y="4003064"/>
            <a:ext cx="433518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334" name="Google Shape;334;p5"/>
          <p:cNvGraphicFramePr/>
          <p:nvPr/>
        </p:nvGraphicFramePr>
        <p:xfrm>
          <a:off x="6048770" y="38302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solidFill>
                            <a:srgbClr val="0070C0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335" name="Google Shape;335;p5"/>
          <p:cNvSpPr txBox="1"/>
          <p:nvPr/>
        </p:nvSpPr>
        <p:spPr>
          <a:xfrm>
            <a:off x="5588392" y="3444102"/>
            <a:ext cx="15978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Anne, Paul, Anne, John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25, 15, 15]</a:t>
            </a:r>
            <a:endParaRPr/>
          </a:p>
        </p:txBody>
      </p:sp>
      <p:graphicFrame>
        <p:nvGraphicFramePr>
          <p:cNvPr id="336" name="Google Shape;336;p5"/>
          <p:cNvGraphicFramePr/>
          <p:nvPr/>
        </p:nvGraphicFramePr>
        <p:xfrm>
          <a:off x="6516882" y="38344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solidFill>
                            <a:srgbClr val="0070C0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solidFill>
                            <a:srgbClr val="0070C0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337" name="Google Shape;337;p5"/>
          <p:cNvSpPr txBox="1"/>
          <p:nvPr/>
        </p:nvSpPr>
        <p:spPr>
          <a:xfrm>
            <a:off x="5657750" y="3856107"/>
            <a:ext cx="45637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Paul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John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</p:txBody>
      </p:sp>
      <p:sp>
        <p:nvSpPr>
          <p:cNvPr id="338" name="Google Shape;338;p5"/>
          <p:cNvSpPr txBox="1"/>
          <p:nvPr/>
        </p:nvSpPr>
        <p:spPr>
          <a:xfrm>
            <a:off x="6654292" y="3856107"/>
            <a:ext cx="33070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r>
            <a:endParaRPr/>
          </a:p>
        </p:txBody>
      </p:sp>
      <p:sp>
        <p:nvSpPr>
          <p:cNvPr id="339" name="Google Shape;339;p5"/>
          <p:cNvSpPr txBox="1"/>
          <p:nvPr/>
        </p:nvSpPr>
        <p:spPr>
          <a:xfrm>
            <a:off x="6080141" y="5173044"/>
            <a:ext cx="71287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coupled</a:t>
            </a:r>
            <a:endParaRPr/>
          </a:p>
        </p:txBody>
      </p:sp>
      <p:sp>
        <p:nvSpPr>
          <p:cNvPr id="340" name="Google Shape;340;p5"/>
          <p:cNvSpPr/>
          <p:nvPr/>
        </p:nvSpPr>
        <p:spPr>
          <a:xfrm rot="10800000">
            <a:off x="7012688" y="4109198"/>
            <a:ext cx="190798" cy="2639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1" name="Google Shape;341;p5"/>
          <p:cNvSpPr/>
          <p:nvPr/>
        </p:nvSpPr>
        <p:spPr>
          <a:xfrm>
            <a:off x="2464107" y="4443917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I1</a:t>
            </a:r>
            <a:endParaRPr/>
          </a:p>
        </p:txBody>
      </p:sp>
      <p:sp>
        <p:nvSpPr>
          <p:cNvPr id="342" name="Google Shape;342;p5"/>
          <p:cNvSpPr/>
          <p:nvPr/>
        </p:nvSpPr>
        <p:spPr>
          <a:xfrm>
            <a:off x="3066679" y="5212142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I2</a:t>
            </a:r>
            <a:endParaRPr/>
          </a:p>
        </p:txBody>
      </p:sp>
      <p:sp>
        <p:nvSpPr>
          <p:cNvPr id="343" name="Google Shape;343;p5"/>
          <p:cNvSpPr/>
          <p:nvPr/>
        </p:nvSpPr>
        <p:spPr>
          <a:xfrm>
            <a:off x="1934026" y="5156760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I3</a:t>
            </a:r>
            <a:endParaRPr/>
          </a:p>
        </p:txBody>
      </p:sp>
      <p:cxnSp>
        <p:nvCxnSpPr>
          <p:cNvPr id="344" name="Google Shape;344;p5"/>
          <p:cNvCxnSpPr>
            <a:stCxn id="341" idx="6"/>
            <a:endCxn id="342" idx="0"/>
          </p:cNvCxnSpPr>
          <p:nvPr/>
        </p:nvCxnSpPr>
        <p:spPr>
          <a:xfrm>
            <a:off x="2878657" y="4633003"/>
            <a:ext cx="395400" cy="579000"/>
          </a:xfrm>
          <a:prstGeom prst="curvedConnector2">
            <a:avLst/>
          </a:prstGeom>
          <a:noFill/>
          <a:ln cap="flat" cmpd="sng" w="25400">
            <a:solidFill>
              <a:srgbClr val="9D2D0F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345" name="Google Shape;345;p5"/>
          <p:cNvCxnSpPr>
            <a:stCxn id="343" idx="1"/>
            <a:endCxn id="341" idx="2"/>
          </p:cNvCxnSpPr>
          <p:nvPr/>
        </p:nvCxnSpPr>
        <p:spPr>
          <a:xfrm rot="-5400000">
            <a:off x="1939985" y="4687892"/>
            <a:ext cx="579000" cy="469500"/>
          </a:xfrm>
          <a:prstGeom prst="curvedConnector2">
            <a:avLst/>
          </a:prstGeom>
          <a:noFill/>
          <a:ln cap="flat" cmpd="sng" w="25400">
            <a:solidFill>
              <a:srgbClr val="9D2D0F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346" name="Google Shape;346;p5"/>
          <p:cNvCxnSpPr>
            <a:stCxn id="342" idx="3"/>
            <a:endCxn id="343" idx="4"/>
          </p:cNvCxnSpPr>
          <p:nvPr/>
        </p:nvCxnSpPr>
        <p:spPr>
          <a:xfrm rot="5400000">
            <a:off x="2634038" y="5042181"/>
            <a:ext cx="600" cy="986100"/>
          </a:xfrm>
          <a:prstGeom prst="curvedConnector3">
            <a:avLst>
              <a:gd fmla="val 51927810" name="adj1"/>
            </a:avLst>
          </a:prstGeom>
          <a:noFill/>
          <a:ln cap="flat" cmpd="sng" w="25400">
            <a:solidFill>
              <a:srgbClr val="9D2D0F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347" name="Google Shape;347;p5"/>
          <p:cNvSpPr/>
          <p:nvPr/>
        </p:nvSpPr>
        <p:spPr>
          <a:xfrm>
            <a:off x="3901430" y="4813536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I4</a:t>
            </a:r>
            <a:endParaRPr/>
          </a:p>
        </p:txBody>
      </p:sp>
      <p:sp>
        <p:nvSpPr>
          <p:cNvPr id="348" name="Google Shape;348;p5"/>
          <p:cNvSpPr/>
          <p:nvPr/>
        </p:nvSpPr>
        <p:spPr>
          <a:xfrm>
            <a:off x="3500006" y="4136457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I5</a:t>
            </a:r>
            <a:endParaRPr/>
          </a:p>
        </p:txBody>
      </p:sp>
      <p:sp>
        <p:nvSpPr>
          <p:cNvPr id="349" name="Google Shape;349;p5"/>
          <p:cNvSpPr/>
          <p:nvPr/>
        </p:nvSpPr>
        <p:spPr>
          <a:xfrm>
            <a:off x="1128711" y="4443917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I6</a:t>
            </a:r>
            <a:endParaRPr/>
          </a:p>
        </p:txBody>
      </p:sp>
      <p:sp>
        <p:nvSpPr>
          <p:cNvPr id="350" name="Google Shape;350;p5"/>
          <p:cNvSpPr/>
          <p:nvPr/>
        </p:nvSpPr>
        <p:spPr>
          <a:xfrm>
            <a:off x="1255680" y="5777549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I7</a:t>
            </a:r>
            <a:endParaRPr/>
          </a:p>
        </p:txBody>
      </p:sp>
      <p:sp>
        <p:nvSpPr>
          <p:cNvPr id="351" name="Google Shape;351;p5"/>
          <p:cNvSpPr/>
          <p:nvPr/>
        </p:nvSpPr>
        <p:spPr>
          <a:xfrm>
            <a:off x="721352" y="5205545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I8</a:t>
            </a:r>
            <a:endParaRPr/>
          </a:p>
        </p:txBody>
      </p:sp>
      <p:sp>
        <p:nvSpPr>
          <p:cNvPr id="352" name="Google Shape;352;p5"/>
          <p:cNvSpPr/>
          <p:nvPr/>
        </p:nvSpPr>
        <p:spPr>
          <a:xfrm>
            <a:off x="3629608" y="5800399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I9</a:t>
            </a:r>
            <a:endParaRPr/>
          </a:p>
        </p:txBody>
      </p:sp>
      <p:cxnSp>
        <p:nvCxnSpPr>
          <p:cNvPr id="353" name="Google Shape;353;p5"/>
          <p:cNvCxnSpPr>
            <a:stCxn id="349" idx="5"/>
            <a:endCxn id="343" idx="2"/>
          </p:cNvCxnSpPr>
          <p:nvPr/>
        </p:nvCxnSpPr>
        <p:spPr>
          <a:xfrm>
            <a:off x="1482552" y="4766706"/>
            <a:ext cx="451500" cy="5790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54" name="Google Shape;354;p5"/>
          <p:cNvCxnSpPr>
            <a:stCxn id="350" idx="7"/>
            <a:endCxn id="343" idx="3"/>
          </p:cNvCxnSpPr>
          <p:nvPr/>
        </p:nvCxnSpPr>
        <p:spPr>
          <a:xfrm flipH="1" rot="10800000">
            <a:off x="1609521" y="5479531"/>
            <a:ext cx="385200" cy="3534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55" name="Google Shape;355;p5"/>
          <p:cNvCxnSpPr>
            <a:stCxn id="351" idx="5"/>
            <a:endCxn id="350" idx="1"/>
          </p:cNvCxnSpPr>
          <p:nvPr/>
        </p:nvCxnSpPr>
        <p:spPr>
          <a:xfrm>
            <a:off x="1075193" y="5528334"/>
            <a:ext cx="241200" cy="3045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56" name="Google Shape;356;p5"/>
          <p:cNvCxnSpPr>
            <a:stCxn id="352" idx="1"/>
            <a:endCxn id="342" idx="5"/>
          </p:cNvCxnSpPr>
          <p:nvPr/>
        </p:nvCxnSpPr>
        <p:spPr>
          <a:xfrm rot="10800000">
            <a:off x="3420617" y="5535081"/>
            <a:ext cx="269700" cy="3207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357" name="Google Shape;357;p5"/>
          <p:cNvSpPr txBox="1"/>
          <p:nvPr/>
        </p:nvSpPr>
        <p:spPr>
          <a:xfrm>
            <a:off x="919623" y="4822088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endParaRPr/>
          </a:p>
        </p:txBody>
      </p:sp>
      <p:sp>
        <p:nvSpPr>
          <p:cNvPr id="358" name="Google Shape;358;p5"/>
          <p:cNvSpPr txBox="1"/>
          <p:nvPr/>
        </p:nvSpPr>
        <p:spPr>
          <a:xfrm>
            <a:off x="1246277" y="6159684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coupled</a:t>
            </a:r>
            <a:endParaRPr/>
          </a:p>
        </p:txBody>
      </p:sp>
      <p:sp>
        <p:nvSpPr>
          <p:cNvPr id="359" name="Google Shape;359;p5"/>
          <p:cNvSpPr txBox="1"/>
          <p:nvPr/>
        </p:nvSpPr>
        <p:spPr>
          <a:xfrm>
            <a:off x="584133" y="5604081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endParaRPr/>
          </a:p>
        </p:txBody>
      </p:sp>
      <p:sp>
        <p:nvSpPr>
          <p:cNvPr id="360" name="Google Shape;360;p5"/>
          <p:cNvSpPr txBox="1"/>
          <p:nvPr/>
        </p:nvSpPr>
        <p:spPr>
          <a:xfrm>
            <a:off x="3595400" y="6200298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endParaRPr/>
          </a:p>
        </p:txBody>
      </p:sp>
      <p:sp>
        <p:nvSpPr>
          <p:cNvPr id="361" name="Google Shape;361;p5"/>
          <p:cNvSpPr txBox="1"/>
          <p:nvPr/>
        </p:nvSpPr>
        <p:spPr>
          <a:xfrm>
            <a:off x="3750575" y="5170395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unique</a:t>
            </a:r>
            <a:endParaRPr/>
          </a:p>
        </p:txBody>
      </p:sp>
      <p:sp>
        <p:nvSpPr>
          <p:cNvPr id="362" name="Google Shape;362;p5"/>
          <p:cNvSpPr txBox="1"/>
          <p:nvPr/>
        </p:nvSpPr>
        <p:spPr>
          <a:xfrm>
            <a:off x="3613905" y="4493211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unique</a:t>
            </a:r>
            <a:endParaRPr/>
          </a:p>
        </p:txBody>
      </p:sp>
      <p:sp>
        <p:nvSpPr>
          <p:cNvPr id="363" name="Google Shape;363;p5"/>
          <p:cNvSpPr/>
          <p:nvPr/>
        </p:nvSpPr>
        <p:spPr>
          <a:xfrm>
            <a:off x="1628212" y="4201300"/>
            <a:ext cx="2077170" cy="1913761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4" name="Google Shape;364;p5"/>
          <p:cNvSpPr txBox="1"/>
          <p:nvPr/>
        </p:nvSpPr>
        <p:spPr>
          <a:xfrm>
            <a:off x="2348576" y="4975752"/>
            <a:ext cx="6921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Primary</a:t>
            </a:r>
            <a:endParaRPr b="1" i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indexes</a:t>
            </a:r>
            <a:endParaRPr/>
          </a:p>
        </p:txBody>
      </p:sp>
      <p:sp>
        <p:nvSpPr>
          <p:cNvPr id="365" name="Google Shape;365;p5"/>
          <p:cNvSpPr txBox="1"/>
          <p:nvPr/>
        </p:nvSpPr>
        <p:spPr>
          <a:xfrm>
            <a:off x="1736377" y="4537745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crossed</a:t>
            </a:r>
            <a:endParaRPr b="1" i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6" name="Google Shape;366;p5"/>
          <p:cNvSpPr txBox="1"/>
          <p:nvPr/>
        </p:nvSpPr>
        <p:spPr>
          <a:xfrm>
            <a:off x="2359339" y="5582659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crossed</a:t>
            </a:r>
            <a:endParaRPr b="1" i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7" name="Google Shape;367;p5"/>
          <p:cNvSpPr txBox="1"/>
          <p:nvPr/>
        </p:nvSpPr>
        <p:spPr>
          <a:xfrm>
            <a:off x="3167237" y="4745993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crossed</a:t>
            </a:r>
            <a:endParaRPr b="1" i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p5"/>
          <p:cNvSpPr txBox="1"/>
          <p:nvPr/>
        </p:nvSpPr>
        <p:spPr>
          <a:xfrm>
            <a:off x="7378628" y="778571"/>
            <a:ext cx="36051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 relationship</a:t>
            </a:r>
            <a:endParaRPr b="1" sz="2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9" name="Google Shape;369;p5"/>
          <p:cNvSpPr txBox="1"/>
          <p:nvPr/>
        </p:nvSpPr>
        <p:spPr>
          <a:xfrm>
            <a:off x="7270575" y="6070383"/>
            <a:ext cx="36051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Convergence</a:t>
            </a:r>
            <a:endParaRPr/>
          </a:p>
        </p:txBody>
      </p:sp>
      <p:sp>
        <p:nvSpPr>
          <p:cNvPr id="370" name="Google Shape;370;p5"/>
          <p:cNvSpPr txBox="1"/>
          <p:nvPr/>
        </p:nvSpPr>
        <p:spPr>
          <a:xfrm>
            <a:off x="1169687" y="6300687"/>
            <a:ext cx="36051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Canonical structure</a:t>
            </a:r>
            <a:endParaRPr/>
          </a:p>
        </p:txBody>
      </p:sp>
      <p:sp>
        <p:nvSpPr>
          <p:cNvPr id="371" name="Google Shape;371;p5"/>
          <p:cNvSpPr txBox="1"/>
          <p:nvPr/>
        </p:nvSpPr>
        <p:spPr>
          <a:xfrm>
            <a:off x="10022698" y="5729555"/>
            <a:ext cx="16414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rgbClr val="7B230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 extension</a:t>
            </a:r>
            <a:endParaRPr/>
          </a:p>
        </p:txBody>
      </p:sp>
      <p:sp>
        <p:nvSpPr>
          <p:cNvPr id="372" name="Google Shape;372;p5"/>
          <p:cNvSpPr/>
          <p:nvPr/>
        </p:nvSpPr>
        <p:spPr>
          <a:xfrm>
            <a:off x="6334976" y="5593268"/>
            <a:ext cx="4856375" cy="169467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3" name="Google Shape;373;p5"/>
          <p:cNvSpPr txBox="1"/>
          <p:nvPr/>
        </p:nvSpPr>
        <p:spPr>
          <a:xfrm>
            <a:off x="6047128" y="5734204"/>
            <a:ext cx="23858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rgbClr val="7B230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Codec extension</a:t>
            </a:r>
            <a:endParaRPr/>
          </a:p>
        </p:txBody>
      </p:sp>
      <p:sp>
        <p:nvSpPr>
          <p:cNvPr id="374" name="Google Shape;374;p5"/>
          <p:cNvSpPr/>
          <p:nvPr/>
        </p:nvSpPr>
        <p:spPr>
          <a:xfrm>
            <a:off x="1704272" y="3645383"/>
            <a:ext cx="1088273" cy="378171"/>
          </a:xfrm>
          <a:prstGeom prst="ellipse">
            <a:avLst/>
          </a:prstGeom>
          <a:solidFill>
            <a:schemeClr val="accent2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variable</a:t>
            </a:r>
            <a:endParaRPr/>
          </a:p>
        </p:txBody>
      </p:sp>
      <p:sp>
        <p:nvSpPr>
          <p:cNvPr id="375" name="Google Shape;375;p5"/>
          <p:cNvSpPr txBox="1"/>
          <p:nvPr/>
        </p:nvSpPr>
        <p:spPr>
          <a:xfrm>
            <a:off x="2680564" y="3921067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coupled</a:t>
            </a:r>
            <a:endParaRPr/>
          </a:p>
        </p:txBody>
      </p:sp>
      <p:cxnSp>
        <p:nvCxnSpPr>
          <p:cNvPr id="376" name="Google Shape;376;p5"/>
          <p:cNvCxnSpPr>
            <a:stCxn id="374" idx="5"/>
            <a:endCxn id="363" idx="0"/>
          </p:cNvCxnSpPr>
          <p:nvPr/>
        </p:nvCxnSpPr>
        <p:spPr>
          <a:xfrm>
            <a:off x="2633171" y="3968172"/>
            <a:ext cx="33600" cy="2331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lg" w="lg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"/>
          <p:cNvSpPr txBox="1"/>
          <p:nvPr>
            <p:ph type="title"/>
          </p:nvPr>
        </p:nvSpPr>
        <p:spPr>
          <a:xfrm>
            <a:off x="396479" y="68146"/>
            <a:ext cx="6286745" cy="687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2 – Structure optimization</a:t>
            </a:r>
            <a:endParaRPr/>
          </a:p>
        </p:txBody>
      </p:sp>
      <p:sp>
        <p:nvSpPr>
          <p:cNvPr id="382" name="Google Shape;382;p6"/>
          <p:cNvSpPr txBox="1"/>
          <p:nvPr/>
        </p:nvSpPr>
        <p:spPr>
          <a:xfrm>
            <a:off x="559398" y="4254387"/>
            <a:ext cx="11814819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b="1" lang="fr-FR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Optimization</a:t>
            </a:r>
            <a:endParaRPr b="1" sz="2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minimization of additional data to achieve canonical structure</a:t>
            </a:r>
            <a:endParaRPr/>
          </a:p>
          <a:p>
            <a:pPr indent="-1333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b="1" lang="fr-FR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Consistency</a:t>
            </a:r>
            <a:endParaRPr b="1" sz="2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identification of additional data to achieve the desired structure</a:t>
            </a:r>
            <a:endParaRPr/>
          </a:p>
        </p:txBody>
      </p:sp>
      <p:sp>
        <p:nvSpPr>
          <p:cNvPr id="383" name="Google Shape;383;p6"/>
          <p:cNvSpPr/>
          <p:nvPr/>
        </p:nvSpPr>
        <p:spPr>
          <a:xfrm>
            <a:off x="8972483" y="1118258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I1</a:t>
            </a:r>
            <a:endParaRPr/>
          </a:p>
        </p:txBody>
      </p:sp>
      <p:sp>
        <p:nvSpPr>
          <p:cNvPr id="384" name="Google Shape;384;p6"/>
          <p:cNvSpPr/>
          <p:nvPr/>
        </p:nvSpPr>
        <p:spPr>
          <a:xfrm>
            <a:off x="9575055" y="1886483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I2</a:t>
            </a:r>
            <a:endParaRPr/>
          </a:p>
        </p:txBody>
      </p:sp>
      <p:sp>
        <p:nvSpPr>
          <p:cNvPr id="385" name="Google Shape;385;p6"/>
          <p:cNvSpPr/>
          <p:nvPr/>
        </p:nvSpPr>
        <p:spPr>
          <a:xfrm>
            <a:off x="8442402" y="1831101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I3</a:t>
            </a:r>
            <a:endParaRPr/>
          </a:p>
        </p:txBody>
      </p:sp>
      <p:cxnSp>
        <p:nvCxnSpPr>
          <p:cNvPr id="386" name="Google Shape;386;p6"/>
          <p:cNvCxnSpPr>
            <a:stCxn id="383" idx="6"/>
            <a:endCxn id="384" idx="0"/>
          </p:cNvCxnSpPr>
          <p:nvPr/>
        </p:nvCxnSpPr>
        <p:spPr>
          <a:xfrm>
            <a:off x="9387033" y="1307344"/>
            <a:ext cx="395400" cy="579000"/>
          </a:xfrm>
          <a:prstGeom prst="curvedConnector2">
            <a:avLst/>
          </a:prstGeom>
          <a:noFill/>
          <a:ln cap="flat" cmpd="sng" w="25400">
            <a:solidFill>
              <a:srgbClr val="9D2D0F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387" name="Google Shape;387;p6"/>
          <p:cNvCxnSpPr>
            <a:stCxn id="385" idx="1"/>
            <a:endCxn id="383" idx="2"/>
          </p:cNvCxnSpPr>
          <p:nvPr/>
        </p:nvCxnSpPr>
        <p:spPr>
          <a:xfrm rot="-5400000">
            <a:off x="8448361" y="1362233"/>
            <a:ext cx="579000" cy="469500"/>
          </a:xfrm>
          <a:prstGeom prst="curvedConnector2">
            <a:avLst/>
          </a:prstGeom>
          <a:noFill/>
          <a:ln cap="flat" cmpd="sng" w="25400">
            <a:solidFill>
              <a:srgbClr val="9D2D0F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388" name="Google Shape;388;p6"/>
          <p:cNvCxnSpPr>
            <a:stCxn id="384" idx="3"/>
            <a:endCxn id="385" idx="4"/>
          </p:cNvCxnSpPr>
          <p:nvPr/>
        </p:nvCxnSpPr>
        <p:spPr>
          <a:xfrm rot="5400000">
            <a:off x="9142414" y="1716522"/>
            <a:ext cx="600" cy="986100"/>
          </a:xfrm>
          <a:prstGeom prst="curvedConnector3">
            <a:avLst>
              <a:gd fmla="val 51927810" name="adj1"/>
            </a:avLst>
          </a:prstGeom>
          <a:noFill/>
          <a:ln cap="flat" cmpd="sng" w="25400">
            <a:solidFill>
              <a:srgbClr val="9D2D0F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389" name="Google Shape;389;p6"/>
          <p:cNvSpPr/>
          <p:nvPr/>
        </p:nvSpPr>
        <p:spPr>
          <a:xfrm>
            <a:off x="10409806" y="1487877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I4</a:t>
            </a:r>
            <a:endParaRPr/>
          </a:p>
        </p:txBody>
      </p:sp>
      <p:sp>
        <p:nvSpPr>
          <p:cNvPr id="390" name="Google Shape;390;p6"/>
          <p:cNvSpPr/>
          <p:nvPr/>
        </p:nvSpPr>
        <p:spPr>
          <a:xfrm>
            <a:off x="10008382" y="810798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I5</a:t>
            </a:r>
            <a:endParaRPr/>
          </a:p>
        </p:txBody>
      </p:sp>
      <p:sp>
        <p:nvSpPr>
          <p:cNvPr id="391" name="Google Shape;391;p6"/>
          <p:cNvSpPr/>
          <p:nvPr/>
        </p:nvSpPr>
        <p:spPr>
          <a:xfrm>
            <a:off x="7637087" y="1118258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I6</a:t>
            </a:r>
            <a:endParaRPr/>
          </a:p>
        </p:txBody>
      </p:sp>
      <p:sp>
        <p:nvSpPr>
          <p:cNvPr id="392" name="Google Shape;392;p6"/>
          <p:cNvSpPr/>
          <p:nvPr/>
        </p:nvSpPr>
        <p:spPr>
          <a:xfrm>
            <a:off x="7764056" y="2451890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I7</a:t>
            </a:r>
            <a:endParaRPr/>
          </a:p>
        </p:txBody>
      </p:sp>
      <p:sp>
        <p:nvSpPr>
          <p:cNvPr id="393" name="Google Shape;393;p6"/>
          <p:cNvSpPr/>
          <p:nvPr/>
        </p:nvSpPr>
        <p:spPr>
          <a:xfrm>
            <a:off x="9066086" y="2815636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I8</a:t>
            </a:r>
            <a:endParaRPr/>
          </a:p>
        </p:txBody>
      </p:sp>
      <p:sp>
        <p:nvSpPr>
          <p:cNvPr id="394" name="Google Shape;394;p6"/>
          <p:cNvSpPr/>
          <p:nvPr/>
        </p:nvSpPr>
        <p:spPr>
          <a:xfrm>
            <a:off x="10137984" y="2474740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I9</a:t>
            </a:r>
            <a:endParaRPr/>
          </a:p>
        </p:txBody>
      </p:sp>
      <p:cxnSp>
        <p:nvCxnSpPr>
          <p:cNvPr id="395" name="Google Shape;395;p6"/>
          <p:cNvCxnSpPr>
            <a:stCxn id="391" idx="5"/>
            <a:endCxn id="385" idx="2"/>
          </p:cNvCxnSpPr>
          <p:nvPr/>
        </p:nvCxnSpPr>
        <p:spPr>
          <a:xfrm>
            <a:off x="7990928" y="1441047"/>
            <a:ext cx="451500" cy="5790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96" name="Google Shape;396;p6"/>
          <p:cNvCxnSpPr>
            <a:stCxn id="392" idx="7"/>
            <a:endCxn id="385" idx="3"/>
          </p:cNvCxnSpPr>
          <p:nvPr/>
        </p:nvCxnSpPr>
        <p:spPr>
          <a:xfrm flipH="1" rot="10800000">
            <a:off x="8117897" y="2153872"/>
            <a:ext cx="385200" cy="3534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97" name="Google Shape;397;p6"/>
          <p:cNvCxnSpPr>
            <a:stCxn id="393" idx="2"/>
            <a:endCxn id="392" idx="5"/>
          </p:cNvCxnSpPr>
          <p:nvPr/>
        </p:nvCxnSpPr>
        <p:spPr>
          <a:xfrm rot="10800000">
            <a:off x="8117786" y="2774622"/>
            <a:ext cx="948300" cy="2301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98" name="Google Shape;398;p6"/>
          <p:cNvCxnSpPr>
            <a:stCxn id="394" idx="1"/>
            <a:endCxn id="384" idx="5"/>
          </p:cNvCxnSpPr>
          <p:nvPr/>
        </p:nvCxnSpPr>
        <p:spPr>
          <a:xfrm rot="10800000">
            <a:off x="9928993" y="2209422"/>
            <a:ext cx="269700" cy="3207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399" name="Google Shape;399;p6"/>
          <p:cNvSpPr txBox="1"/>
          <p:nvPr/>
        </p:nvSpPr>
        <p:spPr>
          <a:xfrm>
            <a:off x="7427999" y="1496429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endParaRPr/>
          </a:p>
        </p:txBody>
      </p:sp>
      <p:sp>
        <p:nvSpPr>
          <p:cNvPr id="400" name="Google Shape;400;p6"/>
          <p:cNvSpPr txBox="1"/>
          <p:nvPr/>
        </p:nvSpPr>
        <p:spPr>
          <a:xfrm>
            <a:off x="7754653" y="2834025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coupled</a:t>
            </a:r>
            <a:endParaRPr/>
          </a:p>
        </p:txBody>
      </p:sp>
      <p:sp>
        <p:nvSpPr>
          <p:cNvPr id="401" name="Google Shape;401;p6"/>
          <p:cNvSpPr txBox="1"/>
          <p:nvPr/>
        </p:nvSpPr>
        <p:spPr>
          <a:xfrm>
            <a:off x="9126795" y="3166689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endParaRPr/>
          </a:p>
        </p:txBody>
      </p:sp>
      <p:sp>
        <p:nvSpPr>
          <p:cNvPr id="402" name="Google Shape;402;p6"/>
          <p:cNvSpPr txBox="1"/>
          <p:nvPr/>
        </p:nvSpPr>
        <p:spPr>
          <a:xfrm>
            <a:off x="10103776" y="2874639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endParaRPr/>
          </a:p>
        </p:txBody>
      </p:sp>
      <p:sp>
        <p:nvSpPr>
          <p:cNvPr id="403" name="Google Shape;403;p6"/>
          <p:cNvSpPr txBox="1"/>
          <p:nvPr/>
        </p:nvSpPr>
        <p:spPr>
          <a:xfrm>
            <a:off x="10258951" y="1844736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unique</a:t>
            </a:r>
            <a:endParaRPr/>
          </a:p>
        </p:txBody>
      </p:sp>
      <p:sp>
        <p:nvSpPr>
          <p:cNvPr id="404" name="Google Shape;404;p6"/>
          <p:cNvSpPr txBox="1"/>
          <p:nvPr/>
        </p:nvSpPr>
        <p:spPr>
          <a:xfrm>
            <a:off x="10122281" y="1167552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unique</a:t>
            </a:r>
            <a:endParaRPr/>
          </a:p>
        </p:txBody>
      </p:sp>
      <p:sp>
        <p:nvSpPr>
          <p:cNvPr id="405" name="Google Shape;405;p6"/>
          <p:cNvSpPr/>
          <p:nvPr/>
        </p:nvSpPr>
        <p:spPr>
          <a:xfrm>
            <a:off x="8136588" y="875641"/>
            <a:ext cx="2077170" cy="1913761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6" name="Google Shape;406;p6"/>
          <p:cNvSpPr txBox="1"/>
          <p:nvPr/>
        </p:nvSpPr>
        <p:spPr>
          <a:xfrm>
            <a:off x="8856952" y="1650093"/>
            <a:ext cx="6921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Primary</a:t>
            </a:r>
            <a:endParaRPr b="1" i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indexes</a:t>
            </a:r>
            <a:endParaRPr/>
          </a:p>
        </p:txBody>
      </p:sp>
      <p:sp>
        <p:nvSpPr>
          <p:cNvPr id="407" name="Google Shape;407;p6"/>
          <p:cNvSpPr txBox="1"/>
          <p:nvPr/>
        </p:nvSpPr>
        <p:spPr>
          <a:xfrm>
            <a:off x="8244753" y="1212086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crossed</a:t>
            </a:r>
            <a:endParaRPr b="1" i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8" name="Google Shape;408;p6"/>
          <p:cNvSpPr txBox="1"/>
          <p:nvPr/>
        </p:nvSpPr>
        <p:spPr>
          <a:xfrm>
            <a:off x="8867715" y="2257000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crossed</a:t>
            </a:r>
            <a:endParaRPr b="1" i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9" name="Google Shape;409;p6"/>
          <p:cNvSpPr txBox="1"/>
          <p:nvPr/>
        </p:nvSpPr>
        <p:spPr>
          <a:xfrm>
            <a:off x="9675613" y="1420334"/>
            <a:ext cx="897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crossed</a:t>
            </a:r>
            <a:endParaRPr b="1" i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0" name="Google Shape;410;p6"/>
          <p:cNvSpPr/>
          <p:nvPr/>
        </p:nvSpPr>
        <p:spPr>
          <a:xfrm>
            <a:off x="7108136" y="660808"/>
            <a:ext cx="4612388" cy="3728313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1" name="Google Shape;411;p6"/>
          <p:cNvSpPr txBox="1"/>
          <p:nvPr/>
        </p:nvSpPr>
        <p:spPr>
          <a:xfrm>
            <a:off x="7347653" y="3316036"/>
            <a:ext cx="407875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Structured 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(canonical or desired)</a:t>
            </a:r>
            <a:endParaRPr/>
          </a:p>
        </p:txBody>
      </p:sp>
      <p:sp>
        <p:nvSpPr>
          <p:cNvPr id="412" name="Google Shape;412;p6"/>
          <p:cNvSpPr/>
          <p:nvPr/>
        </p:nvSpPr>
        <p:spPr>
          <a:xfrm>
            <a:off x="2813874" y="1440408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I1</a:t>
            </a:r>
            <a:endParaRPr/>
          </a:p>
        </p:txBody>
      </p:sp>
      <p:sp>
        <p:nvSpPr>
          <p:cNvPr id="413" name="Google Shape;413;p6"/>
          <p:cNvSpPr/>
          <p:nvPr/>
        </p:nvSpPr>
        <p:spPr>
          <a:xfrm>
            <a:off x="3416446" y="2208633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I2</a:t>
            </a:r>
            <a:endParaRPr/>
          </a:p>
        </p:txBody>
      </p:sp>
      <p:sp>
        <p:nvSpPr>
          <p:cNvPr id="414" name="Google Shape;414;p6"/>
          <p:cNvSpPr/>
          <p:nvPr/>
        </p:nvSpPr>
        <p:spPr>
          <a:xfrm>
            <a:off x="2283793" y="2153251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I3</a:t>
            </a:r>
            <a:endParaRPr/>
          </a:p>
        </p:txBody>
      </p:sp>
      <p:sp>
        <p:nvSpPr>
          <p:cNvPr id="415" name="Google Shape;415;p6"/>
          <p:cNvSpPr/>
          <p:nvPr/>
        </p:nvSpPr>
        <p:spPr>
          <a:xfrm>
            <a:off x="4251197" y="1810027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I4</a:t>
            </a:r>
            <a:endParaRPr/>
          </a:p>
        </p:txBody>
      </p:sp>
      <p:sp>
        <p:nvSpPr>
          <p:cNvPr id="416" name="Google Shape;416;p6"/>
          <p:cNvSpPr/>
          <p:nvPr/>
        </p:nvSpPr>
        <p:spPr>
          <a:xfrm>
            <a:off x="3849773" y="1132948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I5</a:t>
            </a:r>
            <a:endParaRPr/>
          </a:p>
        </p:txBody>
      </p:sp>
      <p:sp>
        <p:nvSpPr>
          <p:cNvPr id="417" name="Google Shape;417;p6"/>
          <p:cNvSpPr/>
          <p:nvPr/>
        </p:nvSpPr>
        <p:spPr>
          <a:xfrm>
            <a:off x="1478478" y="1440408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I6</a:t>
            </a:r>
            <a:endParaRPr/>
          </a:p>
        </p:txBody>
      </p:sp>
      <p:sp>
        <p:nvSpPr>
          <p:cNvPr id="418" name="Google Shape;418;p6"/>
          <p:cNvSpPr/>
          <p:nvPr/>
        </p:nvSpPr>
        <p:spPr>
          <a:xfrm>
            <a:off x="1605447" y="2774040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I7</a:t>
            </a:r>
            <a:endParaRPr/>
          </a:p>
        </p:txBody>
      </p:sp>
      <p:sp>
        <p:nvSpPr>
          <p:cNvPr id="419" name="Google Shape;419;p6"/>
          <p:cNvSpPr/>
          <p:nvPr/>
        </p:nvSpPr>
        <p:spPr>
          <a:xfrm>
            <a:off x="2907477" y="3137786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I8</a:t>
            </a:r>
            <a:endParaRPr/>
          </a:p>
        </p:txBody>
      </p:sp>
      <p:sp>
        <p:nvSpPr>
          <p:cNvPr id="420" name="Google Shape;420;p6"/>
          <p:cNvSpPr/>
          <p:nvPr/>
        </p:nvSpPr>
        <p:spPr>
          <a:xfrm>
            <a:off x="3979375" y="2796890"/>
            <a:ext cx="414550" cy="378171"/>
          </a:xfrm>
          <a:prstGeom prst="ellipse">
            <a:avLst/>
          </a:prstGeom>
          <a:solidFill>
            <a:srgbClr val="C2DDD2"/>
          </a:solidFill>
          <a:ln cap="rnd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I9</a:t>
            </a:r>
            <a:endParaRPr/>
          </a:p>
        </p:txBody>
      </p:sp>
      <p:sp>
        <p:nvSpPr>
          <p:cNvPr id="421" name="Google Shape;421;p6"/>
          <p:cNvSpPr/>
          <p:nvPr/>
        </p:nvSpPr>
        <p:spPr>
          <a:xfrm>
            <a:off x="825896" y="997677"/>
            <a:ext cx="4612388" cy="3121439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2" name="Google Shape;422;p6"/>
          <p:cNvSpPr/>
          <p:nvPr/>
        </p:nvSpPr>
        <p:spPr>
          <a:xfrm>
            <a:off x="5987972" y="1790383"/>
            <a:ext cx="695253" cy="10611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3" name="Google Shape;423;p6"/>
          <p:cNvSpPr txBox="1"/>
          <p:nvPr/>
        </p:nvSpPr>
        <p:spPr>
          <a:xfrm>
            <a:off x="885843" y="3623826"/>
            <a:ext cx="40787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Tabular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"/>
          <p:cNvSpPr/>
          <p:nvPr/>
        </p:nvSpPr>
        <p:spPr>
          <a:xfrm>
            <a:off x="5772322" y="4132492"/>
            <a:ext cx="6263037" cy="2664670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9" name="Google Shape;429;p7"/>
          <p:cNvSpPr/>
          <p:nvPr/>
        </p:nvSpPr>
        <p:spPr>
          <a:xfrm>
            <a:off x="4569090" y="616617"/>
            <a:ext cx="7522504" cy="3385231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0" name="Google Shape;430;p7"/>
          <p:cNvSpPr txBox="1"/>
          <p:nvPr>
            <p:ph type="title"/>
          </p:nvPr>
        </p:nvSpPr>
        <p:spPr>
          <a:xfrm>
            <a:off x="396480" y="68146"/>
            <a:ext cx="4908946" cy="687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3 – Size optimization</a:t>
            </a:r>
            <a:endParaRPr/>
          </a:p>
        </p:txBody>
      </p:sp>
      <p:sp>
        <p:nvSpPr>
          <p:cNvPr id="431" name="Google Shape;431;p7"/>
          <p:cNvSpPr txBox="1"/>
          <p:nvPr/>
        </p:nvSpPr>
        <p:spPr>
          <a:xfrm>
            <a:off x="269226" y="1347910"/>
            <a:ext cx="6185045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Char char="•"/>
            </a:pPr>
            <a:r>
              <a:rPr b="1" lang="fr-FR" sz="3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Canonical structure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Minimal structure</a:t>
            </a:r>
            <a:endParaRPr/>
          </a:p>
          <a:p>
            <a:pPr indent="-1079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Char char="•"/>
            </a:pPr>
            <a:r>
              <a:rPr b="1" lang="fr-FR" sz="3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Minimal size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multiple value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Keys optimization</a:t>
            </a:r>
            <a:endParaRPr/>
          </a:p>
          <a:p>
            <a:pPr indent="-1079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b="1" lang="fr-FR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Exchange format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 : JSON format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Binary : CBOR (RFC 8949)</a:t>
            </a:r>
            <a:endParaRPr/>
          </a:p>
        </p:txBody>
      </p:sp>
      <p:cxnSp>
        <p:nvCxnSpPr>
          <p:cNvPr id="432" name="Google Shape;432;p7"/>
          <p:cNvCxnSpPr/>
          <p:nvPr/>
        </p:nvCxnSpPr>
        <p:spPr>
          <a:xfrm>
            <a:off x="5166878" y="1411098"/>
            <a:ext cx="433518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3" name="Google Shape;433;p7"/>
          <p:cNvCxnSpPr/>
          <p:nvPr/>
        </p:nvCxnSpPr>
        <p:spPr>
          <a:xfrm flipH="1" rot="10800000">
            <a:off x="5172138" y="1698713"/>
            <a:ext cx="388747" cy="370014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4" name="Google Shape;434;p7"/>
          <p:cNvCxnSpPr/>
          <p:nvPr/>
        </p:nvCxnSpPr>
        <p:spPr>
          <a:xfrm flipH="1" rot="10800000">
            <a:off x="5166878" y="1444732"/>
            <a:ext cx="428258" cy="382133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5" name="Google Shape;435;p7"/>
          <p:cNvCxnSpPr/>
          <p:nvPr/>
        </p:nvCxnSpPr>
        <p:spPr>
          <a:xfrm flipH="1" rot="10800000">
            <a:off x="5166878" y="1409616"/>
            <a:ext cx="454345" cy="245999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436" name="Google Shape;436;p7"/>
          <p:cNvGraphicFramePr/>
          <p:nvPr/>
        </p:nvGraphicFramePr>
        <p:xfrm>
          <a:off x="5029468" y="1238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437" name="Google Shape;437;p7"/>
          <p:cNvSpPr txBox="1"/>
          <p:nvPr/>
        </p:nvSpPr>
        <p:spPr>
          <a:xfrm>
            <a:off x="4569090" y="852136"/>
            <a:ext cx="15504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Anne, Paul, John, Paul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25, 15, 25]</a:t>
            </a:r>
            <a:endParaRPr/>
          </a:p>
        </p:txBody>
      </p:sp>
      <p:graphicFrame>
        <p:nvGraphicFramePr>
          <p:cNvPr id="438" name="Google Shape;438;p7"/>
          <p:cNvGraphicFramePr/>
          <p:nvPr/>
        </p:nvGraphicFramePr>
        <p:xfrm>
          <a:off x="5497580" y="12425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439" name="Google Shape;439;p7"/>
          <p:cNvSpPr txBox="1"/>
          <p:nvPr/>
        </p:nvSpPr>
        <p:spPr>
          <a:xfrm>
            <a:off x="4638448" y="1264141"/>
            <a:ext cx="45637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Paul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John</a:t>
            </a:r>
            <a:endParaRPr/>
          </a:p>
        </p:txBody>
      </p:sp>
      <p:sp>
        <p:nvSpPr>
          <p:cNvPr id="440" name="Google Shape;440;p7"/>
          <p:cNvSpPr txBox="1"/>
          <p:nvPr/>
        </p:nvSpPr>
        <p:spPr>
          <a:xfrm>
            <a:off x="5634990" y="1264141"/>
            <a:ext cx="3307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r>
            <a:endParaRPr/>
          </a:p>
        </p:txBody>
      </p:sp>
      <p:sp>
        <p:nvSpPr>
          <p:cNvPr id="441" name="Google Shape;441;p7"/>
          <p:cNvSpPr txBox="1"/>
          <p:nvPr/>
        </p:nvSpPr>
        <p:spPr>
          <a:xfrm>
            <a:off x="4998465" y="2305307"/>
            <a:ext cx="74285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endParaRPr/>
          </a:p>
        </p:txBody>
      </p:sp>
      <p:sp>
        <p:nvSpPr>
          <p:cNvPr id="442" name="Google Shape;442;p7"/>
          <p:cNvSpPr/>
          <p:nvPr/>
        </p:nvSpPr>
        <p:spPr>
          <a:xfrm>
            <a:off x="6033493" y="1549320"/>
            <a:ext cx="330702" cy="3593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3" name="Google Shape;443;p7"/>
          <p:cNvSpPr txBox="1"/>
          <p:nvPr/>
        </p:nvSpPr>
        <p:spPr>
          <a:xfrm>
            <a:off x="6475029" y="1414277"/>
            <a:ext cx="14308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[Anne Paul John Paul]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25, 15, 25]</a:t>
            </a:r>
            <a:endParaRPr/>
          </a:p>
        </p:txBody>
      </p:sp>
      <p:sp>
        <p:nvSpPr>
          <p:cNvPr id="444" name="Google Shape;444;p7"/>
          <p:cNvSpPr/>
          <p:nvPr/>
        </p:nvSpPr>
        <p:spPr>
          <a:xfrm>
            <a:off x="7862836" y="1577601"/>
            <a:ext cx="330702" cy="3593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5" name="Google Shape;445;p7"/>
          <p:cNvSpPr txBox="1"/>
          <p:nvPr/>
        </p:nvSpPr>
        <p:spPr>
          <a:xfrm>
            <a:off x="8272099" y="1356494"/>
            <a:ext cx="113062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[Anne Paul John]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[0, 1, 2, 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25, 15, 25]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[0, 0, 1, 0]</a:t>
            </a:r>
            <a:endParaRPr/>
          </a:p>
        </p:txBody>
      </p:sp>
      <p:sp>
        <p:nvSpPr>
          <p:cNvPr id="446" name="Google Shape;446;p7"/>
          <p:cNvSpPr/>
          <p:nvPr/>
        </p:nvSpPr>
        <p:spPr>
          <a:xfrm>
            <a:off x="9381207" y="1577601"/>
            <a:ext cx="330702" cy="3593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7" name="Google Shape;447;p7"/>
          <p:cNvSpPr txBox="1"/>
          <p:nvPr/>
        </p:nvSpPr>
        <p:spPr>
          <a:xfrm>
            <a:off x="9790469" y="1356494"/>
            <a:ext cx="2668116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[Anne Paul John]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[0, 1, 2, 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25, 15, 25]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[0, 0, 1]    </a:t>
            </a: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 relative keys to parent keys)</a:t>
            </a:r>
            <a:endParaRPr/>
          </a:p>
        </p:txBody>
      </p:sp>
      <p:sp>
        <p:nvSpPr>
          <p:cNvPr id="448" name="Google Shape;448;p7"/>
          <p:cNvSpPr txBox="1"/>
          <p:nvPr/>
        </p:nvSpPr>
        <p:spPr>
          <a:xfrm>
            <a:off x="6471977" y="778617"/>
            <a:ext cx="14667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CSV format</a:t>
            </a:r>
            <a:endParaRPr/>
          </a:p>
        </p:txBody>
      </p:sp>
      <p:sp>
        <p:nvSpPr>
          <p:cNvPr id="449" name="Google Shape;449;p7"/>
          <p:cNvSpPr txBox="1"/>
          <p:nvPr/>
        </p:nvSpPr>
        <p:spPr>
          <a:xfrm>
            <a:off x="8114785" y="768025"/>
            <a:ext cx="18386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Default format</a:t>
            </a:r>
            <a:endParaRPr/>
          </a:p>
        </p:txBody>
      </p:sp>
      <p:sp>
        <p:nvSpPr>
          <p:cNvPr id="450" name="Google Shape;450;p7"/>
          <p:cNvSpPr txBox="1"/>
          <p:nvPr/>
        </p:nvSpPr>
        <p:spPr>
          <a:xfrm>
            <a:off x="9867514" y="757267"/>
            <a:ext cx="21678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Optimized format</a:t>
            </a:r>
            <a:endParaRPr/>
          </a:p>
        </p:txBody>
      </p:sp>
      <p:cxnSp>
        <p:nvCxnSpPr>
          <p:cNvPr id="451" name="Google Shape;451;p7"/>
          <p:cNvCxnSpPr/>
          <p:nvPr/>
        </p:nvCxnSpPr>
        <p:spPr>
          <a:xfrm>
            <a:off x="5205717" y="3123720"/>
            <a:ext cx="433518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2" name="Google Shape;452;p7"/>
          <p:cNvCxnSpPr/>
          <p:nvPr/>
        </p:nvCxnSpPr>
        <p:spPr>
          <a:xfrm>
            <a:off x="5245228" y="3473391"/>
            <a:ext cx="388747" cy="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3" name="Google Shape;453;p7"/>
          <p:cNvCxnSpPr/>
          <p:nvPr/>
        </p:nvCxnSpPr>
        <p:spPr>
          <a:xfrm flipH="1" rot="10800000">
            <a:off x="5245228" y="3157355"/>
            <a:ext cx="388747" cy="245999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4" name="Google Shape;454;p7"/>
          <p:cNvCxnSpPr/>
          <p:nvPr/>
        </p:nvCxnSpPr>
        <p:spPr>
          <a:xfrm>
            <a:off x="5207766" y="3157354"/>
            <a:ext cx="456374" cy="316037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455" name="Google Shape;455;p7"/>
          <p:cNvGraphicFramePr/>
          <p:nvPr/>
        </p:nvGraphicFramePr>
        <p:xfrm>
          <a:off x="5068307" y="29508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456" name="Google Shape;456;p7"/>
          <p:cNvSpPr txBox="1"/>
          <p:nvPr/>
        </p:nvSpPr>
        <p:spPr>
          <a:xfrm>
            <a:off x="4607929" y="2564758"/>
            <a:ext cx="15978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Anne, Paul, Anne, Paul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25, 15, 15]</a:t>
            </a:r>
            <a:endParaRPr/>
          </a:p>
        </p:txBody>
      </p:sp>
      <p:graphicFrame>
        <p:nvGraphicFramePr>
          <p:cNvPr id="457" name="Google Shape;457;p7"/>
          <p:cNvGraphicFramePr/>
          <p:nvPr/>
        </p:nvGraphicFramePr>
        <p:xfrm>
          <a:off x="5536419" y="2955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{28F3B85F-5656-43C3-BCFD-718B20C78D12}</a:tableStyleId>
              </a:tblPr>
              <a:tblGrid>
                <a:gridCol w="2082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458" name="Google Shape;458;p7"/>
          <p:cNvSpPr txBox="1"/>
          <p:nvPr/>
        </p:nvSpPr>
        <p:spPr>
          <a:xfrm>
            <a:off x="4677287" y="2976763"/>
            <a:ext cx="45637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Paul</a:t>
            </a:r>
            <a:endParaRPr/>
          </a:p>
        </p:txBody>
      </p:sp>
      <p:sp>
        <p:nvSpPr>
          <p:cNvPr id="459" name="Google Shape;459;p7"/>
          <p:cNvSpPr txBox="1"/>
          <p:nvPr/>
        </p:nvSpPr>
        <p:spPr>
          <a:xfrm>
            <a:off x="5673829" y="2976763"/>
            <a:ext cx="3307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r>
            <a:endParaRPr/>
          </a:p>
        </p:txBody>
      </p:sp>
      <p:sp>
        <p:nvSpPr>
          <p:cNvPr id="460" name="Google Shape;460;p7"/>
          <p:cNvSpPr txBox="1"/>
          <p:nvPr/>
        </p:nvSpPr>
        <p:spPr>
          <a:xfrm>
            <a:off x="5029468" y="3652163"/>
            <a:ext cx="74285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crossed</a:t>
            </a:r>
            <a:endParaRPr b="1" sz="10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1" name="Google Shape;461;p7"/>
          <p:cNvSpPr/>
          <p:nvPr/>
        </p:nvSpPr>
        <p:spPr>
          <a:xfrm>
            <a:off x="6091948" y="3096363"/>
            <a:ext cx="330702" cy="3593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2" name="Google Shape;462;p7"/>
          <p:cNvSpPr txBox="1"/>
          <p:nvPr/>
        </p:nvSpPr>
        <p:spPr>
          <a:xfrm>
            <a:off x="6533484" y="2961320"/>
            <a:ext cx="14308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[Anne Anne Paul Paul]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15, 25, 15]</a:t>
            </a:r>
            <a:endParaRPr/>
          </a:p>
        </p:txBody>
      </p:sp>
      <p:sp>
        <p:nvSpPr>
          <p:cNvPr id="463" name="Google Shape;463;p7"/>
          <p:cNvSpPr/>
          <p:nvPr/>
        </p:nvSpPr>
        <p:spPr>
          <a:xfrm>
            <a:off x="7921291" y="3124644"/>
            <a:ext cx="330702" cy="3593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4" name="Google Shape;464;p7"/>
          <p:cNvSpPr txBox="1"/>
          <p:nvPr/>
        </p:nvSpPr>
        <p:spPr>
          <a:xfrm>
            <a:off x="8330554" y="2892776"/>
            <a:ext cx="113062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[Anne Pau]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[0, 0, 1, 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15]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[0, 1, 0, 1]</a:t>
            </a:r>
            <a:endParaRPr/>
          </a:p>
        </p:txBody>
      </p:sp>
      <p:sp>
        <p:nvSpPr>
          <p:cNvPr id="465" name="Google Shape;465;p7"/>
          <p:cNvSpPr txBox="1"/>
          <p:nvPr/>
        </p:nvSpPr>
        <p:spPr>
          <a:xfrm>
            <a:off x="6530432" y="2519301"/>
            <a:ext cx="14667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CSV format</a:t>
            </a:r>
            <a:endParaRPr/>
          </a:p>
        </p:txBody>
      </p:sp>
      <p:sp>
        <p:nvSpPr>
          <p:cNvPr id="466" name="Google Shape;466;p7"/>
          <p:cNvSpPr txBox="1"/>
          <p:nvPr/>
        </p:nvSpPr>
        <p:spPr>
          <a:xfrm>
            <a:off x="8173240" y="2508709"/>
            <a:ext cx="1772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Default format</a:t>
            </a:r>
            <a:endParaRPr/>
          </a:p>
        </p:txBody>
      </p:sp>
      <p:sp>
        <p:nvSpPr>
          <p:cNvPr id="467" name="Google Shape;467;p7"/>
          <p:cNvSpPr/>
          <p:nvPr/>
        </p:nvSpPr>
        <p:spPr>
          <a:xfrm>
            <a:off x="9565715" y="3124644"/>
            <a:ext cx="330702" cy="3593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8" name="Google Shape;468;p7"/>
          <p:cNvSpPr txBox="1"/>
          <p:nvPr/>
        </p:nvSpPr>
        <p:spPr>
          <a:xfrm>
            <a:off x="9974978" y="2989598"/>
            <a:ext cx="237635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[Anne Pau]   </a:t>
            </a: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(implicit keys)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[25, 15]          </a:t>
            </a:r>
            <a:r>
              <a:rPr b="1" i="1"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(implicit keys) </a:t>
            </a:r>
            <a:endParaRPr b="1"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9" name="Google Shape;469;p7"/>
          <p:cNvSpPr txBox="1"/>
          <p:nvPr/>
        </p:nvSpPr>
        <p:spPr>
          <a:xfrm>
            <a:off x="5800341" y="4206206"/>
            <a:ext cx="626740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</a:t>
            </a:r>
            <a:r>
              <a:rPr lang="fr-FR" sz="1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Open-data - french charging point (EVSE)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7.5 Mo </a:t>
            </a: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– 11 000 rows – 49 columns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</a:t>
            </a: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Indexes : 1 coupled, 6 derived, 1 crossed, 41 linked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Canonical format : 1 crossed, 48 derived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 size </a:t>
            </a: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Default : 			3.7 Mo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Optimized : 			2.5 Mo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CBOR optimized : 	</a:t>
            </a:r>
            <a:r>
              <a:rPr b="1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1.7 Mo  (gain : 77% !)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0" name="Google Shape;470;p7"/>
          <p:cNvSpPr txBox="1"/>
          <p:nvPr/>
        </p:nvSpPr>
        <p:spPr>
          <a:xfrm>
            <a:off x="9923748" y="2489622"/>
            <a:ext cx="21678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Optimized format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"/>
          <p:cNvSpPr/>
          <p:nvPr/>
        </p:nvSpPr>
        <p:spPr>
          <a:xfrm>
            <a:off x="6489858" y="3268977"/>
            <a:ext cx="5669867" cy="3336310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6" name="Google Shape;476;p8"/>
          <p:cNvSpPr/>
          <p:nvPr/>
        </p:nvSpPr>
        <p:spPr>
          <a:xfrm>
            <a:off x="1408553" y="1017636"/>
            <a:ext cx="1272883" cy="1782281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7" name="Google Shape;477;p8"/>
          <p:cNvSpPr/>
          <p:nvPr/>
        </p:nvSpPr>
        <p:spPr>
          <a:xfrm>
            <a:off x="3682975" y="1017637"/>
            <a:ext cx="4476766" cy="1782281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8" name="Google Shape;478;p8"/>
          <p:cNvSpPr/>
          <p:nvPr/>
        </p:nvSpPr>
        <p:spPr>
          <a:xfrm>
            <a:off x="8978949" y="1017636"/>
            <a:ext cx="2572097" cy="1782281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9" name="Google Shape;479;p8"/>
          <p:cNvSpPr/>
          <p:nvPr/>
        </p:nvSpPr>
        <p:spPr>
          <a:xfrm>
            <a:off x="5625777" y="1580170"/>
            <a:ext cx="1155469" cy="1176688"/>
          </a:xfrm>
          <a:prstGeom prst="roundRect">
            <a:avLst>
              <a:gd fmla="val 16667" name="adj"/>
            </a:avLst>
          </a:prstGeom>
          <a:solidFill>
            <a:srgbClr val="92D050">
              <a:alpha val="23921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0" name="Google Shape;4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2792" y="1052981"/>
            <a:ext cx="904433" cy="364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2792" y="1546928"/>
            <a:ext cx="1042841" cy="39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81648" y="1152573"/>
            <a:ext cx="290085" cy="326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11068" y="1821233"/>
            <a:ext cx="438552" cy="438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92792" y="2088512"/>
            <a:ext cx="904433" cy="434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86278" y="1625627"/>
            <a:ext cx="3429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8"/>
          <p:cNvSpPr/>
          <p:nvPr/>
        </p:nvSpPr>
        <p:spPr>
          <a:xfrm>
            <a:off x="6891746" y="1149886"/>
            <a:ext cx="1155469" cy="776987"/>
          </a:xfrm>
          <a:prstGeom prst="roundRect">
            <a:avLst>
              <a:gd fmla="val 16667" name="adj"/>
            </a:avLst>
          </a:prstGeom>
          <a:solidFill>
            <a:srgbClr val="92D050">
              <a:alpha val="23921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Extraction</a:t>
            </a:r>
            <a:endParaRPr/>
          </a:p>
        </p:txBody>
      </p:sp>
      <p:grpSp>
        <p:nvGrpSpPr>
          <p:cNvPr id="487" name="Google Shape;487;p8"/>
          <p:cNvGrpSpPr/>
          <p:nvPr/>
        </p:nvGrpSpPr>
        <p:grpSpPr>
          <a:xfrm>
            <a:off x="3790619" y="1125361"/>
            <a:ext cx="1738324" cy="779750"/>
            <a:chOff x="3671504" y="3631838"/>
            <a:chExt cx="2308012" cy="989520"/>
          </a:xfrm>
        </p:grpSpPr>
        <p:sp>
          <p:nvSpPr>
            <p:cNvPr id="488" name="Google Shape;488;p8"/>
            <p:cNvSpPr/>
            <p:nvPr/>
          </p:nvSpPr>
          <p:spPr>
            <a:xfrm>
              <a:off x="3671504" y="3631838"/>
              <a:ext cx="2308012" cy="986014"/>
            </a:xfrm>
            <a:prstGeom prst="roundRect">
              <a:avLst>
                <a:gd fmla="val 16667" name="adj"/>
              </a:avLst>
            </a:prstGeom>
            <a:solidFill>
              <a:srgbClr val="92D050">
                <a:alpha val="23921"/>
              </a:srgbClr>
            </a:solidFill>
            <a:ln cap="rnd" cmpd="sng" w="15875">
              <a:solidFill>
                <a:srgbClr val="7823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3871696" y="4210717"/>
              <a:ext cx="443060" cy="19810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5875">
              <a:solidFill>
                <a:srgbClr val="7823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4598414" y="4044919"/>
              <a:ext cx="443060" cy="19810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5875">
              <a:solidFill>
                <a:srgbClr val="7823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3994221" y="3773517"/>
              <a:ext cx="443060" cy="19810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5875">
              <a:solidFill>
                <a:srgbClr val="7823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492" name="Google Shape;492;p8"/>
            <p:cNvCxnSpPr>
              <a:stCxn id="491" idx="3"/>
              <a:endCxn id="490" idx="1"/>
            </p:cNvCxnSpPr>
            <p:nvPr/>
          </p:nvCxnSpPr>
          <p:spPr>
            <a:xfrm>
              <a:off x="4437281" y="3872571"/>
              <a:ext cx="161100" cy="271500"/>
            </a:xfrm>
            <a:prstGeom prst="straightConnector1">
              <a:avLst/>
            </a:prstGeom>
            <a:noFill/>
            <a:ln cap="rnd" cmpd="sng" w="9525">
              <a:solidFill>
                <a:srgbClr val="9D2D0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93" name="Google Shape;493;p8"/>
            <p:cNvCxnSpPr>
              <a:stCxn id="489" idx="3"/>
              <a:endCxn id="490" idx="1"/>
            </p:cNvCxnSpPr>
            <p:nvPr/>
          </p:nvCxnSpPr>
          <p:spPr>
            <a:xfrm flipH="1" rot="10800000">
              <a:off x="4314756" y="4143871"/>
              <a:ext cx="283800" cy="165900"/>
            </a:xfrm>
            <a:prstGeom prst="straightConnector1">
              <a:avLst/>
            </a:prstGeom>
            <a:noFill/>
            <a:ln cap="rnd" cmpd="sng" w="9525">
              <a:solidFill>
                <a:srgbClr val="9D2D0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94" name="Google Shape;494;p8"/>
            <p:cNvSpPr/>
            <p:nvPr/>
          </p:nvSpPr>
          <p:spPr>
            <a:xfrm>
              <a:off x="4620929" y="3700161"/>
              <a:ext cx="443060" cy="19810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5875">
              <a:solidFill>
                <a:srgbClr val="7823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5282195" y="4037265"/>
              <a:ext cx="443060" cy="19810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5875">
              <a:solidFill>
                <a:srgbClr val="7823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496" name="Google Shape;496;p8"/>
            <p:cNvCxnSpPr>
              <a:stCxn id="494" idx="3"/>
              <a:endCxn id="495" idx="1"/>
            </p:cNvCxnSpPr>
            <p:nvPr/>
          </p:nvCxnSpPr>
          <p:spPr>
            <a:xfrm>
              <a:off x="5063989" y="3799216"/>
              <a:ext cx="218100" cy="337200"/>
            </a:xfrm>
            <a:prstGeom prst="straightConnector1">
              <a:avLst/>
            </a:prstGeom>
            <a:noFill/>
            <a:ln cap="rnd" cmpd="sng" w="9525">
              <a:solidFill>
                <a:srgbClr val="9D2D0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97" name="Google Shape;497;p8"/>
            <p:cNvCxnSpPr>
              <a:stCxn id="490" idx="3"/>
              <a:endCxn id="495" idx="1"/>
            </p:cNvCxnSpPr>
            <p:nvPr/>
          </p:nvCxnSpPr>
          <p:spPr>
            <a:xfrm flipH="1" rot="10800000">
              <a:off x="5041474" y="4136174"/>
              <a:ext cx="240600" cy="7800"/>
            </a:xfrm>
            <a:prstGeom prst="straightConnector1">
              <a:avLst/>
            </a:prstGeom>
            <a:noFill/>
            <a:ln cap="rnd" cmpd="sng" w="9525">
              <a:solidFill>
                <a:srgbClr val="9D2D0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98" name="Google Shape;498;p8"/>
            <p:cNvSpPr txBox="1"/>
            <p:nvPr/>
          </p:nvSpPr>
          <p:spPr>
            <a:xfrm>
              <a:off x="4287096" y="4230782"/>
              <a:ext cx="1692419" cy="3905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400">
                  <a:solidFill>
                    <a:srgbClr val="00206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Aggregation</a:t>
              </a:r>
              <a:endParaRPr b="1" sz="14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99" name="Google Shape;499;p8"/>
          <p:cNvSpPr txBox="1"/>
          <p:nvPr/>
        </p:nvSpPr>
        <p:spPr>
          <a:xfrm>
            <a:off x="5583060" y="2398873"/>
            <a:ext cx="14280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Structuration</a:t>
            </a:r>
            <a:endParaRPr/>
          </a:p>
        </p:txBody>
      </p:sp>
      <p:sp>
        <p:nvSpPr>
          <p:cNvPr id="500" name="Google Shape;500;p8"/>
          <p:cNvSpPr txBox="1"/>
          <p:nvPr/>
        </p:nvSpPr>
        <p:spPr>
          <a:xfrm>
            <a:off x="1409476" y="2099040"/>
            <a:ext cx="12728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production</a:t>
            </a:r>
            <a:endParaRPr/>
          </a:p>
        </p:txBody>
      </p:sp>
      <p:pic>
        <p:nvPicPr>
          <p:cNvPr id="501" name="Google Shape;501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499186" y="1190268"/>
            <a:ext cx="816644" cy="440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200773" y="1707038"/>
            <a:ext cx="254405" cy="254405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8"/>
          <p:cNvSpPr/>
          <p:nvPr/>
        </p:nvSpPr>
        <p:spPr>
          <a:xfrm>
            <a:off x="2914316" y="1378118"/>
            <a:ext cx="601024" cy="76127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4" name="Google Shape;504;p8"/>
          <p:cNvSpPr/>
          <p:nvPr/>
        </p:nvSpPr>
        <p:spPr>
          <a:xfrm>
            <a:off x="8335175" y="1418416"/>
            <a:ext cx="601024" cy="76127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5" name="Google Shape;505;p8"/>
          <p:cNvSpPr txBox="1"/>
          <p:nvPr/>
        </p:nvSpPr>
        <p:spPr>
          <a:xfrm>
            <a:off x="3591523" y="2107601"/>
            <a:ext cx="144187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structuring</a:t>
            </a:r>
            <a:endParaRPr b="1" sz="16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6" name="Google Shape;506;p8"/>
          <p:cNvSpPr txBox="1"/>
          <p:nvPr/>
        </p:nvSpPr>
        <p:spPr>
          <a:xfrm>
            <a:off x="9173231" y="2413581"/>
            <a:ext cx="22271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exploitation</a:t>
            </a:r>
            <a:endParaRPr/>
          </a:p>
        </p:txBody>
      </p:sp>
      <p:grpSp>
        <p:nvGrpSpPr>
          <p:cNvPr id="507" name="Google Shape;507;p8"/>
          <p:cNvGrpSpPr/>
          <p:nvPr/>
        </p:nvGrpSpPr>
        <p:grpSpPr>
          <a:xfrm>
            <a:off x="5847679" y="1612195"/>
            <a:ext cx="888754" cy="858282"/>
            <a:chOff x="5829302" y="958728"/>
            <a:chExt cx="4567029" cy="4506547"/>
          </a:xfrm>
        </p:grpSpPr>
        <p:sp>
          <p:nvSpPr>
            <p:cNvPr id="508" name="Google Shape;508;p8"/>
            <p:cNvSpPr/>
            <p:nvPr/>
          </p:nvSpPr>
          <p:spPr>
            <a:xfrm>
              <a:off x="7782339" y="2129056"/>
              <a:ext cx="606286" cy="566529"/>
            </a:xfrm>
            <a:prstGeom prst="ellipse">
              <a:avLst/>
            </a:prstGeom>
            <a:solidFill>
              <a:srgbClr val="C2DDD2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8663610" y="3279915"/>
              <a:ext cx="606286" cy="566529"/>
            </a:xfrm>
            <a:prstGeom prst="ellipse">
              <a:avLst/>
            </a:prstGeom>
            <a:solidFill>
              <a:srgbClr val="C2DDD2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7007088" y="3196948"/>
              <a:ext cx="606286" cy="566529"/>
            </a:xfrm>
            <a:prstGeom prst="ellipse">
              <a:avLst/>
            </a:prstGeom>
            <a:solidFill>
              <a:srgbClr val="C2DDD2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511" name="Google Shape;511;p8"/>
            <p:cNvCxnSpPr>
              <a:stCxn id="508" idx="6"/>
              <a:endCxn id="509" idx="0"/>
            </p:cNvCxnSpPr>
            <p:nvPr/>
          </p:nvCxnSpPr>
          <p:spPr>
            <a:xfrm>
              <a:off x="8388625" y="2412321"/>
              <a:ext cx="578100" cy="867600"/>
            </a:xfrm>
            <a:prstGeom prst="curvedConnector2">
              <a:avLst/>
            </a:prstGeom>
            <a:noFill/>
            <a:ln cap="flat" cmpd="sng" w="9525">
              <a:solidFill>
                <a:srgbClr val="9D2D0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2" name="Google Shape;512;p8"/>
            <p:cNvCxnSpPr>
              <a:stCxn id="510" idx="1"/>
              <a:endCxn id="508" idx="2"/>
            </p:cNvCxnSpPr>
            <p:nvPr/>
          </p:nvCxnSpPr>
          <p:spPr>
            <a:xfrm rot="-5400000">
              <a:off x="7005277" y="2502914"/>
              <a:ext cx="867600" cy="686400"/>
            </a:xfrm>
            <a:prstGeom prst="curvedConnector2">
              <a:avLst/>
            </a:prstGeom>
            <a:noFill/>
            <a:ln cap="flat" cmpd="sng" w="9525">
              <a:solidFill>
                <a:srgbClr val="9D2D0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3" name="Google Shape;513;p8"/>
            <p:cNvCxnSpPr>
              <a:stCxn id="509" idx="3"/>
              <a:endCxn id="510" idx="4"/>
            </p:cNvCxnSpPr>
            <p:nvPr/>
          </p:nvCxnSpPr>
          <p:spPr>
            <a:xfrm rot="5400000">
              <a:off x="8029999" y="3043778"/>
              <a:ext cx="2700" cy="1442100"/>
            </a:xfrm>
            <a:prstGeom prst="curvedConnector3">
              <a:avLst>
                <a:gd fmla="val 928786567" name="adj1"/>
              </a:avLst>
            </a:prstGeom>
            <a:noFill/>
            <a:ln cap="flat" cmpd="sng" w="9525">
              <a:solidFill>
                <a:srgbClr val="9D2D0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14" name="Google Shape;514;p8"/>
            <p:cNvSpPr/>
            <p:nvPr/>
          </p:nvSpPr>
          <p:spPr>
            <a:xfrm>
              <a:off x="9790045" y="1941446"/>
              <a:ext cx="606286" cy="566529"/>
            </a:xfrm>
            <a:prstGeom prst="ellipse">
              <a:avLst/>
            </a:prstGeom>
            <a:solidFill>
              <a:srgbClr val="C2DDD2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7786549" y="958728"/>
              <a:ext cx="606286" cy="566529"/>
            </a:xfrm>
            <a:prstGeom prst="ellipse">
              <a:avLst/>
            </a:prstGeom>
            <a:solidFill>
              <a:srgbClr val="C2DDD2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829302" y="2129056"/>
              <a:ext cx="606286" cy="566529"/>
            </a:xfrm>
            <a:prstGeom prst="ellipse">
              <a:avLst/>
            </a:prstGeom>
            <a:solidFill>
              <a:srgbClr val="C2DDD2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6014995" y="4126937"/>
              <a:ext cx="606286" cy="566529"/>
            </a:xfrm>
            <a:prstGeom prst="ellipse">
              <a:avLst/>
            </a:prstGeom>
            <a:solidFill>
              <a:srgbClr val="C2DDD2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7782339" y="4898746"/>
              <a:ext cx="606286" cy="566529"/>
            </a:xfrm>
            <a:prstGeom prst="ellipse">
              <a:avLst/>
            </a:prstGeom>
            <a:solidFill>
              <a:srgbClr val="C2DDD2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9486902" y="4161168"/>
              <a:ext cx="606286" cy="566529"/>
            </a:xfrm>
            <a:prstGeom prst="ellipse">
              <a:avLst/>
            </a:prstGeom>
            <a:solidFill>
              <a:srgbClr val="C2DDD2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520" name="Google Shape;520;p8"/>
            <p:cNvCxnSpPr>
              <a:stCxn id="516" idx="5"/>
              <a:endCxn id="510" idx="2"/>
            </p:cNvCxnSpPr>
            <p:nvPr/>
          </p:nvCxnSpPr>
          <p:spPr>
            <a:xfrm>
              <a:off x="6346799" y="2612619"/>
              <a:ext cx="660300" cy="867600"/>
            </a:xfrm>
            <a:prstGeom prst="straightConnector1">
              <a:avLst/>
            </a:prstGeom>
            <a:noFill/>
            <a:ln cap="flat" cmpd="sng" w="952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1" name="Google Shape;521;p8"/>
            <p:cNvCxnSpPr>
              <a:stCxn id="517" idx="7"/>
              <a:endCxn id="510" idx="3"/>
            </p:cNvCxnSpPr>
            <p:nvPr/>
          </p:nvCxnSpPr>
          <p:spPr>
            <a:xfrm flipH="1" rot="10800000">
              <a:off x="6532492" y="3680403"/>
              <a:ext cx="563400" cy="529500"/>
            </a:xfrm>
            <a:prstGeom prst="straightConnector1">
              <a:avLst/>
            </a:prstGeom>
            <a:noFill/>
            <a:ln cap="flat" cmpd="sng" w="952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2" name="Google Shape;522;p8"/>
            <p:cNvCxnSpPr>
              <a:stCxn id="518" idx="1"/>
            </p:cNvCxnSpPr>
            <p:nvPr/>
          </p:nvCxnSpPr>
          <p:spPr>
            <a:xfrm rot="10800000">
              <a:off x="7078828" y="3698312"/>
              <a:ext cx="792300" cy="1283400"/>
            </a:xfrm>
            <a:prstGeom prst="straightConnector1">
              <a:avLst/>
            </a:prstGeom>
            <a:noFill/>
            <a:ln cap="flat" cmpd="sng" w="952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3" name="Google Shape;523;p8"/>
            <p:cNvCxnSpPr>
              <a:stCxn id="519" idx="1"/>
              <a:endCxn id="509" idx="5"/>
            </p:cNvCxnSpPr>
            <p:nvPr/>
          </p:nvCxnSpPr>
          <p:spPr>
            <a:xfrm rot="10800000">
              <a:off x="9181191" y="3763534"/>
              <a:ext cx="394500" cy="480600"/>
            </a:xfrm>
            <a:prstGeom prst="straightConnector1">
              <a:avLst/>
            </a:prstGeom>
            <a:noFill/>
            <a:ln cap="flat" cmpd="sng" w="952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4" name="Google Shape;524;p8"/>
            <p:cNvSpPr/>
            <p:nvPr/>
          </p:nvSpPr>
          <p:spPr>
            <a:xfrm>
              <a:off x="6619821" y="1763468"/>
              <a:ext cx="3037894" cy="2866958"/>
            </a:xfrm>
            <a:prstGeom prst="ellipse">
              <a:avLst/>
            </a:prstGeom>
            <a:solidFill>
              <a:srgbClr val="A53010">
                <a:alpha val="20000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25" name="Google Shape;525;p8"/>
          <p:cNvSpPr txBox="1"/>
          <p:nvPr/>
        </p:nvSpPr>
        <p:spPr>
          <a:xfrm>
            <a:off x="396480" y="68146"/>
            <a:ext cx="4908946" cy="687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fr-FR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 – Integrate process</a:t>
            </a:r>
            <a:endParaRPr/>
          </a:p>
        </p:txBody>
      </p:sp>
      <p:sp>
        <p:nvSpPr>
          <p:cNvPr id="526" name="Google Shape;526;p8"/>
          <p:cNvSpPr txBox="1"/>
          <p:nvPr/>
        </p:nvSpPr>
        <p:spPr>
          <a:xfrm>
            <a:off x="218967" y="3239284"/>
            <a:ext cx="691613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</a:pPr>
            <a:r>
              <a:rPr b="1" lang="fr-FR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production interface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Exchange format (Json, Bluetooth, CSV)</a:t>
            </a:r>
            <a:endParaRPr/>
          </a:p>
          <a:p>
            <a:pPr indent="-158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</a:pPr>
            <a:r>
              <a:rPr b="1" lang="fr-FR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Aggregation / merge functions</a:t>
            </a:r>
            <a:endParaRPr b="1"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Adapted to projects / organizations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information without altering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58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</a:pPr>
            <a:r>
              <a:rPr b="1" lang="fr-FR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Export to analysis tools</a:t>
            </a:r>
            <a:endParaRPr b="1"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Canonical structure compatibility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527" name="Google Shape;527;p8"/>
          <p:cNvGraphicFramePr/>
          <p:nvPr/>
        </p:nvGraphicFramePr>
        <p:xfrm>
          <a:off x="6607425" y="56158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{A8429DB3-4D9C-40D8-B477-21FAAF4BB3B7}</a:tableStyleId>
              </a:tblPr>
              <a:tblGrid>
                <a:gridCol w="553575"/>
                <a:gridCol w="553575"/>
              </a:tblGrid>
              <a:tr h="21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index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data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1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8" name="Google Shape;528;p8"/>
          <p:cNvGraphicFramePr/>
          <p:nvPr/>
        </p:nvGraphicFramePr>
        <p:xfrm>
          <a:off x="6834103" y="45523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{A8429DB3-4D9C-40D8-B477-21FAAF4BB3B7}</a:tableStyleId>
              </a:tblPr>
              <a:tblGrid>
                <a:gridCol w="553575"/>
              </a:tblGrid>
              <a:tr h="193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data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93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ilist1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93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ilist2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29" name="Google Shape;529;p8"/>
          <p:cNvCxnSpPr/>
          <p:nvPr/>
        </p:nvCxnSpPr>
        <p:spPr>
          <a:xfrm flipH="1" rot="10800000">
            <a:off x="6756276" y="4935742"/>
            <a:ext cx="175241" cy="680118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530" name="Google Shape;530;p8"/>
          <p:cNvGraphicFramePr/>
          <p:nvPr/>
        </p:nvGraphicFramePr>
        <p:xfrm>
          <a:off x="7812962" y="54302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{A8429DB3-4D9C-40D8-B477-21FAAF4BB3B7}</a:tableStyleId>
              </a:tblPr>
              <a:tblGrid>
                <a:gridCol w="492125"/>
                <a:gridCol w="492125"/>
              </a:tblGrid>
              <a:tr h="22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index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data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2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2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31" name="Google Shape;531;p8"/>
          <p:cNvCxnSpPr/>
          <p:nvPr/>
        </p:nvCxnSpPr>
        <p:spPr>
          <a:xfrm rot="10800000">
            <a:off x="7259408" y="5119431"/>
            <a:ext cx="676351" cy="301568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532" name="Google Shape;532;p8"/>
          <p:cNvGraphicFramePr/>
          <p:nvPr/>
        </p:nvGraphicFramePr>
        <p:xfrm>
          <a:off x="6799060" y="35793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{A8429DB3-4D9C-40D8-B477-21FAAF4BB3B7}</a:tableStyleId>
              </a:tblPr>
              <a:tblGrid>
                <a:gridCol w="508550"/>
                <a:gridCol w="508550"/>
                <a:gridCol w="508550"/>
              </a:tblGrid>
              <a:tr h="255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index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index</a:t>
                      </a:r>
                      <a:endParaRPr/>
                    </a:p>
                  </a:txBody>
                  <a:tcPr marT="45725" marB="45725" marR="91450" marL="91450"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data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55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value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ilist3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55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value</a:t>
                      </a:r>
                      <a:endParaRPr/>
                    </a:p>
                  </a:txBody>
                  <a:tcPr marT="45725" marB="45725" marR="91450" marL="91450"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ilist4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3" name="Google Shape;533;p8"/>
          <p:cNvGraphicFramePr/>
          <p:nvPr/>
        </p:nvGraphicFramePr>
        <p:xfrm>
          <a:off x="7782132" y="4668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{A8429DB3-4D9C-40D8-B477-21FAAF4BB3B7}</a:tableStyleId>
              </a:tblPr>
              <a:tblGrid>
                <a:gridCol w="522225"/>
                <a:gridCol w="522225"/>
              </a:tblGrid>
              <a:tr h="203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index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data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03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/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34" name="Google Shape;534;p8"/>
          <p:cNvCxnSpPr/>
          <p:nvPr/>
        </p:nvCxnSpPr>
        <p:spPr>
          <a:xfrm rot="10800000">
            <a:off x="8159763" y="3984623"/>
            <a:ext cx="144600" cy="6837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5" name="Google Shape;535;p8"/>
          <p:cNvCxnSpPr/>
          <p:nvPr/>
        </p:nvCxnSpPr>
        <p:spPr>
          <a:xfrm flipH="1" rot="10800000">
            <a:off x="7404586" y="4226481"/>
            <a:ext cx="510209" cy="455933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6" name="Google Shape;536;p8"/>
          <p:cNvSpPr txBox="1"/>
          <p:nvPr/>
        </p:nvSpPr>
        <p:spPr>
          <a:xfrm>
            <a:off x="6851794" y="6076252"/>
            <a:ext cx="5741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Ilist 1</a:t>
            </a:r>
            <a:endParaRPr/>
          </a:p>
        </p:txBody>
      </p:sp>
      <p:sp>
        <p:nvSpPr>
          <p:cNvPr id="537" name="Google Shape;537;p8"/>
          <p:cNvSpPr txBox="1"/>
          <p:nvPr/>
        </p:nvSpPr>
        <p:spPr>
          <a:xfrm>
            <a:off x="7938685" y="6093691"/>
            <a:ext cx="5741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Ilist 2</a:t>
            </a:r>
            <a:endParaRPr/>
          </a:p>
        </p:txBody>
      </p:sp>
      <p:sp>
        <p:nvSpPr>
          <p:cNvPr id="538" name="Google Shape;538;p8"/>
          <p:cNvSpPr txBox="1"/>
          <p:nvPr/>
        </p:nvSpPr>
        <p:spPr>
          <a:xfrm>
            <a:off x="8330225" y="5091610"/>
            <a:ext cx="5741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Ilist 3</a:t>
            </a:r>
            <a:endParaRPr/>
          </a:p>
        </p:txBody>
      </p:sp>
      <p:sp>
        <p:nvSpPr>
          <p:cNvPr id="539" name="Google Shape;539;p8"/>
          <p:cNvSpPr txBox="1"/>
          <p:nvPr/>
        </p:nvSpPr>
        <p:spPr>
          <a:xfrm>
            <a:off x="6861038" y="5265876"/>
            <a:ext cx="5741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Ilist 4</a:t>
            </a:r>
            <a:endParaRPr/>
          </a:p>
        </p:txBody>
      </p:sp>
      <p:sp>
        <p:nvSpPr>
          <p:cNvPr id="540" name="Google Shape;540;p8"/>
          <p:cNvSpPr txBox="1"/>
          <p:nvPr/>
        </p:nvSpPr>
        <p:spPr>
          <a:xfrm>
            <a:off x="9121168" y="6082639"/>
            <a:ext cx="14446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Aggregation</a:t>
            </a:r>
            <a:endParaRPr b="1" i="1" sz="16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541" name="Google Shape;541;p8"/>
          <p:cNvGraphicFramePr/>
          <p:nvPr/>
        </p:nvGraphicFramePr>
        <p:xfrm>
          <a:off x="9511267" y="4041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{A8429DB3-4D9C-40D8-B477-21FAAF4BB3B7}</a:tableStyleId>
              </a:tblPr>
              <a:tblGrid>
                <a:gridCol w="428675"/>
                <a:gridCol w="428675"/>
                <a:gridCol w="428675"/>
                <a:gridCol w="428675"/>
                <a:gridCol w="428675"/>
                <a:gridCol w="428675"/>
              </a:tblGrid>
              <a:tr h="250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/>
                        <a:t>index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/>
                        <a:t>index</a:t>
                      </a:r>
                      <a:endParaRPr/>
                    </a:p>
                  </a:txBody>
                  <a:tcPr marT="45725" marB="45725" marR="91450" marL="91450"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/>
                        <a:t>index</a:t>
                      </a:r>
                      <a:endParaRPr/>
                    </a:p>
                  </a:txBody>
                  <a:tcPr marT="45725" marB="45725" marR="91450" marL="91450"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/>
                        <a:t>index</a:t>
                      </a:r>
                      <a:endParaRPr/>
                    </a:p>
                  </a:txBody>
                  <a:tcPr marT="45725" marB="45725" marR="91450" marL="91450"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/>
                        <a:t>index</a:t>
                      </a:r>
                      <a:endParaRPr/>
                    </a:p>
                  </a:txBody>
                  <a:tcPr marT="45725" marB="45725" marR="91450" marL="91450"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/>
                        <a:t>data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5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5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5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5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Century Gothic"/>
                        <a:buNone/>
                      </a:pPr>
                      <a:r>
                        <a:rPr b="0" i="0" lang="fr-FR" sz="7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2" name="Google Shape;542;p8"/>
          <p:cNvSpPr txBox="1"/>
          <p:nvPr/>
        </p:nvSpPr>
        <p:spPr>
          <a:xfrm>
            <a:off x="10250621" y="3750117"/>
            <a:ext cx="152568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child indexes</a:t>
            </a:r>
            <a:endParaRPr/>
          </a:p>
        </p:txBody>
      </p:sp>
      <p:sp>
        <p:nvSpPr>
          <p:cNvPr id="543" name="Google Shape;543;p8"/>
          <p:cNvSpPr txBox="1"/>
          <p:nvPr/>
        </p:nvSpPr>
        <p:spPr>
          <a:xfrm rot="-5400000">
            <a:off x="8732648" y="4426869"/>
            <a:ext cx="119687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child data</a:t>
            </a:r>
            <a:endParaRPr/>
          </a:p>
        </p:txBody>
      </p:sp>
      <p:sp>
        <p:nvSpPr>
          <p:cNvPr id="544" name="Google Shape;544;p8"/>
          <p:cNvSpPr/>
          <p:nvPr/>
        </p:nvSpPr>
        <p:spPr>
          <a:xfrm>
            <a:off x="8869800" y="3695896"/>
            <a:ext cx="417882" cy="34474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5" name="Google Shape;545;p8"/>
          <p:cNvSpPr txBox="1"/>
          <p:nvPr/>
        </p:nvSpPr>
        <p:spPr>
          <a:xfrm>
            <a:off x="8648233" y="3362079"/>
            <a:ext cx="945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Merge</a:t>
            </a:r>
            <a:endParaRPr/>
          </a:p>
        </p:txBody>
      </p:sp>
      <p:sp>
        <p:nvSpPr>
          <p:cNvPr id="546" name="Google Shape;546;p8"/>
          <p:cNvSpPr txBox="1"/>
          <p:nvPr/>
        </p:nvSpPr>
        <p:spPr>
          <a:xfrm>
            <a:off x="2784719" y="2131747"/>
            <a:ext cx="9588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Exchange format</a:t>
            </a:r>
            <a:endParaRPr/>
          </a:p>
        </p:txBody>
      </p:sp>
      <p:sp>
        <p:nvSpPr>
          <p:cNvPr id="547" name="Google Shape;547;p8"/>
          <p:cNvSpPr txBox="1"/>
          <p:nvPr/>
        </p:nvSpPr>
        <p:spPr>
          <a:xfrm>
            <a:off x="8148610" y="2114393"/>
            <a:ext cx="9588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9"/>
          <p:cNvSpPr/>
          <p:nvPr/>
        </p:nvSpPr>
        <p:spPr>
          <a:xfrm>
            <a:off x="8181517" y="172310"/>
            <a:ext cx="3891801" cy="2897505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3" name="Google Shape;553;p9"/>
          <p:cNvSpPr/>
          <p:nvPr/>
        </p:nvSpPr>
        <p:spPr>
          <a:xfrm>
            <a:off x="316097" y="3044968"/>
            <a:ext cx="7667076" cy="852381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4" name="Google Shape;554;p9"/>
          <p:cNvSpPr/>
          <p:nvPr/>
        </p:nvSpPr>
        <p:spPr>
          <a:xfrm>
            <a:off x="305283" y="5754785"/>
            <a:ext cx="7667076" cy="978905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5" name="Google Shape;555;p9"/>
          <p:cNvSpPr/>
          <p:nvPr/>
        </p:nvSpPr>
        <p:spPr>
          <a:xfrm>
            <a:off x="305283" y="4017432"/>
            <a:ext cx="7667076" cy="1622016"/>
          </a:xfrm>
          <a:prstGeom prst="roundRect">
            <a:avLst>
              <a:gd fmla="val 6269" name="adj"/>
            </a:avLst>
          </a:prstGeom>
          <a:solidFill>
            <a:srgbClr val="A53010">
              <a:alpha val="10588"/>
            </a:srgbClr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6" name="Google Shape;556;p9"/>
          <p:cNvSpPr txBox="1"/>
          <p:nvPr>
            <p:ph type="title"/>
          </p:nvPr>
        </p:nvSpPr>
        <p:spPr>
          <a:xfrm>
            <a:off x="355846" y="124310"/>
            <a:ext cx="8911687" cy="80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5 – Data format</a:t>
            </a:r>
            <a:endParaRPr/>
          </a:p>
        </p:txBody>
      </p:sp>
      <p:sp>
        <p:nvSpPr>
          <p:cNvPr id="557" name="Google Shape;557;p9"/>
          <p:cNvSpPr/>
          <p:nvPr/>
        </p:nvSpPr>
        <p:spPr>
          <a:xfrm>
            <a:off x="1897801" y="4915314"/>
            <a:ext cx="1604693" cy="52935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datetime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8" name="Google Shape;558;p9"/>
          <p:cNvSpPr/>
          <p:nvPr/>
        </p:nvSpPr>
        <p:spPr>
          <a:xfrm>
            <a:off x="4028086" y="4136015"/>
            <a:ext cx="1434637" cy="52935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Coordinate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(geojson)</a:t>
            </a:r>
            <a:endParaRPr/>
          </a:p>
        </p:txBody>
      </p:sp>
      <p:sp>
        <p:nvSpPr>
          <p:cNvPr id="559" name="Google Shape;559;p9"/>
          <p:cNvSpPr/>
          <p:nvPr/>
        </p:nvSpPr>
        <p:spPr>
          <a:xfrm>
            <a:off x="6160025" y="4136015"/>
            <a:ext cx="1434637" cy="529353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Property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0" name="Google Shape;560;p9"/>
          <p:cNvSpPr/>
          <p:nvPr/>
        </p:nvSpPr>
        <p:spPr>
          <a:xfrm>
            <a:off x="1867982" y="6016931"/>
            <a:ext cx="933751" cy="52935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</a:t>
            </a:r>
            <a:endParaRPr/>
          </a:p>
        </p:txBody>
      </p:sp>
      <p:sp>
        <p:nvSpPr>
          <p:cNvPr id="561" name="Google Shape;561;p9"/>
          <p:cNvSpPr/>
          <p:nvPr/>
        </p:nvSpPr>
        <p:spPr>
          <a:xfrm>
            <a:off x="2950080" y="6016931"/>
            <a:ext cx="933751" cy="52935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byte</a:t>
            </a:r>
            <a:endParaRPr/>
          </a:p>
        </p:txBody>
      </p:sp>
      <p:sp>
        <p:nvSpPr>
          <p:cNvPr id="562" name="Google Shape;562;p9"/>
          <p:cNvSpPr/>
          <p:nvPr/>
        </p:nvSpPr>
        <p:spPr>
          <a:xfrm>
            <a:off x="4032178" y="6016931"/>
            <a:ext cx="1048150" cy="52935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</a:t>
            </a:r>
            <a:endParaRPr/>
          </a:p>
        </p:txBody>
      </p:sp>
      <p:sp>
        <p:nvSpPr>
          <p:cNvPr id="563" name="Google Shape;563;p9"/>
          <p:cNvSpPr/>
          <p:nvPr/>
        </p:nvSpPr>
        <p:spPr>
          <a:xfrm>
            <a:off x="1897801" y="4136015"/>
            <a:ext cx="1604693" cy="529353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TimeSlot</a:t>
            </a:r>
            <a:endParaRPr/>
          </a:p>
        </p:txBody>
      </p:sp>
      <p:sp>
        <p:nvSpPr>
          <p:cNvPr id="564" name="Google Shape;564;p9"/>
          <p:cNvSpPr/>
          <p:nvPr/>
        </p:nvSpPr>
        <p:spPr>
          <a:xfrm>
            <a:off x="3936976" y="4915314"/>
            <a:ext cx="1604693" cy="52935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(geojson)</a:t>
            </a:r>
            <a:endParaRPr/>
          </a:p>
        </p:txBody>
      </p:sp>
      <p:sp>
        <p:nvSpPr>
          <p:cNvPr id="565" name="Google Shape;565;p9"/>
          <p:cNvSpPr/>
          <p:nvPr/>
        </p:nvSpPr>
        <p:spPr>
          <a:xfrm>
            <a:off x="5976151" y="4915314"/>
            <a:ext cx="1777837" cy="529353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Characteristic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6" name="Google Shape;566;p9"/>
          <p:cNvSpPr/>
          <p:nvPr/>
        </p:nvSpPr>
        <p:spPr>
          <a:xfrm>
            <a:off x="4076392" y="3223099"/>
            <a:ext cx="1604693" cy="529353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NameValue</a:t>
            </a:r>
            <a:endParaRPr/>
          </a:p>
        </p:txBody>
      </p:sp>
      <p:sp>
        <p:nvSpPr>
          <p:cNvPr id="567" name="Google Shape;567;p9"/>
          <p:cNvSpPr/>
          <p:nvPr/>
        </p:nvSpPr>
        <p:spPr>
          <a:xfrm>
            <a:off x="6310773" y="6036007"/>
            <a:ext cx="1222658" cy="52935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(dict)</a:t>
            </a:r>
            <a:endParaRPr/>
          </a:p>
        </p:txBody>
      </p:sp>
      <p:sp>
        <p:nvSpPr>
          <p:cNvPr id="568" name="Google Shape;568;p9"/>
          <p:cNvSpPr/>
          <p:nvPr/>
        </p:nvSpPr>
        <p:spPr>
          <a:xfrm>
            <a:off x="5228675" y="6036007"/>
            <a:ext cx="933751" cy="52935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(list)</a:t>
            </a:r>
            <a:endParaRPr/>
          </a:p>
        </p:txBody>
      </p:sp>
      <p:sp>
        <p:nvSpPr>
          <p:cNvPr id="569" name="Google Shape;569;p9"/>
          <p:cNvSpPr txBox="1"/>
          <p:nvPr/>
        </p:nvSpPr>
        <p:spPr>
          <a:xfrm>
            <a:off x="316097" y="4347650"/>
            <a:ext cx="16158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(composed)</a:t>
            </a:r>
            <a:endParaRPr/>
          </a:p>
        </p:txBody>
      </p:sp>
      <p:sp>
        <p:nvSpPr>
          <p:cNvPr id="570" name="Google Shape;570;p9"/>
          <p:cNvSpPr txBox="1"/>
          <p:nvPr/>
        </p:nvSpPr>
        <p:spPr>
          <a:xfrm>
            <a:off x="270348" y="5889059"/>
            <a:ext cx="17194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(JSON value)</a:t>
            </a:r>
            <a:endParaRPr/>
          </a:p>
        </p:txBody>
      </p:sp>
      <p:sp>
        <p:nvSpPr>
          <p:cNvPr id="571" name="Google Shape;571;p9"/>
          <p:cNvSpPr/>
          <p:nvPr/>
        </p:nvSpPr>
        <p:spPr>
          <a:xfrm>
            <a:off x="1851756" y="3229953"/>
            <a:ext cx="1604693" cy="529353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(any)</a:t>
            </a:r>
            <a:endParaRPr/>
          </a:p>
        </p:txBody>
      </p:sp>
      <p:sp>
        <p:nvSpPr>
          <p:cNvPr id="572" name="Google Shape;572;p9"/>
          <p:cNvSpPr txBox="1"/>
          <p:nvPr/>
        </p:nvSpPr>
        <p:spPr>
          <a:xfrm>
            <a:off x="363232" y="3195541"/>
            <a:ext cx="16158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(object)</a:t>
            </a:r>
            <a:endParaRPr/>
          </a:p>
        </p:txBody>
      </p:sp>
      <p:cxnSp>
        <p:nvCxnSpPr>
          <p:cNvPr id="573" name="Google Shape;573;p9"/>
          <p:cNvCxnSpPr>
            <a:stCxn id="564" idx="0"/>
            <a:endCxn id="558" idx="2"/>
          </p:cNvCxnSpPr>
          <p:nvPr/>
        </p:nvCxnSpPr>
        <p:spPr>
          <a:xfrm flipH="1" rot="10800000">
            <a:off x="4739323" y="4665414"/>
            <a:ext cx="6000" cy="2499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4" name="Google Shape;574;p9"/>
          <p:cNvCxnSpPr>
            <a:stCxn id="557" idx="0"/>
            <a:endCxn id="563" idx="2"/>
          </p:cNvCxnSpPr>
          <p:nvPr/>
        </p:nvCxnSpPr>
        <p:spPr>
          <a:xfrm rot="10800000">
            <a:off x="2700148" y="4665414"/>
            <a:ext cx="0" cy="2499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5" name="Google Shape;575;p9"/>
          <p:cNvCxnSpPr>
            <a:stCxn id="565" idx="0"/>
            <a:endCxn id="559" idx="2"/>
          </p:cNvCxnSpPr>
          <p:nvPr/>
        </p:nvCxnSpPr>
        <p:spPr>
          <a:xfrm flipH="1" rot="10800000">
            <a:off x="6865070" y="4665414"/>
            <a:ext cx="12300" cy="2499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6" name="Google Shape;576;p9"/>
          <p:cNvSpPr txBox="1"/>
          <p:nvPr/>
        </p:nvSpPr>
        <p:spPr>
          <a:xfrm>
            <a:off x="9593327" y="4970631"/>
            <a:ext cx="25207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[ [d1,d2] ], [ [d3,d4] ] ]</a:t>
            </a:r>
            <a:endParaRPr/>
          </a:p>
        </p:txBody>
      </p:sp>
      <p:cxnSp>
        <p:nvCxnSpPr>
          <p:cNvPr id="577" name="Google Shape;577;p9"/>
          <p:cNvCxnSpPr/>
          <p:nvPr/>
        </p:nvCxnSpPr>
        <p:spPr>
          <a:xfrm>
            <a:off x="8669108" y="5196474"/>
            <a:ext cx="770976" cy="0"/>
          </a:xfrm>
          <a:prstGeom prst="straightConnector1">
            <a:avLst/>
          </a:prstGeom>
          <a:noFill/>
          <a:ln cap="flat" cmpd="sng" w="2857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8" name="Google Shape;578;p9"/>
          <p:cNvSpPr txBox="1"/>
          <p:nvPr/>
        </p:nvSpPr>
        <p:spPr>
          <a:xfrm>
            <a:off x="8576525" y="5210033"/>
            <a:ext cx="31357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d1</a:t>
            </a:r>
            <a:endParaRPr/>
          </a:p>
        </p:txBody>
      </p:sp>
      <p:sp>
        <p:nvSpPr>
          <p:cNvPr id="579" name="Google Shape;579;p9"/>
          <p:cNvSpPr txBox="1"/>
          <p:nvPr/>
        </p:nvSpPr>
        <p:spPr>
          <a:xfrm>
            <a:off x="8819524" y="5210034"/>
            <a:ext cx="31947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d2</a:t>
            </a:r>
            <a:endParaRPr/>
          </a:p>
        </p:txBody>
      </p:sp>
      <p:sp>
        <p:nvSpPr>
          <p:cNvPr id="580" name="Google Shape;580;p9"/>
          <p:cNvSpPr/>
          <p:nvPr/>
        </p:nvSpPr>
        <p:spPr>
          <a:xfrm>
            <a:off x="8727801" y="5094977"/>
            <a:ext cx="289722" cy="126557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1" name="Google Shape;581;p9"/>
          <p:cNvSpPr/>
          <p:nvPr/>
        </p:nvSpPr>
        <p:spPr>
          <a:xfrm>
            <a:off x="9146198" y="5092019"/>
            <a:ext cx="225051" cy="126557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2" name="Google Shape;582;p9"/>
          <p:cNvSpPr txBox="1"/>
          <p:nvPr/>
        </p:nvSpPr>
        <p:spPr>
          <a:xfrm>
            <a:off x="9057679" y="5210033"/>
            <a:ext cx="31357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d3</a:t>
            </a:r>
            <a:endParaRPr/>
          </a:p>
        </p:txBody>
      </p:sp>
      <p:sp>
        <p:nvSpPr>
          <p:cNvPr id="583" name="Google Shape;583;p9"/>
          <p:cNvSpPr txBox="1"/>
          <p:nvPr/>
        </p:nvSpPr>
        <p:spPr>
          <a:xfrm>
            <a:off x="9230074" y="5210624"/>
            <a:ext cx="31093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d4</a:t>
            </a:r>
            <a:endParaRPr/>
          </a:p>
        </p:txBody>
      </p:sp>
      <p:sp>
        <p:nvSpPr>
          <p:cNvPr id="584" name="Google Shape;584;p9"/>
          <p:cNvSpPr txBox="1"/>
          <p:nvPr/>
        </p:nvSpPr>
        <p:spPr>
          <a:xfrm>
            <a:off x="8230187" y="4691482"/>
            <a:ext cx="17156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TimeSlot</a:t>
            </a:r>
            <a:endParaRPr/>
          </a:p>
        </p:txBody>
      </p:sp>
      <p:sp>
        <p:nvSpPr>
          <p:cNvPr id="585" name="Google Shape;585;p9"/>
          <p:cNvSpPr txBox="1"/>
          <p:nvPr/>
        </p:nvSpPr>
        <p:spPr>
          <a:xfrm>
            <a:off x="8406841" y="5757786"/>
            <a:ext cx="353750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{‘char’:’PM10, ‘unit’: ‘kg/m3’, …}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(Char -&gt; i. e. BLE characteristic)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6" name="Google Shape;586;p9"/>
          <p:cNvSpPr txBox="1"/>
          <p:nvPr/>
        </p:nvSpPr>
        <p:spPr>
          <a:xfrm>
            <a:off x="8230187" y="5478637"/>
            <a:ext cx="17156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Property</a:t>
            </a:r>
            <a:endParaRPr b="1" sz="18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7" name="Google Shape;587;p9"/>
          <p:cNvSpPr txBox="1"/>
          <p:nvPr/>
        </p:nvSpPr>
        <p:spPr>
          <a:xfrm>
            <a:off x="8331427" y="4289650"/>
            <a:ext cx="41298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{‘object name’: object value }</a:t>
            </a:r>
            <a:endParaRPr/>
          </a:p>
        </p:txBody>
      </p:sp>
      <p:sp>
        <p:nvSpPr>
          <p:cNvPr id="588" name="Google Shape;588;p9"/>
          <p:cNvSpPr txBox="1"/>
          <p:nvPr/>
        </p:nvSpPr>
        <p:spPr>
          <a:xfrm>
            <a:off x="8222328" y="3986720"/>
            <a:ext cx="17156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</a:t>
            </a:r>
            <a:endParaRPr/>
          </a:p>
        </p:txBody>
      </p:sp>
      <p:sp>
        <p:nvSpPr>
          <p:cNvPr id="589" name="Google Shape;589;p9"/>
          <p:cNvSpPr txBox="1"/>
          <p:nvPr/>
        </p:nvSpPr>
        <p:spPr>
          <a:xfrm>
            <a:off x="8341383" y="3621116"/>
            <a:ext cx="41298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 ‘Paris’ : [2,4, 48,9] }</a:t>
            </a:r>
            <a:endParaRPr/>
          </a:p>
        </p:txBody>
      </p:sp>
      <p:sp>
        <p:nvSpPr>
          <p:cNvPr id="590" name="Google Shape;590;p9"/>
          <p:cNvSpPr txBox="1"/>
          <p:nvPr/>
        </p:nvSpPr>
        <p:spPr>
          <a:xfrm>
            <a:off x="8232284" y="3318186"/>
            <a:ext cx="17156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NameValue</a:t>
            </a:r>
            <a:endParaRPr/>
          </a:p>
        </p:txBody>
      </p:sp>
      <p:sp>
        <p:nvSpPr>
          <p:cNvPr id="591" name="Google Shape;591;p9"/>
          <p:cNvSpPr txBox="1"/>
          <p:nvPr/>
        </p:nvSpPr>
        <p:spPr>
          <a:xfrm>
            <a:off x="549431" y="834028"/>
            <a:ext cx="7204557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b="1" lang="fr-FR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Large set of objects</a:t>
            </a:r>
            <a:endParaRPr b="1" sz="2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 format (timeslot, property)</a:t>
            </a:r>
            <a:endParaRPr/>
          </a:p>
          <a:p>
            <a:pPr indent="-1333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b="1" lang="fr-FR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 representation</a:t>
            </a:r>
            <a:endParaRPr b="1" sz="2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Exchange format</a:t>
            </a:r>
            <a:endParaRPr/>
          </a:p>
        </p:txBody>
      </p:sp>
      <p:sp>
        <p:nvSpPr>
          <p:cNvPr id="592" name="Google Shape;592;p9"/>
          <p:cNvSpPr/>
          <p:nvPr/>
        </p:nvSpPr>
        <p:spPr>
          <a:xfrm>
            <a:off x="8360721" y="562774"/>
            <a:ext cx="1715678" cy="123925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Multi-object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 value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Coordinate</a:t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TimeSlot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Property</a:t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NameValue</a:t>
            </a:r>
            <a:endParaRPr/>
          </a:p>
        </p:txBody>
      </p:sp>
      <p:sp>
        <p:nvSpPr>
          <p:cNvPr id="593" name="Google Shape;593;p9"/>
          <p:cNvSpPr/>
          <p:nvPr/>
        </p:nvSpPr>
        <p:spPr>
          <a:xfrm>
            <a:off x="10200736" y="267143"/>
            <a:ext cx="1304918" cy="685525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ILIST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structure</a:t>
            </a:r>
            <a:endParaRPr/>
          </a:p>
        </p:txBody>
      </p:sp>
      <p:sp>
        <p:nvSpPr>
          <p:cNvPr id="594" name="Google Shape;594;p9"/>
          <p:cNvSpPr/>
          <p:nvPr/>
        </p:nvSpPr>
        <p:spPr>
          <a:xfrm>
            <a:off x="10653928" y="1117828"/>
            <a:ext cx="1304918" cy="685525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 grammar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5" name="Google Shape;595;p9"/>
          <p:cNvSpPr/>
          <p:nvPr/>
        </p:nvSpPr>
        <p:spPr>
          <a:xfrm>
            <a:off x="9318926" y="1937549"/>
            <a:ext cx="1760012" cy="685525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 / CBOR format</a:t>
            </a:r>
            <a:endParaRPr/>
          </a:p>
        </p:txBody>
      </p:sp>
      <p:sp>
        <p:nvSpPr>
          <p:cNvPr id="596" name="Google Shape;596;p9"/>
          <p:cNvSpPr txBox="1"/>
          <p:nvPr/>
        </p:nvSpPr>
        <p:spPr>
          <a:xfrm>
            <a:off x="9318926" y="2699071"/>
            <a:ext cx="18918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Exchange format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in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2021-08-07T19:49:12Z</dcterms:created>
  <dc:creator>THOMY Philippe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2021-08-07T19:55:09Z</vt:lpwstr>
  </property>
  <property fmtid="{D5CDD505-2E9C-101B-9397-08002B2CF9AE}" pid="4" name="MSIP_Label_fd1c0902-ed92-4fed-896d-2e7725de02d4_Method">
    <vt:lpwstr>Standard</vt:lpwstr>
  </property>
  <property fmtid="{D5CDD505-2E9C-101B-9397-08002B2CF9AE}" pid="5" name="MSIP_Label_fd1c0902-ed92-4fed-896d-2e7725de02d4_Name">
    <vt:lpwstr>Anyone (not protected)</vt:lpwstr>
  </property>
  <property fmtid="{D5CDD505-2E9C-101B-9397-08002B2CF9AE}" pid="6" name="MSIP_Label_fd1c0902-ed92-4fed-896d-2e7725de02d4_SiteId">
    <vt:lpwstr>d6b0bbee-7cd9-4d60-bce6-4a67b543e2ae</vt:lpwstr>
  </property>
  <property fmtid="{D5CDD505-2E9C-101B-9397-08002B2CF9AE}" pid="7" name="MSIP_Label_fd1c0902-ed92-4fed-896d-2e7725de02d4_ActionId">
    <vt:lpwstr>1b745551-cd49-4ae9-adc7-f29a7e25d671</vt:lpwstr>
  </property>
  <property fmtid="{D5CDD505-2E9C-101B-9397-08002B2CF9AE}" pid="8" name="MSIP_Label_fd1c0902-ed92-4fed-896d-2e7725de02d4_ContentBits">
    <vt:lpwstr>2</vt:lpwstr>
  </property>
</Properties>
</file>