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724" r:id="rId3"/>
    <p:sldId id="700" r:id="rId4"/>
    <p:sldId id="725" r:id="rId5"/>
    <p:sldId id="68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CFF"/>
    <a:srgbClr val="E1CDCC"/>
    <a:srgbClr val="5661C2"/>
    <a:srgbClr val="A53010"/>
    <a:srgbClr val="EC84D8"/>
    <a:srgbClr val="E24AC5"/>
    <a:srgbClr val="767ECC"/>
    <a:srgbClr val="B3B8E3"/>
    <a:srgbClr val="C3DED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00845-C63B-473F-BDAC-76FD71060705}" v="1" dt="2022-07-12T09:47:35.502"/>
    <p1510:client id="{A0E37629-D577-44A4-A5F4-ABD8776C4897}" v="1" dt="2022-07-12T09:10:57.65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A0E37629-D577-44A4-A5F4-ABD8776C4897}"/>
    <pc:docChg chg="custSel delSld modSld">
      <pc:chgData name="THOMY Philippe" userId="9df777e5-71f9-47e3-9421-f7a221646164" providerId="ADAL" clId="{A0E37629-D577-44A4-A5F4-ABD8776C4897}" dt="2022-07-12T09:12:06.684" v="169" actId="1037"/>
      <pc:docMkLst>
        <pc:docMk/>
      </pc:docMkLst>
      <pc:sldChg chg="modSp mod">
        <pc:chgData name="THOMY Philippe" userId="9df777e5-71f9-47e3-9421-f7a221646164" providerId="ADAL" clId="{A0E37629-D577-44A4-A5F4-ABD8776C4897}" dt="2022-07-12T08:57:37.691" v="59" actId="20577"/>
        <pc:sldMkLst>
          <pc:docMk/>
          <pc:sldMk cId="4134524975" sldId="256"/>
        </pc:sldMkLst>
        <pc:spChg chg="mod">
          <ac:chgData name="THOMY Philippe" userId="9df777e5-71f9-47e3-9421-f7a221646164" providerId="ADAL" clId="{A0E37629-D577-44A4-A5F4-ABD8776C4897}" dt="2022-07-12T08:57:17.203" v="30" actId="1076"/>
          <ac:spMkLst>
            <pc:docMk/>
            <pc:sldMk cId="4134524975" sldId="256"/>
            <ac:spMk id="2" creationId="{955B17BE-10AD-425C-9D0B-FFB4D344A432}"/>
          </ac:spMkLst>
        </pc:spChg>
        <pc:spChg chg="mod">
          <ac:chgData name="THOMY Philippe" userId="9df777e5-71f9-47e3-9421-f7a221646164" providerId="ADAL" clId="{A0E37629-D577-44A4-A5F4-ABD8776C4897}" dt="2022-07-12T08:57:37.691" v="59" actId="20577"/>
          <ac:spMkLst>
            <pc:docMk/>
            <pc:sldMk cId="4134524975" sldId="256"/>
            <ac:spMk id="3" creationId="{EA61F221-F89F-4D30-850E-58FA34AB9FC5}"/>
          </ac:spMkLst>
        </pc:spChg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390208105" sldId="688"/>
        </pc:sldMkLst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4231588073" sldId="694"/>
        </pc:sldMkLst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3087628987" sldId="697"/>
        </pc:sldMkLst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3053265882" sldId="698"/>
        </pc:sldMkLst>
      </pc:sldChg>
      <pc:sldChg chg="addSp delSp modSp mod">
        <pc:chgData name="THOMY Philippe" userId="9df777e5-71f9-47e3-9421-f7a221646164" providerId="ADAL" clId="{A0E37629-D577-44A4-A5F4-ABD8776C4897}" dt="2022-07-12T09:12:06.684" v="169" actId="1037"/>
        <pc:sldMkLst>
          <pc:docMk/>
          <pc:sldMk cId="1944261326" sldId="700"/>
        </pc:sldMkLst>
        <pc:spChg chg="mod">
          <ac:chgData name="THOMY Philippe" userId="9df777e5-71f9-47e3-9421-f7a221646164" providerId="ADAL" clId="{A0E37629-D577-44A4-A5F4-ABD8776C4897}" dt="2022-07-12T09:12:06.684" v="169" actId="1037"/>
          <ac:spMkLst>
            <pc:docMk/>
            <pc:sldMk cId="1944261326" sldId="700"/>
            <ac:spMk id="84" creationId="{2EB37C51-48AA-4C89-BB0F-0918AFB1B25B}"/>
          </ac:spMkLst>
        </pc:spChg>
        <pc:spChg chg="mod">
          <ac:chgData name="THOMY Philippe" userId="9df777e5-71f9-47e3-9421-f7a221646164" providerId="ADAL" clId="{A0E37629-D577-44A4-A5F4-ABD8776C4897}" dt="2022-07-12T09:11:40.207" v="149" actId="1035"/>
          <ac:spMkLst>
            <pc:docMk/>
            <pc:sldMk cId="1944261326" sldId="700"/>
            <ac:spMk id="129" creationId="{90063463-F2F0-4DC0-923E-E9FC79664E65}"/>
          </ac:spMkLst>
        </pc:spChg>
        <pc:spChg chg="mod">
          <ac:chgData name="THOMY Philippe" userId="9df777e5-71f9-47e3-9421-f7a221646164" providerId="ADAL" clId="{A0E37629-D577-44A4-A5F4-ABD8776C4897}" dt="2022-07-12T09:11:40.207" v="149" actId="1035"/>
          <ac:spMkLst>
            <pc:docMk/>
            <pc:sldMk cId="1944261326" sldId="700"/>
            <ac:spMk id="130" creationId="{E5FA0CC6-F961-4B4D-8DE7-F3DAF9DDAAC3}"/>
          </ac:spMkLst>
        </pc:spChg>
        <pc:spChg chg="mod">
          <ac:chgData name="THOMY Philippe" userId="9df777e5-71f9-47e3-9421-f7a221646164" providerId="ADAL" clId="{A0E37629-D577-44A4-A5F4-ABD8776C4897}" dt="2022-07-12T09:11:40.207" v="149" actId="1035"/>
          <ac:spMkLst>
            <pc:docMk/>
            <pc:sldMk cId="1944261326" sldId="700"/>
            <ac:spMk id="131" creationId="{DF84A550-35FC-4DAB-B191-45C32AA7C958}"/>
          </ac:spMkLst>
        </pc:spChg>
        <pc:spChg chg="mod">
          <ac:chgData name="THOMY Philippe" userId="9df777e5-71f9-47e3-9421-f7a221646164" providerId="ADAL" clId="{A0E37629-D577-44A4-A5F4-ABD8776C4897}" dt="2022-07-12T09:11:40.207" v="149" actId="1035"/>
          <ac:spMkLst>
            <pc:docMk/>
            <pc:sldMk cId="1944261326" sldId="700"/>
            <ac:spMk id="132" creationId="{3F3BF5DB-898F-4EA6-89B7-F4DC4BF24E5C}"/>
          </ac:spMkLst>
        </pc:spChg>
        <pc:spChg chg="add del mod">
          <ac:chgData name="THOMY Philippe" userId="9df777e5-71f9-47e3-9421-f7a221646164" providerId="ADAL" clId="{A0E37629-D577-44A4-A5F4-ABD8776C4897}" dt="2022-07-12T09:11:21.007" v="143" actId="478"/>
          <ac:spMkLst>
            <pc:docMk/>
            <pc:sldMk cId="1944261326" sldId="700"/>
            <ac:spMk id="133" creationId="{91ED2222-D015-4254-AC35-92108E5E270B}"/>
          </ac:spMkLst>
        </pc:spChg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2273223446" sldId="703"/>
        </pc:sldMkLst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3295631214" sldId="704"/>
        </pc:sldMkLst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1998009590" sldId="708"/>
        </pc:sldMkLst>
      </pc:sldChg>
      <pc:sldChg chg="del">
        <pc:chgData name="THOMY Philippe" userId="9df777e5-71f9-47e3-9421-f7a221646164" providerId="ADAL" clId="{A0E37629-D577-44A4-A5F4-ABD8776C4897}" dt="2022-07-12T08:56:30.450" v="0" actId="47"/>
        <pc:sldMkLst>
          <pc:docMk/>
          <pc:sldMk cId="150593895" sldId="709"/>
        </pc:sldMkLst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749297402" sldId="715"/>
        </pc:sldMkLst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668335100" sldId="721"/>
        </pc:sldMkLst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1257739859" sldId="722"/>
        </pc:sldMkLst>
      </pc:sldChg>
      <pc:sldChg chg="del">
        <pc:chgData name="THOMY Philippe" userId="9df777e5-71f9-47e3-9421-f7a221646164" providerId="ADAL" clId="{A0E37629-D577-44A4-A5F4-ABD8776C4897}" dt="2022-07-12T09:10:04.469" v="120" actId="47"/>
        <pc:sldMkLst>
          <pc:docMk/>
          <pc:sldMk cId="1363050286" sldId="723"/>
        </pc:sldMkLst>
      </pc:sldChg>
      <pc:sldChg chg="modSp mod">
        <pc:chgData name="THOMY Philippe" userId="9df777e5-71f9-47e3-9421-f7a221646164" providerId="ADAL" clId="{A0E37629-D577-44A4-A5F4-ABD8776C4897}" dt="2022-07-12T09:06:06.658" v="119" actId="20577"/>
        <pc:sldMkLst>
          <pc:docMk/>
          <pc:sldMk cId="3802152596" sldId="724"/>
        </pc:sldMkLst>
        <pc:spChg chg="mod">
          <ac:chgData name="THOMY Philippe" userId="9df777e5-71f9-47e3-9421-f7a221646164" providerId="ADAL" clId="{A0E37629-D577-44A4-A5F4-ABD8776C4897}" dt="2022-07-12T09:06:06.658" v="119" actId="20577"/>
          <ac:spMkLst>
            <pc:docMk/>
            <pc:sldMk cId="3802152596" sldId="724"/>
            <ac:spMk id="84" creationId="{2EB37C51-48AA-4C89-BB0F-0918AFB1B25B}"/>
          </ac:spMkLst>
        </pc:spChg>
      </pc:sldChg>
    </pc:docChg>
  </pc:docChgLst>
  <pc:docChgLst>
    <pc:chgData name="THOMY Philippe" userId="9df777e5-71f9-47e3-9421-f7a221646164" providerId="ADAL" clId="{9EF00845-C63B-473F-BDAC-76FD71060705}"/>
    <pc:docChg chg="addSld modSld">
      <pc:chgData name="THOMY Philippe" userId="9df777e5-71f9-47e3-9421-f7a221646164" providerId="ADAL" clId="{9EF00845-C63B-473F-BDAC-76FD71060705}" dt="2022-07-12T09:47:35.502" v="0"/>
      <pc:docMkLst>
        <pc:docMk/>
      </pc:docMkLst>
      <pc:sldChg chg="add">
        <pc:chgData name="THOMY Philippe" userId="9df777e5-71f9-47e3-9421-f7a221646164" providerId="ADAL" clId="{9EF00845-C63B-473F-BDAC-76FD71060705}" dt="2022-07-12T09:47:35.502" v="0"/>
        <pc:sldMkLst>
          <pc:docMk/>
          <pc:sldMk cId="1691131536" sldId="6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B1B5E-BA96-42F1-B667-394977207FC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55736-41C9-4522-A76E-4F7A0C731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3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co-philippe/Environnemental-Sensing/blob/main/documentation/Ilist_technical.pdf" TargetMode="External"/><Relationship Id="rId2" Type="http://schemas.openxmlformats.org/officeDocument/2006/relationships/hyperlink" Target="https://loco-philippe.github.io/ES/ilist.html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48481"/>
            <a:ext cx="9602787" cy="2262781"/>
          </a:xfrm>
        </p:spPr>
        <p:txBody>
          <a:bodyPr/>
          <a:lstStyle/>
          <a:p>
            <a:r>
              <a:rPr lang="fr-FR" dirty="0" err="1"/>
              <a:t>Specification</a:t>
            </a:r>
            <a:r>
              <a:rPr lang="fr-FR" dirty="0"/>
              <a:t> Table </a:t>
            </a:r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Relationship </a:t>
            </a:r>
            <a:r>
              <a:rPr lang="fr-FR" sz="2400" b="1" dirty="0" err="1"/>
              <a:t>property</a:t>
            </a:r>
            <a:endParaRPr lang="fr-FR" sz="2400" b="1" dirty="0"/>
          </a:p>
          <a:p>
            <a:r>
              <a:rPr lang="fr-FR" sz="2000" dirty="0" err="1"/>
              <a:t>Proposal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2DB47A1-4A31-4C6D-9A92-86B5393AFD0C}"/>
              </a:ext>
            </a:extLst>
          </p:cNvPr>
          <p:cNvSpPr/>
          <p:nvPr/>
        </p:nvSpPr>
        <p:spPr>
          <a:xfrm>
            <a:off x="8011078" y="38539"/>
            <a:ext cx="3679164" cy="2632003"/>
          </a:xfrm>
          <a:prstGeom prst="roundRect">
            <a:avLst>
              <a:gd name="adj" fmla="val 5564"/>
            </a:avLst>
          </a:prstGeom>
          <a:solidFill>
            <a:srgbClr val="A53010">
              <a:alpha val="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CDB81AC-2FD3-4586-90FA-EB3E5F59C3FC}"/>
              </a:ext>
            </a:extLst>
          </p:cNvPr>
          <p:cNvSpPr/>
          <p:nvPr/>
        </p:nvSpPr>
        <p:spPr>
          <a:xfrm>
            <a:off x="8010329" y="2789150"/>
            <a:ext cx="3679164" cy="2036067"/>
          </a:xfrm>
          <a:prstGeom prst="roundRect">
            <a:avLst>
              <a:gd name="adj" fmla="val 5564"/>
            </a:avLst>
          </a:prstGeom>
          <a:solidFill>
            <a:srgbClr val="A53010">
              <a:alpha val="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200C6459-09DE-42B9-838E-9BD3AB14E07F}"/>
              </a:ext>
            </a:extLst>
          </p:cNvPr>
          <p:cNvSpPr/>
          <p:nvPr/>
        </p:nvSpPr>
        <p:spPr>
          <a:xfrm>
            <a:off x="8058329" y="4943825"/>
            <a:ext cx="3679164" cy="1692645"/>
          </a:xfrm>
          <a:prstGeom prst="roundRect">
            <a:avLst>
              <a:gd name="adj" fmla="val 5564"/>
            </a:avLst>
          </a:prstGeom>
          <a:solidFill>
            <a:srgbClr val="A53010">
              <a:alpha val="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8FDC3DF-9BAE-4963-A9AC-03DB5A2E9611}"/>
              </a:ext>
            </a:extLst>
          </p:cNvPr>
          <p:cNvCxnSpPr>
            <a:cxnSpLocks/>
          </p:cNvCxnSpPr>
          <p:nvPr/>
        </p:nvCxnSpPr>
        <p:spPr>
          <a:xfrm>
            <a:off x="10216259" y="3657967"/>
            <a:ext cx="479884" cy="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407B253A-5B9F-4C4C-8404-D89E9EBD25E5}"/>
              </a:ext>
            </a:extLst>
          </p:cNvPr>
          <p:cNvCxnSpPr>
            <a:cxnSpLocks/>
          </p:cNvCxnSpPr>
          <p:nvPr/>
        </p:nvCxnSpPr>
        <p:spPr>
          <a:xfrm>
            <a:off x="10088720" y="618227"/>
            <a:ext cx="462387" cy="30899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FF8CD45B-39A2-4E72-8569-67640B30D552}"/>
              </a:ext>
            </a:extLst>
          </p:cNvPr>
          <p:cNvCxnSpPr>
            <a:cxnSpLocks/>
          </p:cNvCxnSpPr>
          <p:nvPr/>
        </p:nvCxnSpPr>
        <p:spPr>
          <a:xfrm flipV="1">
            <a:off x="10301790" y="5671062"/>
            <a:ext cx="545624" cy="302789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BA41175-69EE-4BCD-88FA-720A0E2D2126}"/>
              </a:ext>
            </a:extLst>
          </p:cNvPr>
          <p:cNvCxnSpPr>
            <a:cxnSpLocks/>
          </p:cNvCxnSpPr>
          <p:nvPr/>
        </p:nvCxnSpPr>
        <p:spPr>
          <a:xfrm>
            <a:off x="10316908" y="5648350"/>
            <a:ext cx="530506" cy="32005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5F73B6C-4444-4C2E-A65A-2190D0F577DC}"/>
              </a:ext>
            </a:extLst>
          </p:cNvPr>
          <p:cNvCxnSpPr>
            <a:cxnSpLocks/>
          </p:cNvCxnSpPr>
          <p:nvPr/>
        </p:nvCxnSpPr>
        <p:spPr>
          <a:xfrm>
            <a:off x="10236383" y="3796294"/>
            <a:ext cx="479884" cy="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206E8616-4214-4F30-A2AF-5C71EDED355F}"/>
              </a:ext>
            </a:extLst>
          </p:cNvPr>
          <p:cNvCxnSpPr>
            <a:cxnSpLocks/>
          </p:cNvCxnSpPr>
          <p:nvPr/>
        </p:nvCxnSpPr>
        <p:spPr>
          <a:xfrm>
            <a:off x="10211863" y="3456959"/>
            <a:ext cx="479884" cy="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25A879A-DE53-4650-8AD3-85EFAB746FB0}"/>
              </a:ext>
            </a:extLst>
          </p:cNvPr>
          <p:cNvCxnSpPr>
            <a:cxnSpLocks/>
            <a:stCxn id="81" idx="2"/>
          </p:cNvCxnSpPr>
          <p:nvPr/>
        </p:nvCxnSpPr>
        <p:spPr>
          <a:xfrm flipV="1">
            <a:off x="10060039" y="1233683"/>
            <a:ext cx="479884" cy="68580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47" y="38322"/>
            <a:ext cx="10186778" cy="771056"/>
          </a:xfrm>
        </p:spPr>
        <p:txBody>
          <a:bodyPr>
            <a:normAutofit/>
          </a:bodyPr>
          <a:lstStyle/>
          <a:p>
            <a:r>
              <a:rPr lang="fr-FR" dirty="0"/>
              <a:t>1 – </a:t>
            </a:r>
            <a:r>
              <a:rPr lang="fr-FR" dirty="0" err="1"/>
              <a:t>Requirement</a:t>
            </a:r>
            <a:endParaRPr lang="fr-FR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EB37C51-48AA-4C89-BB0F-0918AFB1B25B}"/>
              </a:ext>
            </a:extLst>
          </p:cNvPr>
          <p:cNvSpPr txBox="1"/>
          <p:nvPr/>
        </p:nvSpPr>
        <p:spPr>
          <a:xfrm>
            <a:off x="660195" y="809595"/>
            <a:ext cx="71265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Specify</a:t>
            </a:r>
            <a:r>
              <a:rPr lang="fr-FR" sz="2000" b="1" dirty="0"/>
              <a:t> the </a:t>
            </a:r>
            <a:r>
              <a:rPr lang="fr-FR" sz="2000" b="1" dirty="0" err="1"/>
              <a:t>relationship</a:t>
            </a:r>
            <a:r>
              <a:rPr lang="fr-FR" sz="2000" b="1" dirty="0"/>
              <a:t> </a:t>
            </a:r>
            <a:r>
              <a:rPr lang="fr-FR" sz="2000" b="1" dirty="0" err="1"/>
              <a:t>between</a:t>
            </a:r>
            <a:r>
              <a:rPr lang="fr-FR" sz="2000" b="1" dirty="0"/>
              <a:t> </a:t>
            </a:r>
            <a:r>
              <a:rPr lang="fr-FR" sz="2000" b="1" dirty="0" err="1"/>
              <a:t>two</a:t>
            </a:r>
            <a:r>
              <a:rPr lang="fr-FR" sz="2000" b="1" dirty="0"/>
              <a:t> </a:t>
            </a:r>
            <a:r>
              <a:rPr lang="fr-FR" sz="2000" b="1" dirty="0" err="1"/>
              <a:t>fields</a:t>
            </a:r>
            <a:endParaRPr lang="fr-FR" sz="11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Three</a:t>
            </a:r>
            <a:r>
              <a:rPr lang="fr-FR" sz="2000" dirty="0"/>
              <a:t> main </a:t>
            </a:r>
            <a:r>
              <a:rPr lang="fr-FR" sz="2000" dirty="0" err="1"/>
              <a:t>link</a:t>
            </a:r>
            <a:r>
              <a:rPr lang="fr-FR" sz="2000" dirty="0"/>
              <a:t> </a:t>
            </a:r>
            <a:r>
              <a:rPr lang="fr-FR" sz="2000" dirty="0" err="1"/>
              <a:t>categories</a:t>
            </a:r>
            <a:r>
              <a:rPr lang="fr-FR" sz="2000" dirty="0"/>
              <a:t> (</a:t>
            </a:r>
            <a:r>
              <a:rPr lang="fr-FR" sz="2000" dirty="0" err="1"/>
              <a:t>see</a:t>
            </a:r>
            <a:r>
              <a:rPr lang="fr-FR" sz="2000" dirty="0"/>
              <a:t> right):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derived, coupled, </a:t>
            </a:r>
            <a:r>
              <a:rPr lang="fr-FR" sz="2000" dirty="0" err="1"/>
              <a:t>crossed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Example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Field « quarter » </a:t>
            </a:r>
            <a:r>
              <a:rPr lang="fr-FR" sz="2000" dirty="0" err="1"/>
              <a:t>is</a:t>
            </a:r>
            <a:r>
              <a:rPr lang="fr-FR" sz="2000" dirty="0"/>
              <a:t> derived </a:t>
            </a:r>
            <a:r>
              <a:rPr lang="fr-FR" sz="2000" dirty="0" err="1"/>
              <a:t>from</a:t>
            </a:r>
            <a:r>
              <a:rPr lang="fr-FR" sz="2000" dirty="0"/>
              <a:t> « </a:t>
            </a:r>
            <a:r>
              <a:rPr lang="fr-FR" sz="2000" dirty="0" err="1"/>
              <a:t>month</a:t>
            </a:r>
            <a:r>
              <a:rPr lang="fr-FR" sz="2000" dirty="0"/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Field « name » </a:t>
            </a:r>
            <a:r>
              <a:rPr lang="fr-FR" sz="2000" dirty="0" err="1"/>
              <a:t>is</a:t>
            </a:r>
            <a:r>
              <a:rPr lang="fr-FR" sz="2000" dirty="0"/>
              <a:t> coupled to </a:t>
            </a:r>
            <a:r>
              <a:rPr lang="fr-FR" sz="2000" dirty="0" err="1"/>
              <a:t>field</a:t>
            </a:r>
            <a:r>
              <a:rPr lang="fr-FR" sz="2000" dirty="0"/>
              <a:t> « </a:t>
            </a:r>
            <a:r>
              <a:rPr lang="fr-FR" sz="2000" dirty="0" err="1"/>
              <a:t>nickname</a:t>
            </a:r>
            <a:r>
              <a:rPr lang="fr-FR" sz="2000" dirty="0"/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Field « year »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crossed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field</a:t>
            </a:r>
            <a:r>
              <a:rPr lang="fr-FR" sz="2000" dirty="0"/>
              <a:t> « </a:t>
            </a:r>
            <a:r>
              <a:rPr lang="fr-FR" sz="2000" dirty="0" err="1"/>
              <a:t>semester</a:t>
            </a:r>
            <a:r>
              <a:rPr lang="fr-FR" sz="2000" dirty="0"/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Validation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Simple </a:t>
            </a:r>
            <a:r>
              <a:rPr lang="fr-FR" sz="2000" dirty="0" err="1"/>
              <a:t>function</a:t>
            </a:r>
            <a:r>
              <a:rPr lang="fr-FR" sz="2000" dirty="0"/>
              <a:t> (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 err="1"/>
              <a:t>below</a:t>
            </a:r>
            <a:r>
              <a:rPr lang="fr-FR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Requires</a:t>
            </a:r>
            <a:r>
              <a:rPr lang="fr-FR" sz="2000" dirty="0"/>
              <a:t> all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Test possible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each</a:t>
            </a:r>
            <a:r>
              <a:rPr lang="fr-FR" sz="2000" dirty="0"/>
              <a:t> new input (derived and coupled) and not possible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crossed</a:t>
            </a:r>
            <a:endParaRPr lang="fr-FR" sz="2000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6FE181C-8D99-424A-8057-04F6FC6E86EB}"/>
              </a:ext>
            </a:extLst>
          </p:cNvPr>
          <p:cNvSpPr txBox="1"/>
          <p:nvPr/>
        </p:nvSpPr>
        <p:spPr>
          <a:xfrm>
            <a:off x="8188465" y="99985"/>
            <a:ext cx="348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Quarter :  [ T1,   T2,   T2,   T1,   T2,     T1  ]   (a)</a:t>
            </a:r>
          </a:p>
          <a:p>
            <a:r>
              <a:rPr lang="fr-FR" sz="1200" b="1" dirty="0" err="1"/>
              <a:t>Month</a:t>
            </a:r>
            <a:r>
              <a:rPr lang="fr-FR" sz="1200" b="1" dirty="0"/>
              <a:t> :     [ jan, </a:t>
            </a:r>
            <a:r>
              <a:rPr lang="fr-FR" sz="1200" b="1" dirty="0" err="1"/>
              <a:t>apr</a:t>
            </a:r>
            <a:r>
              <a:rPr lang="fr-FR" sz="1200" b="1" dirty="0"/>
              <a:t>, </a:t>
            </a:r>
            <a:r>
              <a:rPr lang="fr-FR" sz="1200" b="1" dirty="0" err="1"/>
              <a:t>jun</a:t>
            </a:r>
            <a:r>
              <a:rPr lang="fr-FR" sz="1200" b="1" dirty="0"/>
              <a:t>, </a:t>
            </a:r>
            <a:r>
              <a:rPr lang="fr-FR" sz="1200" b="1" dirty="0" err="1"/>
              <a:t>feb</a:t>
            </a:r>
            <a:r>
              <a:rPr lang="fr-FR" sz="1200" b="1" dirty="0"/>
              <a:t>, </a:t>
            </a:r>
            <a:r>
              <a:rPr lang="fr-FR" sz="1200" b="1" dirty="0" err="1"/>
              <a:t>may</a:t>
            </a:r>
            <a:r>
              <a:rPr lang="fr-FR" sz="1200" b="1" dirty="0"/>
              <a:t>, jan]   (b)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C7ED35B-FD56-43B5-95CB-7B78542C317C}"/>
              </a:ext>
            </a:extLst>
          </p:cNvPr>
          <p:cNvCxnSpPr>
            <a:cxnSpLocks/>
          </p:cNvCxnSpPr>
          <p:nvPr/>
        </p:nvCxnSpPr>
        <p:spPr>
          <a:xfrm>
            <a:off x="10065965" y="720875"/>
            <a:ext cx="456273" cy="249329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FA5705B-DBDC-483D-9205-E386A4AD9C70}"/>
              </a:ext>
            </a:extLst>
          </p:cNvPr>
          <p:cNvCxnSpPr>
            <a:cxnSpLocks/>
          </p:cNvCxnSpPr>
          <p:nvPr/>
        </p:nvCxnSpPr>
        <p:spPr>
          <a:xfrm>
            <a:off x="10088720" y="970204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461C84A-64B8-41B3-A605-60D89C907DE1}"/>
              </a:ext>
            </a:extLst>
          </p:cNvPr>
          <p:cNvCxnSpPr>
            <a:cxnSpLocks/>
          </p:cNvCxnSpPr>
          <p:nvPr/>
        </p:nvCxnSpPr>
        <p:spPr>
          <a:xfrm>
            <a:off x="10060039" y="1204571"/>
            <a:ext cx="479884" cy="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37CD96A9-7106-4ECD-B673-8085AA3ED1B4}"/>
              </a:ext>
            </a:extLst>
          </p:cNvPr>
          <p:cNvCxnSpPr>
            <a:cxnSpLocks/>
          </p:cNvCxnSpPr>
          <p:nvPr/>
        </p:nvCxnSpPr>
        <p:spPr>
          <a:xfrm flipV="1">
            <a:off x="10106405" y="1209456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au 3">
            <a:extLst>
              <a:ext uri="{FF2B5EF4-FFF2-40B4-BE49-F238E27FC236}">
                <a16:creationId xmlns:a16="http://schemas.microsoft.com/office/drawing/2014/main" id="{38C84BEE-9AAD-4A31-9083-37BE369AD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61198"/>
              </p:ext>
            </p:extLst>
          </p:nvPr>
        </p:nvGraphicFramePr>
        <p:xfrm>
          <a:off x="10522238" y="804734"/>
          <a:ext cx="234724" cy="583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81" name="Tableau 3">
            <a:extLst>
              <a:ext uri="{FF2B5EF4-FFF2-40B4-BE49-F238E27FC236}">
                <a16:creationId xmlns:a16="http://schemas.microsoft.com/office/drawing/2014/main" id="{BDD9C984-6EBF-4377-8A23-8B9B5822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15465"/>
              </p:ext>
            </p:extLst>
          </p:nvPr>
        </p:nvGraphicFramePr>
        <p:xfrm>
          <a:off x="9942677" y="547883"/>
          <a:ext cx="2347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77346"/>
                  </a:ext>
                </a:extLst>
              </a:tr>
            </a:tbl>
          </a:graphicData>
        </a:graphic>
      </p:graphicFrame>
      <p:sp>
        <p:nvSpPr>
          <p:cNvPr id="82" name="ZoneTexte 81">
            <a:extLst>
              <a:ext uri="{FF2B5EF4-FFF2-40B4-BE49-F238E27FC236}">
                <a16:creationId xmlns:a16="http://schemas.microsoft.com/office/drawing/2014/main" id="{B50FC610-693D-4281-BF61-B963F26E86A8}"/>
              </a:ext>
            </a:extLst>
          </p:cNvPr>
          <p:cNvSpPr txBox="1"/>
          <p:nvPr/>
        </p:nvSpPr>
        <p:spPr>
          <a:xfrm>
            <a:off x="9564239" y="549714"/>
            <a:ext cx="6108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jan</a:t>
            </a:r>
          </a:p>
          <a:p>
            <a:endParaRPr lang="fr-FR" sz="900" dirty="0"/>
          </a:p>
          <a:p>
            <a:r>
              <a:rPr lang="fr-FR" sz="900" dirty="0" err="1"/>
              <a:t>feb</a:t>
            </a:r>
            <a:endParaRPr lang="fr-FR" sz="900" dirty="0"/>
          </a:p>
          <a:p>
            <a:endParaRPr lang="fr-FR" sz="900" dirty="0"/>
          </a:p>
          <a:p>
            <a:r>
              <a:rPr lang="fr-FR" sz="900" dirty="0" err="1"/>
              <a:t>Apr</a:t>
            </a:r>
            <a:endParaRPr lang="fr-FR" sz="900" dirty="0"/>
          </a:p>
          <a:p>
            <a:endParaRPr lang="fr-FR" sz="900" dirty="0"/>
          </a:p>
          <a:p>
            <a:r>
              <a:rPr lang="fr-FR" sz="900" dirty="0"/>
              <a:t>May</a:t>
            </a:r>
          </a:p>
          <a:p>
            <a:endParaRPr lang="fr-FR" sz="900" dirty="0"/>
          </a:p>
          <a:p>
            <a:r>
              <a:rPr lang="fr-FR" sz="900" dirty="0" err="1"/>
              <a:t>jun</a:t>
            </a:r>
            <a:endParaRPr lang="fr-FR" sz="9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B67E624-4B20-44B9-BD0B-EACE6136A467}"/>
              </a:ext>
            </a:extLst>
          </p:cNvPr>
          <p:cNvSpPr txBox="1"/>
          <p:nvPr/>
        </p:nvSpPr>
        <p:spPr>
          <a:xfrm>
            <a:off x="10730545" y="813458"/>
            <a:ext cx="61083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T1</a:t>
            </a:r>
          </a:p>
          <a:p>
            <a:endParaRPr lang="fr-FR" sz="900" dirty="0"/>
          </a:p>
          <a:p>
            <a:r>
              <a:rPr lang="fr-FR" sz="1100" dirty="0"/>
              <a:t>T2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5799E4-FC4A-4DC2-BB97-A7ABCE0379D0}"/>
              </a:ext>
            </a:extLst>
          </p:cNvPr>
          <p:cNvSpPr txBox="1"/>
          <p:nvPr/>
        </p:nvSpPr>
        <p:spPr>
          <a:xfrm>
            <a:off x="8128987" y="1045942"/>
            <a:ext cx="1161637" cy="36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5661C2"/>
                </a:solidFill>
              </a:rPr>
              <a:t>derived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5892988-28C4-4C8F-9EB4-5C1C8FC4587E}"/>
              </a:ext>
            </a:extLst>
          </p:cNvPr>
          <p:cNvSpPr txBox="1"/>
          <p:nvPr/>
        </p:nvSpPr>
        <p:spPr>
          <a:xfrm>
            <a:off x="8227899" y="2780544"/>
            <a:ext cx="339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Name :         [ </a:t>
            </a:r>
            <a:r>
              <a:rPr lang="fr-FR" sz="1200" b="1" dirty="0" err="1"/>
              <a:t>john</a:t>
            </a:r>
            <a:r>
              <a:rPr lang="fr-FR" sz="1200" b="1" dirty="0"/>
              <a:t>, </a:t>
            </a:r>
            <a:r>
              <a:rPr lang="fr-FR" sz="1200" b="1" dirty="0" err="1"/>
              <a:t>paul</a:t>
            </a:r>
            <a:r>
              <a:rPr lang="fr-FR" sz="1200" b="1" dirty="0"/>
              <a:t>, </a:t>
            </a:r>
            <a:r>
              <a:rPr lang="fr-FR" sz="1200" b="1" dirty="0" err="1"/>
              <a:t>leah</a:t>
            </a:r>
            <a:r>
              <a:rPr lang="fr-FR" sz="1200" b="1" dirty="0"/>
              <a:t>, </a:t>
            </a:r>
            <a:r>
              <a:rPr lang="fr-FR" sz="1200" b="1" dirty="0" err="1"/>
              <a:t>paul</a:t>
            </a:r>
            <a:r>
              <a:rPr lang="fr-FR" sz="1200" b="1" dirty="0"/>
              <a:t> ]    (a)</a:t>
            </a:r>
          </a:p>
          <a:p>
            <a:r>
              <a:rPr lang="fr-FR" sz="1200" b="1" dirty="0" err="1"/>
              <a:t>Nickname</a:t>
            </a:r>
            <a:r>
              <a:rPr lang="fr-FR" sz="1200" b="1" dirty="0"/>
              <a:t> :  [ </a:t>
            </a:r>
            <a:r>
              <a:rPr lang="fr-FR" sz="1200" b="1" dirty="0" err="1"/>
              <a:t>jock</a:t>
            </a:r>
            <a:r>
              <a:rPr lang="fr-FR" sz="1200" b="1" dirty="0"/>
              <a:t>, </a:t>
            </a:r>
            <a:r>
              <a:rPr lang="fr-FR" sz="1200" b="1" dirty="0" err="1"/>
              <a:t>paulo</a:t>
            </a:r>
            <a:r>
              <a:rPr lang="fr-FR" sz="1200" b="1" dirty="0"/>
              <a:t>, </a:t>
            </a:r>
            <a:r>
              <a:rPr lang="fr-FR" sz="1200" b="1" dirty="0" err="1"/>
              <a:t>lili</a:t>
            </a:r>
            <a:r>
              <a:rPr lang="fr-FR" sz="1200" b="1" dirty="0"/>
              <a:t>, </a:t>
            </a:r>
            <a:r>
              <a:rPr lang="fr-FR" sz="1200" b="1" dirty="0" err="1"/>
              <a:t>paulo</a:t>
            </a:r>
            <a:r>
              <a:rPr lang="fr-FR" sz="1200" b="1" dirty="0"/>
              <a:t> ]    (b)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D6DC0223-2032-4B09-914E-63DD3B6F2193}"/>
              </a:ext>
            </a:extLst>
          </p:cNvPr>
          <p:cNvCxnSpPr>
            <a:cxnSpLocks/>
          </p:cNvCxnSpPr>
          <p:nvPr/>
        </p:nvCxnSpPr>
        <p:spPr>
          <a:xfrm>
            <a:off x="10209872" y="3999853"/>
            <a:ext cx="479884" cy="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au 3">
            <a:extLst>
              <a:ext uri="{FF2B5EF4-FFF2-40B4-BE49-F238E27FC236}">
                <a16:creationId xmlns:a16="http://schemas.microsoft.com/office/drawing/2014/main" id="{8F875628-60B0-4091-BE4D-159A048B1BF1}"/>
              </a:ext>
            </a:extLst>
          </p:cNvPr>
          <p:cNvGraphicFramePr>
            <a:graphicFrameLocks noGrp="1"/>
          </p:cNvGraphicFramePr>
          <p:nvPr/>
        </p:nvGraphicFramePr>
        <p:xfrm>
          <a:off x="10092510" y="3315928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99" name="ZoneTexte 98">
            <a:extLst>
              <a:ext uri="{FF2B5EF4-FFF2-40B4-BE49-F238E27FC236}">
                <a16:creationId xmlns:a16="http://schemas.microsoft.com/office/drawing/2014/main" id="{70268638-54A4-4B19-B57A-2EC9B9014F4A}"/>
              </a:ext>
            </a:extLst>
          </p:cNvPr>
          <p:cNvSpPr txBox="1"/>
          <p:nvPr/>
        </p:nvSpPr>
        <p:spPr>
          <a:xfrm>
            <a:off x="9667889" y="3315928"/>
            <a:ext cx="6108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jock</a:t>
            </a:r>
            <a:endParaRPr lang="fr-FR" sz="900" dirty="0"/>
          </a:p>
          <a:p>
            <a:endParaRPr lang="fr-FR" sz="900" dirty="0"/>
          </a:p>
          <a:p>
            <a:r>
              <a:rPr lang="fr-FR" sz="900" dirty="0" err="1"/>
              <a:t>paulo</a:t>
            </a:r>
            <a:endParaRPr lang="fr-FR" sz="900" dirty="0"/>
          </a:p>
          <a:p>
            <a:endParaRPr lang="fr-FR" sz="900" dirty="0"/>
          </a:p>
          <a:p>
            <a:r>
              <a:rPr lang="fr-FR" sz="900" dirty="0" err="1"/>
              <a:t>lili</a:t>
            </a:r>
            <a:endParaRPr lang="fr-FR" sz="900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CE49A97-A580-4AB7-BCC4-F3BB5B001F89}"/>
              </a:ext>
            </a:extLst>
          </p:cNvPr>
          <p:cNvSpPr txBox="1"/>
          <p:nvPr/>
        </p:nvSpPr>
        <p:spPr>
          <a:xfrm>
            <a:off x="10807118" y="3324856"/>
            <a:ext cx="6108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john</a:t>
            </a:r>
            <a:endParaRPr lang="fr-FR" sz="900" dirty="0"/>
          </a:p>
          <a:p>
            <a:endParaRPr lang="fr-FR" sz="900" dirty="0"/>
          </a:p>
          <a:p>
            <a:r>
              <a:rPr lang="fr-FR" sz="900" dirty="0" err="1"/>
              <a:t>paul</a:t>
            </a:r>
            <a:endParaRPr lang="fr-FR" sz="900" dirty="0"/>
          </a:p>
          <a:p>
            <a:endParaRPr lang="fr-FR" sz="900" dirty="0"/>
          </a:p>
          <a:p>
            <a:r>
              <a:rPr lang="fr-FR" sz="900" dirty="0" err="1"/>
              <a:t>leah</a:t>
            </a:r>
            <a:endParaRPr lang="fr-FR" sz="900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5795480-0EB9-48F2-B419-53E819EB755E}"/>
              </a:ext>
            </a:extLst>
          </p:cNvPr>
          <p:cNvSpPr txBox="1"/>
          <p:nvPr/>
        </p:nvSpPr>
        <p:spPr>
          <a:xfrm>
            <a:off x="8128987" y="3560157"/>
            <a:ext cx="116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5661C2"/>
                </a:solidFill>
              </a:rPr>
              <a:t>coupled</a:t>
            </a:r>
          </a:p>
        </p:txBody>
      </p:sp>
      <p:graphicFrame>
        <p:nvGraphicFramePr>
          <p:cNvPr id="103" name="Tableau 3">
            <a:extLst>
              <a:ext uri="{FF2B5EF4-FFF2-40B4-BE49-F238E27FC236}">
                <a16:creationId xmlns:a16="http://schemas.microsoft.com/office/drawing/2014/main" id="{859335CE-07C0-4887-8598-7B0CB79253E8}"/>
              </a:ext>
            </a:extLst>
          </p:cNvPr>
          <p:cNvGraphicFramePr>
            <a:graphicFrameLocks noGrp="1"/>
          </p:cNvGraphicFramePr>
          <p:nvPr/>
        </p:nvGraphicFramePr>
        <p:xfrm>
          <a:off x="10612492" y="3315928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EB658940-5ED9-44BF-8C3C-9AA49489DB74}"/>
              </a:ext>
            </a:extLst>
          </p:cNvPr>
          <p:cNvCxnSpPr>
            <a:cxnSpLocks/>
          </p:cNvCxnSpPr>
          <p:nvPr/>
        </p:nvCxnSpPr>
        <p:spPr>
          <a:xfrm>
            <a:off x="10322118" y="6055958"/>
            <a:ext cx="479884" cy="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4AFA6130-FFD1-4585-816D-D8B6B8AF8D44}"/>
              </a:ext>
            </a:extLst>
          </p:cNvPr>
          <p:cNvCxnSpPr>
            <a:cxnSpLocks/>
          </p:cNvCxnSpPr>
          <p:nvPr/>
        </p:nvCxnSpPr>
        <p:spPr>
          <a:xfrm>
            <a:off x="10301790" y="5571644"/>
            <a:ext cx="479884" cy="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4E39B26-1015-42AC-A805-C32AA89A73E2}"/>
              </a:ext>
            </a:extLst>
          </p:cNvPr>
          <p:cNvSpPr txBox="1"/>
          <p:nvPr/>
        </p:nvSpPr>
        <p:spPr>
          <a:xfrm>
            <a:off x="8294834" y="5013490"/>
            <a:ext cx="321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Year :          [ 2020, 2020, 2021, 2021 ]   (a)</a:t>
            </a:r>
          </a:p>
          <a:p>
            <a:r>
              <a:rPr lang="fr-FR" sz="1200" b="1" dirty="0" err="1"/>
              <a:t>Semester</a:t>
            </a:r>
            <a:r>
              <a:rPr lang="fr-FR" sz="1200" b="1" dirty="0"/>
              <a:t> :  [ S1,      S2,     S1,     S2     ]   (b)</a:t>
            </a:r>
          </a:p>
        </p:txBody>
      </p:sp>
      <p:graphicFrame>
        <p:nvGraphicFramePr>
          <p:cNvPr id="118" name="Tableau 3">
            <a:extLst>
              <a:ext uri="{FF2B5EF4-FFF2-40B4-BE49-F238E27FC236}">
                <a16:creationId xmlns:a16="http://schemas.microsoft.com/office/drawing/2014/main" id="{393F615A-AB52-46EB-BADC-3579568C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5010"/>
              </p:ext>
            </p:extLst>
          </p:nvPr>
        </p:nvGraphicFramePr>
        <p:xfrm>
          <a:off x="10150491" y="5507318"/>
          <a:ext cx="268661" cy="63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61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1537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1537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119" name="ZoneTexte 118">
            <a:extLst>
              <a:ext uri="{FF2B5EF4-FFF2-40B4-BE49-F238E27FC236}">
                <a16:creationId xmlns:a16="http://schemas.microsoft.com/office/drawing/2014/main" id="{452321CD-90EB-4985-8DD8-4DF829FDCC1D}"/>
              </a:ext>
            </a:extLst>
          </p:cNvPr>
          <p:cNvSpPr txBox="1"/>
          <p:nvPr/>
        </p:nvSpPr>
        <p:spPr>
          <a:xfrm>
            <a:off x="9768368" y="5570938"/>
            <a:ext cx="6108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2020</a:t>
            </a:r>
          </a:p>
          <a:p>
            <a:endParaRPr lang="fr-FR" sz="900" dirty="0"/>
          </a:p>
          <a:p>
            <a:r>
              <a:rPr lang="fr-FR" sz="900" dirty="0"/>
              <a:t>2021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1DB60B9-4E78-4030-BA55-E082A127B8D9}"/>
              </a:ext>
            </a:extLst>
          </p:cNvPr>
          <p:cNvSpPr txBox="1"/>
          <p:nvPr/>
        </p:nvSpPr>
        <p:spPr>
          <a:xfrm>
            <a:off x="11042718" y="5570938"/>
            <a:ext cx="6108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S1</a:t>
            </a:r>
          </a:p>
          <a:p>
            <a:endParaRPr lang="fr-FR" sz="900" dirty="0"/>
          </a:p>
          <a:p>
            <a:r>
              <a:rPr lang="fr-FR" sz="900" dirty="0"/>
              <a:t>S2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94CE1A0-97D5-4A1B-AA3C-3962740382E6}"/>
              </a:ext>
            </a:extLst>
          </p:cNvPr>
          <p:cNvSpPr txBox="1"/>
          <p:nvPr/>
        </p:nvSpPr>
        <p:spPr>
          <a:xfrm>
            <a:off x="8128987" y="5610031"/>
            <a:ext cx="116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rgbClr val="5661C2"/>
                </a:solidFill>
              </a:rPr>
              <a:t>crossed</a:t>
            </a:r>
            <a:endParaRPr lang="fr-FR" b="1" i="1" dirty="0">
              <a:solidFill>
                <a:srgbClr val="5661C2"/>
              </a:solidFill>
            </a:endParaRPr>
          </a:p>
        </p:txBody>
      </p:sp>
      <p:graphicFrame>
        <p:nvGraphicFramePr>
          <p:cNvPr id="122" name="Tableau 3">
            <a:extLst>
              <a:ext uri="{FF2B5EF4-FFF2-40B4-BE49-F238E27FC236}">
                <a16:creationId xmlns:a16="http://schemas.microsoft.com/office/drawing/2014/main" id="{A99C13FA-A14E-47E0-940E-CCDAF5BC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58034"/>
              </p:ext>
            </p:extLst>
          </p:nvPr>
        </p:nvGraphicFramePr>
        <p:xfrm>
          <a:off x="10781674" y="5507318"/>
          <a:ext cx="268661" cy="63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61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1537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1537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DC5AB61D-8B81-4D25-A0E5-A981551A18CE}"/>
              </a:ext>
            </a:extLst>
          </p:cNvPr>
          <p:cNvSpPr txBox="1"/>
          <p:nvPr/>
        </p:nvSpPr>
        <p:spPr>
          <a:xfrm>
            <a:off x="8572790" y="2001419"/>
            <a:ext cx="271621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if      </a:t>
            </a:r>
            <a:r>
              <a:rPr lang="en-US" sz="1400" dirty="0" err="1"/>
              <a:t>dist</a:t>
            </a:r>
            <a:r>
              <a:rPr lang="en-US" sz="1400" dirty="0"/>
              <a:t> == </a:t>
            </a:r>
            <a:r>
              <a:rPr lang="en-US" sz="1400" dirty="0" err="1"/>
              <a:t>len</a:t>
            </a:r>
            <a:r>
              <a:rPr lang="en-US" sz="1400" dirty="0"/>
              <a:t>(set(b)) </a:t>
            </a:r>
          </a:p>
          <a:p>
            <a:r>
              <a:rPr lang="en-US" sz="1400" dirty="0"/>
              <a:t>and </a:t>
            </a:r>
            <a:r>
              <a:rPr lang="en-US" sz="1400" dirty="0" err="1"/>
              <a:t>dist</a:t>
            </a:r>
            <a:r>
              <a:rPr lang="en-US" sz="1400" dirty="0"/>
              <a:t>  &gt;  </a:t>
            </a:r>
            <a:r>
              <a:rPr lang="en-US" sz="1400" dirty="0" err="1"/>
              <a:t>len</a:t>
            </a:r>
            <a:r>
              <a:rPr lang="en-US" sz="1400" dirty="0"/>
              <a:t>(set(a)) </a:t>
            </a:r>
            <a:endParaRPr lang="fr-FR" sz="1400" dirty="0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A037216-0722-485E-9849-0DF2784EEF94}"/>
              </a:ext>
            </a:extLst>
          </p:cNvPr>
          <p:cNvSpPr txBox="1"/>
          <p:nvPr/>
        </p:nvSpPr>
        <p:spPr>
          <a:xfrm>
            <a:off x="8536567" y="4219688"/>
            <a:ext cx="271621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If 	</a:t>
            </a:r>
            <a:r>
              <a:rPr lang="en-US" sz="1400" dirty="0" err="1"/>
              <a:t>dist</a:t>
            </a:r>
            <a:r>
              <a:rPr lang="en-US" sz="1400" dirty="0"/>
              <a:t> == </a:t>
            </a:r>
            <a:r>
              <a:rPr lang="en-US" sz="1400" dirty="0" err="1"/>
              <a:t>len</a:t>
            </a:r>
            <a:r>
              <a:rPr lang="en-US" sz="1400" dirty="0"/>
              <a:t>(set(b))</a:t>
            </a:r>
          </a:p>
          <a:p>
            <a:r>
              <a:rPr lang="en-US" sz="1400" dirty="0"/>
              <a:t>and 	</a:t>
            </a:r>
            <a:r>
              <a:rPr lang="en-US" sz="1400" dirty="0" err="1"/>
              <a:t>dist</a:t>
            </a:r>
            <a:r>
              <a:rPr lang="en-US" sz="1400" dirty="0"/>
              <a:t> == </a:t>
            </a:r>
            <a:r>
              <a:rPr lang="en-US" sz="1400" dirty="0" err="1"/>
              <a:t>len</a:t>
            </a:r>
            <a:r>
              <a:rPr lang="en-US" sz="1400" dirty="0"/>
              <a:t>(set(a)) </a:t>
            </a:r>
            <a:endParaRPr lang="fr-FR" sz="1400" dirty="0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DCD0D02E-0E0B-4138-B56D-DE92837964F2}"/>
              </a:ext>
            </a:extLst>
          </p:cNvPr>
          <p:cNvSpPr txBox="1"/>
          <p:nvPr/>
        </p:nvSpPr>
        <p:spPr>
          <a:xfrm>
            <a:off x="8340372" y="6214771"/>
            <a:ext cx="3042449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dist</a:t>
            </a:r>
            <a:r>
              <a:rPr lang="en-US" sz="1400" dirty="0"/>
              <a:t> ==  </a:t>
            </a:r>
            <a:r>
              <a:rPr lang="en-US" sz="1400" dirty="0" err="1"/>
              <a:t>len</a:t>
            </a:r>
            <a:r>
              <a:rPr lang="en-US" sz="1400" dirty="0"/>
              <a:t>(set(a)) *  </a:t>
            </a:r>
            <a:r>
              <a:rPr lang="en-US" sz="1400" dirty="0" err="1"/>
              <a:t>len</a:t>
            </a:r>
            <a:r>
              <a:rPr lang="en-US" sz="1400" dirty="0"/>
              <a:t>(set(b)) </a:t>
            </a:r>
            <a:endParaRPr lang="fr-FR" sz="1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6359FA8-16D0-42E5-B1C2-7E1D28B180F2}"/>
              </a:ext>
            </a:extLst>
          </p:cNvPr>
          <p:cNvSpPr txBox="1"/>
          <p:nvPr/>
        </p:nvSpPr>
        <p:spPr>
          <a:xfrm>
            <a:off x="617191" y="5293545"/>
            <a:ext cx="6369385" cy="1384995"/>
          </a:xfrm>
          <a:prstGeom prst="rect">
            <a:avLst/>
          </a:prstGeom>
          <a:solidFill>
            <a:srgbClr val="79DCFF"/>
          </a:solidFill>
        </p:spPr>
        <p:txBody>
          <a:bodyPr wrap="square" rtlCol="0">
            <a:spAutoFit/>
          </a:bodyPr>
          <a:lstStyle/>
          <a:p>
            <a:r>
              <a:rPr lang="en-US" sz="1400" u="sng" dirty="0"/>
              <a:t>How to measure the link ? </a:t>
            </a:r>
          </a:p>
          <a:p>
            <a:endParaRPr lang="en-US" sz="1400" dirty="0"/>
          </a:p>
          <a:p>
            <a:r>
              <a:rPr lang="en-US" sz="1400" dirty="0"/>
              <a:t>The evaluation is made by calculating </a:t>
            </a:r>
            <a:r>
              <a:rPr lang="en-US" sz="1400" b="1" dirty="0" err="1">
                <a:highlight>
                  <a:srgbClr val="FFFF00"/>
                </a:highlight>
              </a:rPr>
              <a:t>dist</a:t>
            </a:r>
            <a:r>
              <a:rPr lang="en-US" sz="1400" b="1" dirty="0">
                <a:highlight>
                  <a:srgbClr val="FFFF00"/>
                </a:highlight>
              </a:rPr>
              <a:t> = </a:t>
            </a:r>
            <a:r>
              <a:rPr lang="en-US" sz="1400" b="1" dirty="0" err="1">
                <a:highlight>
                  <a:srgbClr val="FFFF00"/>
                </a:highlight>
              </a:rPr>
              <a:t>len</a:t>
            </a:r>
            <a:r>
              <a:rPr lang="en-US" sz="1400" b="1" dirty="0">
                <a:highlight>
                  <a:srgbClr val="FFFF00"/>
                </a:highlight>
              </a:rPr>
              <a:t>(set(zip(</a:t>
            </a:r>
            <a:r>
              <a:rPr lang="en-US" sz="1400" b="1" dirty="0" err="1">
                <a:highlight>
                  <a:srgbClr val="FFFF00"/>
                </a:highlight>
              </a:rPr>
              <a:t>a,b</a:t>
            </a:r>
            <a:r>
              <a:rPr lang="en-US" sz="1400" b="1" dirty="0">
                <a:highlight>
                  <a:srgbClr val="FFFF00"/>
                </a:highlight>
              </a:rPr>
              <a:t>)))</a:t>
            </a:r>
            <a:r>
              <a:rPr lang="en-US" sz="1400" dirty="0"/>
              <a:t>  where a and b are array of the two fields </a:t>
            </a:r>
            <a:r>
              <a:rPr lang="en-US" sz="1400" i="1" dirty="0"/>
              <a:t>(python </a:t>
            </a:r>
            <a:r>
              <a:rPr lang="en-US" sz="1400" i="1" dirty="0" err="1"/>
              <a:t>langage</a:t>
            </a:r>
            <a:r>
              <a:rPr lang="en-US" sz="1400" i="1" dirty="0"/>
              <a:t>)</a:t>
            </a:r>
          </a:p>
          <a:p>
            <a:pPr lvl="1"/>
            <a:r>
              <a:rPr lang="en-US" sz="1400" dirty="0" err="1"/>
              <a:t>dist</a:t>
            </a:r>
            <a:r>
              <a:rPr lang="en-US" sz="1400" dirty="0"/>
              <a:t> 	&gt;= 	</a:t>
            </a:r>
            <a:r>
              <a:rPr lang="en-US" sz="1400" b="1" dirty="0"/>
              <a:t>max(</a:t>
            </a:r>
            <a:r>
              <a:rPr lang="en-US" sz="1400" b="1" dirty="0" err="1"/>
              <a:t>len</a:t>
            </a:r>
            <a:r>
              <a:rPr lang="en-US" sz="1400" b="1" dirty="0"/>
              <a:t>(set(a)), </a:t>
            </a:r>
            <a:r>
              <a:rPr lang="en-US" sz="1400" b="1" dirty="0" err="1"/>
              <a:t>len</a:t>
            </a:r>
            <a:r>
              <a:rPr lang="en-US" sz="1400" b="1" dirty="0"/>
              <a:t>(set(b)))</a:t>
            </a:r>
          </a:p>
          <a:p>
            <a:pPr lvl="1"/>
            <a:r>
              <a:rPr lang="en-US" sz="1400" dirty="0" err="1"/>
              <a:t>dist</a:t>
            </a:r>
            <a:r>
              <a:rPr lang="en-US" sz="1400" dirty="0"/>
              <a:t> 	&lt;=  	</a:t>
            </a:r>
            <a:r>
              <a:rPr lang="en-US" sz="1400" b="1" dirty="0" err="1"/>
              <a:t>len</a:t>
            </a:r>
            <a:r>
              <a:rPr lang="en-US" sz="1400" b="1" dirty="0"/>
              <a:t>(set(a)) *  </a:t>
            </a:r>
            <a:r>
              <a:rPr lang="en-US" sz="1400" b="1" dirty="0" err="1"/>
              <a:t>len</a:t>
            </a:r>
            <a:r>
              <a:rPr lang="en-US" sz="1400" b="1" dirty="0"/>
              <a:t>(set(b))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80215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10186778" cy="771056"/>
          </a:xfrm>
        </p:spPr>
        <p:txBody>
          <a:bodyPr>
            <a:normAutofit/>
          </a:bodyPr>
          <a:lstStyle/>
          <a:p>
            <a:r>
              <a:rPr lang="fr-FR" dirty="0"/>
              <a:t>2 – </a:t>
            </a:r>
            <a:r>
              <a:rPr lang="fr-FR" b="1" dirty="0" err="1"/>
              <a:t>Implementation</a:t>
            </a:r>
            <a:r>
              <a:rPr lang="fr-FR" b="1" dirty="0"/>
              <a:t> (</a:t>
            </a:r>
            <a:r>
              <a:rPr lang="fr-FR" b="1" dirty="0" err="1"/>
              <a:t>three</a:t>
            </a:r>
            <a:r>
              <a:rPr lang="fr-FR" b="1" dirty="0"/>
              <a:t> options)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EB37C51-48AA-4C89-BB0F-0918AFB1B25B}"/>
              </a:ext>
            </a:extLst>
          </p:cNvPr>
          <p:cNvSpPr txBox="1"/>
          <p:nvPr/>
        </p:nvSpPr>
        <p:spPr>
          <a:xfrm>
            <a:off x="474841" y="869435"/>
            <a:ext cx="6167988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1 – New Field </a:t>
            </a:r>
            <a:r>
              <a:rPr lang="fr-FR" b="1" dirty="0" err="1"/>
              <a:t>descriptor</a:t>
            </a:r>
            <a:endParaRPr lang="fr-FR" b="1" dirty="0"/>
          </a:p>
          <a:p>
            <a:pPr lvl="2"/>
            <a:r>
              <a:rPr lang="fr-FR" sz="1400" dirty="0"/>
              <a:t>« name »: « quarter »</a:t>
            </a:r>
          </a:p>
          <a:p>
            <a:pPr lvl="2"/>
            <a:r>
              <a:rPr lang="fr-FR" sz="1400" dirty="0"/>
              <a:t>« </a:t>
            </a:r>
            <a:r>
              <a:rPr lang="fr-FR" sz="1400" dirty="0" err="1"/>
              <a:t>relationship</a:t>
            </a:r>
            <a:r>
              <a:rPr lang="fr-FR" sz="1400" dirty="0"/>
              <a:t> » : {</a:t>
            </a:r>
          </a:p>
          <a:p>
            <a:pPr lvl="3"/>
            <a:r>
              <a:rPr lang="fr-FR" sz="1400" dirty="0"/>
              <a:t>« parent » : « </a:t>
            </a:r>
            <a:r>
              <a:rPr lang="fr-FR" sz="1400" dirty="0" err="1"/>
              <a:t>month</a:t>
            </a:r>
            <a:r>
              <a:rPr lang="fr-FR" sz="1400" dirty="0"/>
              <a:t> »,</a:t>
            </a:r>
          </a:p>
          <a:p>
            <a:pPr lvl="3"/>
            <a:r>
              <a:rPr lang="fr-FR" sz="1400" dirty="0"/>
              <a:t>« </a:t>
            </a:r>
            <a:r>
              <a:rPr lang="fr-FR" sz="1400" dirty="0" err="1"/>
              <a:t>link</a:t>
            </a:r>
            <a:r>
              <a:rPr lang="fr-FR" sz="1400" dirty="0"/>
              <a:t> » : « derived » </a:t>
            </a:r>
          </a:p>
          <a:p>
            <a:pPr lvl="3"/>
            <a:r>
              <a:rPr lang="fr-FR" sz="1400" dirty="0"/>
              <a:t>}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2 – New </a:t>
            </a:r>
            <a:r>
              <a:rPr lang="fr-FR" b="1" dirty="0" err="1"/>
              <a:t>Constraints</a:t>
            </a:r>
            <a:r>
              <a:rPr lang="fr-FR" b="1" dirty="0"/>
              <a:t> </a:t>
            </a:r>
            <a:r>
              <a:rPr lang="fr-FR" b="1" dirty="0" err="1"/>
              <a:t>descriptor</a:t>
            </a:r>
            <a:endParaRPr lang="fr-FR" b="1" dirty="0"/>
          </a:p>
          <a:p>
            <a:pPr lvl="2"/>
            <a:r>
              <a:rPr lang="fr-FR" sz="1400" dirty="0"/>
              <a:t>« name »: « quarter »</a:t>
            </a:r>
          </a:p>
          <a:p>
            <a:pPr lvl="2"/>
            <a:r>
              <a:rPr lang="fr-FR" sz="1400" dirty="0"/>
              <a:t>« </a:t>
            </a:r>
            <a:r>
              <a:rPr lang="fr-FR" sz="1400" dirty="0" err="1"/>
              <a:t>constraints</a:t>
            </a:r>
            <a:r>
              <a:rPr lang="fr-FR" sz="1400" dirty="0"/>
              <a:t> » : {</a:t>
            </a:r>
          </a:p>
          <a:p>
            <a:pPr lvl="3"/>
            <a:r>
              <a:rPr lang="fr-FR" sz="1400" dirty="0"/>
              <a:t>« </a:t>
            </a:r>
            <a:r>
              <a:rPr lang="fr-FR" sz="1400" dirty="0" err="1"/>
              <a:t>relationship</a:t>
            </a:r>
            <a:r>
              <a:rPr lang="fr-FR" sz="1400" dirty="0"/>
              <a:t> » : {</a:t>
            </a:r>
          </a:p>
          <a:p>
            <a:pPr lvl="3"/>
            <a:r>
              <a:rPr lang="fr-FR" sz="1400" dirty="0"/>
              <a:t>	« parent » : « </a:t>
            </a:r>
            <a:r>
              <a:rPr lang="fr-FR" sz="1400" dirty="0" err="1"/>
              <a:t>month</a:t>
            </a:r>
            <a:r>
              <a:rPr lang="fr-FR" sz="1400" dirty="0"/>
              <a:t> »,</a:t>
            </a:r>
          </a:p>
          <a:p>
            <a:pPr lvl="3"/>
            <a:r>
              <a:rPr lang="fr-FR" sz="1400" dirty="0"/>
              <a:t>	« </a:t>
            </a:r>
            <a:r>
              <a:rPr lang="fr-FR" sz="1400" dirty="0" err="1"/>
              <a:t>link</a:t>
            </a:r>
            <a:r>
              <a:rPr lang="fr-FR" sz="1400" dirty="0"/>
              <a:t> » : « derived » </a:t>
            </a:r>
          </a:p>
          <a:p>
            <a:pPr lvl="3"/>
            <a:r>
              <a:rPr lang="fr-FR" sz="1400" dirty="0"/>
              <a:t>}</a:t>
            </a:r>
          </a:p>
          <a:p>
            <a:pPr lvl="2"/>
            <a:r>
              <a:rPr lang="fr-FR" sz="14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3 – New Table </a:t>
            </a:r>
            <a:r>
              <a:rPr lang="fr-FR" b="1" dirty="0" err="1"/>
              <a:t>descriptor</a:t>
            </a:r>
            <a:r>
              <a:rPr lang="fr-FR" b="1" dirty="0"/>
              <a:t> (</a:t>
            </a:r>
            <a:r>
              <a:rPr lang="fr-FR" b="1" dirty="0" err="1"/>
              <a:t>other</a:t>
            </a:r>
            <a:r>
              <a:rPr lang="fr-FR" b="1" dirty="0"/>
              <a:t> </a:t>
            </a:r>
            <a:r>
              <a:rPr lang="fr-FR" b="1" dirty="0" err="1"/>
              <a:t>properties</a:t>
            </a:r>
            <a:r>
              <a:rPr lang="fr-FR" b="1" dirty="0"/>
              <a:t>)</a:t>
            </a:r>
          </a:p>
          <a:p>
            <a:pPr lvl="1"/>
            <a:r>
              <a:rPr lang="fr-FR" sz="1400" dirty="0"/>
              <a:t>« </a:t>
            </a:r>
            <a:r>
              <a:rPr lang="fr-FR" sz="1400" dirty="0" err="1"/>
              <a:t>relationship</a:t>
            </a:r>
            <a:r>
              <a:rPr lang="fr-FR" sz="1400" dirty="0"/>
              <a:t> » : [</a:t>
            </a:r>
          </a:p>
          <a:p>
            <a:pPr lvl="2"/>
            <a:r>
              <a:rPr lang="fr-FR" sz="1400" dirty="0"/>
              <a:t>{</a:t>
            </a:r>
          </a:p>
          <a:p>
            <a:pPr lvl="3"/>
            <a:r>
              <a:rPr lang="fr-FR" sz="1400" dirty="0"/>
              <a:t>« </a:t>
            </a:r>
            <a:r>
              <a:rPr lang="fr-FR" sz="1400" dirty="0" err="1"/>
              <a:t>fields</a:t>
            </a:r>
            <a:r>
              <a:rPr lang="fr-FR" sz="1400" dirty="0"/>
              <a:t> »: « quarter »</a:t>
            </a:r>
          </a:p>
          <a:p>
            <a:pPr lvl="3"/>
            <a:r>
              <a:rPr lang="fr-FR" sz="1400" dirty="0"/>
              <a:t>« parent » : « </a:t>
            </a:r>
            <a:r>
              <a:rPr lang="fr-FR" sz="1400" dirty="0" err="1"/>
              <a:t>month</a:t>
            </a:r>
            <a:r>
              <a:rPr lang="fr-FR" sz="1400" dirty="0"/>
              <a:t> »,</a:t>
            </a:r>
          </a:p>
          <a:p>
            <a:pPr lvl="3"/>
            <a:r>
              <a:rPr lang="fr-FR" sz="1400" dirty="0"/>
              <a:t>« </a:t>
            </a:r>
            <a:r>
              <a:rPr lang="fr-FR" sz="1400" dirty="0" err="1"/>
              <a:t>link</a:t>
            </a:r>
            <a:r>
              <a:rPr lang="fr-FR" sz="1400" dirty="0"/>
              <a:t> » : « derived »</a:t>
            </a:r>
          </a:p>
          <a:p>
            <a:pPr lvl="2"/>
            <a:r>
              <a:rPr lang="fr-FR" sz="1400" dirty="0"/>
              <a:t>} …</a:t>
            </a:r>
          </a:p>
          <a:p>
            <a:pPr lvl="1"/>
            <a:r>
              <a:rPr lang="fr-FR" sz="1400" dirty="0"/>
              <a:t>]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90063463-F2F0-4DC0-923E-E9FC79664E65}"/>
              </a:ext>
            </a:extLst>
          </p:cNvPr>
          <p:cNvSpPr txBox="1"/>
          <p:nvPr/>
        </p:nvSpPr>
        <p:spPr>
          <a:xfrm>
            <a:off x="5626237" y="1172072"/>
            <a:ext cx="6167988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No </a:t>
            </a:r>
            <a:r>
              <a:rPr lang="fr-FR" sz="1400" dirty="0" err="1"/>
              <a:t>mixing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descriptors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Consistent </a:t>
            </a:r>
            <a:r>
              <a:rPr lang="fr-FR" sz="1400" dirty="0" err="1"/>
              <a:t>with</a:t>
            </a:r>
            <a:r>
              <a:rPr lang="fr-FR" sz="1400" dirty="0"/>
              <a:t> a </a:t>
            </a:r>
            <a:r>
              <a:rPr lang="fr-FR" sz="1400" dirty="0" err="1"/>
              <a:t>field</a:t>
            </a:r>
            <a:r>
              <a:rPr lang="fr-FR" sz="1400" dirty="0"/>
              <a:t> </a:t>
            </a:r>
            <a:r>
              <a:rPr lang="fr-FR" sz="1400" dirty="0" err="1"/>
              <a:t>view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Cons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New </a:t>
            </a:r>
            <a:r>
              <a:rPr lang="fr-FR" sz="1400" dirty="0" err="1"/>
              <a:t>descriptor</a:t>
            </a:r>
            <a:endParaRPr lang="fr-FR" sz="1400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E5FA0CC6-F961-4B4D-8DE7-F3DAF9DDAAC3}"/>
              </a:ext>
            </a:extLst>
          </p:cNvPr>
          <p:cNvSpPr txBox="1"/>
          <p:nvPr/>
        </p:nvSpPr>
        <p:spPr>
          <a:xfrm>
            <a:off x="5626237" y="2752697"/>
            <a:ext cx="6167988" cy="1231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The « </a:t>
            </a:r>
            <a:r>
              <a:rPr lang="fr-FR" sz="1400" dirty="0" err="1"/>
              <a:t>constraints</a:t>
            </a:r>
            <a:r>
              <a:rPr lang="fr-FR" sz="1400" dirty="0"/>
              <a:t> » </a:t>
            </a:r>
            <a:r>
              <a:rPr lang="fr-FR" sz="1400" dirty="0" err="1"/>
              <a:t>property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consistent </a:t>
            </a:r>
            <a:r>
              <a:rPr lang="fr-FR" sz="1400" dirty="0" err="1"/>
              <a:t>with</a:t>
            </a:r>
            <a:r>
              <a:rPr lang="fr-FR" sz="1400" dirty="0"/>
              <a:t> the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Cons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The « </a:t>
            </a:r>
            <a:r>
              <a:rPr lang="fr-FR" sz="1400" dirty="0" err="1"/>
              <a:t>crossed</a:t>
            </a:r>
            <a:r>
              <a:rPr lang="fr-FR" sz="1400" dirty="0"/>
              <a:t> » </a:t>
            </a:r>
            <a:r>
              <a:rPr lang="fr-FR" sz="1400" dirty="0" err="1"/>
              <a:t>link</a:t>
            </a:r>
            <a:r>
              <a:rPr lang="fr-FR" sz="1400" dirty="0"/>
              <a:t> </a:t>
            </a:r>
            <a:r>
              <a:rPr lang="fr-FR" sz="1400" dirty="0" err="1"/>
              <a:t>can’t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validate</a:t>
            </a:r>
            <a:r>
              <a:rPr lang="fr-FR" sz="1400" dirty="0"/>
              <a:t> at the data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Need to </a:t>
            </a:r>
            <a:r>
              <a:rPr lang="fr-FR" sz="1400" dirty="0" err="1"/>
              <a:t>add</a:t>
            </a:r>
            <a:r>
              <a:rPr lang="fr-FR" sz="1400" dirty="0"/>
              <a:t> a </a:t>
            </a:r>
            <a:r>
              <a:rPr lang="fr-FR" sz="1400" dirty="0" err="1"/>
              <a:t>level</a:t>
            </a:r>
            <a:r>
              <a:rPr lang="fr-FR" sz="1400" dirty="0"/>
              <a:t> in the </a:t>
            </a:r>
            <a:r>
              <a:rPr lang="fr-FR" sz="1400" dirty="0" err="1"/>
              <a:t>properties</a:t>
            </a:r>
            <a:r>
              <a:rPr lang="fr-FR" sz="1400" dirty="0"/>
              <a:t> </a:t>
            </a:r>
            <a:r>
              <a:rPr lang="fr-FR" sz="1400" dirty="0" err="1"/>
              <a:t>tree</a:t>
            </a:r>
            <a:endParaRPr lang="fr-FR" sz="1400" dirty="0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DF84A550-35FC-4DAB-B191-45C32AA7C958}"/>
              </a:ext>
            </a:extLst>
          </p:cNvPr>
          <p:cNvSpPr txBox="1"/>
          <p:nvPr/>
        </p:nvSpPr>
        <p:spPr>
          <a:xfrm>
            <a:off x="5626237" y="4454988"/>
            <a:ext cx="616798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New </a:t>
            </a:r>
            <a:r>
              <a:rPr lang="fr-FR" sz="1400" dirty="0" err="1"/>
              <a:t>independant</a:t>
            </a:r>
            <a:r>
              <a:rPr lang="fr-FR" sz="1400" dirty="0"/>
              <a:t> </a:t>
            </a:r>
            <a:r>
              <a:rPr lang="fr-FR" sz="1400" dirty="0" err="1"/>
              <a:t>descriptor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Cons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Relationships</a:t>
            </a:r>
            <a:r>
              <a:rPr lang="fr-FR" sz="1400" dirty="0"/>
              <a:t> are </a:t>
            </a:r>
            <a:r>
              <a:rPr lang="fr-FR" sz="1400" dirty="0" err="1"/>
              <a:t>described</a:t>
            </a:r>
            <a:r>
              <a:rPr lang="fr-FR" sz="1400" dirty="0"/>
              <a:t> </a:t>
            </a:r>
            <a:r>
              <a:rPr lang="fr-FR" sz="1400" dirty="0" err="1"/>
              <a:t>field</a:t>
            </a:r>
            <a:r>
              <a:rPr lang="fr-FR" sz="1400" dirty="0"/>
              <a:t> by </a:t>
            </a:r>
            <a:r>
              <a:rPr lang="fr-FR" sz="1400" dirty="0" err="1"/>
              <a:t>field</a:t>
            </a:r>
            <a:endParaRPr lang="fr-FR" sz="1400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F3BF5DB-898F-4EA6-89B7-F4DC4BF24E5C}"/>
              </a:ext>
            </a:extLst>
          </p:cNvPr>
          <p:cNvSpPr txBox="1"/>
          <p:nvPr/>
        </p:nvSpPr>
        <p:spPr>
          <a:xfrm>
            <a:off x="2838581" y="6087343"/>
            <a:ext cx="505477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Option 1 seems to be the most suitable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4426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7CB6E-37FA-4CA1-82DE-DF9887BE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34" y="237611"/>
            <a:ext cx="8911687" cy="676789"/>
          </a:xfrm>
        </p:spPr>
        <p:txBody>
          <a:bodyPr/>
          <a:lstStyle/>
          <a:p>
            <a:r>
              <a:rPr lang="fr-FR" dirty="0"/>
              <a:t>3 –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Proposal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19F01D-50CB-416E-B70B-547AA0190A6E}"/>
              </a:ext>
            </a:extLst>
          </p:cNvPr>
          <p:cNvSpPr txBox="1"/>
          <p:nvPr/>
        </p:nvSpPr>
        <p:spPr>
          <a:xfrm>
            <a:off x="301661" y="1008668"/>
            <a:ext cx="118023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Relationship</a:t>
            </a:r>
            <a:endParaRPr lang="fr-FR" sz="1400" b="1" dirty="0"/>
          </a:p>
          <a:p>
            <a:endParaRPr lang="fr-FR" sz="1400" dirty="0"/>
          </a:p>
          <a:p>
            <a:r>
              <a:rPr lang="fr-FR" sz="1400" dirty="0"/>
              <a:t>The </a:t>
            </a:r>
            <a:r>
              <a:rPr lang="fr-FR" sz="1400" dirty="0" err="1">
                <a:highlight>
                  <a:srgbClr val="C0C0C0"/>
                </a:highlight>
              </a:rPr>
              <a:t>relationship</a:t>
            </a:r>
            <a:r>
              <a:rPr lang="fr-FR" sz="1400" dirty="0"/>
              <a:t> </a:t>
            </a:r>
            <a:r>
              <a:rPr lang="fr-FR" sz="1400" dirty="0" err="1"/>
              <a:t>property</a:t>
            </a:r>
            <a:r>
              <a:rPr lang="fr-FR" sz="1400" dirty="0"/>
              <a:t> </a:t>
            </a:r>
            <a:r>
              <a:rPr lang="fr-FR" sz="1400" dirty="0">
                <a:highlight>
                  <a:srgbClr val="C0C0C0"/>
                </a:highlight>
              </a:rPr>
              <a:t>MAY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used</a:t>
            </a:r>
            <a:r>
              <a:rPr lang="fr-FR" sz="1400" dirty="0"/>
              <a:t> to </a:t>
            </a:r>
            <a:r>
              <a:rPr lang="fr-FR" sz="1400" dirty="0" err="1"/>
              <a:t>define</a:t>
            </a:r>
            <a:r>
              <a:rPr lang="fr-FR" sz="1400" dirty="0"/>
              <a:t> the </a:t>
            </a:r>
            <a:r>
              <a:rPr lang="fr-FR" sz="1400" dirty="0" err="1"/>
              <a:t>dependency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another</a:t>
            </a:r>
            <a:r>
              <a:rPr lang="fr-FR" sz="1400" dirty="0"/>
              <a:t> </a:t>
            </a:r>
            <a:r>
              <a:rPr lang="fr-FR" sz="1400" dirty="0" err="1"/>
              <a:t>field</a:t>
            </a:r>
            <a:r>
              <a:rPr lang="fr-FR" sz="1400" dirty="0"/>
              <a:t>. The </a:t>
            </a:r>
            <a:r>
              <a:rPr lang="fr-FR" sz="1400" dirty="0" err="1">
                <a:highlight>
                  <a:srgbClr val="C0C0C0"/>
                </a:highlight>
              </a:rPr>
              <a:t>relationship</a:t>
            </a:r>
            <a:r>
              <a:rPr lang="fr-FR" sz="1400" dirty="0"/>
              <a:t> </a:t>
            </a:r>
            <a:r>
              <a:rPr lang="fr-FR" sz="1400" dirty="0" err="1"/>
              <a:t>descriptor</a:t>
            </a:r>
            <a:r>
              <a:rPr lang="fr-FR" sz="1400" dirty="0"/>
              <a:t>, if </a:t>
            </a:r>
            <a:r>
              <a:rPr lang="fr-FR" sz="1400" dirty="0" err="1"/>
              <a:t>present</a:t>
            </a:r>
            <a:r>
              <a:rPr lang="fr-FR" sz="1400" dirty="0"/>
              <a:t>, </a:t>
            </a:r>
            <a:r>
              <a:rPr lang="fr-FR" sz="1400" dirty="0">
                <a:highlight>
                  <a:srgbClr val="C0C0C0"/>
                </a:highlight>
              </a:rPr>
              <a:t>MUST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a JSON object and </a:t>
            </a:r>
            <a:r>
              <a:rPr lang="fr-FR" sz="1400" dirty="0">
                <a:highlight>
                  <a:srgbClr val="C0C0C0"/>
                </a:highlight>
              </a:rPr>
              <a:t>MUST</a:t>
            </a:r>
            <a:r>
              <a:rPr lang="fr-FR" sz="1400" dirty="0"/>
              <a:t> </a:t>
            </a:r>
            <a:r>
              <a:rPr lang="fr-FR" sz="1400" dirty="0" err="1"/>
              <a:t>contain</a:t>
            </a:r>
            <a:r>
              <a:rPr lang="fr-FR" sz="1400" dirty="0"/>
              <a:t> </a:t>
            </a:r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properties</a:t>
            </a:r>
            <a:r>
              <a:rPr lang="fr-FR" sz="14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highlight>
                  <a:srgbClr val="C0C0C0"/>
                </a:highlight>
              </a:rPr>
              <a:t>parent</a:t>
            </a:r>
            <a:r>
              <a:rPr lang="fr-FR" sz="1400" dirty="0"/>
              <a:t> : the </a:t>
            </a:r>
            <a:r>
              <a:rPr lang="fr-FR" sz="1400" dirty="0" err="1"/>
              <a:t>property</a:t>
            </a:r>
            <a:r>
              <a:rPr lang="fr-FR" sz="1400" dirty="0"/>
              <a:t> name of the </a:t>
            </a:r>
            <a:r>
              <a:rPr lang="fr-FR" sz="1400" dirty="0" err="1"/>
              <a:t>field</a:t>
            </a:r>
            <a:r>
              <a:rPr lang="fr-FR" sz="1400" dirty="0"/>
              <a:t> </a:t>
            </a:r>
            <a:r>
              <a:rPr lang="fr-FR" sz="1400" dirty="0" err="1"/>
              <a:t>linked</a:t>
            </a:r>
            <a:r>
              <a:rPr lang="fr-FR" sz="1400" dirty="0"/>
              <a:t>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highlight>
                  <a:srgbClr val="C0C0C0"/>
                </a:highlight>
              </a:rPr>
              <a:t>link</a:t>
            </a:r>
            <a:r>
              <a:rPr lang="fr-FR" sz="1400" dirty="0"/>
              <a:t> : </a:t>
            </a:r>
            <a:r>
              <a:rPr lang="en-US" sz="1400" dirty="0"/>
              <a:t>the nature of the relationship between them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The </a:t>
            </a:r>
            <a:r>
              <a:rPr lang="fr-FR" sz="1400" dirty="0" err="1">
                <a:highlight>
                  <a:srgbClr val="C0C0C0"/>
                </a:highlight>
              </a:rPr>
              <a:t>link</a:t>
            </a:r>
            <a:r>
              <a:rPr lang="fr-FR" sz="1400" dirty="0"/>
              <a:t> </a:t>
            </a:r>
            <a:r>
              <a:rPr lang="fr-FR" sz="1400" dirty="0" err="1"/>
              <a:t>property</a:t>
            </a:r>
            <a:r>
              <a:rPr lang="fr-FR" sz="1400" dirty="0"/>
              <a:t> value </a:t>
            </a:r>
            <a:r>
              <a:rPr lang="fr-FR" sz="1400" dirty="0">
                <a:highlight>
                  <a:srgbClr val="C0C0C0"/>
                </a:highlight>
              </a:rPr>
              <a:t>MUST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one of the </a:t>
            </a:r>
            <a:r>
              <a:rPr lang="fr-FR" sz="1400" dirty="0" err="1"/>
              <a:t>three</a:t>
            </a:r>
            <a:r>
              <a:rPr lang="fr-FR" sz="1400" dirty="0"/>
              <a:t> </a:t>
            </a:r>
            <a:r>
              <a:rPr lang="fr-FR" sz="1400" dirty="0" err="1"/>
              <a:t>following</a:t>
            </a:r>
            <a:r>
              <a:rPr lang="fr-FR" sz="1400" dirty="0"/>
              <a:t> :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highlight>
                  <a:srgbClr val="C0C0C0"/>
                </a:highlight>
              </a:rPr>
              <a:t>derived</a:t>
            </a:r>
            <a:r>
              <a:rPr lang="fr-FR" sz="14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The </a:t>
            </a:r>
            <a:r>
              <a:rPr lang="fr-FR" sz="1400" dirty="0" err="1"/>
              <a:t>field</a:t>
            </a:r>
            <a:r>
              <a:rPr lang="fr-FR" sz="1400" dirty="0"/>
              <a:t> values are </a:t>
            </a:r>
            <a:r>
              <a:rPr lang="fr-FR" sz="1400" dirty="0" err="1"/>
              <a:t>dependant</a:t>
            </a:r>
            <a:r>
              <a:rPr lang="fr-FR" sz="1400" dirty="0"/>
              <a:t> on the values of parent </a:t>
            </a:r>
            <a:r>
              <a:rPr lang="fr-FR" sz="1400" dirty="0" err="1"/>
              <a:t>field</a:t>
            </a:r>
            <a:r>
              <a:rPr lang="fr-FR" sz="1400" dirty="0"/>
              <a:t> (a value in the parent </a:t>
            </a:r>
            <a:r>
              <a:rPr lang="fr-FR" sz="1400" dirty="0" err="1"/>
              <a:t>field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associated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a single </a:t>
            </a:r>
            <a:r>
              <a:rPr lang="fr-FR" sz="1400" dirty="0" err="1"/>
              <a:t>field</a:t>
            </a:r>
            <a:r>
              <a:rPr lang="fr-FR" sz="1400" dirty="0"/>
              <a:t> value).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E.g. The « Quarter » </a:t>
            </a:r>
            <a:r>
              <a:rPr lang="fr-FR" sz="1400" dirty="0" err="1"/>
              <a:t>field</a:t>
            </a:r>
            <a:r>
              <a:rPr lang="fr-FR" sz="1400" dirty="0"/>
              <a:t> [ T1,   T2,   T2,   T1,   T2,     T1  ] </a:t>
            </a:r>
            <a:r>
              <a:rPr lang="fr-FR" sz="1400" dirty="0" err="1"/>
              <a:t>is</a:t>
            </a:r>
            <a:r>
              <a:rPr lang="fr-FR" sz="1400" dirty="0"/>
              <a:t>  </a:t>
            </a:r>
            <a:r>
              <a:rPr lang="fr-FR" sz="1400" dirty="0">
                <a:highlight>
                  <a:srgbClr val="C0C0C0"/>
                </a:highlight>
              </a:rPr>
              <a:t>derived</a:t>
            </a:r>
            <a:r>
              <a:rPr lang="fr-FR" sz="1400" dirty="0"/>
              <a:t>  </a:t>
            </a:r>
            <a:r>
              <a:rPr lang="fr-FR" sz="1400" dirty="0" err="1"/>
              <a:t>from</a:t>
            </a:r>
            <a:r>
              <a:rPr lang="fr-FR" sz="1400" dirty="0"/>
              <a:t>  the « </a:t>
            </a:r>
            <a:r>
              <a:rPr lang="fr-FR" sz="1400" dirty="0" err="1"/>
              <a:t>month</a:t>
            </a:r>
            <a:r>
              <a:rPr lang="fr-FR" sz="1400" dirty="0"/>
              <a:t> » </a:t>
            </a:r>
            <a:r>
              <a:rPr lang="fr-FR" sz="1400" dirty="0" err="1"/>
              <a:t>field</a:t>
            </a:r>
            <a:r>
              <a:rPr lang="fr-FR" sz="1400" dirty="0"/>
              <a:t> [ jan, </a:t>
            </a:r>
            <a:r>
              <a:rPr lang="fr-FR" sz="1400" dirty="0" err="1"/>
              <a:t>apr</a:t>
            </a:r>
            <a:r>
              <a:rPr lang="fr-FR" sz="1400" dirty="0"/>
              <a:t>, </a:t>
            </a:r>
            <a:r>
              <a:rPr lang="fr-FR" sz="1400" dirty="0" err="1"/>
              <a:t>jun</a:t>
            </a:r>
            <a:r>
              <a:rPr lang="fr-FR" sz="1400" dirty="0"/>
              <a:t>, </a:t>
            </a:r>
            <a:r>
              <a:rPr lang="fr-FR" sz="1400" dirty="0" err="1"/>
              <a:t>feb</a:t>
            </a:r>
            <a:r>
              <a:rPr lang="fr-FR" sz="1400" dirty="0"/>
              <a:t>, </a:t>
            </a:r>
            <a:r>
              <a:rPr lang="fr-FR" sz="1400" dirty="0" err="1"/>
              <a:t>may</a:t>
            </a:r>
            <a:r>
              <a:rPr lang="fr-FR" sz="1400" dirty="0"/>
              <a:t>, jan]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 i.e. if a new entry ‘</a:t>
            </a:r>
            <a:r>
              <a:rPr lang="fr-FR" sz="1400" dirty="0" err="1"/>
              <a:t>jun</a:t>
            </a:r>
            <a:r>
              <a:rPr lang="fr-FR" sz="1400" dirty="0"/>
              <a:t>’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added</a:t>
            </a:r>
            <a:r>
              <a:rPr lang="fr-FR" sz="1400" dirty="0"/>
              <a:t>, the </a:t>
            </a:r>
            <a:r>
              <a:rPr lang="fr-FR" sz="1400" dirty="0" err="1"/>
              <a:t>corresponding</a:t>
            </a:r>
            <a:r>
              <a:rPr lang="fr-FR" sz="1400" dirty="0"/>
              <a:t> « quarter » value must </a:t>
            </a:r>
            <a:r>
              <a:rPr lang="fr-FR" sz="1400" dirty="0" err="1"/>
              <a:t>be</a:t>
            </a:r>
            <a:r>
              <a:rPr lang="fr-FR" sz="1400" dirty="0"/>
              <a:t> ‘T2’.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highlight>
                  <a:srgbClr val="C0C0C0"/>
                </a:highlight>
              </a:rPr>
              <a:t>coupled</a:t>
            </a:r>
            <a:r>
              <a:rPr lang="fr-FR" sz="14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The </a:t>
            </a:r>
            <a:r>
              <a:rPr lang="fr-FR" sz="1400" dirty="0" err="1"/>
              <a:t>field</a:t>
            </a:r>
            <a:r>
              <a:rPr lang="fr-FR" sz="1400" dirty="0"/>
              <a:t> values are </a:t>
            </a:r>
            <a:r>
              <a:rPr lang="fr-FR" sz="1400" dirty="0" err="1"/>
              <a:t>associated</a:t>
            </a:r>
            <a:r>
              <a:rPr lang="fr-FR" sz="1400" dirty="0"/>
              <a:t> to the values of parent </a:t>
            </a:r>
            <a:r>
              <a:rPr lang="fr-FR" sz="1400" dirty="0" err="1"/>
              <a:t>field</a:t>
            </a:r>
            <a:r>
              <a:rPr lang="fr-FR" sz="1400" dirty="0"/>
              <a:t> (</a:t>
            </a:r>
            <a:r>
              <a:rPr lang="fr-FR" sz="1400" dirty="0" err="1"/>
              <a:t>both</a:t>
            </a:r>
            <a:r>
              <a:rPr lang="fr-FR" sz="1400" dirty="0"/>
              <a:t> </a:t>
            </a:r>
            <a:r>
              <a:rPr lang="fr-FR" sz="1400" dirty="0" err="1"/>
              <a:t>fields</a:t>
            </a:r>
            <a:r>
              <a:rPr lang="fr-FR" sz="1400" dirty="0"/>
              <a:t> are derived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other</a:t>
            </a:r>
            <a:r>
              <a:rPr lang="fr-FR" sz="1400" dirty="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E.g. The « </a:t>
            </a:r>
            <a:r>
              <a:rPr lang="en-US" sz="1400" dirty="0"/>
              <a:t>Nickname” field  [ jock, </a:t>
            </a:r>
            <a:r>
              <a:rPr lang="en-US" sz="1400" dirty="0" err="1"/>
              <a:t>paulo</a:t>
            </a:r>
            <a:r>
              <a:rPr lang="en-US" sz="1400" dirty="0"/>
              <a:t>, </a:t>
            </a:r>
            <a:r>
              <a:rPr lang="en-US" sz="1400" dirty="0" err="1"/>
              <a:t>lili</a:t>
            </a:r>
            <a:r>
              <a:rPr lang="en-US" sz="1400" dirty="0"/>
              <a:t>, </a:t>
            </a:r>
            <a:r>
              <a:rPr lang="en-US" sz="1400" dirty="0" err="1"/>
              <a:t>paulo</a:t>
            </a:r>
            <a:r>
              <a:rPr lang="en-US" sz="1400" dirty="0"/>
              <a:t> ] is </a:t>
            </a:r>
            <a:r>
              <a:rPr lang="en-US" sz="1400" dirty="0">
                <a:highlight>
                  <a:srgbClr val="C0C0C0"/>
                </a:highlight>
              </a:rPr>
              <a:t>coupled</a:t>
            </a:r>
            <a:r>
              <a:rPr lang="en-US" sz="1400" dirty="0"/>
              <a:t> to the “name” field  [ john, </a:t>
            </a:r>
            <a:r>
              <a:rPr lang="en-US" sz="1400" dirty="0" err="1"/>
              <a:t>paul</a:t>
            </a:r>
            <a:r>
              <a:rPr lang="en-US" sz="1400" dirty="0"/>
              <a:t>, </a:t>
            </a:r>
            <a:r>
              <a:rPr lang="en-US" sz="1400" dirty="0" err="1"/>
              <a:t>leah</a:t>
            </a:r>
            <a:r>
              <a:rPr lang="en-US" sz="1400" dirty="0"/>
              <a:t>, </a:t>
            </a:r>
            <a:r>
              <a:rPr lang="en-US" sz="1400" dirty="0" err="1"/>
              <a:t>paul</a:t>
            </a:r>
            <a:r>
              <a:rPr lang="en-US" sz="1400" dirty="0"/>
              <a:t> ]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i.e. if a new entry ‘</a:t>
            </a:r>
            <a:r>
              <a:rPr lang="fr-FR" sz="1400" dirty="0" err="1"/>
              <a:t>lili</a:t>
            </a:r>
            <a:r>
              <a:rPr lang="fr-FR" sz="1400" dirty="0"/>
              <a:t>’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added</a:t>
            </a:r>
            <a:r>
              <a:rPr lang="fr-FR" sz="1400" dirty="0"/>
              <a:t>, the </a:t>
            </a:r>
            <a:r>
              <a:rPr lang="fr-FR" sz="1400" dirty="0" err="1"/>
              <a:t>corresponding</a:t>
            </a:r>
            <a:r>
              <a:rPr lang="fr-FR" sz="1400" dirty="0"/>
              <a:t> « Name » value must </a:t>
            </a:r>
            <a:r>
              <a:rPr lang="fr-FR" sz="1400" dirty="0" err="1"/>
              <a:t>be</a:t>
            </a:r>
            <a:r>
              <a:rPr lang="fr-FR" sz="1400" dirty="0"/>
              <a:t> ‘</a:t>
            </a:r>
            <a:r>
              <a:rPr lang="fr-FR" sz="1400" dirty="0" err="1"/>
              <a:t>leah</a:t>
            </a:r>
            <a:r>
              <a:rPr lang="fr-FR" sz="1400" dirty="0"/>
              <a:t>’ </a:t>
            </a:r>
            <a:r>
              <a:rPr lang="fr-FR" sz="1400" dirty="0" err="1"/>
              <a:t>just</a:t>
            </a:r>
            <a:r>
              <a:rPr lang="fr-FR" sz="1400" dirty="0"/>
              <a:t> as if a new entry ‘</a:t>
            </a:r>
            <a:r>
              <a:rPr lang="fr-FR" sz="1400" dirty="0" err="1"/>
              <a:t>leah</a:t>
            </a:r>
            <a:r>
              <a:rPr lang="fr-FR" sz="1400" dirty="0"/>
              <a:t>’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added</a:t>
            </a:r>
            <a:r>
              <a:rPr lang="fr-FR" sz="1400" dirty="0"/>
              <a:t>, the </a:t>
            </a:r>
            <a:r>
              <a:rPr lang="fr-FR" sz="1400" dirty="0" err="1"/>
              <a:t>corresponding</a:t>
            </a:r>
            <a:r>
              <a:rPr lang="fr-FR" sz="1400" dirty="0"/>
              <a:t> « </a:t>
            </a:r>
            <a:r>
              <a:rPr lang="fr-FR" sz="1400" dirty="0" err="1"/>
              <a:t>nickname</a:t>
            </a:r>
            <a:r>
              <a:rPr lang="fr-FR" sz="1400" dirty="0"/>
              <a:t> » value must </a:t>
            </a:r>
            <a:r>
              <a:rPr lang="fr-FR" sz="1400" dirty="0" err="1"/>
              <a:t>be</a:t>
            </a:r>
            <a:r>
              <a:rPr lang="fr-FR" sz="1400" dirty="0"/>
              <a:t> ‘</a:t>
            </a:r>
            <a:r>
              <a:rPr lang="fr-FR" sz="1400" dirty="0" err="1"/>
              <a:t>lili</a:t>
            </a:r>
            <a:r>
              <a:rPr lang="fr-FR" sz="1400" dirty="0"/>
              <a:t>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highlight>
                  <a:srgbClr val="C0C0C0"/>
                </a:highlight>
              </a:rPr>
              <a:t>crossed</a:t>
            </a:r>
            <a:r>
              <a:rPr lang="fr-FR" sz="14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This relationship means that all the different values of the field are associated with all the different values of another field.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E.g. the “Year” Field [ 2020, 2020, 2021, 2021] is </a:t>
            </a:r>
            <a:r>
              <a:rPr lang="en-US" sz="1400" dirty="0">
                <a:highlight>
                  <a:srgbClr val="C0C0C0"/>
                </a:highlight>
              </a:rPr>
              <a:t>crossed</a:t>
            </a:r>
            <a:r>
              <a:rPr lang="en-US" sz="1400" dirty="0"/>
              <a:t> to the “Semester” Field [ S1, S2, S1, S2 ]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i.e</a:t>
            </a:r>
            <a:r>
              <a:rPr lang="en-US" sz="1400" dirty="0"/>
              <a:t> the year 2020 is associated to semesters s1 and s2, just as the semester s1 is associated with years 2020 and 2021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043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77B4240-51C6-4573-997A-2FE21023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601" y="1815886"/>
            <a:ext cx="9668582" cy="1285124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0070C0"/>
                </a:solidFill>
              </a:rPr>
              <a:t>Appendix – Indexed List</a:t>
            </a:r>
          </a:p>
        </p:txBody>
      </p:sp>
      <p:sp>
        <p:nvSpPr>
          <p:cNvPr id="2" name="ZoneTexte 1">
            <a:hlinkClick r:id="rId2"/>
            <a:extLst>
              <a:ext uri="{FF2B5EF4-FFF2-40B4-BE49-F238E27FC236}">
                <a16:creationId xmlns:a16="http://schemas.microsoft.com/office/drawing/2014/main" id="{410A843C-8722-466E-874A-E79FAA9D4EB2}"/>
              </a:ext>
            </a:extLst>
          </p:cNvPr>
          <p:cNvSpPr txBox="1"/>
          <p:nvPr/>
        </p:nvSpPr>
        <p:spPr>
          <a:xfrm>
            <a:off x="347869" y="6488668"/>
            <a:ext cx="6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70C0"/>
                </a:solidFill>
              </a:rPr>
              <a:t>https://loco-philippe.github.io/ES/ilist.html</a:t>
            </a:r>
            <a:endParaRPr lang="fr-FR" dirty="0"/>
          </a:p>
        </p:txBody>
      </p:sp>
      <p:sp>
        <p:nvSpPr>
          <p:cNvPr id="6" name="ZoneTexte 5">
            <a:hlinkClick r:id="rId3"/>
            <a:extLst>
              <a:ext uri="{FF2B5EF4-FFF2-40B4-BE49-F238E27FC236}">
                <a16:creationId xmlns:a16="http://schemas.microsoft.com/office/drawing/2014/main" id="{D64DF67D-004C-450D-B9F7-B65D83DE7E12}"/>
              </a:ext>
            </a:extLst>
          </p:cNvPr>
          <p:cNvSpPr txBox="1"/>
          <p:nvPr/>
        </p:nvSpPr>
        <p:spPr>
          <a:xfrm>
            <a:off x="2959376" y="2639345"/>
            <a:ext cx="6691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https://github.com/loco-philippe/Environnemental-Sensing/blob/main/documentation/Ilist_technical.pdf</a:t>
            </a:r>
          </a:p>
        </p:txBody>
      </p:sp>
    </p:spTree>
    <p:extLst>
      <p:ext uri="{BB962C8B-B14F-4D97-AF65-F5344CB8AC3E}">
        <p14:creationId xmlns:p14="http://schemas.microsoft.com/office/powerpoint/2010/main" val="169113153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195979</TotalTime>
  <Words>919</Words>
  <Application>Microsoft Office PowerPoint</Application>
  <PresentationFormat>Grand écran</PresentationFormat>
  <Paragraphs>146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Brin</vt:lpstr>
      <vt:lpstr>Specification Table Schema</vt:lpstr>
      <vt:lpstr>1 – Requirement</vt:lpstr>
      <vt:lpstr>2 – Implementation (three options)</vt:lpstr>
      <vt:lpstr>3 – Text Proposal</vt:lpstr>
      <vt:lpstr>Appendix – Indexed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THOMY Philippe</cp:lastModifiedBy>
  <cp:revision>7</cp:revision>
  <dcterms:created xsi:type="dcterms:W3CDTF">2021-08-07T19:49:12Z</dcterms:created>
  <dcterms:modified xsi:type="dcterms:W3CDTF">2022-07-12T09:47:44Z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