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notesSlides/notesSlide21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1" r:id="rId3"/>
    <p:sldId id="281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82" r:id="rId13"/>
    <p:sldId id="296" r:id="rId14"/>
    <p:sldId id="297" r:id="rId15"/>
    <p:sldId id="303" r:id="rId16"/>
    <p:sldId id="304" r:id="rId17"/>
    <p:sldId id="305" r:id="rId18"/>
    <p:sldId id="277" r:id="rId19"/>
    <p:sldId id="298" r:id="rId20"/>
    <p:sldId id="299" r:id="rId21"/>
    <p:sldId id="302" r:id="rId22"/>
    <p:sldId id="301" r:id="rId23"/>
    <p:sldId id="276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tandardabschnitt" id="{779CC93D-E52E-4D84-901B-11D7331DD495}">
          <p14:sldIdLst>
            <p14:sldId id="259"/>
          </p14:sldIdLst>
        </p14:section>
        <p14:section name="Übersicht und Ziele" id="{ABA716BF-3A5C-4ADB-94C9-CFEF84EBA240}">
          <p14:sldIdLst>
            <p14:sldId id="261"/>
            <p14:sldId id="281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82"/>
            <p14:sldId id="296"/>
            <p14:sldId id="297"/>
            <p14:sldId id="303"/>
            <p14:sldId id="304"/>
            <p14:sldId id="305"/>
            <p14:sldId id="277"/>
            <p14:sldId id="298"/>
            <p14:sldId id="299"/>
            <p14:sldId id="302"/>
            <p14:sldId id="301"/>
            <p14:sldId id="276"/>
          </p14:sldIdLst>
        </p14:section>
        <p14:section name="Anhang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99FF33"/>
    <a:srgbClr val="009ED6"/>
    <a:srgbClr val="003300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78" d="100"/>
          <a:sy n="78" d="100"/>
        </p:scale>
        <p:origin x="-20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de-DE" sz="1200"/>
            </a:lvl1pPr>
          </a:lstStyle>
          <a:p>
            <a:fld id="{D83FDC75-7F73-4A4A-A77C-09AADF00E0EA}" type="datetimeFigureOut">
              <a:rPr lang="de-DE" smtClean="0"/>
              <a:pPr/>
              <a:t>22.04.2013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de-DE" sz="1200"/>
            </a:lvl1pPr>
          </a:lstStyle>
          <a:p>
            <a:fld id="{459226BF-1F13-42D3-80DC-373E7ADD1EB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193769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de-DE"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de-DE" sz="1200"/>
            </a:lvl1pPr>
          </a:lstStyle>
          <a:p>
            <a:fld id="{48AEF76B-3757-4A0B-AF93-28494465C1DD}" type="datetimeFigureOut">
              <a:rPr/>
              <a:pPr/>
              <a:t>12/17/2009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de-DE"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de-DE" sz="1200"/>
            </a:lvl1pPr>
          </a:lstStyle>
          <a:p>
            <a:fld id="{75693FD4-8F83-4EF7-AC3F-0DC0388986B0}" type="slidenum">
              <a:rPr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55600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de-DE" dirty="0" smtClean="0"/>
              <a:t>Marketing Begriffserklärung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de-DE" dirty="0" smtClean="0"/>
              <a:t>Marketing Begriffserklärung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de-DE" dirty="0" smtClean="0"/>
              <a:t>Marketing Begriffserklärung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de-DE" dirty="0" smtClean="0"/>
              <a:t>Marketing Begriffserklärung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de-DE" dirty="0" smtClean="0"/>
              <a:t>Marketing Begriffserklärung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de-DE" dirty="0" smtClean="0"/>
              <a:t>Marketing Begriffserklärung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de-DE" dirty="0" smtClean="0"/>
              <a:t>Microsoft </a:t>
            </a:r>
            <a:r>
              <a:rPr lang="de-DE" b="1" dirty="0" smtClean="0"/>
              <a:t>Entwicklungskompetenz</a:t>
            </a:r>
            <a:endParaRPr lang="de-DE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 dirty="0" smtClean="0"/>
              <a:t>Microsoft  - vertraulich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de-DE" smtClean="0"/>
              <a:pPr/>
              <a:t>18</a:t>
            </a:fld>
            <a:endParaRPr lang="de-DE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de-DE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084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de-DE" dirty="0" smtClean="0"/>
              <a:t>Marketing Begriffserklärung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de-DE" dirty="0" smtClean="0"/>
              <a:t>Microsoft </a:t>
            </a:r>
            <a:r>
              <a:rPr lang="de-DE" b="1" dirty="0" smtClean="0"/>
              <a:t>Entwicklungskompetenz</a:t>
            </a:r>
            <a:endParaRPr lang="de-DE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 dirty="0" smtClean="0"/>
              <a:t>Microsoft  - vertraulich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de-DE" smtClean="0"/>
              <a:pPr/>
              <a:t>22</a:t>
            </a:fld>
            <a:endParaRPr lang="de-DE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de-DE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de-DE" dirty="0" smtClean="0"/>
              <a:t>Microsoft </a:t>
            </a:r>
            <a:r>
              <a:rPr lang="de-DE" b="1" dirty="0" smtClean="0"/>
              <a:t>Entwicklungskompetenz</a:t>
            </a:r>
            <a:endParaRPr lang="de-DE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 dirty="0" smtClean="0"/>
              <a:t>Microsoft  - vertraulich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de-DE" smtClean="0"/>
              <a:pPr/>
              <a:t>23</a:t>
            </a:fld>
            <a:endParaRPr lang="de-DE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de-DE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r>
              <a:rPr lang="de-DE" sz="1200" dirty="0" smtClean="0"/>
              <a:t>Dies ist eine weitere Option</a:t>
            </a:r>
            <a:r>
              <a:rPr lang="de-DE" sz="1200" baseline="0" dirty="0" smtClean="0"/>
              <a:t> für Übersichtsfolien mit Übergängen.</a:t>
            </a:r>
            <a:endParaRPr lang="de-DE" sz="120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de-DE" dirty="0" smtClean="0"/>
              <a:t>Marketing Begriffserklärung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de-DE" dirty="0" smtClean="0"/>
              <a:t>Marketing Begriffserklärung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r>
              <a:rPr lang="de-DE" sz="1200" dirty="0" smtClean="0"/>
              <a:t>Dies ist eine weitere Option</a:t>
            </a:r>
            <a:r>
              <a:rPr lang="de-DE" sz="1200" baseline="0" dirty="0" smtClean="0"/>
              <a:t> für Übersichtsfolien mit Übergängen.</a:t>
            </a:r>
            <a:endParaRPr lang="de-DE" sz="120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de-DE" dirty="0" smtClean="0"/>
              <a:t>Marketing Begriffserklärung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de-DE" dirty="0" smtClean="0"/>
              <a:t>Marketing Begriffserklärung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r>
              <a:rPr lang="de-DE" sz="1200" dirty="0" smtClean="0"/>
              <a:t>Dies ist eine weitere Option</a:t>
            </a:r>
            <a:r>
              <a:rPr lang="de-DE" sz="1200" baseline="0" dirty="0" smtClean="0"/>
              <a:t> für Übersichtsfolien mit Übergängen.</a:t>
            </a:r>
            <a:endParaRPr lang="de-DE" sz="120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de-DE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de-DE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de-DE" smtClean="0"/>
              <a:t>Formatvorlage des Untertitelmasters durch Klicken bearbeiten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de-DE" sz="2000" baseline="0"/>
            </a:lvl1pPr>
          </a:lstStyle>
          <a:p>
            <a:r>
              <a:rPr kumimoji="0" lang="de-DE"/>
              <a:t>Firmenlogo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kumimoji="0"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kumimoji="0"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kumimoji="0"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de-D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de-DE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de-DE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de-DE" sz="1800"/>
            </a:lvl1pPr>
          </a:lstStyle>
          <a:p>
            <a:r>
              <a:rPr kumimoji="0" lang="de-DE"/>
              <a:t>Firmenlogo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de-DE"/>
            </a:lvl1pPr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de-DE" sz="3200">
                <a:latin typeface="+mn-lt"/>
              </a:defRPr>
            </a:lvl1pPr>
            <a:lvl2pPr eaLnBrk="1" latinLnBrk="0" hangingPunct="1">
              <a:defRPr kumimoji="0" lang="de-DE" sz="2800">
                <a:latin typeface="+mn-lt"/>
              </a:defRPr>
            </a:lvl2pPr>
            <a:lvl3pPr eaLnBrk="1" latinLnBrk="0" hangingPunct="1">
              <a:defRPr kumimoji="0" lang="de-DE" sz="2400">
                <a:latin typeface="+mn-lt"/>
              </a:defRPr>
            </a:lvl3pPr>
            <a:lvl4pPr eaLnBrk="1" latinLnBrk="0" hangingPunct="1">
              <a:defRPr kumimoji="0" lang="de-DE" sz="2400">
                <a:latin typeface="+mn-lt"/>
              </a:defRPr>
            </a:lvl4pPr>
            <a:lvl5pPr eaLnBrk="1" latinLnBrk="0" hangingPunct="1">
              <a:defRPr kumimoji="0" lang="de-DE" sz="2400">
                <a:latin typeface="+mn-lt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de-DE" sz="2800"/>
            </a:lvl1pPr>
            <a:lvl2pPr eaLnBrk="1" latinLnBrk="0" hangingPunct="1">
              <a:defRPr kumimoji="0" lang="de-DE" sz="2400"/>
            </a:lvl2pPr>
            <a:lvl3pPr eaLnBrk="1" latinLnBrk="0" hangingPunct="1">
              <a:defRPr kumimoji="0" lang="de-DE" sz="2000"/>
            </a:lvl3pPr>
            <a:lvl4pPr eaLnBrk="1" latinLnBrk="0" hangingPunct="1">
              <a:defRPr kumimoji="0" lang="de-DE" sz="1800"/>
            </a:lvl4pPr>
            <a:lvl5pPr eaLnBrk="1" latinLnBrk="0" hangingPunct="1">
              <a:defRPr kumimoji="0" lang="de-DE" sz="1800"/>
            </a:lvl5pPr>
            <a:lvl6pPr eaLnBrk="1" latinLnBrk="0" hangingPunct="1">
              <a:defRPr kumimoji="0" lang="de-DE" sz="1800"/>
            </a:lvl6pPr>
            <a:lvl7pPr eaLnBrk="1" latinLnBrk="0" hangingPunct="1">
              <a:defRPr kumimoji="0" lang="de-DE" sz="1800"/>
            </a:lvl7pPr>
            <a:lvl8pPr eaLnBrk="1" latinLnBrk="0" hangingPunct="1">
              <a:defRPr kumimoji="0" lang="de-DE" sz="1800"/>
            </a:lvl8pPr>
            <a:lvl9pPr eaLnBrk="1" latinLnBrk="0" hangingPunct="1">
              <a:defRPr kumimoji="0" lang="de-DE" sz="1800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de-DE" sz="2800"/>
            </a:lvl1pPr>
            <a:lvl2pPr eaLnBrk="1" latinLnBrk="0" hangingPunct="1">
              <a:defRPr kumimoji="0" lang="de-DE" sz="2400"/>
            </a:lvl2pPr>
            <a:lvl3pPr eaLnBrk="1" latinLnBrk="0" hangingPunct="1">
              <a:defRPr kumimoji="0" lang="de-DE" sz="2000"/>
            </a:lvl3pPr>
            <a:lvl4pPr eaLnBrk="1" latinLnBrk="0" hangingPunct="1">
              <a:defRPr kumimoji="0" lang="de-DE" sz="1800"/>
            </a:lvl4pPr>
            <a:lvl5pPr eaLnBrk="1" latinLnBrk="0" hangingPunct="1">
              <a:defRPr kumimoji="0" lang="de-DE" sz="1800"/>
            </a:lvl5pPr>
            <a:lvl6pPr eaLnBrk="1" latinLnBrk="0" hangingPunct="1">
              <a:defRPr kumimoji="0" lang="de-DE" sz="1800"/>
            </a:lvl6pPr>
            <a:lvl7pPr eaLnBrk="1" latinLnBrk="0" hangingPunct="1">
              <a:defRPr kumimoji="0" lang="de-DE" sz="1800"/>
            </a:lvl7pPr>
            <a:lvl8pPr eaLnBrk="1" latinLnBrk="0" hangingPunct="1">
              <a:defRPr kumimoji="0" lang="de-DE" sz="1800"/>
            </a:lvl8pPr>
            <a:lvl9pPr eaLnBrk="1" latinLnBrk="0" hangingPunct="1">
              <a:defRPr kumimoji="0" lang="de-DE" sz="1800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de-DE"/>
            </a:lvl1pPr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de-DE" sz="2400" b="1"/>
            </a:lvl1pPr>
            <a:lvl2pPr marL="457200" indent="0" eaLnBrk="1" latinLnBrk="0" hangingPunct="1">
              <a:buNone/>
              <a:defRPr kumimoji="0" lang="de-DE" sz="2000" b="1"/>
            </a:lvl2pPr>
            <a:lvl3pPr marL="914400" indent="0" eaLnBrk="1" latinLnBrk="0" hangingPunct="1">
              <a:buNone/>
              <a:defRPr kumimoji="0" lang="de-DE" sz="1800" b="1"/>
            </a:lvl3pPr>
            <a:lvl4pPr marL="1371600" indent="0" eaLnBrk="1" latinLnBrk="0" hangingPunct="1">
              <a:buNone/>
              <a:defRPr kumimoji="0" lang="de-DE" sz="1600" b="1"/>
            </a:lvl4pPr>
            <a:lvl5pPr marL="1828800" indent="0" eaLnBrk="1" latinLnBrk="0" hangingPunct="1">
              <a:buNone/>
              <a:defRPr kumimoji="0" lang="de-DE" sz="1600" b="1"/>
            </a:lvl5pPr>
            <a:lvl6pPr marL="2286000" indent="0" eaLnBrk="1" latinLnBrk="0" hangingPunct="1">
              <a:buNone/>
              <a:defRPr kumimoji="0" lang="de-DE" sz="1600" b="1"/>
            </a:lvl6pPr>
            <a:lvl7pPr marL="2743200" indent="0" eaLnBrk="1" latinLnBrk="0" hangingPunct="1">
              <a:buNone/>
              <a:defRPr kumimoji="0" lang="de-DE" sz="1600" b="1"/>
            </a:lvl7pPr>
            <a:lvl8pPr marL="3200400" indent="0" eaLnBrk="1" latinLnBrk="0" hangingPunct="1">
              <a:buNone/>
              <a:defRPr kumimoji="0" lang="de-DE" sz="1600" b="1"/>
            </a:lvl8pPr>
            <a:lvl9pPr marL="3657600" indent="0" eaLnBrk="1" latinLnBrk="0" hangingPunct="1">
              <a:buNone/>
              <a:defRPr kumimoji="0" lang="de-DE" sz="1600" b="1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de-DE" sz="2400"/>
            </a:lvl1pPr>
            <a:lvl2pPr eaLnBrk="1" latinLnBrk="0" hangingPunct="1">
              <a:defRPr kumimoji="0" lang="de-DE" sz="2000"/>
            </a:lvl2pPr>
            <a:lvl3pPr eaLnBrk="1" latinLnBrk="0" hangingPunct="1">
              <a:defRPr kumimoji="0" lang="de-DE" sz="1800"/>
            </a:lvl3pPr>
            <a:lvl4pPr eaLnBrk="1" latinLnBrk="0" hangingPunct="1">
              <a:defRPr kumimoji="0" lang="de-DE" sz="1600"/>
            </a:lvl4pPr>
            <a:lvl5pPr eaLnBrk="1" latinLnBrk="0" hangingPunct="1">
              <a:defRPr kumimoji="0" lang="de-DE" sz="1600"/>
            </a:lvl5pPr>
            <a:lvl6pPr eaLnBrk="1" latinLnBrk="0" hangingPunct="1">
              <a:defRPr kumimoji="0" lang="de-DE" sz="1600"/>
            </a:lvl6pPr>
            <a:lvl7pPr eaLnBrk="1" latinLnBrk="0" hangingPunct="1">
              <a:defRPr kumimoji="0" lang="de-DE" sz="1600"/>
            </a:lvl7pPr>
            <a:lvl8pPr eaLnBrk="1" latinLnBrk="0" hangingPunct="1">
              <a:defRPr kumimoji="0" lang="de-DE" sz="1600"/>
            </a:lvl8pPr>
            <a:lvl9pPr eaLnBrk="1" latinLnBrk="0" hangingPunct="1">
              <a:defRPr kumimoji="0" lang="de-DE" sz="1600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de-DE" sz="2400" b="1"/>
            </a:lvl1pPr>
            <a:lvl2pPr marL="457200" indent="0" eaLnBrk="1" latinLnBrk="0" hangingPunct="1">
              <a:buNone/>
              <a:defRPr kumimoji="0" lang="de-DE" sz="2000" b="1"/>
            </a:lvl2pPr>
            <a:lvl3pPr marL="914400" indent="0" eaLnBrk="1" latinLnBrk="0" hangingPunct="1">
              <a:buNone/>
              <a:defRPr kumimoji="0" lang="de-DE" sz="1800" b="1"/>
            </a:lvl3pPr>
            <a:lvl4pPr marL="1371600" indent="0" eaLnBrk="1" latinLnBrk="0" hangingPunct="1">
              <a:buNone/>
              <a:defRPr kumimoji="0" lang="de-DE" sz="1600" b="1"/>
            </a:lvl4pPr>
            <a:lvl5pPr marL="1828800" indent="0" eaLnBrk="1" latinLnBrk="0" hangingPunct="1">
              <a:buNone/>
              <a:defRPr kumimoji="0" lang="de-DE" sz="1600" b="1"/>
            </a:lvl5pPr>
            <a:lvl6pPr marL="2286000" indent="0" eaLnBrk="1" latinLnBrk="0" hangingPunct="1">
              <a:buNone/>
              <a:defRPr kumimoji="0" lang="de-DE" sz="1600" b="1"/>
            </a:lvl6pPr>
            <a:lvl7pPr marL="2743200" indent="0" eaLnBrk="1" latinLnBrk="0" hangingPunct="1">
              <a:buNone/>
              <a:defRPr kumimoji="0" lang="de-DE" sz="1600" b="1"/>
            </a:lvl7pPr>
            <a:lvl8pPr marL="3200400" indent="0" eaLnBrk="1" latinLnBrk="0" hangingPunct="1">
              <a:buNone/>
              <a:defRPr kumimoji="0" lang="de-DE" sz="1600" b="1"/>
            </a:lvl8pPr>
            <a:lvl9pPr marL="3657600" indent="0" eaLnBrk="1" latinLnBrk="0" hangingPunct="1">
              <a:buNone/>
              <a:defRPr kumimoji="0" lang="de-DE" sz="1600" b="1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de-DE" sz="2400"/>
            </a:lvl1pPr>
            <a:lvl2pPr eaLnBrk="1" latinLnBrk="0" hangingPunct="1">
              <a:defRPr kumimoji="0" lang="de-DE" sz="2000"/>
            </a:lvl2pPr>
            <a:lvl3pPr eaLnBrk="1" latinLnBrk="0" hangingPunct="1">
              <a:defRPr kumimoji="0" lang="de-DE" sz="1800"/>
            </a:lvl3pPr>
            <a:lvl4pPr eaLnBrk="1" latinLnBrk="0" hangingPunct="1">
              <a:defRPr kumimoji="0" lang="de-DE" sz="1600"/>
            </a:lvl4pPr>
            <a:lvl5pPr eaLnBrk="1" latinLnBrk="0" hangingPunct="1">
              <a:defRPr kumimoji="0" lang="de-DE" sz="1600"/>
            </a:lvl5pPr>
            <a:lvl6pPr eaLnBrk="1" latinLnBrk="0" hangingPunct="1">
              <a:defRPr kumimoji="0" lang="de-DE" sz="1600"/>
            </a:lvl6pPr>
            <a:lvl7pPr eaLnBrk="1" latinLnBrk="0" hangingPunct="1">
              <a:defRPr kumimoji="0" lang="de-DE" sz="1600"/>
            </a:lvl7pPr>
            <a:lvl8pPr eaLnBrk="1" latinLnBrk="0" hangingPunct="1">
              <a:defRPr kumimoji="0" lang="de-DE" sz="1600"/>
            </a:lvl8pPr>
            <a:lvl9pPr eaLnBrk="1" latinLnBrk="0" hangingPunct="1">
              <a:defRPr kumimoji="0" lang="de-DE" sz="1600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kumimoji="0"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de-DE" sz="2000" b="1"/>
            </a:lvl1pPr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de-DE" sz="3200"/>
            </a:lvl1pPr>
            <a:lvl2pPr eaLnBrk="1" latinLnBrk="0" hangingPunct="1">
              <a:defRPr kumimoji="0" lang="de-DE" sz="2800"/>
            </a:lvl2pPr>
            <a:lvl3pPr eaLnBrk="1" latinLnBrk="0" hangingPunct="1">
              <a:defRPr kumimoji="0" lang="de-DE" sz="2400"/>
            </a:lvl3pPr>
            <a:lvl4pPr eaLnBrk="1" latinLnBrk="0" hangingPunct="1">
              <a:defRPr kumimoji="0" lang="de-DE" sz="2000"/>
            </a:lvl4pPr>
            <a:lvl5pPr eaLnBrk="1" latinLnBrk="0" hangingPunct="1">
              <a:defRPr kumimoji="0" lang="de-DE" sz="2000"/>
            </a:lvl5pPr>
            <a:lvl6pPr eaLnBrk="1" latinLnBrk="0" hangingPunct="1">
              <a:defRPr kumimoji="0" lang="de-DE" sz="2000"/>
            </a:lvl6pPr>
            <a:lvl7pPr eaLnBrk="1" latinLnBrk="0" hangingPunct="1">
              <a:defRPr kumimoji="0" lang="de-DE" sz="2000"/>
            </a:lvl7pPr>
            <a:lvl8pPr eaLnBrk="1" latinLnBrk="0" hangingPunct="1">
              <a:defRPr kumimoji="0" lang="de-DE" sz="2000"/>
            </a:lvl8pPr>
            <a:lvl9pPr eaLnBrk="1" latinLnBrk="0" hangingPunct="1">
              <a:defRPr kumimoji="0" lang="de-DE" sz="2000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de-DE" sz="1400"/>
            </a:lvl1pPr>
            <a:lvl2pPr marL="457200" indent="0" eaLnBrk="1" latinLnBrk="0" hangingPunct="1">
              <a:buNone/>
              <a:defRPr kumimoji="0" lang="de-DE" sz="1200"/>
            </a:lvl2pPr>
            <a:lvl3pPr marL="914400" indent="0" eaLnBrk="1" latinLnBrk="0" hangingPunct="1">
              <a:buNone/>
              <a:defRPr kumimoji="0" lang="de-DE" sz="1000"/>
            </a:lvl3pPr>
            <a:lvl4pPr marL="1371600" indent="0" eaLnBrk="1" latinLnBrk="0" hangingPunct="1">
              <a:buNone/>
              <a:defRPr kumimoji="0" lang="de-DE" sz="900"/>
            </a:lvl4pPr>
            <a:lvl5pPr marL="1828800" indent="0" eaLnBrk="1" latinLnBrk="0" hangingPunct="1">
              <a:buNone/>
              <a:defRPr kumimoji="0" lang="de-DE" sz="900"/>
            </a:lvl5pPr>
            <a:lvl6pPr marL="2286000" indent="0" eaLnBrk="1" latinLnBrk="0" hangingPunct="1">
              <a:buNone/>
              <a:defRPr kumimoji="0" lang="de-DE" sz="900"/>
            </a:lvl6pPr>
            <a:lvl7pPr marL="2743200" indent="0" eaLnBrk="1" latinLnBrk="0" hangingPunct="1">
              <a:buNone/>
              <a:defRPr kumimoji="0" lang="de-DE" sz="900"/>
            </a:lvl7pPr>
            <a:lvl8pPr marL="3200400" indent="0" eaLnBrk="1" latinLnBrk="0" hangingPunct="1">
              <a:buNone/>
              <a:defRPr kumimoji="0" lang="de-DE" sz="900"/>
            </a:lvl8pPr>
            <a:lvl9pPr marL="3657600" indent="0" eaLnBrk="1" latinLnBrk="0" hangingPunct="1">
              <a:buNone/>
              <a:defRPr kumimoji="0" lang="de-DE" sz="900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de-DE" sz="2000" b="1"/>
            </a:lvl1pPr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de-DE" sz="3200"/>
            </a:lvl1pPr>
            <a:lvl2pPr marL="457200" indent="0" eaLnBrk="1" latinLnBrk="0" hangingPunct="1">
              <a:buNone/>
              <a:defRPr kumimoji="0" lang="de-DE" sz="2800"/>
            </a:lvl2pPr>
            <a:lvl3pPr marL="914400" indent="0" eaLnBrk="1" latinLnBrk="0" hangingPunct="1">
              <a:buNone/>
              <a:defRPr kumimoji="0" lang="de-DE" sz="2400"/>
            </a:lvl3pPr>
            <a:lvl4pPr marL="1371600" indent="0" eaLnBrk="1" latinLnBrk="0" hangingPunct="1">
              <a:buNone/>
              <a:defRPr kumimoji="0" lang="de-DE" sz="2000"/>
            </a:lvl4pPr>
            <a:lvl5pPr marL="1828800" indent="0" eaLnBrk="1" latinLnBrk="0" hangingPunct="1">
              <a:buNone/>
              <a:defRPr kumimoji="0" lang="de-DE" sz="2000"/>
            </a:lvl5pPr>
            <a:lvl6pPr marL="2286000" indent="0" eaLnBrk="1" latinLnBrk="0" hangingPunct="1">
              <a:buNone/>
              <a:defRPr kumimoji="0" lang="de-DE" sz="2000"/>
            </a:lvl6pPr>
            <a:lvl7pPr marL="2743200" indent="0" eaLnBrk="1" latinLnBrk="0" hangingPunct="1">
              <a:buNone/>
              <a:defRPr kumimoji="0" lang="de-DE" sz="2000"/>
            </a:lvl7pPr>
            <a:lvl8pPr marL="3200400" indent="0" eaLnBrk="1" latinLnBrk="0" hangingPunct="1">
              <a:buNone/>
              <a:defRPr kumimoji="0" lang="de-DE" sz="2000"/>
            </a:lvl8pPr>
            <a:lvl9pPr marL="3657600" indent="0" eaLnBrk="1" latinLnBrk="0" hangingPunct="1">
              <a:buNone/>
              <a:defRPr kumimoji="0" lang="de-DE" sz="2000"/>
            </a:lvl9pPr>
          </a:lstStyle>
          <a:p>
            <a:pPr eaLnBrk="1" latinLnBrk="0" hangingPunct="1"/>
            <a:r>
              <a:rPr lang="de-DE" smtClean="0"/>
              <a:t>Bild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de-DE" sz="1400"/>
            </a:lvl1pPr>
            <a:lvl2pPr marL="457200" indent="0" eaLnBrk="1" latinLnBrk="0" hangingPunct="1">
              <a:buNone/>
              <a:defRPr kumimoji="0" lang="de-DE" sz="1200"/>
            </a:lvl2pPr>
            <a:lvl3pPr marL="914400" indent="0" eaLnBrk="1" latinLnBrk="0" hangingPunct="1">
              <a:buNone/>
              <a:defRPr kumimoji="0" lang="de-DE" sz="1000"/>
            </a:lvl3pPr>
            <a:lvl4pPr marL="1371600" indent="0" eaLnBrk="1" latinLnBrk="0" hangingPunct="1">
              <a:buNone/>
              <a:defRPr kumimoji="0" lang="de-DE" sz="900"/>
            </a:lvl4pPr>
            <a:lvl5pPr marL="1828800" indent="0" eaLnBrk="1" latinLnBrk="0" hangingPunct="1">
              <a:buNone/>
              <a:defRPr kumimoji="0" lang="de-DE" sz="900"/>
            </a:lvl5pPr>
            <a:lvl6pPr marL="2286000" indent="0" eaLnBrk="1" latinLnBrk="0" hangingPunct="1">
              <a:buNone/>
              <a:defRPr kumimoji="0" lang="de-DE" sz="900"/>
            </a:lvl6pPr>
            <a:lvl7pPr marL="2743200" indent="0" eaLnBrk="1" latinLnBrk="0" hangingPunct="1">
              <a:buNone/>
              <a:defRPr kumimoji="0" lang="de-DE" sz="900"/>
            </a:lvl7pPr>
            <a:lvl8pPr marL="3200400" indent="0" eaLnBrk="1" latinLnBrk="0" hangingPunct="1">
              <a:buNone/>
              <a:defRPr kumimoji="0" lang="de-DE" sz="900"/>
            </a:lvl8pPr>
            <a:lvl9pPr marL="3657600" indent="0" eaLnBrk="1" latinLnBrk="0" hangingPunct="1">
              <a:buNone/>
              <a:defRPr kumimoji="0" lang="de-DE" sz="900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de-DE" smtClean="0"/>
              <a:t>Titelmasterformat durch Klicken bearbeiten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/>
              <a:pPr/>
              <a:t>12/17/2009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‹#›</a:t>
            </a:fld>
            <a:endParaRPr kumimoji="0"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de-DE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de-DE"/>
      </a:defPPr>
      <a:lvl1pPr marL="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kalisten.de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hyperlink" Target="http://de.wikipedia.org/wiki/Marketing" TargetMode="Externa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smtClean="0"/>
              <a:t>Marketing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dirty="0" smtClean="0"/>
              <a:t>eine minimal Einführung</a:t>
            </a:r>
            <a:endParaRPr lang="de-DE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latin typeface="+mn-lt"/>
              </a:rPr>
              <a:t>Matthias Bohnstedt</a:t>
            </a:r>
            <a:endParaRPr lang="de-DE" sz="2400" dirty="0">
              <a:latin typeface="+mn-lt"/>
            </a:endParaRPr>
          </a:p>
          <a:p>
            <a:r>
              <a:rPr lang="de-DE" sz="2400" dirty="0" smtClean="0">
                <a:latin typeface="+mn-lt"/>
              </a:rPr>
              <a:t>22.04.2013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smtClean="0"/>
              <a:t>Management I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52615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 smtClean="0"/>
              <a:t>Management  	</a:t>
            </a:r>
            <a:r>
              <a:rPr lang="de-DE" sz="2400" dirty="0" smtClean="0"/>
              <a:t>~	</a:t>
            </a:r>
            <a:r>
              <a:rPr lang="de-DE" dirty="0" smtClean="0"/>
              <a:t> „In der Lage sein etwas zu tun“</a:t>
            </a: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4 –Phasen-Modell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Analysephase</a:t>
            </a:r>
            <a:br>
              <a:rPr lang="de-DE" dirty="0" smtClean="0"/>
            </a:br>
            <a:r>
              <a:rPr lang="de-DE" dirty="0" smtClean="0"/>
              <a:t>Wie ist die Situation auf dem Markt?</a:t>
            </a:r>
            <a:br>
              <a:rPr lang="de-DE" dirty="0" smtClean="0"/>
            </a:b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Planungsphase</a:t>
            </a:r>
            <a:br>
              <a:rPr lang="de-DE" dirty="0" smtClean="0"/>
            </a:br>
            <a:r>
              <a:rPr lang="de-DE" dirty="0" smtClean="0"/>
              <a:t>Ziele </a:t>
            </a:r>
            <a:r>
              <a:rPr lang="de-DE" dirty="0"/>
              <a:t>bestimmen (ohne klare Ziele kein Erfolg</a:t>
            </a:r>
            <a:r>
              <a:rPr lang="de-DE" dirty="0" smtClean="0"/>
              <a:t>!)</a:t>
            </a:r>
            <a:br>
              <a:rPr lang="de-DE" dirty="0" smtClean="0"/>
            </a:b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Realisierungsphase</a:t>
            </a:r>
            <a:br>
              <a:rPr lang="de-DE" dirty="0" smtClean="0"/>
            </a:br>
            <a:r>
              <a:rPr lang="de-DE" dirty="0" smtClean="0"/>
              <a:t>Strategien sollten sich nicht behindern – klare Linie.</a:t>
            </a:r>
            <a:br>
              <a:rPr lang="de-DE" dirty="0" smtClean="0"/>
            </a:b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Kontrollphase</a:t>
            </a:r>
            <a:br>
              <a:rPr lang="de-DE" dirty="0" smtClean="0"/>
            </a:br>
            <a:r>
              <a:rPr lang="de-DE" dirty="0" smtClean="0"/>
              <a:t>Wo wollten wir hin, wo stehen wir, wo müssen wir „fixen“?</a:t>
            </a: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389974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Management II</a:t>
            </a:r>
            <a:br>
              <a:rPr lang="de-DE" dirty="0" smtClean="0"/>
            </a:br>
            <a:r>
              <a:rPr lang="de-DE" dirty="0" smtClean="0">
                <a:solidFill>
                  <a:schemeClr val="accent6"/>
                </a:solidFill>
              </a:rPr>
              <a:t>Der Regelkreis</a:t>
            </a:r>
            <a:endParaRPr lang="de-DE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://www.marketing-vertriebsoptimierung.de/tl_files/mvo/pic/site/Marketing-Regelkrei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6858" y="1484784"/>
            <a:ext cx="741959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4984909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de-DE" sz="7200" dirty="0" smtClean="0"/>
              <a:t>Marktarten</a:t>
            </a:r>
          </a:p>
          <a:p>
            <a:pPr algn="ctr"/>
            <a:r>
              <a:rPr lang="de-DE" sz="2800" dirty="0" err="1" smtClean="0">
                <a:solidFill>
                  <a:schemeClr val="bg2">
                    <a:lumMod val="25000"/>
                  </a:schemeClr>
                </a:solidFill>
              </a:rPr>
              <a:t>gaaa</a:t>
            </a:r>
            <a:r>
              <a:rPr lang="de-DE" sz="2800" dirty="0" err="1" smtClean="0">
                <a:solidFill>
                  <a:schemeClr val="bg2">
                    <a:lumMod val="50000"/>
                  </a:schemeClr>
                </a:solidFill>
              </a:rPr>
              <a:t>aaaa</a:t>
            </a:r>
            <a:r>
              <a:rPr lang="de-DE" sz="2800" dirty="0" err="1" smtClean="0">
                <a:solidFill>
                  <a:schemeClr val="bg2">
                    <a:lumMod val="75000"/>
                  </a:schemeClr>
                </a:solidFill>
              </a:rPr>
              <a:t>aa</a:t>
            </a:r>
            <a:r>
              <a:rPr lang="de-DE" sz="2800" dirty="0" err="1" smtClean="0">
                <a:solidFill>
                  <a:schemeClr val="bg2">
                    <a:lumMod val="90000"/>
                  </a:schemeClr>
                </a:solidFill>
              </a:rPr>
              <a:t>aann</a:t>
            </a:r>
            <a:r>
              <a:rPr lang="de-DE" sz="2800" dirty="0" err="1" smtClean="0">
                <a:solidFill>
                  <a:schemeClr val="bg2">
                    <a:lumMod val="75000"/>
                  </a:schemeClr>
                </a:solidFill>
              </a:rPr>
              <a:t>nn</a:t>
            </a:r>
            <a:r>
              <a:rPr lang="de-DE" sz="2800" dirty="0" err="1" smtClean="0">
                <a:solidFill>
                  <a:schemeClr val="bg2">
                    <a:lumMod val="50000"/>
                  </a:schemeClr>
                </a:solidFill>
              </a:rPr>
              <a:t>nn</a:t>
            </a:r>
            <a:r>
              <a:rPr lang="de-DE" sz="2800" dirty="0" err="1" smtClean="0">
                <a:solidFill>
                  <a:schemeClr val="bg2">
                    <a:lumMod val="25000"/>
                  </a:schemeClr>
                </a:solidFill>
              </a:rPr>
              <a:t>nnz</a:t>
            </a:r>
            <a:r>
              <a:rPr lang="de-DE" sz="2800" dirty="0" smtClean="0"/>
              <a:t> </a:t>
            </a:r>
            <a:br>
              <a:rPr lang="de-DE" sz="2800" dirty="0" smtClean="0"/>
            </a:br>
            <a:r>
              <a:rPr lang="de-DE" sz="2800" dirty="0" smtClean="0">
                <a:solidFill>
                  <a:schemeClr val="bg2">
                    <a:lumMod val="25000"/>
                  </a:schemeClr>
                </a:solidFill>
              </a:rPr>
              <a:t>kurz</a:t>
            </a:r>
            <a:endParaRPr lang="de-DE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smtClean="0"/>
              <a:t>Marktarten nach Produkt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5261587"/>
          </a:xfrm>
        </p:spPr>
        <p:txBody>
          <a:bodyPr>
            <a:normAutofit/>
          </a:bodyPr>
          <a:lstStyle/>
          <a:p>
            <a:r>
              <a:rPr lang="de-DE" dirty="0" smtClean="0"/>
              <a:t>Konsumgütermarketing</a:t>
            </a:r>
          </a:p>
          <a:p>
            <a:r>
              <a:rPr lang="de-DE" dirty="0" smtClean="0"/>
              <a:t>Investitionsmarketing</a:t>
            </a:r>
          </a:p>
          <a:p>
            <a:r>
              <a:rPr lang="de-DE" dirty="0" smtClean="0"/>
              <a:t>Dienstleistungsmarketing</a:t>
            </a:r>
          </a:p>
          <a:p>
            <a:r>
              <a:rPr lang="de-DE" dirty="0" smtClean="0"/>
              <a:t>Non-Profit Marketing</a:t>
            </a:r>
          </a:p>
          <a:p>
            <a:r>
              <a:rPr lang="de-DE" dirty="0" err="1" smtClean="0"/>
              <a:t>Social</a:t>
            </a:r>
            <a:r>
              <a:rPr lang="de-DE" dirty="0" smtClean="0"/>
              <a:t> Marketing</a:t>
            </a:r>
          </a:p>
          <a:p>
            <a:r>
              <a:rPr lang="de-DE" dirty="0" smtClean="0"/>
              <a:t>Destination Marketing</a:t>
            </a:r>
          </a:p>
          <a:p>
            <a:r>
              <a:rPr lang="de-DE" dirty="0" smtClean="0"/>
              <a:t>Handelsmarketing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80348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smtClean="0"/>
              <a:t>Marktarten nach Marktpartnern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5261587"/>
          </a:xfrm>
        </p:spPr>
        <p:txBody>
          <a:bodyPr>
            <a:normAutofit/>
          </a:bodyPr>
          <a:lstStyle/>
          <a:p>
            <a:r>
              <a:rPr lang="de-DE" dirty="0" smtClean="0"/>
              <a:t>B2B</a:t>
            </a:r>
          </a:p>
          <a:p>
            <a:r>
              <a:rPr lang="de-DE" dirty="0" smtClean="0"/>
              <a:t>B2C</a:t>
            </a:r>
          </a:p>
          <a:p>
            <a:r>
              <a:rPr lang="de-DE" dirty="0" smtClean="0"/>
              <a:t>C2C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3659949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1720" y="2087940"/>
            <a:ext cx="643143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de-DE" sz="7200" dirty="0" smtClean="0"/>
              <a:t>Marktforschung</a:t>
            </a:r>
            <a:endParaRPr lang="de-DE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69280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smtClean="0"/>
              <a:t>Marktforschung I - Ziele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5261587"/>
          </a:xfrm>
        </p:spPr>
        <p:txBody>
          <a:bodyPr>
            <a:normAutofit/>
          </a:bodyPr>
          <a:lstStyle/>
          <a:p>
            <a:r>
              <a:rPr lang="de-DE" dirty="0" smtClean="0"/>
              <a:t>Marktchancen mit Zeitvorsprung aufdecken</a:t>
            </a:r>
          </a:p>
          <a:p>
            <a:r>
              <a:rPr lang="de-DE" dirty="0" smtClean="0"/>
              <a:t>Risiken und Probleme frühzeitig erkennen</a:t>
            </a:r>
          </a:p>
          <a:p>
            <a:r>
              <a:rPr lang="de-DE" dirty="0" smtClean="0"/>
              <a:t>Den Erfolg von Marketing Maßnahmen prüf.</a:t>
            </a:r>
          </a:p>
          <a:p>
            <a:r>
              <a:rPr lang="de-DE" dirty="0" smtClean="0"/>
              <a:t>Eine größere Planungssicherheit haben</a:t>
            </a:r>
          </a:p>
          <a:p>
            <a:r>
              <a:rPr lang="de-DE" dirty="0" smtClean="0"/>
              <a:t>Die eigene Wettbewerbsposition bestimmen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796480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smtClean="0"/>
              <a:t>Marktartforschung II 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5261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Nach Erhebungsziel</a:t>
            </a:r>
          </a:p>
          <a:p>
            <a:r>
              <a:rPr lang="de-DE" dirty="0" smtClean="0"/>
              <a:t>Quantitative Marktforschung</a:t>
            </a:r>
          </a:p>
          <a:p>
            <a:pPr lvl="1"/>
            <a:r>
              <a:rPr lang="de-DE" dirty="0" smtClean="0"/>
              <a:t>Zahlen werden ermittelt (relativ leicht)</a:t>
            </a:r>
          </a:p>
          <a:p>
            <a:r>
              <a:rPr lang="de-DE" dirty="0" smtClean="0"/>
              <a:t>Qualitative Marktforschung</a:t>
            </a:r>
          </a:p>
          <a:p>
            <a:pPr lvl="1"/>
            <a:r>
              <a:rPr lang="de-DE" dirty="0" smtClean="0"/>
              <a:t>Motive und Ursachen werden ermittelt (Schwer!)</a:t>
            </a:r>
          </a:p>
          <a:p>
            <a:pPr marL="0" indent="0">
              <a:buNone/>
            </a:pPr>
            <a:r>
              <a:rPr lang="de-DE" dirty="0" smtClean="0"/>
              <a:t>Nach Zeit</a:t>
            </a:r>
          </a:p>
          <a:p>
            <a:r>
              <a:rPr lang="de-DE" dirty="0" smtClean="0"/>
              <a:t>Marktanalyse</a:t>
            </a:r>
          </a:p>
          <a:p>
            <a:r>
              <a:rPr lang="de-DE" dirty="0" smtClean="0"/>
              <a:t>Marktbeobachtung</a:t>
            </a:r>
          </a:p>
          <a:p>
            <a:r>
              <a:rPr lang="de-DE" dirty="0" smtClean="0"/>
              <a:t>Marktprognose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0877120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275856" y="3048000"/>
            <a:ext cx="5639544" cy="1362075"/>
          </a:xfrm>
        </p:spPr>
        <p:txBody>
          <a:bodyPr>
            <a:normAutofit/>
          </a:bodyPr>
          <a:lstStyle/>
          <a:p>
            <a:pPr>
              <a:defRPr lang="de-DE"/>
            </a:pPr>
            <a:r>
              <a:rPr lang="de-DE" dirty="0" smtClean="0"/>
              <a:t>Okay – Das war die Theorie</a:t>
            </a:r>
            <a:br>
              <a:rPr lang="de-DE" dirty="0" smtClean="0"/>
            </a:br>
            <a:r>
              <a:rPr lang="de-DE" dirty="0" err="1" smtClean="0"/>
              <a:t>What‘s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?</a:t>
            </a:r>
            <a:endParaRPr lang="de-DE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wir im Marketing zu tun haben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261587"/>
          </a:xfrm>
        </p:spPr>
        <p:txBody>
          <a:bodyPr>
            <a:normAutofit/>
          </a:bodyPr>
          <a:lstStyle/>
          <a:p>
            <a:r>
              <a:rPr lang="de-DE" sz="2800" dirty="0" smtClean="0"/>
              <a:t>Unsere Dienstleistung!</a:t>
            </a:r>
          </a:p>
          <a:p>
            <a:pPr lvl="1"/>
            <a:r>
              <a:rPr lang="de-DE" sz="1800" dirty="0" smtClean="0"/>
              <a:t>Welches Bedürfnis befriedigen wir? </a:t>
            </a:r>
          </a:p>
          <a:p>
            <a:pPr lvl="1"/>
            <a:r>
              <a:rPr lang="de-DE" sz="1800" dirty="0" smtClean="0"/>
              <a:t>Auf welche Weise?</a:t>
            </a:r>
          </a:p>
          <a:p>
            <a:pPr lvl="1"/>
            <a:r>
              <a:rPr lang="de-DE" sz="1800" dirty="0" smtClean="0"/>
              <a:t>Über welche Kanäle?</a:t>
            </a:r>
          </a:p>
          <a:p>
            <a:pPr lvl="1"/>
            <a:r>
              <a:rPr lang="de-DE" sz="1800" dirty="0" smtClean="0"/>
              <a:t>Mit welchen Mehrwert für den Kunden</a:t>
            </a:r>
          </a:p>
          <a:p>
            <a:pPr lvl="1"/>
            <a:r>
              <a:rPr lang="de-DE" sz="1800" dirty="0" smtClean="0"/>
              <a:t>…?</a:t>
            </a:r>
          </a:p>
          <a:p>
            <a:r>
              <a:rPr lang="de-DE" sz="2400" dirty="0" smtClean="0"/>
              <a:t>U</a:t>
            </a:r>
            <a:r>
              <a:rPr lang="de-DE" sz="2800" dirty="0" smtClean="0"/>
              <a:t>nser Produkt auf dem Markt!</a:t>
            </a:r>
          </a:p>
          <a:p>
            <a:pPr lvl="1"/>
            <a:r>
              <a:rPr lang="de-DE" sz="1800" dirty="0" smtClean="0"/>
              <a:t>Gibt es ähnliche Dienstleistungen?</a:t>
            </a:r>
            <a:br>
              <a:rPr lang="de-DE" sz="1800" dirty="0" smtClean="0"/>
            </a:br>
            <a:r>
              <a:rPr lang="de-DE" sz="1800" dirty="0" smtClean="0"/>
              <a:t>(ja z.B. </a:t>
            </a:r>
            <a:r>
              <a:rPr lang="de-DE" sz="1800" dirty="0" smtClean="0">
                <a:hlinkClick r:id="rId2"/>
              </a:rPr>
              <a:t>http://www.lokalisten.de/</a:t>
            </a:r>
            <a:r>
              <a:rPr lang="de-DE" sz="1800" dirty="0" smtClean="0"/>
              <a:t>)</a:t>
            </a:r>
          </a:p>
          <a:p>
            <a:pPr lvl="1"/>
            <a:r>
              <a:rPr lang="de-DE" sz="1800" dirty="0" smtClean="0"/>
              <a:t>Wie machen die das? </a:t>
            </a:r>
          </a:p>
          <a:p>
            <a:pPr lvl="1"/>
            <a:r>
              <a:rPr lang="de-DE" sz="1800" dirty="0" smtClean="0"/>
              <a:t>Wo befinden wir uns im Markt? </a:t>
            </a:r>
          </a:p>
          <a:p>
            <a:pPr lvl="1"/>
            <a:r>
              <a:rPr lang="de-DE" sz="1800" dirty="0" smtClean="0"/>
              <a:t>Wer sind mögliche Konkurrenten (Facebook!?, </a:t>
            </a:r>
            <a:r>
              <a:rPr lang="de-DE" sz="1800" dirty="0" err="1" smtClean="0"/>
              <a:t>google</a:t>
            </a:r>
            <a:r>
              <a:rPr lang="de-DE" sz="1800" dirty="0" smtClean="0"/>
              <a:t> </a:t>
            </a:r>
            <a:r>
              <a:rPr lang="de-DE" sz="1800" dirty="0" err="1" smtClean="0"/>
              <a:t>Circles</a:t>
            </a:r>
            <a:r>
              <a:rPr lang="de-DE" sz="1800" dirty="0" smtClean="0"/>
              <a:t>!?) </a:t>
            </a:r>
          </a:p>
          <a:p>
            <a:pPr lvl="1"/>
            <a:r>
              <a:rPr lang="de-DE" sz="1800" dirty="0" smtClean="0"/>
              <a:t>Wer sind mögliche Partner (Vereine!?,lokal Werbende!?)</a:t>
            </a:r>
          </a:p>
        </p:txBody>
      </p:sp>
    </p:spTree>
    <p:extLst>
      <p:ext uri="{BB962C8B-B14F-4D97-AF65-F5344CB8AC3E}">
        <p14:creationId xmlns:p14="http://schemas.microsoft.com/office/powerpoint/2010/main" xmlns="" val="7730361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smtClean="0"/>
              <a:t>Begriffserklärung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Beschreibt die unternehmerische </a:t>
            </a:r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Denkhaltung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de-DE" dirty="0" smtClean="0"/>
              <a:t>(Philosophie)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Anwendung von bestimmten </a:t>
            </a:r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Instrumentarien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smtClean="0"/>
              <a:t>(Techniken)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Verbindet alle unternehmerisches Prozesse</a:t>
            </a:r>
            <a:br>
              <a:rPr lang="de-DE" dirty="0" smtClean="0"/>
            </a:br>
            <a:r>
              <a:rPr lang="de-DE" dirty="0" smtClean="0"/>
              <a:t>zu einer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Management-Konzeption</a:t>
            </a:r>
            <a:r>
              <a:rPr lang="de-DE" dirty="0"/>
              <a:t> </a:t>
            </a:r>
          </a:p>
          <a:p>
            <a:pPr marL="857250" lvl="1" indent="-457200"/>
            <a:r>
              <a:rPr lang="de-DE" dirty="0" smtClean="0"/>
              <a:t>höchstmöglichen </a:t>
            </a:r>
            <a:r>
              <a:rPr lang="de-DE" dirty="0"/>
              <a:t>Nutzen für den </a:t>
            </a:r>
            <a:r>
              <a:rPr lang="de-DE" dirty="0" smtClean="0"/>
              <a:t>Kunden</a:t>
            </a:r>
          </a:p>
          <a:p>
            <a:pPr marL="857250" lvl="1" indent="-457200"/>
            <a:r>
              <a:rPr lang="de-DE" dirty="0" smtClean="0"/>
              <a:t>maximalen </a:t>
            </a:r>
            <a:r>
              <a:rPr lang="de-DE" dirty="0"/>
              <a:t>Gewinn für Unternehmung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wir im Marketing zu tun haben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Unsere Zielgruppe!</a:t>
            </a:r>
          </a:p>
          <a:p>
            <a:pPr lvl="1"/>
            <a:r>
              <a:rPr lang="de-DE" dirty="0" smtClean="0"/>
              <a:t>Sozialdemografisch</a:t>
            </a:r>
          </a:p>
          <a:p>
            <a:pPr lvl="1"/>
            <a:r>
              <a:rPr lang="de-DE" dirty="0" smtClean="0"/>
              <a:t>psychografisch</a:t>
            </a:r>
          </a:p>
          <a:p>
            <a:pPr lvl="1"/>
            <a:r>
              <a:rPr lang="de-DE" dirty="0" smtClean="0"/>
              <a:t>Verhaltensbeschreibende Merkmale</a:t>
            </a:r>
          </a:p>
          <a:p>
            <a:r>
              <a:rPr lang="de-DE" dirty="0" smtClean="0"/>
              <a:t>Vertrieb und Geschäftsmodell!</a:t>
            </a:r>
          </a:p>
          <a:p>
            <a:pPr lvl="1"/>
            <a:r>
              <a:rPr lang="de-DE" dirty="0" smtClean="0"/>
              <a:t>Wie und wo bekommen wir das Geld rein?</a:t>
            </a:r>
          </a:p>
          <a:p>
            <a:pPr lvl="1"/>
            <a:r>
              <a:rPr lang="de-DE" dirty="0" smtClean="0"/>
              <a:t>Was ist der Mehrwert den wir bieten, für den Leute bereit sind Geld auszugeben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547664" y="2276872"/>
            <a:ext cx="495840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DE" sz="3200" dirty="0"/>
              <a:t>Wer wird das Nutzen und 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was </a:t>
            </a:r>
            <a:r>
              <a:rPr lang="de-DE" sz="3200" dirty="0"/>
              <a:t>macht </a:t>
            </a:r>
            <a:r>
              <a:rPr lang="de-DE" sz="3200" dirty="0" smtClean="0"/>
              <a:t>diese </a:t>
            </a:r>
            <a:r>
              <a:rPr lang="de-DE" sz="3200" dirty="0"/>
              <a:t>Leute aus!?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8721880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wir im Marketing zu tun haben III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Und noch 101 Sache mehr…</a:t>
            </a:r>
          </a:p>
          <a:p>
            <a:pPr lvl="1"/>
            <a:r>
              <a:rPr lang="de-DE" dirty="0" smtClean="0"/>
              <a:t>Chancen-Risiken-Analyse</a:t>
            </a:r>
          </a:p>
          <a:p>
            <a:pPr lvl="1"/>
            <a:r>
              <a:rPr lang="de-DE" dirty="0" smtClean="0"/>
              <a:t>Potenzialanalyse</a:t>
            </a:r>
          </a:p>
          <a:p>
            <a:pPr lvl="1"/>
            <a:r>
              <a:rPr lang="de-DE" dirty="0" smtClean="0"/>
              <a:t>Produkttest</a:t>
            </a:r>
          </a:p>
          <a:p>
            <a:pPr lvl="1"/>
            <a:r>
              <a:rPr lang="de-DE" dirty="0" smtClean="0"/>
              <a:t>Markttest</a:t>
            </a:r>
          </a:p>
          <a:p>
            <a:pPr lvl="1"/>
            <a:r>
              <a:rPr lang="de-DE" dirty="0" smtClean="0"/>
              <a:t>Aufbau einer Marke (Image Haltung Werte)</a:t>
            </a:r>
          </a:p>
          <a:p>
            <a:pPr lvl="1"/>
            <a:r>
              <a:rPr lang="de-DE" dirty="0" smtClean="0"/>
              <a:t>Informationspolitik</a:t>
            </a:r>
          </a:p>
          <a:p>
            <a:pPr lvl="1"/>
            <a:r>
              <a:rPr lang="de-DE" dirty="0" smtClean="0"/>
              <a:t>Kontrahierungspolitik</a:t>
            </a:r>
          </a:p>
          <a:p>
            <a:pPr lvl="1"/>
            <a:r>
              <a:rPr lang="de-DE" dirty="0" smtClean="0"/>
              <a:t>Preispolitik</a:t>
            </a:r>
          </a:p>
          <a:p>
            <a:pPr lvl="1"/>
            <a:r>
              <a:rPr lang="de-DE" dirty="0" smtClean="0"/>
              <a:t>………………………………………….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37591073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275856" y="3048000"/>
            <a:ext cx="5639544" cy="1362075"/>
          </a:xfrm>
        </p:spPr>
        <p:txBody>
          <a:bodyPr>
            <a:normAutofit/>
          </a:bodyPr>
          <a:lstStyle/>
          <a:p>
            <a:pPr>
              <a:defRPr lang="de-DE"/>
            </a:pPr>
            <a:r>
              <a:rPr lang="de-DE" dirty="0" smtClean="0"/>
              <a:t>Danke für die Aufmerksamkeit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00505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de-DE"/>
            </a:pPr>
            <a:r>
              <a:rPr lang="de-DE"/>
              <a:t>Ressourcen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defRPr lang="de-DE"/>
            </a:pPr>
            <a:r>
              <a:rPr lang="de-DE" dirty="0" smtClean="0"/>
              <a:t>Uwe Engler / Ellen </a:t>
            </a:r>
            <a:r>
              <a:rPr lang="de-DE" dirty="0" err="1" smtClean="0"/>
              <a:t>Hautmann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Grundwissen Marketing</a:t>
            </a:r>
            <a:endParaRPr lang="de-DE" u="sng" dirty="0"/>
          </a:p>
          <a:p>
            <a:pPr>
              <a:defRPr lang="de-DE"/>
            </a:pPr>
            <a:endParaRPr lang="de-DE" dirty="0"/>
          </a:p>
          <a:p>
            <a:pPr>
              <a:defRPr lang="de-DE"/>
            </a:pPr>
            <a:r>
              <a:rPr lang="de-DE" dirty="0" smtClean="0"/>
              <a:t>Wikipedia </a:t>
            </a:r>
            <a:br>
              <a:rPr lang="de-DE" dirty="0" smtClean="0"/>
            </a:br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de.wikipedia.org/wiki/Marketing</a:t>
            </a:r>
            <a:endParaRPr lang="de-DE" dirty="0" smtClean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de-DE" sz="7200" dirty="0" smtClean="0"/>
              <a:t>Marketing als Denkhaltung</a:t>
            </a:r>
            <a:br>
              <a:rPr lang="de-DE" sz="7200" dirty="0" smtClean="0"/>
            </a:br>
            <a:r>
              <a:rPr lang="de-DE" sz="2000" dirty="0" smtClean="0"/>
              <a:t>„</a:t>
            </a:r>
            <a:r>
              <a:rPr lang="de-DE" sz="2800" dirty="0" smtClean="0"/>
              <a:t>Marketing ist die bewusst marktorientierte Führung des gesamten Unternehmens“ (Heribert Meffert)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smtClean="0"/>
              <a:t>Denkhaltung I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„Wir bedienen ein Bedürfnis“ </a:t>
            </a:r>
            <a:br>
              <a:rPr lang="de-DE" dirty="0" smtClean="0"/>
            </a:br>
            <a:r>
              <a:rPr lang="de-DE" dirty="0" smtClean="0"/>
              <a:t>Leistung </a:t>
            </a:r>
            <a:r>
              <a:rPr lang="de-DE" dirty="0"/>
              <a:t>für bestimmte </a:t>
            </a:r>
            <a:r>
              <a:rPr lang="de-DE" dirty="0" smtClean="0"/>
              <a:t>Zielgruppe</a:t>
            </a:r>
            <a:br>
              <a:rPr lang="de-DE" dirty="0" smtClean="0"/>
            </a:b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Kundenorientiert</a:t>
            </a:r>
            <a:r>
              <a:rPr lang="de-DE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Marktorientierte Sichtweise</a:t>
            </a:r>
            <a:br>
              <a:rPr lang="de-DE" dirty="0" smtClean="0"/>
            </a:b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Handlung aller Markteilnehmer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440686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smtClean="0"/>
              <a:t>Denkhaltung II 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52615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smtClean="0"/>
              <a:t>Typische Fragen des Marketing sind daher</a:t>
            </a:r>
          </a:p>
          <a:p>
            <a:pPr lvl="1"/>
            <a:r>
              <a:rPr lang="de-DE" dirty="0" smtClean="0"/>
              <a:t>Wem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smtClean="0"/>
              <a:t>biete ich welche Leistungen an?</a:t>
            </a:r>
          </a:p>
          <a:p>
            <a:pPr lvl="2"/>
            <a:r>
              <a:rPr lang="de-DE" dirty="0" smtClean="0"/>
              <a:t>Was macht sie „Wertvoll“?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Welche Gegenleistung erwarte ich?</a:t>
            </a:r>
          </a:p>
          <a:p>
            <a:pPr lvl="2"/>
            <a:r>
              <a:rPr lang="de-DE" dirty="0" smtClean="0"/>
              <a:t>Was kann ich (im vergleich zum Markt) verlangen dafür?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Wie mache ich mein Angebot dem Kunden zugänglich?</a:t>
            </a:r>
          </a:p>
          <a:p>
            <a:pPr lvl="2"/>
            <a:r>
              <a:rPr lang="de-DE" dirty="0" smtClean="0"/>
              <a:t>Welche Vertriebskanäle nutze ich?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Wen informiere ich in welcher Weise über mein Angebot?</a:t>
            </a:r>
          </a:p>
          <a:p>
            <a:pPr lvl="2"/>
            <a:r>
              <a:rPr lang="de-DE" dirty="0" smtClean="0"/>
              <a:t>Wie mache ich auf meine Produkt aufmerksam?</a:t>
            </a:r>
            <a:br>
              <a:rPr lang="de-DE" dirty="0" smtClean="0"/>
            </a:b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92068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de-DE" sz="7200" dirty="0" smtClean="0"/>
              <a:t>Marketing als Technik</a:t>
            </a:r>
            <a:br>
              <a:rPr lang="de-DE" sz="7200" dirty="0" smtClean="0"/>
            </a:br>
            <a:r>
              <a:rPr lang="de-DE" sz="7200" dirty="0" smtClean="0"/>
              <a:t>	</a:t>
            </a:r>
            <a:r>
              <a:rPr lang="de-DE" sz="2800" i="1" dirty="0" smtClean="0"/>
              <a:t>Das Handwerk</a:t>
            </a:r>
            <a:endParaRPr lang="de-DE" sz="2400" i="1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0169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smtClean="0"/>
              <a:t>Instrumente I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Sehr breites Feld!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Motivation ist der gezielte Eingriff ins Marktgeschehen.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Wirkungsvoller Einsatz der Marketing-Instrumente um die Erfolgswahrscheinlichkeit zu erhöhen.</a:t>
            </a:r>
            <a:br>
              <a:rPr lang="de-DE" dirty="0" smtClean="0"/>
            </a:b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938560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Instrumente II  </a:t>
            </a:r>
            <a:br>
              <a:rPr lang="de-DE" dirty="0" smtClean="0"/>
            </a:b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Das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4-P-Modell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File:Marketing-Mix.png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820891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2616761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de-DE" sz="7200" dirty="0" smtClean="0"/>
              <a:t>Marketing als Management - Konzeption</a:t>
            </a:r>
            <a:br>
              <a:rPr lang="de-DE" sz="7200" dirty="0" smtClean="0"/>
            </a:br>
            <a:r>
              <a:rPr lang="de-DE" sz="7200" dirty="0" smtClean="0"/>
              <a:t>	</a:t>
            </a:r>
            <a:r>
              <a:rPr lang="de-DE" sz="2800" i="1" dirty="0" smtClean="0"/>
              <a:t>„Wir brauchen einen Plan!“</a:t>
            </a:r>
            <a:endParaRPr lang="de-DE" sz="2400" i="1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52611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Schulu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396</Words>
  <Application>Microsoft Office PowerPoint</Application>
  <PresentationFormat>On-screen Show (4:3)</PresentationFormat>
  <Paragraphs>150</Paragraphs>
  <Slides>23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Schulung</vt:lpstr>
      <vt:lpstr>Marketing eine minimal Einführung</vt:lpstr>
      <vt:lpstr>Begriffserklärung</vt:lpstr>
      <vt:lpstr>Slide 3</vt:lpstr>
      <vt:lpstr>Denkhaltung I</vt:lpstr>
      <vt:lpstr>Denkhaltung II </vt:lpstr>
      <vt:lpstr>Slide 6</vt:lpstr>
      <vt:lpstr>Instrumente I</vt:lpstr>
      <vt:lpstr>Instrumente II   Das 4-P-Modell</vt:lpstr>
      <vt:lpstr>Slide 9</vt:lpstr>
      <vt:lpstr>Management I</vt:lpstr>
      <vt:lpstr>Management II Der Regelkreis</vt:lpstr>
      <vt:lpstr>Slide 12</vt:lpstr>
      <vt:lpstr>Marktarten nach Produkt</vt:lpstr>
      <vt:lpstr>Marktarten nach Marktpartnern</vt:lpstr>
      <vt:lpstr>Slide 15</vt:lpstr>
      <vt:lpstr>Marktforschung I - Ziele</vt:lpstr>
      <vt:lpstr>Marktartforschung II </vt:lpstr>
      <vt:lpstr>Okay – Das war die Theorie What‘s next?</vt:lpstr>
      <vt:lpstr>Was wir im Marketing zu tun haben I</vt:lpstr>
      <vt:lpstr>Was wir im Marketing zu tun haben II</vt:lpstr>
      <vt:lpstr>Was wir im Marketing zu tun haben III</vt:lpstr>
      <vt:lpstr>Danke für die Aufmerksamkeit</vt:lpstr>
      <vt:lpstr>Ressourcen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2013-04-21T18:03:07Z</dcterms:created>
  <dcterms:modified xsi:type="dcterms:W3CDTF">2013-04-22T12:43:41Z</dcterms:modified>
</cp:coreProperties>
</file>