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22a2083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22a2083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22a20831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22a20831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prediction is based on 365 15 minute intervals with 70/30 train/test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2a2083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2a2083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2a20831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2a20831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predictions are on the 5 minute dataset - 70/30 - 180 intervals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22a20831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22a20831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is 300 15 minute intervals with an 80/20 test/train dataset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2a2083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2a2083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b23248e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b23248e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23248e8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b23248e8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243da6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5243da6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494d43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494d43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07db00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07db00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5494d43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5494d43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b23248e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b23248e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2a20831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2a20831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2a20831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2a20831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22a208311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22a208311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2a208311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2a208311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2a20831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22a20831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22a208311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22a208311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b23248e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b23248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tradingview.com/pine-script-docs/en/v5/Introduction.html"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265500" y="333475"/>
            <a:ext cx="4045200" cy="1512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4000"/>
              <a:t>Sleep &amp; </a:t>
            </a:r>
            <a:r>
              <a:rPr lang="en" sz="4000"/>
              <a:t>Earn</a:t>
            </a:r>
            <a:br>
              <a:rPr lang="en" sz="4000"/>
            </a:br>
            <a:r>
              <a:rPr lang="en" sz="3000"/>
              <a:t>Crypto Trading Bot</a:t>
            </a:r>
            <a:endParaRPr b="1" sz="7100"/>
          </a:p>
        </p:txBody>
      </p:sp>
      <p:sp>
        <p:nvSpPr>
          <p:cNvPr id="73" name="Google Shape;73;p13"/>
          <p:cNvSpPr txBox="1"/>
          <p:nvPr>
            <p:ph idx="1" type="subTitle"/>
          </p:nvPr>
        </p:nvSpPr>
        <p:spPr>
          <a:xfrm>
            <a:off x="265500" y="1693374"/>
            <a:ext cx="4045200" cy="318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40"/>
              <a:buNone/>
            </a:pPr>
            <a:r>
              <a:t/>
            </a:r>
            <a:endParaRPr b="1" sz="134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Tim Tennyson</a:t>
            </a:r>
            <a:endParaRPr sz="140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Loc Thai</a:t>
            </a:r>
            <a:endParaRPr sz="1400">
              <a:solidFill>
                <a:srgbClr val="434343"/>
              </a:solidFill>
            </a:endParaRPr>
          </a:p>
          <a:p>
            <a:pPr indent="0" lvl="0" marL="0" rtl="0" algn="ctr">
              <a:lnSpc>
                <a:spcPct val="115000"/>
              </a:lnSpc>
              <a:spcBef>
                <a:spcPts val="0"/>
              </a:spcBef>
              <a:spcAft>
                <a:spcPts val="0"/>
              </a:spcAft>
              <a:buSzPts val="1100"/>
              <a:buNone/>
            </a:pPr>
            <a:r>
              <a:rPr lang="en" sz="1400">
                <a:solidFill>
                  <a:srgbClr val="434343"/>
                </a:solidFill>
                <a:latin typeface="Arial"/>
                <a:ea typeface="Arial"/>
                <a:cs typeface="Arial"/>
                <a:sym typeface="Arial"/>
              </a:rPr>
              <a:t>Rachel Bates</a:t>
            </a:r>
            <a:endParaRPr sz="1400">
              <a:solidFill>
                <a:srgbClr val="434343"/>
              </a:solidFill>
              <a:latin typeface="Arial"/>
              <a:ea typeface="Arial"/>
              <a:cs typeface="Arial"/>
              <a:sym typeface="Arial"/>
            </a:endParaRPr>
          </a:p>
          <a:p>
            <a:pPr indent="0" lvl="0" marL="0" rtl="0" algn="ctr">
              <a:lnSpc>
                <a:spcPct val="115000"/>
              </a:lnSpc>
              <a:spcBef>
                <a:spcPts val="0"/>
              </a:spcBef>
              <a:spcAft>
                <a:spcPts val="0"/>
              </a:spcAft>
              <a:buClr>
                <a:schemeClr val="dk2"/>
              </a:buClr>
              <a:buSzPts val="1100"/>
              <a:buFont typeface="Arial"/>
              <a:buNone/>
            </a:pPr>
            <a:r>
              <a:rPr lang="en" sz="1400">
                <a:solidFill>
                  <a:srgbClr val="434343"/>
                </a:solidFill>
                <a:latin typeface="Arial"/>
                <a:ea typeface="Arial"/>
                <a:cs typeface="Arial"/>
                <a:sym typeface="Arial"/>
              </a:rPr>
              <a:t>Kim Tung</a:t>
            </a:r>
            <a:endParaRPr sz="1400">
              <a:solidFill>
                <a:srgbClr val="434343"/>
              </a:solidFill>
              <a:latin typeface="Arial"/>
              <a:ea typeface="Arial"/>
              <a:cs typeface="Arial"/>
              <a:sym typeface="Arial"/>
            </a:endParaRPr>
          </a:p>
          <a:p>
            <a:pPr indent="0" lvl="0" marL="0" rtl="0" algn="ctr">
              <a:lnSpc>
                <a:spcPct val="115000"/>
              </a:lnSpc>
              <a:spcBef>
                <a:spcPts val="0"/>
              </a:spcBef>
              <a:spcAft>
                <a:spcPts val="0"/>
              </a:spcAft>
              <a:buSzPts val="1100"/>
              <a:buNone/>
            </a:pPr>
            <a:r>
              <a:rPr lang="en" sz="1400">
                <a:solidFill>
                  <a:srgbClr val="434343"/>
                </a:solidFill>
                <a:latin typeface="Arial"/>
                <a:ea typeface="Arial"/>
                <a:cs typeface="Arial"/>
                <a:sym typeface="Arial"/>
              </a:rPr>
              <a:t>Daniel English </a:t>
            </a:r>
            <a:endParaRPr sz="1400">
              <a:solidFill>
                <a:srgbClr val="434343"/>
              </a:solidFill>
            </a:endParaRPr>
          </a:p>
          <a:p>
            <a:pPr indent="0" lvl="0" marL="0" rtl="0" algn="ctr">
              <a:lnSpc>
                <a:spcPct val="115000"/>
              </a:lnSpc>
              <a:spcBef>
                <a:spcPts val="0"/>
              </a:spcBef>
              <a:spcAft>
                <a:spcPts val="0"/>
              </a:spcAft>
              <a:buSzPts val="440"/>
              <a:buNone/>
            </a:pPr>
            <a:r>
              <a:rPr lang="en" sz="1400">
                <a:solidFill>
                  <a:srgbClr val="434343"/>
                </a:solidFill>
              </a:rPr>
              <a:t>Vic Gellon</a:t>
            </a:r>
            <a:endParaRPr sz="1400">
              <a:solidFill>
                <a:srgbClr val="434343"/>
              </a:solidFill>
            </a:endParaRPr>
          </a:p>
          <a:p>
            <a:pPr indent="0" lvl="0" marL="0" rtl="0" algn="ctr">
              <a:lnSpc>
                <a:spcPct val="115000"/>
              </a:lnSpc>
              <a:spcBef>
                <a:spcPts val="0"/>
              </a:spcBef>
              <a:spcAft>
                <a:spcPts val="0"/>
              </a:spcAft>
              <a:buSzPts val="440"/>
              <a:buNone/>
            </a:pPr>
            <a:r>
              <a:t/>
            </a:r>
            <a:endParaRPr sz="1400">
              <a:solidFill>
                <a:srgbClr val="434343"/>
              </a:solidFill>
            </a:endParaRPr>
          </a:p>
          <a:p>
            <a:pPr indent="0" lvl="0" marL="0" rtl="0" algn="l">
              <a:spcBef>
                <a:spcPts val="0"/>
              </a:spcBef>
              <a:spcAft>
                <a:spcPts val="0"/>
              </a:spcAft>
              <a:buClr>
                <a:schemeClr val="dk2"/>
              </a:buClr>
              <a:buSzPts val="1100"/>
              <a:buFont typeface="Arial"/>
              <a:buNone/>
            </a:pPr>
            <a:r>
              <a:rPr b="1" lang="en" sz="1200">
                <a:solidFill>
                  <a:srgbClr val="434343"/>
                </a:solidFill>
              </a:rPr>
              <a:t>Agenda:</a:t>
            </a:r>
            <a:endParaRPr b="1" sz="12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Intro </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Technical Indicators</a:t>
            </a:r>
            <a:br>
              <a:rPr lang="en" sz="900">
                <a:solidFill>
                  <a:srgbClr val="434343"/>
                </a:solidFill>
              </a:rPr>
            </a:br>
            <a:r>
              <a:rPr lang="en" sz="900">
                <a:solidFill>
                  <a:srgbClr val="434343"/>
                </a:solidFill>
              </a:rPr>
              <a:t>Machine Learning</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Bot Logic</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Learnings &amp; Challenges</a:t>
            </a:r>
            <a:endParaRPr sz="900">
              <a:solidFill>
                <a:srgbClr val="434343"/>
              </a:solidFill>
            </a:endParaRPr>
          </a:p>
          <a:p>
            <a:pPr indent="0" lvl="0" marL="457200" rtl="0" algn="l">
              <a:spcBef>
                <a:spcPts val="0"/>
              </a:spcBef>
              <a:spcAft>
                <a:spcPts val="0"/>
              </a:spcAft>
              <a:buClr>
                <a:schemeClr val="dk2"/>
              </a:buClr>
              <a:buSzPts val="1100"/>
              <a:buFont typeface="Arial"/>
              <a:buNone/>
            </a:pPr>
            <a:r>
              <a:rPr lang="en" sz="900">
                <a:solidFill>
                  <a:srgbClr val="434343"/>
                </a:solidFill>
              </a:rPr>
              <a:t>Next Steps</a:t>
            </a:r>
            <a:endParaRPr sz="1100">
              <a:solidFill>
                <a:srgbClr val="434343"/>
              </a:solidFill>
            </a:endParaRPr>
          </a:p>
        </p:txBody>
      </p:sp>
      <p:sp>
        <p:nvSpPr>
          <p:cNvPr id="74" name="Google Shape;74;p13"/>
          <p:cNvSpPr txBox="1"/>
          <p:nvPr/>
        </p:nvSpPr>
        <p:spPr>
          <a:xfrm>
            <a:off x="4786400" y="82825"/>
            <a:ext cx="41823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Lato"/>
                <a:ea typeface="Lato"/>
                <a:cs typeface="Lato"/>
                <a:sym typeface="Lato"/>
              </a:rPr>
              <a:t>Introduction</a:t>
            </a:r>
            <a:br>
              <a:rPr lang="en" sz="1500">
                <a:latin typeface="Lato"/>
                <a:ea typeface="Lato"/>
                <a:cs typeface="Lato"/>
                <a:sym typeface="Lato"/>
              </a:rPr>
            </a:br>
            <a:br>
              <a:rPr lang="en" sz="1500">
                <a:latin typeface="Lato"/>
                <a:ea typeface="Lato"/>
                <a:cs typeface="Lato"/>
                <a:sym typeface="Lato"/>
              </a:rPr>
            </a:br>
            <a:r>
              <a:rPr lang="en" sz="1500">
                <a:latin typeface="Lato"/>
                <a:ea typeface="Lato"/>
                <a:cs typeface="Lato"/>
                <a:sym typeface="Lato"/>
              </a:rPr>
              <a:t>Our bot utilizes a “confluence trading” machine learning </a:t>
            </a:r>
            <a:r>
              <a:rPr lang="en" sz="1500">
                <a:latin typeface="Lato"/>
                <a:ea typeface="Lato"/>
                <a:cs typeface="Lato"/>
                <a:sym typeface="Lato"/>
              </a:rPr>
              <a:t>algorithm</a:t>
            </a:r>
            <a:r>
              <a:rPr lang="en" sz="1500">
                <a:latin typeface="Lato"/>
                <a:ea typeface="Lato"/>
                <a:cs typeface="Lato"/>
                <a:sym typeface="Lato"/>
              </a:rPr>
              <a:t> which analyzes a combination of market indicators to increase the odds of a winning trade. </a:t>
            </a:r>
            <a:endParaRPr sz="1500">
              <a:latin typeface="Lato"/>
              <a:ea typeface="Lato"/>
              <a:cs typeface="Lato"/>
              <a:sym typeface="Lato"/>
            </a:endParaRPr>
          </a:p>
          <a:p>
            <a:pPr indent="0" lvl="0" marL="0" rtl="0" algn="l">
              <a:lnSpc>
                <a:spcPct val="115000"/>
              </a:lnSpc>
              <a:spcBef>
                <a:spcPts val="0"/>
              </a:spcBef>
              <a:spcAft>
                <a:spcPts val="0"/>
              </a:spcAft>
              <a:buNone/>
            </a:pPr>
            <a:r>
              <a:t/>
            </a:r>
            <a:endParaRPr sz="15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An optimal trading strategy is generated based on confluence between technical indicators to execute a “buy”, “sell”, “short” or “hold” action. </a:t>
            </a:r>
            <a:endParaRPr sz="1500">
              <a:latin typeface="Lato"/>
              <a:ea typeface="Lato"/>
              <a:cs typeface="Lato"/>
              <a:sym typeface="Lato"/>
            </a:endParaRPr>
          </a:p>
          <a:p>
            <a:pPr indent="0" lvl="0" marL="0" rtl="0" algn="l">
              <a:lnSpc>
                <a:spcPct val="115000"/>
              </a:lnSpc>
              <a:spcBef>
                <a:spcPts val="0"/>
              </a:spcBef>
              <a:spcAft>
                <a:spcPts val="0"/>
              </a:spcAft>
              <a:buNone/>
            </a:pPr>
            <a:r>
              <a:t/>
            </a:r>
            <a:endParaRPr sz="1500">
              <a:latin typeface="Lato"/>
              <a:ea typeface="Lato"/>
              <a:cs typeface="Lato"/>
              <a:sym typeface="Lato"/>
            </a:endParaRPr>
          </a:p>
          <a:p>
            <a:pPr indent="0" lvl="0" marL="0" rtl="0" algn="l">
              <a:lnSpc>
                <a:spcPct val="115000"/>
              </a:lnSpc>
              <a:spcBef>
                <a:spcPts val="0"/>
              </a:spcBef>
              <a:spcAft>
                <a:spcPts val="0"/>
              </a:spcAft>
              <a:buNone/>
            </a:pPr>
            <a:r>
              <a:rPr lang="en" sz="1500">
                <a:latin typeface="Lato"/>
                <a:ea typeface="Lato"/>
                <a:cs typeface="Lato"/>
                <a:sym typeface="Lato"/>
              </a:rPr>
              <a:t>This bot trades cryptocurrencies using pine strategies in Tradingview. The pine strategies are optimized using machine learning techniques generated through Jupyter Notebook.</a:t>
            </a:r>
            <a:endParaRPr sz="15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 Model Feature Importance</a:t>
            </a:r>
            <a:endParaRPr/>
          </a:p>
        </p:txBody>
      </p:sp>
      <p:pic>
        <p:nvPicPr>
          <p:cNvPr id="129" name="Google Shape;129;p22"/>
          <p:cNvPicPr preferRelativeResize="0"/>
          <p:nvPr/>
        </p:nvPicPr>
        <p:blipFill>
          <a:blip r:embed="rId3">
            <a:alphaModFix/>
          </a:blip>
          <a:stretch>
            <a:fillRect/>
          </a:stretch>
        </p:blipFill>
        <p:spPr>
          <a:xfrm>
            <a:off x="2461675" y="1402800"/>
            <a:ext cx="6194226" cy="306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Predictions based on Model</a:t>
            </a:r>
            <a:endParaRPr/>
          </a:p>
        </p:txBody>
      </p:sp>
      <p:pic>
        <p:nvPicPr>
          <p:cNvPr id="135" name="Google Shape;135;p23"/>
          <p:cNvPicPr preferRelativeResize="0"/>
          <p:nvPr/>
        </p:nvPicPr>
        <p:blipFill>
          <a:blip r:embed="rId3">
            <a:alphaModFix/>
          </a:blip>
          <a:stretch>
            <a:fillRect/>
          </a:stretch>
        </p:blipFill>
        <p:spPr>
          <a:xfrm>
            <a:off x="2451650" y="575950"/>
            <a:ext cx="5763637" cy="411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Model Feature Importance</a:t>
            </a:r>
            <a:endParaRPr/>
          </a:p>
        </p:txBody>
      </p:sp>
      <p:pic>
        <p:nvPicPr>
          <p:cNvPr id="141" name="Google Shape;141;p24"/>
          <p:cNvPicPr preferRelativeResize="0"/>
          <p:nvPr/>
        </p:nvPicPr>
        <p:blipFill>
          <a:blip r:embed="rId3">
            <a:alphaModFix/>
          </a:blip>
          <a:stretch>
            <a:fillRect/>
          </a:stretch>
        </p:blipFill>
        <p:spPr>
          <a:xfrm>
            <a:off x="2678588" y="970650"/>
            <a:ext cx="5464725" cy="364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- 5 minute predictions</a:t>
            </a:r>
            <a:endParaRPr/>
          </a:p>
        </p:txBody>
      </p:sp>
      <p:pic>
        <p:nvPicPr>
          <p:cNvPr id="147" name="Google Shape;147;p25"/>
          <p:cNvPicPr preferRelativeResize="0"/>
          <p:nvPr/>
        </p:nvPicPr>
        <p:blipFill>
          <a:blip r:embed="rId3">
            <a:alphaModFix/>
          </a:blip>
          <a:stretch>
            <a:fillRect/>
          </a:stretch>
        </p:blipFill>
        <p:spPr>
          <a:xfrm>
            <a:off x="2675725" y="465875"/>
            <a:ext cx="5770660" cy="412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Matic - 15 minute predictions</a:t>
            </a:r>
            <a:endParaRPr/>
          </a:p>
        </p:txBody>
      </p:sp>
      <p:pic>
        <p:nvPicPr>
          <p:cNvPr id="153" name="Google Shape;153;p26"/>
          <p:cNvPicPr preferRelativeResize="0"/>
          <p:nvPr/>
        </p:nvPicPr>
        <p:blipFill>
          <a:blip r:embed="rId3">
            <a:alphaModFix/>
          </a:blip>
          <a:stretch>
            <a:fillRect/>
          </a:stretch>
        </p:blipFill>
        <p:spPr>
          <a:xfrm>
            <a:off x="2550250" y="950650"/>
            <a:ext cx="5915501" cy="377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AVAX - Model Feature Importance</a:t>
            </a:r>
            <a:endParaRPr/>
          </a:p>
        </p:txBody>
      </p:sp>
      <p:pic>
        <p:nvPicPr>
          <p:cNvPr id="159" name="Google Shape;159;p27"/>
          <p:cNvPicPr preferRelativeResize="0"/>
          <p:nvPr/>
        </p:nvPicPr>
        <p:blipFill>
          <a:blip r:embed="rId3">
            <a:alphaModFix/>
          </a:blip>
          <a:stretch>
            <a:fillRect/>
          </a:stretch>
        </p:blipFill>
        <p:spPr>
          <a:xfrm>
            <a:off x="2501700" y="1280875"/>
            <a:ext cx="5914025" cy="319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Bot Logic</a:t>
            </a:r>
            <a:endParaRPr/>
          </a:p>
        </p:txBody>
      </p:sp>
      <p:sp>
        <p:nvSpPr>
          <p:cNvPr id="165" name="Google Shape;165;p28"/>
          <p:cNvSpPr txBox="1"/>
          <p:nvPr>
            <p:ph idx="1" type="body"/>
          </p:nvPr>
        </p:nvSpPr>
        <p:spPr>
          <a:xfrm>
            <a:off x="2410100" y="2275875"/>
            <a:ext cx="6321600" cy="2474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Pine Editor in Tradingview is used to implement the optimal signal outputs generated through the machine learning model(s). The logic is coded using Pine, TradingView’s programming language.</a:t>
            </a:r>
            <a:endParaRPr/>
          </a:p>
          <a:p>
            <a:pPr indent="0" lvl="0" marL="0" rtl="0" algn="l">
              <a:spcBef>
                <a:spcPts val="1200"/>
              </a:spcBef>
              <a:spcAft>
                <a:spcPts val="0"/>
              </a:spcAft>
              <a:buNone/>
            </a:pPr>
            <a:r>
              <a:rPr lang="en" u="sng">
                <a:solidFill>
                  <a:schemeClr val="hlink"/>
                </a:solidFill>
                <a:hlinkClick r:id="rId3"/>
              </a:rPr>
              <a:t>Pine Introduction</a:t>
            </a:r>
            <a:endParaRPr/>
          </a:p>
          <a:p>
            <a:pPr indent="0" lvl="0" marL="0" rtl="0" algn="l">
              <a:spcBef>
                <a:spcPts val="1200"/>
              </a:spcBef>
              <a:spcAft>
                <a:spcPts val="1200"/>
              </a:spcAft>
              <a:buNone/>
            </a:pPr>
            <a:r>
              <a:rPr lang="en"/>
              <a:t>The TradingView strategy is then integrated with the api of choice through the TradingView app to execute trades automatically once </a:t>
            </a:r>
            <a:r>
              <a:rPr lang="en"/>
              <a:t>conditions</a:t>
            </a:r>
            <a:r>
              <a:rPr lang="en"/>
              <a:t> are met</a:t>
            </a:r>
            <a:endParaRPr/>
          </a:p>
        </p:txBody>
      </p:sp>
      <p:pic>
        <p:nvPicPr>
          <p:cNvPr id="166" name="Google Shape;166;p28"/>
          <p:cNvPicPr preferRelativeResize="0"/>
          <p:nvPr/>
        </p:nvPicPr>
        <p:blipFill>
          <a:blip r:embed="rId4">
            <a:alphaModFix/>
          </a:blip>
          <a:stretch>
            <a:fillRect/>
          </a:stretch>
        </p:blipFill>
        <p:spPr>
          <a:xfrm>
            <a:off x="2520200" y="1175650"/>
            <a:ext cx="6211500" cy="11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Learnings &amp; Challenges</a:t>
            </a:r>
            <a:endParaRPr/>
          </a:p>
        </p:txBody>
      </p:sp>
      <p:sp>
        <p:nvSpPr>
          <p:cNvPr id="172" name="Google Shape;172;p29"/>
          <p:cNvSpPr txBox="1"/>
          <p:nvPr>
            <p:ph idx="1" type="body"/>
          </p:nvPr>
        </p:nvSpPr>
        <p:spPr>
          <a:xfrm>
            <a:off x="904475" y="1264075"/>
            <a:ext cx="7827300" cy="333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Images and Examples:</a:t>
            </a:r>
            <a:endParaRPr/>
          </a:p>
          <a:p>
            <a:pPr indent="-342900" lvl="0" marL="457200" rtl="0" algn="l">
              <a:spcBef>
                <a:spcPts val="1200"/>
              </a:spcBef>
              <a:spcAft>
                <a:spcPts val="0"/>
              </a:spcAft>
              <a:buSzPts val="1800"/>
              <a:buChar char="-"/>
            </a:pPr>
            <a:r>
              <a:rPr lang="en"/>
              <a:t>Dataset</a:t>
            </a:r>
            <a:endParaRPr/>
          </a:p>
          <a:p>
            <a:pPr indent="-342900" lvl="0" marL="457200" rtl="0" algn="l">
              <a:spcBef>
                <a:spcPts val="0"/>
              </a:spcBef>
              <a:spcAft>
                <a:spcPts val="0"/>
              </a:spcAft>
              <a:buSzPts val="1800"/>
              <a:buChar char="-"/>
            </a:pPr>
            <a:r>
              <a:rPr lang="en"/>
              <a:t>Choice of Cryptocurrency</a:t>
            </a:r>
            <a:endParaRPr/>
          </a:p>
          <a:p>
            <a:pPr indent="-342900" lvl="0" marL="457200" rtl="0" algn="l">
              <a:spcBef>
                <a:spcPts val="0"/>
              </a:spcBef>
              <a:spcAft>
                <a:spcPts val="0"/>
              </a:spcAft>
              <a:buSzPts val="1800"/>
              <a:buChar char="-"/>
            </a:pPr>
            <a:r>
              <a:rPr lang="en"/>
              <a:t>Choice of Technical Indicators</a:t>
            </a:r>
            <a:endParaRPr/>
          </a:p>
          <a:p>
            <a:pPr indent="-342900" lvl="0" marL="457200" rtl="0" algn="l">
              <a:spcBef>
                <a:spcPts val="0"/>
              </a:spcBef>
              <a:spcAft>
                <a:spcPts val="0"/>
              </a:spcAft>
              <a:buSzPts val="1800"/>
              <a:buChar char="-"/>
            </a:pPr>
            <a:r>
              <a:rPr lang="en"/>
              <a:t>Choice of ML Algorithm</a:t>
            </a:r>
            <a:endParaRPr/>
          </a:p>
          <a:p>
            <a:pPr indent="-342900" lvl="0" marL="457200" rtl="0" algn="l">
              <a:spcBef>
                <a:spcPts val="0"/>
              </a:spcBef>
              <a:spcAft>
                <a:spcPts val="0"/>
              </a:spcAft>
              <a:buSzPts val="1800"/>
              <a:buChar char="-"/>
            </a:pPr>
            <a:r>
              <a:rPr lang="en"/>
              <a:t>Choice of ML performance evaluation matrix</a:t>
            </a:r>
            <a:endParaRPr/>
          </a:p>
          <a:p>
            <a:pPr indent="-342900" lvl="0" marL="457200" rtl="0" algn="l">
              <a:spcBef>
                <a:spcPts val="0"/>
              </a:spcBef>
              <a:spcAft>
                <a:spcPts val="0"/>
              </a:spcAft>
              <a:buSzPts val="1800"/>
              <a:buChar char="-"/>
            </a:pPr>
            <a:r>
              <a:rPr lang="en"/>
              <a:t>Fine tuning to achieve better machine learning predictive performance</a:t>
            </a:r>
            <a:endParaRPr/>
          </a:p>
          <a:p>
            <a:pPr indent="0" lvl="0" marL="0" rtl="0" algn="l">
              <a:spcBef>
                <a:spcPts val="1200"/>
              </a:spcBef>
              <a:spcAft>
                <a:spcPts val="0"/>
              </a:spcAft>
              <a:buNone/>
            </a:pPr>
            <a:r>
              <a:rPr lang="en"/>
              <a:t>Was project goal achieved? Is it in progress? TBD</a:t>
            </a:r>
            <a:endParaRPr/>
          </a:p>
          <a:p>
            <a:pPr indent="-342900" lvl="0" marL="457200" rtl="0" algn="l">
              <a:spcBef>
                <a:spcPts val="1200"/>
              </a:spcBef>
              <a:spcAft>
                <a:spcPts val="0"/>
              </a:spcAft>
              <a:buSzPts val="1800"/>
              <a:buChar char="-"/>
            </a:pPr>
            <a:r>
              <a:rPr lang="en"/>
              <a:t>Use of Machine Learning Algorithm to predict strategy returns</a:t>
            </a:r>
            <a:endParaRPr/>
          </a:p>
          <a:p>
            <a:pPr indent="-342900" lvl="0" marL="457200" rtl="0" algn="l">
              <a:spcBef>
                <a:spcPts val="0"/>
              </a:spcBef>
              <a:spcAft>
                <a:spcPts val="0"/>
              </a:spcAft>
              <a:buSzPts val="1800"/>
              <a:buChar char="-"/>
            </a:pPr>
            <a:r>
              <a:rPr lang="en"/>
              <a:t>Use of dataset for  analytics and buy/sell recommendation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0"/>
          <p:cNvPicPr preferRelativeResize="0"/>
          <p:nvPr/>
        </p:nvPicPr>
        <p:blipFill>
          <a:blip r:embed="rId3">
            <a:alphaModFix/>
          </a:blip>
          <a:stretch>
            <a:fillRect/>
          </a:stretch>
        </p:blipFill>
        <p:spPr>
          <a:xfrm>
            <a:off x="2440975" y="354163"/>
            <a:ext cx="5742850" cy="4435176"/>
          </a:xfrm>
          <a:prstGeom prst="rect">
            <a:avLst/>
          </a:prstGeom>
          <a:noFill/>
          <a:ln>
            <a:noFill/>
          </a:ln>
        </p:spPr>
      </p:pic>
      <p:sp>
        <p:nvSpPr>
          <p:cNvPr id="178" name="Google Shape;178;p30"/>
          <p:cNvSpPr txBox="1"/>
          <p:nvPr/>
        </p:nvSpPr>
        <p:spPr>
          <a:xfrm>
            <a:off x="468575" y="849975"/>
            <a:ext cx="126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Correlation of technical indicators</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1"/>
          <p:cNvPicPr preferRelativeResize="0"/>
          <p:nvPr/>
        </p:nvPicPr>
        <p:blipFill>
          <a:blip r:embed="rId3">
            <a:alphaModFix/>
          </a:blip>
          <a:stretch>
            <a:fillRect/>
          </a:stretch>
        </p:blipFill>
        <p:spPr>
          <a:xfrm>
            <a:off x="958951" y="0"/>
            <a:ext cx="7827249" cy="5143500"/>
          </a:xfrm>
          <a:prstGeom prst="rect">
            <a:avLst/>
          </a:prstGeom>
          <a:noFill/>
          <a:ln>
            <a:noFill/>
          </a:ln>
        </p:spPr>
      </p:pic>
      <p:sp>
        <p:nvSpPr>
          <p:cNvPr id="186" name="Google Shape;186;p31"/>
          <p:cNvSpPr txBox="1"/>
          <p:nvPr/>
        </p:nvSpPr>
        <p:spPr>
          <a:xfrm>
            <a:off x="207050" y="642950"/>
            <a:ext cx="84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Short window =4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Long Window=100</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Indicators</a:t>
            </a:r>
            <a:endParaRPr/>
          </a:p>
        </p:txBody>
      </p:sp>
      <p:sp>
        <p:nvSpPr>
          <p:cNvPr id="80" name="Google Shape;80;p14"/>
          <p:cNvSpPr txBox="1"/>
          <p:nvPr>
            <p:ph idx="1" type="body"/>
          </p:nvPr>
        </p:nvSpPr>
        <p:spPr>
          <a:xfrm>
            <a:off x="2400262" y="1294651"/>
            <a:ext cx="6321600" cy="300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00"/>
              <a:t>EMA (Exponential Moving Average) - a technical chart indicator that tracks the price of an investment (like a stock or commodity) over time. It used to measure trend directions over a period of time. Trend-follow indicator.</a:t>
            </a:r>
            <a:endParaRPr sz="1200"/>
          </a:p>
          <a:p>
            <a:pPr indent="0" lvl="0" marL="0" rtl="0" algn="l">
              <a:spcBef>
                <a:spcPts val="1200"/>
              </a:spcBef>
              <a:spcAft>
                <a:spcPts val="0"/>
              </a:spcAft>
              <a:buNone/>
            </a:pPr>
            <a:r>
              <a:rPr b="1" lang="en" sz="1200"/>
              <a:t>MACD (Moving Average Convergence Divergence) - shows the relationship between two moving averages  (i.e. 12,26).  There are three components: MACD=EMA 12 minus EMA 26, MACD Signal Line is 9-period EMA , MACD Histogram=MACD minus the MACD Signal Line</a:t>
            </a:r>
            <a:endParaRPr b="1" sz="1200"/>
          </a:p>
          <a:p>
            <a:pPr indent="0" lvl="0" marL="0" rtl="0" algn="l">
              <a:spcBef>
                <a:spcPts val="1200"/>
              </a:spcBef>
              <a:spcAft>
                <a:spcPts val="0"/>
              </a:spcAft>
              <a:buNone/>
            </a:pPr>
            <a:r>
              <a:rPr b="1" lang="en" sz="1200"/>
              <a:t>CCI (Commodity Channel Index) - a technical indicator that measures the difference between the current price and the historical average price. </a:t>
            </a:r>
            <a:r>
              <a:rPr lang="en" sz="1200">
                <a:solidFill>
                  <a:srgbClr val="202124"/>
                </a:solidFill>
                <a:highlight>
                  <a:srgbClr val="FFFFFF"/>
                </a:highlight>
                <a:latin typeface="Roboto"/>
                <a:ea typeface="Roboto"/>
                <a:cs typeface="Roboto"/>
                <a:sym typeface="Roboto"/>
              </a:rPr>
              <a:t>When the CCI is above zero, it indicates the price is above the historic average. Conversely, when the CCI is below zero, the price is below the historic average. In short, it tells you when the market is overbought or oversold.</a:t>
            </a:r>
            <a:endParaRPr b="1" sz="1200"/>
          </a:p>
          <a:p>
            <a:pPr indent="0" lvl="0" marL="0" rtl="0" algn="l">
              <a:spcBef>
                <a:spcPts val="1200"/>
              </a:spcBef>
              <a:spcAft>
                <a:spcPts val="1200"/>
              </a:spcAft>
              <a:buNone/>
            </a:pPr>
            <a:r>
              <a:rPr b="1" lang="en" sz="1200"/>
              <a:t>ICHIMOKU - </a:t>
            </a:r>
            <a:r>
              <a:rPr b="1" lang="en" sz="1200">
                <a:solidFill>
                  <a:srgbClr val="202124"/>
                </a:solidFill>
                <a:highlight>
                  <a:srgbClr val="FFFFFF"/>
                </a:highlight>
                <a:latin typeface="Roboto"/>
                <a:ea typeface="Roboto"/>
                <a:cs typeface="Roboto"/>
                <a:sym typeface="Roboto"/>
              </a:rPr>
              <a:t>a collection of technical indicators that show support and resistance levels, as well as momentum and trend direction</a:t>
            </a:r>
            <a:r>
              <a:rPr lang="en" sz="1200">
                <a:solidFill>
                  <a:srgbClr val="202124"/>
                </a:solidFill>
                <a:highlight>
                  <a:srgbClr val="FFFFFF"/>
                </a:highlight>
                <a:latin typeface="Roboto"/>
                <a:ea typeface="Roboto"/>
                <a:cs typeface="Roboto"/>
                <a:sym typeface="Roboto"/>
              </a:rPr>
              <a:t>. It does this by taking multiple averages and plotting them on a chart.</a:t>
            </a:r>
            <a:br>
              <a:rPr b="1" lang="en" sz="1200"/>
            </a:br>
            <a:endParaRPr b="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2"/>
          <p:cNvPicPr preferRelativeResize="0"/>
          <p:nvPr/>
        </p:nvPicPr>
        <p:blipFill>
          <a:blip r:embed="rId3">
            <a:alphaModFix/>
          </a:blip>
          <a:stretch>
            <a:fillRect/>
          </a:stretch>
        </p:blipFill>
        <p:spPr>
          <a:xfrm>
            <a:off x="991651" y="0"/>
            <a:ext cx="7794550" cy="5143500"/>
          </a:xfrm>
          <a:prstGeom prst="rect">
            <a:avLst/>
          </a:prstGeom>
          <a:noFill/>
          <a:ln>
            <a:noFill/>
          </a:ln>
        </p:spPr>
      </p:pic>
      <p:sp>
        <p:nvSpPr>
          <p:cNvPr id="194" name="Google Shape;194;p32"/>
          <p:cNvSpPr txBox="1"/>
          <p:nvPr/>
        </p:nvSpPr>
        <p:spPr>
          <a:xfrm>
            <a:off x="207050" y="642950"/>
            <a:ext cx="84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Short window =425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Long Window=100</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00" name="Google Shape;200;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get to end state)</a:t>
            </a:r>
            <a:endParaRPr/>
          </a:p>
          <a:p>
            <a:pPr indent="0" lvl="0" marL="0" rtl="0" algn="l">
              <a:spcBef>
                <a:spcPts val="1200"/>
              </a:spcBef>
              <a:spcAft>
                <a:spcPts val="0"/>
              </a:spcAft>
              <a:buNone/>
            </a:pPr>
            <a:r>
              <a:rPr lang="en"/>
              <a:t>What can we do to improve the product down the road?</a:t>
            </a:r>
            <a:endParaRPr/>
          </a:p>
          <a:p>
            <a:pPr indent="0" lvl="0" marL="0" rtl="0" algn="l">
              <a:spcBef>
                <a:spcPts val="1200"/>
              </a:spcBef>
              <a:spcAft>
                <a:spcPts val="1200"/>
              </a:spcAft>
              <a:buNone/>
            </a:pPr>
            <a:r>
              <a:rPr lang="en"/>
              <a:t>Automate the machine learning by creating a more sophisticated application that can loop through the provided .csv files and send the outcome information directly to the trading 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 vs SMA</a:t>
            </a:r>
            <a:endParaRPr/>
          </a:p>
        </p:txBody>
      </p:sp>
      <p:sp>
        <p:nvSpPr>
          <p:cNvPr id="86" name="Google Shape;86;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n">
                <a:solidFill>
                  <a:srgbClr val="595959"/>
                </a:solidFill>
                <a:latin typeface="Arial"/>
                <a:ea typeface="Arial"/>
                <a:cs typeface="Arial"/>
                <a:sym typeface="Arial"/>
              </a:rPr>
              <a:t>The Exponential Moving Average (EMA) is a moving average that more heavily weighs recents data in its summation. </a:t>
            </a:r>
            <a:endParaRPr>
              <a:solidFill>
                <a:srgbClr val="595959"/>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a:solidFill>
                  <a:srgbClr val="595959"/>
                </a:solidFill>
                <a:latin typeface="Arial"/>
                <a:ea typeface="Arial"/>
                <a:cs typeface="Arial"/>
                <a:sym typeface="Arial"/>
              </a:rPr>
              <a:t>Where as the Simple Moving Average (SMA) is an average of prices for a given interval over designated period.</a:t>
            </a:r>
            <a:endParaRPr>
              <a:solidFill>
                <a:srgbClr val="595959"/>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a:solidFill>
                  <a:srgbClr val="595959"/>
                </a:solidFill>
                <a:latin typeface="Arial"/>
                <a:ea typeface="Arial"/>
                <a:cs typeface="Arial"/>
                <a:sym typeface="Arial"/>
              </a:rPr>
              <a:t>The EMA was designed to help spot entry and exits points with great rapidity and to identify price trends over a period of time</a:t>
            </a:r>
            <a:endParaRPr>
              <a:solidFill>
                <a:srgbClr val="595959"/>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990"/>
              <a:buFont typeface="Arial"/>
              <a:buNone/>
            </a:pPr>
            <a:r>
              <a:rPr b="0" lang="en" sz="2320">
                <a:latin typeface="Arial"/>
                <a:ea typeface="Arial"/>
                <a:cs typeface="Arial"/>
                <a:sym typeface="Arial"/>
              </a:rPr>
              <a:t>The Maths: Calculations for the EMA and SMA</a:t>
            </a:r>
            <a:endParaRPr b="0" sz="2320">
              <a:latin typeface="Arial"/>
              <a:ea typeface="Arial"/>
              <a:cs typeface="Arial"/>
              <a:sym typeface="Arial"/>
            </a:endParaRPr>
          </a:p>
          <a:p>
            <a:pPr indent="0" lvl="0" marL="0" rtl="0" algn="l">
              <a:spcBef>
                <a:spcPts val="0"/>
              </a:spcBef>
              <a:spcAft>
                <a:spcPts val="0"/>
              </a:spcAft>
              <a:buSzPts val="990"/>
              <a:buNone/>
            </a:pPr>
            <a:r>
              <a:t/>
            </a:r>
            <a:endParaRPr sz="2700"/>
          </a:p>
        </p:txBody>
      </p:sp>
      <p:sp>
        <p:nvSpPr>
          <p:cNvPr id="92" name="Google Shape;92;p16"/>
          <p:cNvSpPr txBox="1"/>
          <p:nvPr>
            <p:ph idx="1" type="body"/>
          </p:nvPr>
        </p:nvSpPr>
        <p:spPr>
          <a:xfrm>
            <a:off x="948397" y="1595775"/>
            <a:ext cx="7783200" cy="3002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Simple Moving aAverage = </a:t>
            </a:r>
            <a:endParaRPr b="1" sz="1850">
              <a:solidFill>
                <a:srgbClr val="111111"/>
              </a:solidFill>
              <a:highlight>
                <a:schemeClr val="lt1"/>
              </a:highlight>
              <a:latin typeface="Times New Roman"/>
              <a:ea typeface="Times New Roman"/>
              <a:cs typeface="Times New Roman"/>
              <a:sym typeface="Times New Roman"/>
            </a:endParaRPr>
          </a:p>
          <a:p>
            <a:pPr indent="457200" lvl="0" marL="0" marR="0" rtl="0" algn="l">
              <a:spcBef>
                <a:spcPts val="0"/>
              </a:spcBef>
              <a:spcAft>
                <a:spcPts val="0"/>
              </a:spcAft>
              <a:buClr>
                <a:schemeClr val="dk2"/>
              </a:buClr>
              <a:buSzPts val="1100"/>
              <a:buFont typeface="Arial"/>
              <a:buNone/>
            </a:pPr>
            <a:r>
              <a:t/>
            </a:r>
            <a:endParaRPr i="1" sz="16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((number of intervals in a given period) - sum of closing prices in that period)</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rPr lang="en" sz="1850">
                <a:solidFill>
                  <a:srgbClr val="111111"/>
                </a:solidFill>
                <a:highlight>
                  <a:schemeClr val="lt1"/>
                </a:highlight>
                <a:latin typeface="Times New Roman"/>
                <a:ea typeface="Times New Roman"/>
                <a:cs typeface="Times New Roman"/>
                <a:sym typeface="Times New Roman"/>
              </a:rPr>
              <a:t>(</a:t>
            </a:r>
            <a:r>
              <a:rPr i="1" lang="en" sz="1850">
                <a:solidFill>
                  <a:srgbClr val="111111"/>
                </a:solidFill>
                <a:highlight>
                  <a:schemeClr val="lt1"/>
                </a:highlight>
                <a:latin typeface="Times New Roman"/>
                <a:ea typeface="Times New Roman"/>
                <a:cs typeface="Times New Roman"/>
                <a:sym typeface="Times New Roman"/>
              </a:rPr>
              <a:t>number of days in given </a:t>
            </a:r>
            <a:r>
              <a:rPr lang="en" sz="1850">
                <a:solidFill>
                  <a:srgbClr val="111111"/>
                </a:solidFill>
                <a:highlight>
                  <a:schemeClr val="lt1"/>
                </a:highlight>
                <a:latin typeface="Times New Roman"/>
                <a:ea typeface="Times New Roman"/>
                <a:cs typeface="Times New Roman"/>
                <a:sym typeface="Times New Roman"/>
              </a:rPr>
              <a:t>period sum)</a:t>
            </a:r>
            <a:endParaRPr sz="18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ctr">
              <a:spcBef>
                <a:spcPts val="0"/>
              </a:spcBef>
              <a:spcAft>
                <a:spcPts val="0"/>
              </a:spcAft>
              <a:buClr>
                <a:schemeClr val="dk2"/>
              </a:buClr>
              <a:buSzPts val="1100"/>
              <a:buFont typeface="Arial"/>
              <a:buNone/>
            </a:pPr>
            <a:r>
              <a:rPr lang="en" sz="1650">
                <a:solidFill>
                  <a:srgbClr val="111111"/>
                </a:solidFill>
                <a:highlight>
                  <a:schemeClr val="lt1"/>
                </a:highlight>
                <a:latin typeface="Times New Roman"/>
                <a:ea typeface="Times New Roman"/>
                <a:cs typeface="Times New Roman"/>
                <a:sym typeface="Times New Roman"/>
              </a:rPr>
              <a:t>This is simple</a:t>
            </a:r>
            <a:endParaRPr/>
          </a:p>
        </p:txBody>
      </p:sp>
      <p:cxnSp>
        <p:nvCxnSpPr>
          <p:cNvPr id="93" name="Google Shape;93;p16"/>
          <p:cNvCxnSpPr/>
          <p:nvPr/>
        </p:nvCxnSpPr>
        <p:spPr>
          <a:xfrm flipH="1" rot="10800000">
            <a:off x="1082600" y="2621425"/>
            <a:ext cx="7292100" cy="1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10000"/>
          </a:bodyPr>
          <a:lstStyle/>
          <a:p>
            <a:pPr indent="0" lvl="0" marL="0" marR="0" rtl="0" algn="l">
              <a:spcBef>
                <a:spcPts val="0"/>
              </a:spcBef>
              <a:spcAft>
                <a:spcPts val="0"/>
              </a:spcAft>
              <a:buClr>
                <a:schemeClr val="dk2"/>
              </a:buClr>
              <a:buSzPct val="59459"/>
              <a:buFont typeface="Arial"/>
              <a:buNone/>
            </a:pPr>
            <a:r>
              <a:rPr b="1" lang="en" sz="1850">
                <a:solidFill>
                  <a:srgbClr val="111111"/>
                </a:solidFill>
                <a:highlight>
                  <a:schemeClr val="lt1"/>
                </a:highlight>
                <a:latin typeface="Times New Roman"/>
                <a:ea typeface="Times New Roman"/>
                <a:cs typeface="Times New Roman"/>
                <a:sym typeface="Times New Roman"/>
              </a:rPr>
              <a:t>Exponential Moving Average = </a:t>
            </a:r>
            <a:endParaRPr b="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i="1" sz="1650">
              <a:solidFill>
                <a:srgbClr val="111111"/>
              </a:solidFill>
              <a:highlight>
                <a:schemeClr val="lt1"/>
              </a:highlight>
              <a:latin typeface="Times New Roman"/>
              <a:ea typeface="Times New Roman"/>
              <a:cs typeface="Times New Roman"/>
              <a:sym typeface="Times New Roman"/>
            </a:endParaRPr>
          </a:p>
          <a:p>
            <a:pPr indent="457200" lvl="0" marL="45720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(closing price  x (smoothing/ 1+ days) </a:t>
            </a:r>
            <a:endParaRPr i="1" sz="1850">
              <a:solidFill>
                <a:srgbClr val="111111"/>
              </a:solidFill>
              <a:highlight>
                <a:schemeClr val="lt1"/>
              </a:highlight>
              <a:latin typeface="Times New Roman"/>
              <a:ea typeface="Times New Roman"/>
              <a:cs typeface="Times New Roman"/>
              <a:sym typeface="Times New Roman"/>
            </a:endParaRPr>
          </a:p>
          <a:p>
            <a:pPr indent="457200" lvl="0" marL="137160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 EMA of last interval x (1- (smoothing/ 1+days))</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Smoothing = 2</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59459"/>
              <a:buFont typeface="Arial"/>
              <a:buNone/>
            </a:pPr>
            <a:r>
              <a:rPr i="1" lang="en" sz="1850">
                <a:solidFill>
                  <a:srgbClr val="111111"/>
                </a:solidFill>
                <a:highlight>
                  <a:schemeClr val="lt1"/>
                </a:highlight>
                <a:latin typeface="Times New Roman"/>
                <a:ea typeface="Times New Roman"/>
                <a:cs typeface="Times New Roman"/>
                <a:sym typeface="Times New Roman"/>
              </a:rPr>
              <a:t>	*A higher smoothing factor increases the influence of more recent observations</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ct val="66666"/>
              <a:buFont typeface="Arial"/>
              <a:buNone/>
            </a:pPr>
            <a:r>
              <a:t/>
            </a:r>
            <a:endParaRPr sz="1650">
              <a:solidFill>
                <a:srgbClr val="111111"/>
              </a:solidFill>
              <a:highlight>
                <a:schemeClr val="lt1"/>
              </a:highlight>
              <a:latin typeface="Times New Roman"/>
              <a:ea typeface="Times New Roman"/>
              <a:cs typeface="Times New Roman"/>
              <a:sym typeface="Times New Roman"/>
            </a:endParaRPr>
          </a:p>
          <a:p>
            <a:pPr indent="0" lvl="0" marL="2743200" marR="0" rtl="0" algn="l">
              <a:spcBef>
                <a:spcPts val="0"/>
              </a:spcBef>
              <a:spcAft>
                <a:spcPts val="0"/>
              </a:spcAft>
              <a:buClr>
                <a:schemeClr val="dk2"/>
              </a:buClr>
              <a:buSzPct val="66666"/>
              <a:buFont typeface="Arial"/>
              <a:buNone/>
            </a:pPr>
            <a:r>
              <a:rPr lang="en" sz="1650">
                <a:solidFill>
                  <a:srgbClr val="111111"/>
                </a:solidFill>
                <a:highlight>
                  <a:schemeClr val="lt1"/>
                </a:highlight>
                <a:latin typeface="Times New Roman"/>
                <a:ea typeface="Times New Roman"/>
                <a:cs typeface="Times New Roman"/>
                <a:sym typeface="Times New Roman"/>
              </a:rPr>
              <a:t>This is exponential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EMA and the MACD</a:t>
            </a:r>
            <a:endParaRPr b="0" sz="2800">
              <a:latin typeface="Arial"/>
              <a:ea typeface="Arial"/>
              <a:cs typeface="Arial"/>
              <a:sym typeface="Arial"/>
            </a:endParaRPr>
          </a:p>
          <a:p>
            <a:pPr indent="0" lvl="0" marL="0" rtl="0" algn="l">
              <a:spcBef>
                <a:spcPts val="0"/>
              </a:spcBef>
              <a:spcAft>
                <a:spcPts val="0"/>
              </a:spcAft>
              <a:buNone/>
            </a:pPr>
            <a:r>
              <a:t/>
            </a:r>
            <a:endParaRPr/>
          </a:p>
        </p:txBody>
      </p:sp>
      <p:sp>
        <p:nvSpPr>
          <p:cNvPr id="105" name="Google Shape;105;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latin typeface="Arial"/>
                <a:ea typeface="Arial"/>
                <a:cs typeface="Arial"/>
                <a:sym typeface="Arial"/>
              </a:rPr>
              <a:t>Moving Average Convergence Divergence (MACD) is made up of three elements:</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MACD Line (determines momentum and trend duration)</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Signal Line (a nine period EMA of the MACD LINE)</a:t>
            </a:r>
            <a:endParaRPr>
              <a:latin typeface="Arial"/>
              <a:ea typeface="Arial"/>
              <a:cs typeface="Arial"/>
              <a:sym typeface="Arial"/>
            </a:endParaRPr>
          </a:p>
          <a:p>
            <a:pPr indent="-342900" lvl="0" marL="914400" rtl="0" algn="l">
              <a:spcBef>
                <a:spcPts val="0"/>
              </a:spcBef>
              <a:spcAft>
                <a:spcPts val="0"/>
              </a:spcAft>
              <a:buClr>
                <a:schemeClr val="dk2"/>
              </a:buClr>
              <a:buSzPts val="1800"/>
              <a:buFont typeface="Arial"/>
              <a:buAutoNum type="arabicPeriod"/>
            </a:pPr>
            <a:r>
              <a:rPr lang="en">
                <a:latin typeface="Arial"/>
                <a:ea typeface="Arial"/>
                <a:cs typeface="Arial"/>
                <a:sym typeface="Arial"/>
              </a:rPr>
              <a:t>Histogram (a visual graphic of the difference between the MACD and Signal Lines)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A Picture… </a:t>
            </a:r>
            <a:r>
              <a:rPr b="0" lang="en" sz="1300">
                <a:latin typeface="Arial"/>
                <a:ea typeface="Arial"/>
                <a:cs typeface="Arial"/>
                <a:sym typeface="Arial"/>
              </a:rPr>
              <a:t>finally</a:t>
            </a:r>
            <a:endParaRPr b="0" sz="1300">
              <a:latin typeface="Arial"/>
              <a:ea typeface="Arial"/>
              <a:cs typeface="Arial"/>
              <a:sym typeface="Arial"/>
            </a:endParaRPr>
          </a:p>
          <a:p>
            <a:pPr indent="0" lvl="0" marL="0" rtl="0" algn="l">
              <a:spcBef>
                <a:spcPts val="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2905863" y="1033000"/>
            <a:ext cx="5310377" cy="3648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9285"/>
              <a:buFont typeface="Arial"/>
              <a:buNone/>
            </a:pPr>
            <a:r>
              <a:rPr b="0" lang="en" sz="2800">
                <a:latin typeface="Arial"/>
                <a:ea typeface="Arial"/>
                <a:cs typeface="Arial"/>
                <a:sym typeface="Arial"/>
              </a:rPr>
              <a:t>Some More Maths</a:t>
            </a:r>
            <a:endParaRPr b="0" sz="2800">
              <a:latin typeface="Arial"/>
              <a:ea typeface="Arial"/>
              <a:cs typeface="Arial"/>
              <a:sym typeface="Arial"/>
            </a:endParaRPr>
          </a:p>
          <a:p>
            <a:pPr indent="0" lvl="0" marL="0" rtl="0" algn="l">
              <a:spcBef>
                <a:spcPts val="0"/>
              </a:spcBef>
              <a:spcAft>
                <a:spcPts val="0"/>
              </a:spcAft>
              <a:buNone/>
            </a:pPr>
            <a:r>
              <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MACD Line (common settings)= </a:t>
            </a:r>
            <a:endParaRPr i="1" sz="1650">
              <a:solidFill>
                <a:srgbClr val="111111"/>
              </a:solidFill>
              <a:highlight>
                <a:schemeClr val="lt1"/>
              </a:highlight>
              <a:latin typeface="Times New Roman"/>
              <a:ea typeface="Times New Roman"/>
              <a:cs typeface="Times New Roman"/>
              <a:sym typeface="Times New Roman"/>
            </a:endParaRPr>
          </a:p>
          <a:p>
            <a:pPr indent="457200" lvl="0" marL="91440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(12-period EMA - 26-period EMA) </a:t>
            </a:r>
            <a:endParaRPr i="1" sz="1850">
              <a:solidFill>
                <a:srgbClr val="111111"/>
              </a:solidFill>
              <a:highlight>
                <a:schemeClr val="lt1"/>
              </a:highlight>
              <a:latin typeface="Times New Roman"/>
              <a:ea typeface="Times New Roman"/>
              <a:cs typeface="Times New Roman"/>
              <a:sym typeface="Times New Roman"/>
            </a:endParaRPr>
          </a:p>
          <a:p>
            <a:pPr indent="457200" lvl="0" marL="0" marR="0" rtl="0" algn="l">
              <a:spcBef>
                <a:spcPts val="0"/>
              </a:spcBef>
              <a:spcAft>
                <a:spcPts val="0"/>
              </a:spcAft>
              <a:buClr>
                <a:schemeClr val="dk2"/>
              </a:buClr>
              <a:buSzPts val="1100"/>
              <a:buFont typeface="Arial"/>
              <a:buNone/>
            </a:pPr>
            <a:r>
              <a:t/>
            </a:r>
            <a:endParaRPr i="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Signal Line = </a:t>
            </a:r>
            <a:endParaRPr b="1" sz="1850">
              <a:solidFill>
                <a:srgbClr val="111111"/>
              </a:solidFill>
              <a:highlight>
                <a:schemeClr val="lt1"/>
              </a:highlight>
              <a:latin typeface="Times New Roman"/>
              <a:ea typeface="Times New Roman"/>
              <a:cs typeface="Times New Roman"/>
              <a:sym typeface="Times New Roman"/>
            </a:endParaRPr>
          </a:p>
          <a:p>
            <a:pPr indent="0" lvl="0" marL="1371600" marR="0" rtl="0" algn="l">
              <a:spcBef>
                <a:spcPts val="0"/>
              </a:spcBef>
              <a:spcAft>
                <a:spcPts val="0"/>
              </a:spcAft>
              <a:buClr>
                <a:schemeClr val="dk2"/>
              </a:buClr>
              <a:buSzPts val="1100"/>
              <a:buFont typeface="Arial"/>
              <a:buNone/>
            </a:pPr>
            <a:r>
              <a:rPr lang="en" sz="1850">
                <a:solidFill>
                  <a:srgbClr val="111111"/>
                </a:solidFill>
                <a:highlight>
                  <a:schemeClr val="lt1"/>
                </a:highlight>
                <a:latin typeface="Times New Roman"/>
                <a:ea typeface="Times New Roman"/>
                <a:cs typeface="Times New Roman"/>
                <a:sym typeface="Times New Roman"/>
              </a:rPr>
              <a:t>(9-period EMA of MACD Line)</a:t>
            </a:r>
            <a:endParaRPr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t/>
            </a:r>
            <a:endParaRPr b="1" sz="1850">
              <a:solidFill>
                <a:srgbClr val="111111"/>
              </a:solidFill>
              <a:highlight>
                <a:schemeClr val="lt1"/>
              </a:highlight>
              <a:latin typeface="Times New Roman"/>
              <a:ea typeface="Times New Roman"/>
              <a:cs typeface="Times New Roman"/>
              <a:sym typeface="Times New Roman"/>
            </a:endParaRPr>
          </a:p>
          <a:p>
            <a:pPr indent="0" lvl="0" marL="0" marR="0" rtl="0" algn="l">
              <a:spcBef>
                <a:spcPts val="0"/>
              </a:spcBef>
              <a:spcAft>
                <a:spcPts val="0"/>
              </a:spcAft>
              <a:buClr>
                <a:schemeClr val="dk2"/>
              </a:buClr>
              <a:buSzPts val="1100"/>
              <a:buFont typeface="Arial"/>
              <a:buNone/>
            </a:pPr>
            <a:r>
              <a:rPr b="1" lang="en" sz="1850">
                <a:solidFill>
                  <a:srgbClr val="111111"/>
                </a:solidFill>
                <a:highlight>
                  <a:schemeClr val="lt1"/>
                </a:highlight>
                <a:latin typeface="Times New Roman"/>
                <a:ea typeface="Times New Roman"/>
                <a:cs typeface="Times New Roman"/>
                <a:sym typeface="Times New Roman"/>
              </a:rPr>
              <a:t>Histogram Equals = </a:t>
            </a:r>
            <a:endParaRPr b="1" sz="1850">
              <a:solidFill>
                <a:srgbClr val="111111"/>
              </a:solidFill>
              <a:highlight>
                <a:schemeClr val="lt1"/>
              </a:highlight>
              <a:latin typeface="Times New Roman"/>
              <a:ea typeface="Times New Roman"/>
              <a:cs typeface="Times New Roman"/>
              <a:sym typeface="Times New Roman"/>
            </a:endParaRPr>
          </a:p>
          <a:p>
            <a:pPr indent="457200" lvl="0" marL="914400" marR="0" rtl="0" algn="l">
              <a:spcBef>
                <a:spcPts val="0"/>
              </a:spcBef>
              <a:spcAft>
                <a:spcPts val="0"/>
              </a:spcAft>
              <a:buClr>
                <a:schemeClr val="dk2"/>
              </a:buClr>
              <a:buSzPts val="1100"/>
              <a:buFont typeface="Arial"/>
              <a:buNone/>
            </a:pPr>
            <a:r>
              <a:rPr i="1" lang="en" sz="1850">
                <a:solidFill>
                  <a:srgbClr val="111111"/>
                </a:solidFill>
                <a:highlight>
                  <a:schemeClr val="lt1"/>
                </a:highlight>
                <a:latin typeface="Times New Roman"/>
                <a:ea typeface="Times New Roman"/>
                <a:cs typeface="Times New Roman"/>
                <a:sym typeface="Times New Roman"/>
              </a:rPr>
              <a:t>(MACD Line - Signal Line)</a:t>
            </a:r>
            <a:endParaRPr sz="1850">
              <a:solidFill>
                <a:srgbClr val="111111"/>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23" name="Google Shape;123;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Source: CSV files generated using Tradingview</a:t>
            </a:r>
            <a:endParaRPr/>
          </a:p>
          <a:p>
            <a:pPr indent="0" lvl="0" marL="0" rtl="0" algn="l">
              <a:spcBef>
                <a:spcPts val="1200"/>
              </a:spcBef>
              <a:spcAft>
                <a:spcPts val="0"/>
              </a:spcAft>
              <a:buNone/>
            </a:pPr>
            <a:r>
              <a:rPr lang="en"/>
              <a:t>Model Application: Jupyter Lab</a:t>
            </a:r>
            <a:endParaRPr/>
          </a:p>
          <a:p>
            <a:pPr indent="0" lvl="0" marL="0" rtl="0" algn="l">
              <a:spcBef>
                <a:spcPts val="1200"/>
              </a:spcBef>
              <a:spcAft>
                <a:spcPts val="0"/>
              </a:spcAft>
              <a:buNone/>
            </a:pPr>
            <a:r>
              <a:rPr lang="en"/>
              <a:t>Models Used: XGBoost, Linear Regression</a:t>
            </a:r>
            <a:endParaRPr/>
          </a:p>
          <a:p>
            <a:pPr indent="0" lvl="0" marL="0" rtl="0" algn="l">
              <a:spcBef>
                <a:spcPts val="1200"/>
              </a:spcBef>
              <a:spcAft>
                <a:spcPts val="0"/>
              </a:spcAft>
              <a:buNone/>
            </a:pPr>
            <a:r>
              <a:rPr lang="en"/>
              <a:t>Why we chose the models: Reputation of high performing machine learning models.</a:t>
            </a:r>
            <a:endParaRPr/>
          </a:p>
          <a:p>
            <a:pPr indent="0" lvl="0" marL="0" rtl="0" algn="l">
              <a:spcBef>
                <a:spcPts val="1200"/>
              </a:spcBef>
              <a:spcAft>
                <a:spcPts val="0"/>
              </a:spcAft>
              <a:buNone/>
            </a:pPr>
            <a:r>
              <a:rPr lang="en"/>
              <a:t>Performance evaluation techniques: Dividing the datasets into the train/test subsets (70% train, 30% test) and fitting the model to create graphs that show highest performing indicators.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