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4F66A-EAED-450E-9D33-5B57C9BCDE91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73265-3A45-4AD6-986C-F09E7D37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5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3F5A4-C703-4B32-B0F0-A8069666B607}" type="slidenum">
              <a:rPr lang="en-US" altLang="en-US">
                <a:latin typeface="Tahoma" panose="020B0604030504040204" pitchFamily="34" charset="0"/>
              </a:rPr>
              <a:pPr eaLnBrk="1" hangingPunct="1"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vi-VN" altLang="en-US" smtClean="0">
                <a:latin typeface="Arial" panose="020B0604020202020204" pitchFamily="34" charset="0"/>
              </a:rPr>
              <a:t>1. Mô hình hóa use case: Nhằm đặc tả yêu cầu người dùng</a:t>
            </a:r>
          </a:p>
          <a:p>
            <a:pPr eaLnBrk="1" hangingPunct="1"/>
            <a:r>
              <a:rPr kumimoji="0" lang="vi-VN" altLang="en-US" smtClean="0">
                <a:solidFill>
                  <a:srgbClr val="0D0D0D"/>
                </a:solidFill>
                <a:latin typeface="Arial" panose="020B0604020202020204" pitchFamily="34" charset="0"/>
              </a:rPr>
              <a:t>2. Phân tích use case: Tìm các lớp phân tích và thiết kế trình tự thông điệp giữa chúng</a:t>
            </a:r>
          </a:p>
          <a:p>
            <a:pPr eaLnBrk="1" hangingPunct="1"/>
            <a:r>
              <a:rPr kumimoji="0" lang="vi-VN" altLang="en-US" smtClean="0">
                <a:solidFill>
                  <a:srgbClr val="0D0D0D"/>
                </a:solidFill>
                <a:latin typeface="Arial" panose="020B0604020202020204" pitchFamily="34" charset="0"/>
              </a:rPr>
              <a:t>3. Thiết kế lớp: Ánh xạ các lớp phân tích sang các lớp thiết kế, thông điệp giữa các lớp thành các mối liên kết (association)</a:t>
            </a:r>
          </a:p>
          <a:p>
            <a:pPr eaLnBrk="1" hangingPunct="1"/>
            <a:r>
              <a:rPr kumimoji="0" lang="vi-VN" altLang="en-US" smtClean="0">
                <a:solidFill>
                  <a:srgbClr val="0D0D0D"/>
                </a:solidFill>
                <a:latin typeface="Arial" panose="020B0604020202020204" pitchFamily="34" charset="0"/>
              </a:rPr>
              <a:t>4. Mô hình hóa thực thể liên kết: Ánh xạ các lớp thực thể sang các thực thể, các association sang các relationship</a:t>
            </a:r>
          </a:p>
          <a:p>
            <a:pPr eaLnBrk="1" hangingPunct="1"/>
            <a:r>
              <a:rPr kumimoji="0" lang="vi-VN" altLang="en-US" smtClean="0">
                <a:solidFill>
                  <a:srgbClr val="0D0D0D"/>
                </a:solidFill>
                <a:latin typeface="Arial" panose="020B0604020202020204" pitchFamily="34" charset="0"/>
              </a:rPr>
              <a:t>5. Chuẩn hóa cấu trúc dữ liệu: Từ mô hình thực thể liên kết, thực hiện các bước chuẩn hóa thành dạng chuẩn 3.</a:t>
            </a:r>
          </a:p>
          <a:p>
            <a:pPr eaLnBrk="1" hangingPunct="1"/>
            <a:r>
              <a:rPr kumimoji="0" lang="vi-VN" altLang="en-US" smtClean="0">
                <a:solidFill>
                  <a:srgbClr val="0D0D0D"/>
                </a:solidFill>
                <a:latin typeface="Arial" panose="020B0604020202020204" pitchFamily="34" charset="0"/>
              </a:rPr>
              <a:t>6. Thiết kế kiến trúc: Thiết kế cả kiến trúc hệ thống và kiến trúc phần mềm.</a:t>
            </a:r>
          </a:p>
          <a:p>
            <a:pPr eaLnBrk="1" hangingPunct="1"/>
            <a:r>
              <a:rPr kumimoji="0" lang="vi-VN" altLang="en-US" smtClean="0">
                <a:solidFill>
                  <a:srgbClr val="0D0D0D"/>
                </a:solidFill>
                <a:latin typeface="Arial" panose="020B0604020202020204" pitchFamily="34" charset="0"/>
              </a:rPr>
              <a:t>7. Thiết kế đặc tả ngoài: Thiết kế sự chuyển đổi giữa các giao diện người dùng và thiết kế chi tiết cho từng giao diện người dùng.</a:t>
            </a:r>
            <a:endParaRPr kumimoji="0" lang="en-US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0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A225E6-A381-478D-96B4-D841E8BDC9F5}" type="slidenum">
              <a:rPr lang="en-US" altLang="en-US">
                <a:latin typeface="Tahoma" panose="020B0604030504040204" pitchFamily="34" charset="0"/>
              </a:rPr>
              <a:pPr eaLnBrk="1" hangingPunct="1"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vi-VN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7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33BB4E-4F42-42E3-81C7-DB20DD67A023}" type="slidenum">
              <a:rPr lang="en-US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vi-VN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3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817C3F-E17B-4503-B01D-842F0AED40AA}" type="slidenum">
              <a:rPr lang="en-US" alt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vi-VN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9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69EB9D-E3C4-4713-A249-56B91EB47022}" type="slidenum">
              <a:rPr lang="en-US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vi-VN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5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B68C54-1E9C-468E-875A-40561CB52E21}" type="slidenum">
              <a:rPr lang="en-US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vi-VN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3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DC6334-3F0F-4F69-8190-61C58F0BD591}" type="slidenum">
              <a:rPr lang="en-US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vi-VN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2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C858C8-FEE4-4AF9-A901-8923CD69E589}" type="slidenum">
              <a:rPr lang="en-US" altLang="en-US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vi-VN" altLang="en-US" smtClean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0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265D780-7455-4111-88BB-C4CE9FD2F22C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6B76C1C-EA5D-43A8-8A94-369EE47A1B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viettech.vn/wp-content/uploads/2014/01/UML-View.jp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viettech.vn/wp-content/uploads/2014/01/UML-Diagram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iviettech.vn/wp-content/uploads/2014/01/UML-Use-Cas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viettech.vn/wp-content/uploads/2014/01/UML-Actor.jpg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iviettech.vn/wp-content/uploads/2014/01/UML-Class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0862"/>
            <a:ext cx="5029200" cy="1020534"/>
          </a:xfrm>
        </p:spPr>
        <p:txBody>
          <a:bodyPr>
            <a:norm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500" b="1" kern="0" dirty="0">
                <a:solidFill>
                  <a:srgbClr val="0070C0"/>
                </a:solidFill>
              </a:rPr>
              <a:t>ĐẠI HỌC CÔNG NGHỆ THÔNG </a:t>
            </a:r>
            <a:r>
              <a:rPr lang="en-US" sz="2500" b="1" kern="0" dirty="0" smtClean="0">
                <a:solidFill>
                  <a:srgbClr val="0070C0"/>
                </a:solidFill>
              </a:rPr>
              <a:t>TIN</a:t>
            </a:r>
            <a:endParaRPr lang="en-US" sz="2500" b="1" kern="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3222" y="2310033"/>
            <a:ext cx="5138671" cy="38331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đẫn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Khắc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13520079</a:t>
            </a:r>
          </a:p>
          <a:p>
            <a:pPr lvl="0" algn="l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13520844</a:t>
            </a:r>
          </a:p>
          <a:p>
            <a:pPr lvl="0" algn="l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13520772</a:t>
            </a:r>
          </a:p>
          <a:p>
            <a:pPr lvl="0" algn="l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13520736</a:t>
            </a:r>
          </a:p>
          <a:p>
            <a:pPr lvl="0" algn="r"/>
            <a:endParaRPr lang="en-US" sz="1400" dirty="0"/>
          </a:p>
          <a:p>
            <a:pPr lvl="0" algn="r"/>
            <a:endParaRPr lang="en-US" sz="1600" dirty="0"/>
          </a:p>
          <a:p>
            <a:pPr lvl="0" algn="r"/>
            <a:endParaRPr lang="en-US" sz="1600" dirty="0" smtClean="0"/>
          </a:p>
          <a:p>
            <a:pPr lvl="0" algn="r"/>
            <a:endParaRPr lang="en-US" sz="1600" dirty="0" smtClean="0"/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HTNTHUY\Documents\Downloads\logou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14"/>
            <a:ext cx="1270288" cy="10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6641" y="2127582"/>
            <a:ext cx="5896788" cy="383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OOAD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ORIENTED ANALYSIS AND DESIGN)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095" y="799652"/>
            <a:ext cx="9036423" cy="3508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2216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ounded Rectangle 11"/>
          <p:cNvSpPr>
            <a:spLocks noChangeArrowheads="1"/>
          </p:cNvSpPr>
          <p:nvPr/>
        </p:nvSpPr>
        <p:spPr bwMode="auto">
          <a:xfrm>
            <a:off x="932093" y="997634"/>
            <a:ext cx="4395787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dirty="0">
                <a:solidFill>
                  <a:srgbClr val="0D0D0D"/>
                </a:solidFill>
              </a:rPr>
              <a:t>1. Mô hình hóa </a:t>
            </a:r>
            <a:r>
              <a:rPr lang="en-US" altLang="en-US" dirty="0" err="1">
                <a:solidFill>
                  <a:srgbClr val="0D0D0D"/>
                </a:solidFill>
              </a:rPr>
              <a:t>yêu</a:t>
            </a:r>
            <a:r>
              <a:rPr lang="en-US" altLang="en-US" dirty="0">
                <a:solidFill>
                  <a:srgbClr val="0D0D0D"/>
                </a:solidFill>
              </a:rPr>
              <a:t> </a:t>
            </a:r>
            <a:r>
              <a:rPr lang="en-US" altLang="en-US" dirty="0" err="1">
                <a:solidFill>
                  <a:srgbClr val="0D0D0D"/>
                </a:solidFill>
              </a:rPr>
              <a:t>cầu</a:t>
            </a:r>
            <a:r>
              <a:rPr lang="en-US" altLang="en-US" dirty="0">
                <a:solidFill>
                  <a:srgbClr val="0D0D0D"/>
                </a:solidFill>
              </a:rPr>
              <a:t> </a:t>
            </a:r>
            <a:r>
              <a:rPr lang="en-US" altLang="en-US" dirty="0" err="1">
                <a:solidFill>
                  <a:srgbClr val="0D0D0D"/>
                </a:solidFill>
              </a:rPr>
              <a:t>sử</a:t>
            </a:r>
            <a:r>
              <a:rPr lang="en-US" altLang="en-US" dirty="0">
                <a:solidFill>
                  <a:srgbClr val="0D0D0D"/>
                </a:solidFill>
              </a:rPr>
              <a:t> </a:t>
            </a:r>
            <a:r>
              <a:rPr lang="en-US" altLang="en-US" dirty="0" err="1">
                <a:solidFill>
                  <a:srgbClr val="0D0D0D"/>
                </a:solidFill>
              </a:rPr>
              <a:t>dụng</a:t>
            </a:r>
            <a:r>
              <a:rPr lang="en-US" altLang="en-US" dirty="0">
                <a:solidFill>
                  <a:srgbClr val="0D0D0D"/>
                </a:solidFill>
              </a:rPr>
              <a:t> </a:t>
            </a:r>
            <a:r>
              <a:rPr lang="en-US" altLang="en-US" dirty="0" smtClean="0">
                <a:solidFill>
                  <a:srgbClr val="0D0D0D"/>
                </a:solidFill>
              </a:rPr>
              <a:t>UC </a:t>
            </a:r>
            <a:r>
              <a:rPr lang="vi-VN" altLang="en-US" dirty="0" smtClean="0">
                <a:solidFill>
                  <a:srgbClr val="0D0D0D"/>
                </a:solidFill>
              </a:rPr>
              <a:t>(</a:t>
            </a:r>
            <a:r>
              <a:rPr lang="en-US" altLang="en-US" dirty="0">
                <a:solidFill>
                  <a:srgbClr val="0D0D0D"/>
                </a:solidFill>
              </a:rPr>
              <a:t>Requirement</a:t>
            </a:r>
            <a:r>
              <a:rPr lang="vi-VN" altLang="en-US" dirty="0">
                <a:solidFill>
                  <a:srgbClr val="0D0D0D"/>
                </a:solidFill>
              </a:rPr>
              <a:t> modeling</a:t>
            </a:r>
            <a:r>
              <a:rPr lang="en-US" altLang="en-US" dirty="0">
                <a:solidFill>
                  <a:srgbClr val="0D0D0D"/>
                </a:solidFill>
              </a:rPr>
              <a:t> using </a:t>
            </a:r>
            <a:r>
              <a:rPr lang="en-US" altLang="en-US" dirty="0" smtClean="0">
                <a:solidFill>
                  <a:srgbClr val="0D0D0D"/>
                </a:solidFill>
              </a:rPr>
              <a:t>Use Case</a:t>
            </a:r>
            <a:r>
              <a:rPr lang="vi-VN" altLang="en-US" dirty="0" smtClean="0">
                <a:solidFill>
                  <a:srgbClr val="0D0D0D"/>
                </a:solidFill>
              </a:rPr>
              <a:t>)</a:t>
            </a:r>
            <a:endParaRPr lang="en-US" altLang="en-US" dirty="0">
              <a:solidFill>
                <a:srgbClr val="0D0D0D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922568" y="2345420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>
                <a:solidFill>
                  <a:srgbClr val="0D0D0D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 dirty="0">
                <a:solidFill>
                  <a:srgbClr val="0D0D0D"/>
                </a:solidFill>
              </a:rPr>
              <a:t>(Use case analysis)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938443" y="3748770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D0D0D"/>
                </a:solidFill>
              </a:rPr>
              <a:t>3. Xác định phần tử thiết kế và thiết kế UC</a:t>
            </a:r>
          </a:p>
        </p:txBody>
      </p:sp>
      <p:sp>
        <p:nvSpPr>
          <p:cNvPr id="14343" name="Rounded Rectangle 11"/>
          <p:cNvSpPr>
            <a:spLocks noChangeArrowheads="1"/>
          </p:cNvSpPr>
          <p:nvPr/>
        </p:nvSpPr>
        <p:spPr bwMode="auto">
          <a:xfrm>
            <a:off x="5942243" y="3818620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D0D0D"/>
                </a:solidFill>
              </a:rPr>
              <a:t>5</a:t>
            </a:r>
            <a:r>
              <a:rPr lang="vi-VN" altLang="en-US">
                <a:solidFill>
                  <a:srgbClr val="0D0D0D"/>
                </a:solidFill>
              </a:rPr>
              <a:t>. Mô hình hóa </a:t>
            </a:r>
            <a:r>
              <a:rPr lang="en-US" altLang="en-US">
                <a:solidFill>
                  <a:srgbClr val="0D0D0D"/>
                </a:solidFill>
              </a:rPr>
              <a:t>E-R, Chuẩn hóa và thiết kế CSDL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2548168" y="1729470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4345" name="AutoShape 10"/>
          <p:cNvSpPr>
            <a:spLocks noChangeArrowheads="1"/>
          </p:cNvSpPr>
          <p:nvPr/>
        </p:nvSpPr>
        <p:spPr bwMode="auto">
          <a:xfrm>
            <a:off x="2535468" y="3091546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5923193" y="2399395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D0D0D"/>
                </a:solidFill>
              </a:rPr>
              <a:t>6</a:t>
            </a:r>
            <a:r>
              <a:rPr lang="vi-VN">
                <a:solidFill>
                  <a:srgbClr val="0D0D0D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>
                <a:solidFill>
                  <a:srgbClr val="0D0D0D"/>
                </a:solidFill>
              </a:rPr>
              <a:t>(External Specification Design)</a:t>
            </a:r>
            <a:endParaRPr lang="en-US">
              <a:solidFill>
                <a:srgbClr val="0D0D0D"/>
              </a:solidFill>
            </a:endParaRPr>
          </a:p>
        </p:txBody>
      </p:sp>
      <p:sp>
        <p:nvSpPr>
          <p:cNvPr id="14347" name="Rounded Rectangle 11"/>
          <p:cNvSpPr>
            <a:spLocks noChangeArrowheads="1"/>
          </p:cNvSpPr>
          <p:nvPr/>
        </p:nvSpPr>
        <p:spPr bwMode="auto">
          <a:xfrm>
            <a:off x="3408593" y="4939396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D0D0D"/>
                </a:solidFill>
              </a:rPr>
              <a:t>4</a:t>
            </a:r>
            <a:r>
              <a:rPr lang="vi-VN" altLang="en-US" dirty="0">
                <a:solidFill>
                  <a:srgbClr val="0D0D0D"/>
                </a:solidFill>
              </a:rPr>
              <a:t>. </a:t>
            </a:r>
            <a:r>
              <a:rPr lang="en-US" altLang="en-US" dirty="0" err="1">
                <a:solidFill>
                  <a:srgbClr val="0D0D0D"/>
                </a:solidFill>
              </a:rPr>
              <a:t>Thiết</a:t>
            </a:r>
            <a:r>
              <a:rPr lang="en-US" altLang="en-US" dirty="0">
                <a:solidFill>
                  <a:srgbClr val="0D0D0D"/>
                </a:solidFill>
              </a:rPr>
              <a:t> </a:t>
            </a:r>
            <a:r>
              <a:rPr lang="en-US" altLang="en-US" dirty="0" err="1">
                <a:solidFill>
                  <a:srgbClr val="0D0D0D"/>
                </a:solidFill>
              </a:rPr>
              <a:t>kế</a:t>
            </a:r>
            <a:r>
              <a:rPr lang="en-US" altLang="en-US" dirty="0">
                <a:solidFill>
                  <a:srgbClr val="0D0D0D"/>
                </a:solidFill>
              </a:rPr>
              <a:t> </a:t>
            </a:r>
            <a:r>
              <a:rPr lang="en-US" altLang="en-US" dirty="0" err="1">
                <a:solidFill>
                  <a:srgbClr val="0D0D0D"/>
                </a:solidFill>
              </a:rPr>
              <a:t>lớp</a:t>
            </a:r>
            <a:endParaRPr lang="vi-VN" altLang="en-US" dirty="0">
              <a:solidFill>
                <a:srgbClr val="0D0D0D"/>
              </a:solidFill>
            </a:endParaRPr>
          </a:p>
          <a:p>
            <a:pPr algn="ctr" eaLnBrk="1" hangingPunct="1"/>
            <a:r>
              <a:rPr lang="vi-VN" altLang="en-US" dirty="0">
                <a:solidFill>
                  <a:srgbClr val="0D0D0D"/>
                </a:solidFill>
              </a:rPr>
              <a:t>(Class design)</a:t>
            </a:r>
            <a:endParaRPr lang="en-US" altLang="en-US" dirty="0">
              <a:solidFill>
                <a:srgbClr val="0D0D0D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5923193" y="984934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D0D0D"/>
                </a:solidFill>
              </a:rPr>
              <a:t>7. Thiết kế trường hợp kiểm thử (Test case design)</a:t>
            </a:r>
          </a:p>
        </p:txBody>
      </p:sp>
      <p:sp>
        <p:nvSpPr>
          <p:cNvPr id="14349" name="AutoShape 25"/>
          <p:cNvSpPr>
            <a:spLocks noChangeArrowheads="1"/>
          </p:cNvSpPr>
          <p:nvPr/>
        </p:nvSpPr>
        <p:spPr bwMode="auto">
          <a:xfrm rot="10800000">
            <a:off x="7550380" y="1721533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4350" name="AutoShape 26"/>
          <p:cNvSpPr>
            <a:spLocks noChangeArrowheads="1"/>
          </p:cNvSpPr>
          <p:nvPr/>
        </p:nvSpPr>
        <p:spPr bwMode="auto">
          <a:xfrm rot="10800000">
            <a:off x="7550380" y="3145521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4351" name="AutoShape 27"/>
          <p:cNvSpPr>
            <a:spLocks noChangeArrowheads="1"/>
          </p:cNvSpPr>
          <p:nvPr/>
        </p:nvSpPr>
        <p:spPr bwMode="auto">
          <a:xfrm>
            <a:off x="7296380" y="4537758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52" name="AutoShape 28"/>
          <p:cNvSpPr>
            <a:spLocks noChangeArrowheads="1"/>
          </p:cNvSpPr>
          <p:nvPr/>
        </p:nvSpPr>
        <p:spPr bwMode="auto">
          <a:xfrm rot="5400000">
            <a:off x="2485461" y="4748102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30689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ounded Rectangle 11"/>
          <p:cNvSpPr>
            <a:spLocks noChangeArrowheads="1"/>
          </p:cNvSpPr>
          <p:nvPr/>
        </p:nvSpPr>
        <p:spPr bwMode="auto">
          <a:xfrm>
            <a:off x="968830" y="1274991"/>
            <a:ext cx="4140200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b="1">
                <a:solidFill>
                  <a:srgbClr val="0D0D0D"/>
                </a:solidFill>
              </a:rPr>
              <a:t>1. Mô hình hóa </a:t>
            </a:r>
            <a:r>
              <a:rPr lang="en-US" altLang="en-US" b="1">
                <a:solidFill>
                  <a:srgbClr val="0D0D0D"/>
                </a:solidFill>
              </a:rPr>
              <a:t>yêu cầu sử dụng UC</a:t>
            </a:r>
            <a:endParaRPr lang="vi-VN" altLang="en-US" b="1">
              <a:solidFill>
                <a:srgbClr val="0D0D0D"/>
              </a:solidFill>
            </a:endParaRPr>
          </a:p>
          <a:p>
            <a:pPr algn="ctr" eaLnBrk="1" hangingPunct="1"/>
            <a:r>
              <a:rPr lang="vi-VN" altLang="en-US" b="1">
                <a:solidFill>
                  <a:srgbClr val="0D0D0D"/>
                </a:solidFill>
              </a:rPr>
              <a:t>(</a:t>
            </a:r>
            <a:r>
              <a:rPr lang="en-US" altLang="en-US" b="1">
                <a:solidFill>
                  <a:srgbClr val="0D0D0D"/>
                </a:solidFill>
              </a:rPr>
              <a:t>Requirement</a:t>
            </a:r>
            <a:r>
              <a:rPr lang="vi-VN" altLang="en-US" b="1">
                <a:solidFill>
                  <a:srgbClr val="0D0D0D"/>
                </a:solidFill>
              </a:rPr>
              <a:t> modeling</a:t>
            </a:r>
            <a:r>
              <a:rPr lang="en-US" altLang="en-US" b="1">
                <a:solidFill>
                  <a:srgbClr val="0D0D0D"/>
                </a:solidFill>
              </a:rPr>
              <a:t> using UC</a:t>
            </a:r>
            <a:r>
              <a:rPr lang="vi-VN" altLang="en-US" b="1">
                <a:solidFill>
                  <a:srgbClr val="0D0D0D"/>
                </a:solidFill>
              </a:rPr>
              <a:t>)</a:t>
            </a:r>
            <a:endParaRPr lang="en-US" altLang="en-US" b="1">
              <a:solidFill>
                <a:srgbClr val="0D0D0D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1110118" y="2683102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(Use case analysis)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1125993" y="4086452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3. Xác định phần tử thiết kế và thiết kế UC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2735718" y="2067152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2723018" y="3429228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6110743" y="2737077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9F9FFF"/>
                </a:solidFill>
              </a:rPr>
              <a:t>6</a:t>
            </a:r>
            <a:r>
              <a:rPr lang="vi-VN" dirty="0">
                <a:solidFill>
                  <a:srgbClr val="9F9FFF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 dirty="0">
                <a:solidFill>
                  <a:srgbClr val="9F9FFF"/>
                </a:solidFill>
              </a:rPr>
              <a:t>(External Specification Design)</a:t>
            </a:r>
            <a:endParaRPr lang="en-US" dirty="0">
              <a:solidFill>
                <a:srgbClr val="9F9FFF"/>
              </a:solidFill>
            </a:endParaRPr>
          </a:p>
        </p:txBody>
      </p:sp>
      <p:sp>
        <p:nvSpPr>
          <p:cNvPr id="15371" name="Rounded Rectangle 11"/>
          <p:cNvSpPr>
            <a:spLocks noChangeArrowheads="1"/>
          </p:cNvSpPr>
          <p:nvPr/>
        </p:nvSpPr>
        <p:spPr bwMode="auto">
          <a:xfrm>
            <a:off x="3596143" y="5277078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4</a:t>
            </a:r>
            <a:r>
              <a:rPr lang="vi-VN" altLang="en-US">
                <a:solidFill>
                  <a:srgbClr val="9F9FFF"/>
                </a:solidFill>
              </a:rPr>
              <a:t>. </a:t>
            </a:r>
            <a:r>
              <a:rPr lang="en-US" altLang="en-US">
                <a:solidFill>
                  <a:srgbClr val="9F9FFF"/>
                </a:solidFill>
              </a:rPr>
              <a:t>Thiết kế lớp</a:t>
            </a:r>
            <a:endParaRPr lang="vi-VN" altLang="en-US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(Class design)</a:t>
            </a:r>
            <a:endParaRPr lang="en-US" altLang="en-US">
              <a:solidFill>
                <a:srgbClr val="9F9FFF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6110743" y="1322616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7. Thiết kế trường hợp kiểm thử (Test case design)</a:t>
            </a: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 rot="10800000">
            <a:off x="7737930" y="2059215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 rot="10800000">
            <a:off x="7737930" y="3483203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7483930" y="4875440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76" name="AutoShape 15"/>
          <p:cNvSpPr>
            <a:spLocks noChangeArrowheads="1"/>
          </p:cNvSpPr>
          <p:nvPr/>
        </p:nvSpPr>
        <p:spPr bwMode="auto">
          <a:xfrm rot="5400000">
            <a:off x="2660309" y="5223102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27792" name="AutoShape 16"/>
          <p:cNvSpPr>
            <a:spLocks noChangeArrowheads="1"/>
          </p:cNvSpPr>
          <p:nvPr/>
        </p:nvSpPr>
        <p:spPr bwMode="auto">
          <a:xfrm>
            <a:off x="5539243" y="1203553"/>
            <a:ext cx="3889375" cy="1008063"/>
          </a:xfrm>
          <a:prstGeom prst="wedgeRoundRectCallout">
            <a:avLst>
              <a:gd name="adj1" fmla="val -66856"/>
              <a:gd name="adj2" fmla="val -32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Mô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hóa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người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dùng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biểu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use case,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đặc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tả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use case</a:t>
            </a:r>
            <a:r>
              <a:rPr lang="vi-V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biểu đồ hoạt động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  <p:sp>
        <p:nvSpPr>
          <p:cNvPr id="26" name="Rounded Rectangle 11"/>
          <p:cNvSpPr>
            <a:spLocks noChangeArrowheads="1"/>
          </p:cNvSpPr>
          <p:nvPr/>
        </p:nvSpPr>
        <p:spPr bwMode="auto">
          <a:xfrm>
            <a:off x="6197490" y="4122967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9F9FFF"/>
                </a:solidFill>
              </a:rPr>
              <a:t>5</a:t>
            </a:r>
            <a:r>
              <a:rPr lang="vi-VN" altLang="en-US" dirty="0">
                <a:solidFill>
                  <a:srgbClr val="9F9FFF"/>
                </a:solidFill>
              </a:rPr>
              <a:t>. Mô hình hóa </a:t>
            </a:r>
            <a:r>
              <a:rPr lang="en-US" altLang="en-US" dirty="0">
                <a:solidFill>
                  <a:srgbClr val="9F9FFF"/>
                </a:solidFill>
              </a:rPr>
              <a:t>E-R, </a:t>
            </a:r>
            <a:r>
              <a:rPr lang="en-US" altLang="en-US" dirty="0" err="1">
                <a:solidFill>
                  <a:srgbClr val="9F9FFF"/>
                </a:solidFill>
              </a:rPr>
              <a:t>Chuẩn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hóa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và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thiết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kế</a:t>
            </a:r>
            <a:r>
              <a:rPr lang="en-US" altLang="en-US" dirty="0">
                <a:solidFill>
                  <a:srgbClr val="9F9FFF"/>
                </a:solidFill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42789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2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ounded Rectangle 11"/>
          <p:cNvSpPr>
            <a:spLocks noChangeArrowheads="1"/>
          </p:cNvSpPr>
          <p:nvPr/>
        </p:nvSpPr>
        <p:spPr bwMode="auto">
          <a:xfrm>
            <a:off x="1089026" y="1095942"/>
            <a:ext cx="3838575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1. Mô hình hóa </a:t>
            </a:r>
            <a:r>
              <a:rPr lang="en-US" altLang="en-US">
                <a:solidFill>
                  <a:srgbClr val="9F9FFF"/>
                </a:solidFill>
              </a:rPr>
              <a:t>yêu cầu sử dụng UC</a:t>
            </a:r>
            <a:endParaRPr lang="vi-VN" altLang="en-US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(</a:t>
            </a:r>
            <a:r>
              <a:rPr lang="en-US" altLang="en-US">
                <a:solidFill>
                  <a:srgbClr val="9F9FFF"/>
                </a:solidFill>
              </a:rPr>
              <a:t>Requirement</a:t>
            </a:r>
            <a:r>
              <a:rPr lang="vi-VN" altLang="en-US">
                <a:solidFill>
                  <a:srgbClr val="9F9FFF"/>
                </a:solidFill>
              </a:rPr>
              <a:t> modeling</a:t>
            </a:r>
            <a:r>
              <a:rPr lang="en-US" altLang="en-US">
                <a:solidFill>
                  <a:srgbClr val="9F9FFF"/>
                </a:solidFill>
              </a:rPr>
              <a:t> using UC</a:t>
            </a:r>
            <a:r>
              <a:rPr lang="vi-VN" altLang="en-US">
                <a:solidFill>
                  <a:srgbClr val="9F9FFF"/>
                </a:solidFill>
              </a:rPr>
              <a:t>)</a:t>
            </a:r>
            <a:endParaRPr lang="en-US" altLang="en-US">
              <a:solidFill>
                <a:srgbClr val="9F9FFF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1079501" y="2443728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b="1">
                <a:solidFill>
                  <a:srgbClr val="080912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 b="1">
                <a:solidFill>
                  <a:srgbClr val="080912"/>
                </a:solidFill>
              </a:rPr>
              <a:t>(Use case analysis)</a:t>
            </a:r>
            <a:endParaRPr lang="en-US" b="1">
              <a:solidFill>
                <a:srgbClr val="080912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1095376" y="3847078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3. Xác định phần tử thiết kế và thiết kế UC</a:t>
            </a:r>
          </a:p>
        </p:txBody>
      </p:sp>
      <p:sp>
        <p:nvSpPr>
          <p:cNvPr id="16392" name="Rounded Rectangle 11"/>
          <p:cNvSpPr>
            <a:spLocks noChangeArrowheads="1"/>
          </p:cNvSpPr>
          <p:nvPr/>
        </p:nvSpPr>
        <p:spPr bwMode="auto">
          <a:xfrm>
            <a:off x="6099176" y="3916928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5</a:t>
            </a:r>
            <a:r>
              <a:rPr lang="vi-VN" altLang="en-US">
                <a:solidFill>
                  <a:srgbClr val="9F9FFF"/>
                </a:solidFill>
              </a:rPr>
              <a:t>. Mô hình hóa </a:t>
            </a:r>
            <a:r>
              <a:rPr lang="en-US" altLang="en-US">
                <a:solidFill>
                  <a:srgbClr val="9F9FFF"/>
                </a:solidFill>
              </a:rPr>
              <a:t>E-R, Chuẩn hóa và thiết kế CSDL</a:t>
            </a:r>
          </a:p>
        </p:txBody>
      </p:sp>
      <p:sp>
        <p:nvSpPr>
          <p:cNvPr id="16393" name="AutoShape 7"/>
          <p:cNvSpPr>
            <a:spLocks noChangeArrowheads="1"/>
          </p:cNvSpPr>
          <p:nvPr/>
        </p:nvSpPr>
        <p:spPr bwMode="auto">
          <a:xfrm>
            <a:off x="2705101" y="1827778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6394" name="AutoShape 8"/>
          <p:cNvSpPr>
            <a:spLocks noChangeArrowheads="1"/>
          </p:cNvSpPr>
          <p:nvPr/>
        </p:nvSpPr>
        <p:spPr bwMode="auto">
          <a:xfrm>
            <a:off x="2692401" y="3189854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6080126" y="2497703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6</a:t>
            </a:r>
            <a:r>
              <a:rPr lang="vi-VN">
                <a:solidFill>
                  <a:srgbClr val="9F9FFF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(External Specification Design)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16396" name="Rounded Rectangle 11"/>
          <p:cNvSpPr>
            <a:spLocks noChangeArrowheads="1"/>
          </p:cNvSpPr>
          <p:nvPr/>
        </p:nvSpPr>
        <p:spPr bwMode="auto">
          <a:xfrm>
            <a:off x="3565526" y="5079658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9F9FFF"/>
                </a:solidFill>
              </a:rPr>
              <a:t>4</a:t>
            </a:r>
            <a:r>
              <a:rPr lang="vi-VN" altLang="en-US" dirty="0">
                <a:solidFill>
                  <a:srgbClr val="9F9FFF"/>
                </a:solidFill>
              </a:rPr>
              <a:t>. </a:t>
            </a:r>
            <a:r>
              <a:rPr lang="en-US" altLang="en-US" dirty="0" err="1">
                <a:solidFill>
                  <a:srgbClr val="9F9FFF"/>
                </a:solidFill>
              </a:rPr>
              <a:t>Thiết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kế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lớp</a:t>
            </a:r>
            <a:endParaRPr lang="vi-VN" altLang="en-US" dirty="0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(Class design)</a:t>
            </a:r>
            <a:endParaRPr lang="en-US" altLang="en-US" dirty="0">
              <a:solidFill>
                <a:srgbClr val="9F9FFF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6080126" y="1083242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7. Thiết kế trường hợp kiểm thử (Test case design)</a:t>
            </a:r>
          </a:p>
        </p:txBody>
      </p:sp>
      <p:sp>
        <p:nvSpPr>
          <p:cNvPr id="16398" name="AutoShape 12"/>
          <p:cNvSpPr>
            <a:spLocks noChangeArrowheads="1"/>
          </p:cNvSpPr>
          <p:nvPr/>
        </p:nvSpPr>
        <p:spPr bwMode="auto">
          <a:xfrm rot="10800000">
            <a:off x="7707313" y="1819841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6399" name="AutoShape 13"/>
          <p:cNvSpPr>
            <a:spLocks noChangeArrowheads="1"/>
          </p:cNvSpPr>
          <p:nvPr/>
        </p:nvSpPr>
        <p:spPr bwMode="auto">
          <a:xfrm rot="10800000">
            <a:off x="7707313" y="3243829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6400" name="AutoShape 14"/>
          <p:cNvSpPr>
            <a:spLocks noChangeArrowheads="1"/>
          </p:cNvSpPr>
          <p:nvPr/>
        </p:nvSpPr>
        <p:spPr bwMode="auto">
          <a:xfrm>
            <a:off x="7453313" y="4636066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01" name="AutoShape 15"/>
          <p:cNvSpPr>
            <a:spLocks noChangeArrowheads="1"/>
          </p:cNvSpPr>
          <p:nvPr/>
        </p:nvSpPr>
        <p:spPr bwMode="auto">
          <a:xfrm rot="5400000">
            <a:off x="2642394" y="4846410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29841" name="AutoShape 17"/>
          <p:cNvSpPr>
            <a:spLocks noChangeArrowheads="1"/>
          </p:cNvSpPr>
          <p:nvPr/>
        </p:nvSpPr>
        <p:spPr bwMode="auto">
          <a:xfrm>
            <a:off x="5005388" y="2548504"/>
            <a:ext cx="3529012" cy="792163"/>
          </a:xfrm>
          <a:prstGeom prst="wedgeRoundRectCallout">
            <a:avLst>
              <a:gd name="adj1" fmla="val -64306"/>
              <a:gd name="adj2" fmla="val -1713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</a:t>
            </a:r>
            <a:r>
              <a:rPr lang="vi-V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ìm các lớp phân tích và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xây dựng các biểu đồ tương tác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30874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ounded Rectangle 11"/>
          <p:cNvSpPr>
            <a:spLocks noChangeArrowheads="1"/>
          </p:cNvSpPr>
          <p:nvPr/>
        </p:nvSpPr>
        <p:spPr bwMode="auto">
          <a:xfrm>
            <a:off x="855892" y="895124"/>
            <a:ext cx="3838575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1. Mô hình hóa </a:t>
            </a:r>
            <a:r>
              <a:rPr lang="en-US" altLang="en-US">
                <a:solidFill>
                  <a:srgbClr val="9F9FFF"/>
                </a:solidFill>
              </a:rPr>
              <a:t>yêu cầu sử dụng UC</a:t>
            </a:r>
            <a:endParaRPr lang="vi-VN" altLang="en-US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(</a:t>
            </a:r>
            <a:r>
              <a:rPr lang="en-US" altLang="en-US">
                <a:solidFill>
                  <a:srgbClr val="9F9FFF"/>
                </a:solidFill>
              </a:rPr>
              <a:t>Requirement</a:t>
            </a:r>
            <a:r>
              <a:rPr lang="vi-VN" altLang="en-US">
                <a:solidFill>
                  <a:srgbClr val="9F9FFF"/>
                </a:solidFill>
              </a:rPr>
              <a:t> modeling</a:t>
            </a:r>
            <a:r>
              <a:rPr lang="en-US" altLang="en-US">
                <a:solidFill>
                  <a:srgbClr val="9F9FFF"/>
                </a:solidFill>
              </a:rPr>
              <a:t> using UC</a:t>
            </a:r>
            <a:r>
              <a:rPr lang="vi-VN" altLang="en-US">
                <a:solidFill>
                  <a:srgbClr val="9F9FFF"/>
                </a:solidFill>
              </a:rPr>
              <a:t>)</a:t>
            </a:r>
            <a:endParaRPr lang="en-US" altLang="en-US">
              <a:solidFill>
                <a:srgbClr val="9F9FFF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846367" y="2242910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(Use case analysis)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862242" y="3646260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80912"/>
                </a:solidFill>
              </a:rPr>
              <a:t>3. Xác định phần tử thiết kế và thiết kế UC</a:t>
            </a:r>
          </a:p>
        </p:txBody>
      </p:sp>
      <p:sp>
        <p:nvSpPr>
          <p:cNvPr id="17416" name="Rounded Rectangle 11"/>
          <p:cNvSpPr>
            <a:spLocks noChangeArrowheads="1"/>
          </p:cNvSpPr>
          <p:nvPr/>
        </p:nvSpPr>
        <p:spPr bwMode="auto">
          <a:xfrm>
            <a:off x="5866042" y="3716110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5</a:t>
            </a:r>
            <a:r>
              <a:rPr lang="vi-VN" altLang="en-US">
                <a:solidFill>
                  <a:srgbClr val="9F9FFF"/>
                </a:solidFill>
              </a:rPr>
              <a:t>. Mô hình hóa </a:t>
            </a:r>
            <a:r>
              <a:rPr lang="en-US" altLang="en-US">
                <a:solidFill>
                  <a:srgbClr val="9F9FFF"/>
                </a:solidFill>
              </a:rPr>
              <a:t>E-R, Chuẩn hóa và thiết kế CSDL</a:t>
            </a:r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2471967" y="1626960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7418" name="AutoShape 8"/>
          <p:cNvSpPr>
            <a:spLocks noChangeArrowheads="1"/>
          </p:cNvSpPr>
          <p:nvPr/>
        </p:nvSpPr>
        <p:spPr bwMode="auto">
          <a:xfrm>
            <a:off x="2459267" y="2989036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5846992" y="2296885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6</a:t>
            </a:r>
            <a:r>
              <a:rPr lang="vi-VN">
                <a:solidFill>
                  <a:srgbClr val="9F9FFF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(External Specification Design)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17420" name="Rounded Rectangle 11"/>
          <p:cNvSpPr>
            <a:spLocks noChangeArrowheads="1"/>
          </p:cNvSpPr>
          <p:nvPr/>
        </p:nvSpPr>
        <p:spPr bwMode="auto">
          <a:xfrm>
            <a:off x="3349855" y="4795610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4</a:t>
            </a:r>
            <a:r>
              <a:rPr lang="vi-VN" altLang="en-US">
                <a:solidFill>
                  <a:srgbClr val="9F9FFF"/>
                </a:solidFill>
              </a:rPr>
              <a:t>. </a:t>
            </a:r>
            <a:r>
              <a:rPr lang="en-US" altLang="en-US">
                <a:solidFill>
                  <a:srgbClr val="9F9FFF"/>
                </a:solidFill>
              </a:rPr>
              <a:t>Thiết kế lớp</a:t>
            </a:r>
            <a:endParaRPr lang="vi-VN" altLang="en-US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(Class design)</a:t>
            </a:r>
            <a:endParaRPr lang="en-US" altLang="en-US">
              <a:solidFill>
                <a:srgbClr val="9F9FFF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5846992" y="882424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7. Thiết kế trường hợp kiểm thử (Test case design)</a:t>
            </a:r>
          </a:p>
        </p:txBody>
      </p:sp>
      <p:sp>
        <p:nvSpPr>
          <p:cNvPr id="17422" name="AutoShape 12"/>
          <p:cNvSpPr>
            <a:spLocks noChangeArrowheads="1"/>
          </p:cNvSpPr>
          <p:nvPr/>
        </p:nvSpPr>
        <p:spPr bwMode="auto">
          <a:xfrm rot="10800000">
            <a:off x="7474179" y="1619023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7423" name="AutoShape 13"/>
          <p:cNvSpPr>
            <a:spLocks noChangeArrowheads="1"/>
          </p:cNvSpPr>
          <p:nvPr/>
        </p:nvSpPr>
        <p:spPr bwMode="auto">
          <a:xfrm rot="10800000">
            <a:off x="7474179" y="3043011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7424" name="AutoShape 14"/>
          <p:cNvSpPr>
            <a:spLocks noChangeArrowheads="1"/>
          </p:cNvSpPr>
          <p:nvPr/>
        </p:nvSpPr>
        <p:spPr bwMode="auto">
          <a:xfrm>
            <a:off x="7220179" y="4435248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25" name="AutoShape 15"/>
          <p:cNvSpPr>
            <a:spLocks noChangeArrowheads="1"/>
          </p:cNvSpPr>
          <p:nvPr/>
        </p:nvSpPr>
        <p:spPr bwMode="auto">
          <a:xfrm rot="5400000">
            <a:off x="2409260" y="4645592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31888" name="AutoShape 16"/>
          <p:cNvSpPr>
            <a:spLocks noChangeArrowheads="1"/>
          </p:cNvSpPr>
          <p:nvPr/>
        </p:nvSpPr>
        <p:spPr bwMode="auto">
          <a:xfrm>
            <a:off x="4916717" y="3500211"/>
            <a:ext cx="3529013" cy="792163"/>
          </a:xfrm>
          <a:prstGeom prst="wedgeRoundRectCallout">
            <a:avLst>
              <a:gd name="adj1" fmla="val -63898"/>
              <a:gd name="adj2" fmla="val -10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Ánh xạ các phần tử thiết kế từ các lớp phân tích và thiết kế UC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3411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ounded Rectangle 11"/>
          <p:cNvSpPr>
            <a:spLocks noChangeArrowheads="1"/>
          </p:cNvSpPr>
          <p:nvPr/>
        </p:nvSpPr>
        <p:spPr bwMode="auto">
          <a:xfrm>
            <a:off x="903062" y="935265"/>
            <a:ext cx="3838575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1. Mô hình hóa </a:t>
            </a:r>
            <a:r>
              <a:rPr lang="en-US" altLang="en-US" dirty="0" err="1">
                <a:solidFill>
                  <a:srgbClr val="9F9FFF"/>
                </a:solidFill>
              </a:rPr>
              <a:t>yêu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cầu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sử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dụng</a:t>
            </a:r>
            <a:r>
              <a:rPr lang="en-US" altLang="en-US" dirty="0">
                <a:solidFill>
                  <a:srgbClr val="9F9FFF"/>
                </a:solidFill>
              </a:rPr>
              <a:t> UC</a:t>
            </a:r>
            <a:endParaRPr lang="vi-VN" altLang="en-US" dirty="0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(</a:t>
            </a:r>
            <a:r>
              <a:rPr lang="en-US" altLang="en-US" dirty="0">
                <a:solidFill>
                  <a:srgbClr val="9F9FFF"/>
                </a:solidFill>
              </a:rPr>
              <a:t>Requirement</a:t>
            </a:r>
            <a:r>
              <a:rPr lang="vi-VN" altLang="en-US" dirty="0">
                <a:solidFill>
                  <a:srgbClr val="9F9FFF"/>
                </a:solidFill>
              </a:rPr>
              <a:t> modeling</a:t>
            </a:r>
            <a:r>
              <a:rPr lang="en-US" altLang="en-US" dirty="0">
                <a:solidFill>
                  <a:srgbClr val="9F9FFF"/>
                </a:solidFill>
              </a:rPr>
              <a:t> using UC</a:t>
            </a:r>
            <a:r>
              <a:rPr lang="vi-VN" altLang="en-US" dirty="0">
                <a:solidFill>
                  <a:srgbClr val="9F9FFF"/>
                </a:solidFill>
              </a:rPr>
              <a:t>)</a:t>
            </a:r>
            <a:endParaRPr lang="en-US" altLang="en-US" dirty="0">
              <a:solidFill>
                <a:srgbClr val="9F9FFF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893537" y="2283051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(Use case analysis)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909412" y="3686401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3. Xác định phần tử thiết kế và thiết kế UC</a:t>
            </a:r>
          </a:p>
        </p:txBody>
      </p:sp>
      <p:sp>
        <p:nvSpPr>
          <p:cNvPr id="18440" name="Rounded Rectangle 11"/>
          <p:cNvSpPr>
            <a:spLocks noChangeArrowheads="1"/>
          </p:cNvSpPr>
          <p:nvPr/>
        </p:nvSpPr>
        <p:spPr bwMode="auto">
          <a:xfrm>
            <a:off x="5913212" y="3756251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5</a:t>
            </a:r>
            <a:r>
              <a:rPr lang="vi-VN" altLang="en-US">
                <a:solidFill>
                  <a:srgbClr val="9F9FFF"/>
                </a:solidFill>
              </a:rPr>
              <a:t>. Mô hình hóa </a:t>
            </a:r>
            <a:r>
              <a:rPr lang="en-US" altLang="en-US">
                <a:solidFill>
                  <a:srgbClr val="9F9FFF"/>
                </a:solidFill>
              </a:rPr>
              <a:t>E-R, Chuẩn hóa và thiết kế CSDL</a:t>
            </a:r>
          </a:p>
        </p:txBody>
      </p:sp>
      <p:sp>
        <p:nvSpPr>
          <p:cNvPr id="18441" name="AutoShape 7"/>
          <p:cNvSpPr>
            <a:spLocks noChangeArrowheads="1"/>
          </p:cNvSpPr>
          <p:nvPr/>
        </p:nvSpPr>
        <p:spPr bwMode="auto">
          <a:xfrm>
            <a:off x="2519137" y="1667101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8442" name="AutoShape 8"/>
          <p:cNvSpPr>
            <a:spLocks noChangeArrowheads="1"/>
          </p:cNvSpPr>
          <p:nvPr/>
        </p:nvSpPr>
        <p:spPr bwMode="auto">
          <a:xfrm>
            <a:off x="2506437" y="3029177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5894162" y="2337026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6</a:t>
            </a:r>
            <a:r>
              <a:rPr lang="vi-VN">
                <a:solidFill>
                  <a:srgbClr val="9F9FFF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(External Specification Design)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18444" name="Rounded Rectangle 11"/>
          <p:cNvSpPr>
            <a:spLocks noChangeArrowheads="1"/>
          </p:cNvSpPr>
          <p:nvPr/>
        </p:nvSpPr>
        <p:spPr bwMode="auto">
          <a:xfrm>
            <a:off x="3397025" y="4835751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80912"/>
                </a:solidFill>
              </a:rPr>
              <a:t>4</a:t>
            </a:r>
            <a:r>
              <a:rPr lang="vi-VN" altLang="en-US" b="1">
                <a:solidFill>
                  <a:srgbClr val="080912"/>
                </a:solidFill>
              </a:rPr>
              <a:t>. </a:t>
            </a:r>
            <a:r>
              <a:rPr lang="en-US" altLang="en-US" b="1">
                <a:solidFill>
                  <a:srgbClr val="080912"/>
                </a:solidFill>
              </a:rPr>
              <a:t>Thiết kế lớp</a:t>
            </a:r>
            <a:endParaRPr lang="vi-VN" altLang="en-US" b="1">
              <a:solidFill>
                <a:srgbClr val="080912"/>
              </a:solidFill>
            </a:endParaRPr>
          </a:p>
          <a:p>
            <a:pPr algn="ctr" eaLnBrk="1" hangingPunct="1"/>
            <a:r>
              <a:rPr lang="vi-VN" altLang="en-US" b="1">
                <a:solidFill>
                  <a:srgbClr val="080912"/>
                </a:solidFill>
              </a:rPr>
              <a:t>(Class design)</a:t>
            </a:r>
            <a:endParaRPr lang="en-US" altLang="en-US" b="1">
              <a:solidFill>
                <a:srgbClr val="080912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5894162" y="922565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7. Thiết kế trường hợp kiểm thử (Test case design)</a:t>
            </a:r>
          </a:p>
        </p:txBody>
      </p:sp>
      <p:sp>
        <p:nvSpPr>
          <p:cNvPr id="18446" name="AutoShape 12"/>
          <p:cNvSpPr>
            <a:spLocks noChangeArrowheads="1"/>
          </p:cNvSpPr>
          <p:nvPr/>
        </p:nvSpPr>
        <p:spPr bwMode="auto">
          <a:xfrm rot="10800000">
            <a:off x="7521349" y="1659164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8447" name="AutoShape 13"/>
          <p:cNvSpPr>
            <a:spLocks noChangeArrowheads="1"/>
          </p:cNvSpPr>
          <p:nvPr/>
        </p:nvSpPr>
        <p:spPr bwMode="auto">
          <a:xfrm rot="10800000">
            <a:off x="7521349" y="3083152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8448" name="AutoShape 14"/>
          <p:cNvSpPr>
            <a:spLocks noChangeArrowheads="1"/>
          </p:cNvSpPr>
          <p:nvPr/>
        </p:nvSpPr>
        <p:spPr bwMode="auto">
          <a:xfrm>
            <a:off x="7267349" y="4475389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449" name="AutoShape 15"/>
          <p:cNvSpPr>
            <a:spLocks noChangeArrowheads="1"/>
          </p:cNvSpPr>
          <p:nvPr/>
        </p:nvSpPr>
        <p:spPr bwMode="auto">
          <a:xfrm rot="5400000">
            <a:off x="2456430" y="4685733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33936" name="AutoShape 16"/>
          <p:cNvSpPr>
            <a:spLocks noChangeArrowheads="1"/>
          </p:cNvSpPr>
          <p:nvPr/>
        </p:nvSpPr>
        <p:spPr bwMode="auto">
          <a:xfrm>
            <a:off x="3451000" y="3683227"/>
            <a:ext cx="3887787" cy="936625"/>
          </a:xfrm>
          <a:prstGeom prst="wedgeRoundRectCallout">
            <a:avLst>
              <a:gd name="adj1" fmla="val -36565"/>
              <a:gd name="adj2" fmla="val 871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Tinh chỉnh các lớp phân tích để thiết kế lớp và tạo biểu đồ lớp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5980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ounded Rectangle 11"/>
          <p:cNvSpPr>
            <a:spLocks noChangeArrowheads="1"/>
          </p:cNvSpPr>
          <p:nvPr/>
        </p:nvSpPr>
        <p:spPr bwMode="auto">
          <a:xfrm>
            <a:off x="919390" y="951821"/>
            <a:ext cx="3838575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1. Mô hình hóa </a:t>
            </a:r>
            <a:r>
              <a:rPr lang="en-US" altLang="en-US" dirty="0" err="1">
                <a:solidFill>
                  <a:srgbClr val="9F9FFF"/>
                </a:solidFill>
              </a:rPr>
              <a:t>yêu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cầu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sử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dụng</a:t>
            </a:r>
            <a:r>
              <a:rPr lang="en-US" altLang="en-US" dirty="0">
                <a:solidFill>
                  <a:srgbClr val="9F9FFF"/>
                </a:solidFill>
              </a:rPr>
              <a:t> UC</a:t>
            </a:r>
            <a:endParaRPr lang="vi-VN" altLang="en-US" dirty="0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(</a:t>
            </a:r>
            <a:r>
              <a:rPr lang="en-US" altLang="en-US" dirty="0">
                <a:solidFill>
                  <a:srgbClr val="9F9FFF"/>
                </a:solidFill>
              </a:rPr>
              <a:t>Requirement</a:t>
            </a:r>
            <a:r>
              <a:rPr lang="vi-VN" altLang="en-US" dirty="0">
                <a:solidFill>
                  <a:srgbClr val="9F9FFF"/>
                </a:solidFill>
              </a:rPr>
              <a:t> modeling</a:t>
            </a:r>
            <a:r>
              <a:rPr lang="en-US" altLang="en-US" dirty="0">
                <a:solidFill>
                  <a:srgbClr val="9F9FFF"/>
                </a:solidFill>
              </a:rPr>
              <a:t> using UC</a:t>
            </a:r>
            <a:r>
              <a:rPr lang="vi-VN" altLang="en-US" dirty="0">
                <a:solidFill>
                  <a:srgbClr val="9F9FFF"/>
                </a:solidFill>
              </a:rPr>
              <a:t>)</a:t>
            </a:r>
            <a:endParaRPr lang="en-US" altLang="en-US" dirty="0">
              <a:solidFill>
                <a:srgbClr val="9F9FFF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909865" y="2299607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(Use case analysis)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925740" y="3702957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3. Xác định phần tử thiết kế và thiết kế UC</a:t>
            </a:r>
          </a:p>
        </p:txBody>
      </p:sp>
      <p:sp>
        <p:nvSpPr>
          <p:cNvPr id="19464" name="Rounded Rectangle 11"/>
          <p:cNvSpPr>
            <a:spLocks noChangeArrowheads="1"/>
          </p:cNvSpPr>
          <p:nvPr/>
        </p:nvSpPr>
        <p:spPr bwMode="auto">
          <a:xfrm>
            <a:off x="5929540" y="3772807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80912"/>
                </a:solidFill>
              </a:rPr>
              <a:t>5</a:t>
            </a:r>
            <a:r>
              <a:rPr lang="vi-VN" altLang="en-US" b="1">
                <a:solidFill>
                  <a:srgbClr val="080912"/>
                </a:solidFill>
              </a:rPr>
              <a:t>. Mô hình hóa </a:t>
            </a:r>
            <a:r>
              <a:rPr lang="en-US" altLang="en-US" b="1">
                <a:solidFill>
                  <a:srgbClr val="080912"/>
                </a:solidFill>
              </a:rPr>
              <a:t>E-R, Chuẩn hóa và thiết kế CSDL</a:t>
            </a:r>
          </a:p>
        </p:txBody>
      </p:sp>
      <p:sp>
        <p:nvSpPr>
          <p:cNvPr id="19465" name="AutoShape 7"/>
          <p:cNvSpPr>
            <a:spLocks noChangeArrowheads="1"/>
          </p:cNvSpPr>
          <p:nvPr/>
        </p:nvSpPr>
        <p:spPr bwMode="auto">
          <a:xfrm>
            <a:off x="2535465" y="1683657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9466" name="AutoShape 8"/>
          <p:cNvSpPr>
            <a:spLocks noChangeArrowheads="1"/>
          </p:cNvSpPr>
          <p:nvPr/>
        </p:nvSpPr>
        <p:spPr bwMode="auto">
          <a:xfrm>
            <a:off x="3422651" y="3899808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5910490" y="2353582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6</a:t>
            </a:r>
            <a:r>
              <a:rPr lang="vi-VN">
                <a:solidFill>
                  <a:srgbClr val="9F9FFF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(External Specification Design)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19468" name="Rounded Rectangle 11"/>
          <p:cNvSpPr>
            <a:spLocks noChangeArrowheads="1"/>
          </p:cNvSpPr>
          <p:nvPr/>
        </p:nvSpPr>
        <p:spPr bwMode="auto">
          <a:xfrm>
            <a:off x="3413353" y="4852307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4</a:t>
            </a:r>
            <a:r>
              <a:rPr lang="vi-VN" altLang="en-US">
                <a:solidFill>
                  <a:srgbClr val="9F9FFF"/>
                </a:solidFill>
              </a:rPr>
              <a:t>. </a:t>
            </a:r>
            <a:r>
              <a:rPr lang="en-US" altLang="en-US">
                <a:solidFill>
                  <a:srgbClr val="9F9FFF"/>
                </a:solidFill>
              </a:rPr>
              <a:t>Thiết kế lớp</a:t>
            </a:r>
            <a:endParaRPr lang="vi-VN" altLang="en-US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(Class design)</a:t>
            </a:r>
            <a:endParaRPr lang="en-US" altLang="en-US">
              <a:solidFill>
                <a:srgbClr val="9F9FFF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5910490" y="939121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7. Thiết kế trường hợp kiểm thử (Test case design)</a:t>
            </a:r>
          </a:p>
        </p:txBody>
      </p:sp>
      <p:sp>
        <p:nvSpPr>
          <p:cNvPr id="19470" name="AutoShape 12"/>
          <p:cNvSpPr>
            <a:spLocks noChangeArrowheads="1"/>
          </p:cNvSpPr>
          <p:nvPr/>
        </p:nvSpPr>
        <p:spPr bwMode="auto">
          <a:xfrm rot="10800000">
            <a:off x="7537677" y="1675720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9471" name="AutoShape 13"/>
          <p:cNvSpPr>
            <a:spLocks noChangeArrowheads="1"/>
          </p:cNvSpPr>
          <p:nvPr/>
        </p:nvSpPr>
        <p:spPr bwMode="auto">
          <a:xfrm rot="10800000">
            <a:off x="7537677" y="3099708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19472" name="AutoShape 14"/>
          <p:cNvSpPr>
            <a:spLocks noChangeArrowheads="1"/>
          </p:cNvSpPr>
          <p:nvPr/>
        </p:nvSpPr>
        <p:spPr bwMode="auto">
          <a:xfrm>
            <a:off x="7283677" y="4491945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73" name="AutoShape 15"/>
          <p:cNvSpPr>
            <a:spLocks noChangeArrowheads="1"/>
          </p:cNvSpPr>
          <p:nvPr/>
        </p:nvSpPr>
        <p:spPr bwMode="auto">
          <a:xfrm rot="5400000">
            <a:off x="2472758" y="4702289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42128" name="AutoShape 16"/>
          <p:cNvSpPr>
            <a:spLocks noChangeArrowheads="1"/>
          </p:cNvSpPr>
          <p:nvPr/>
        </p:nvSpPr>
        <p:spPr bwMode="auto">
          <a:xfrm>
            <a:off x="1235303" y="3123521"/>
            <a:ext cx="4321175" cy="1296987"/>
          </a:xfrm>
          <a:prstGeom prst="wedgeRoundRectCallout">
            <a:avLst>
              <a:gd name="adj1" fmla="val 63116"/>
              <a:gd name="adj2" fmla="val 3849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buFontTx/>
              <a:buChar char="-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vi-V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Ánh xạ các lớp và các mối liên kết thành mô hình thực thể liên kết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- </a:t>
            </a:r>
            <a:r>
              <a:rPr lang="vi-V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Chuẩn hóa mô hình thực thể liên kết thành dạng chuẩn 3 để thiết kế CSDL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10724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ounded Rectangle 11"/>
          <p:cNvSpPr>
            <a:spLocks noChangeArrowheads="1"/>
          </p:cNvSpPr>
          <p:nvPr/>
        </p:nvSpPr>
        <p:spPr bwMode="auto">
          <a:xfrm>
            <a:off x="1000125" y="937760"/>
            <a:ext cx="3838575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1. Mô hình hóa </a:t>
            </a:r>
            <a:r>
              <a:rPr lang="en-US" altLang="en-US" dirty="0" err="1">
                <a:solidFill>
                  <a:srgbClr val="9F9FFF"/>
                </a:solidFill>
              </a:rPr>
              <a:t>yêu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cầu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sử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dụng</a:t>
            </a:r>
            <a:r>
              <a:rPr lang="en-US" altLang="en-US" dirty="0">
                <a:solidFill>
                  <a:srgbClr val="9F9FFF"/>
                </a:solidFill>
              </a:rPr>
              <a:t> UC</a:t>
            </a:r>
            <a:endParaRPr lang="vi-VN" altLang="en-US" dirty="0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(</a:t>
            </a:r>
            <a:r>
              <a:rPr lang="en-US" altLang="en-US" dirty="0">
                <a:solidFill>
                  <a:srgbClr val="9F9FFF"/>
                </a:solidFill>
              </a:rPr>
              <a:t>Requirement</a:t>
            </a:r>
            <a:r>
              <a:rPr lang="vi-VN" altLang="en-US" dirty="0">
                <a:solidFill>
                  <a:srgbClr val="9F9FFF"/>
                </a:solidFill>
              </a:rPr>
              <a:t> modeling</a:t>
            </a:r>
            <a:r>
              <a:rPr lang="en-US" altLang="en-US" dirty="0">
                <a:solidFill>
                  <a:srgbClr val="9F9FFF"/>
                </a:solidFill>
              </a:rPr>
              <a:t> using UC</a:t>
            </a:r>
            <a:r>
              <a:rPr lang="vi-VN" altLang="en-US" dirty="0">
                <a:solidFill>
                  <a:srgbClr val="9F9FFF"/>
                </a:solidFill>
              </a:rPr>
              <a:t>)</a:t>
            </a:r>
            <a:endParaRPr lang="en-US" altLang="en-US" dirty="0">
              <a:solidFill>
                <a:srgbClr val="9F9FFF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990600" y="2285546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(Use case analysis)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1006475" y="3688896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3. Xác định phần tử thiết kế và thiết kế UC</a:t>
            </a:r>
          </a:p>
        </p:txBody>
      </p:sp>
      <p:sp>
        <p:nvSpPr>
          <p:cNvPr id="20488" name="Rounded Rectangle 11"/>
          <p:cNvSpPr>
            <a:spLocks noChangeArrowheads="1"/>
          </p:cNvSpPr>
          <p:nvPr/>
        </p:nvSpPr>
        <p:spPr bwMode="auto">
          <a:xfrm>
            <a:off x="6010275" y="3758746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5</a:t>
            </a:r>
            <a:r>
              <a:rPr lang="vi-VN" altLang="en-US">
                <a:solidFill>
                  <a:srgbClr val="9F9FFF"/>
                </a:solidFill>
              </a:rPr>
              <a:t>. Mô hình hóa </a:t>
            </a:r>
            <a:r>
              <a:rPr lang="en-US" altLang="en-US">
                <a:solidFill>
                  <a:srgbClr val="9F9FFF"/>
                </a:solidFill>
              </a:rPr>
              <a:t>E-R, Chuẩn hóa và thiết kế CSDL</a:t>
            </a: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>
            <a:off x="2616200" y="1669596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>
            <a:off x="2603500" y="3031672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5991225" y="2339521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80912"/>
                </a:solidFill>
              </a:rPr>
              <a:t>6</a:t>
            </a:r>
            <a:r>
              <a:rPr lang="vi-VN" b="1">
                <a:solidFill>
                  <a:srgbClr val="080912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 b="1">
                <a:solidFill>
                  <a:srgbClr val="080912"/>
                </a:solidFill>
              </a:rPr>
              <a:t>(External Specification Design)</a:t>
            </a:r>
            <a:endParaRPr lang="en-US" b="1">
              <a:solidFill>
                <a:srgbClr val="080912"/>
              </a:solidFill>
            </a:endParaRPr>
          </a:p>
        </p:txBody>
      </p:sp>
      <p:sp>
        <p:nvSpPr>
          <p:cNvPr id="20492" name="Rounded Rectangle 11"/>
          <p:cNvSpPr>
            <a:spLocks noChangeArrowheads="1"/>
          </p:cNvSpPr>
          <p:nvPr/>
        </p:nvSpPr>
        <p:spPr bwMode="auto">
          <a:xfrm>
            <a:off x="3494088" y="4838246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4</a:t>
            </a:r>
            <a:r>
              <a:rPr lang="vi-VN" altLang="en-US">
                <a:solidFill>
                  <a:srgbClr val="9F9FFF"/>
                </a:solidFill>
              </a:rPr>
              <a:t>. </a:t>
            </a:r>
            <a:r>
              <a:rPr lang="en-US" altLang="en-US">
                <a:solidFill>
                  <a:srgbClr val="9F9FFF"/>
                </a:solidFill>
              </a:rPr>
              <a:t>Thiết kế lớp</a:t>
            </a:r>
            <a:endParaRPr lang="vi-VN" altLang="en-US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(Class design)</a:t>
            </a:r>
            <a:endParaRPr lang="en-US" altLang="en-US">
              <a:solidFill>
                <a:srgbClr val="9F9FFF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5991225" y="925060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7. Thiết kế trường hợp kiểm thử (Test case design)</a:t>
            </a:r>
          </a:p>
        </p:txBody>
      </p:sp>
      <p:sp>
        <p:nvSpPr>
          <p:cNvPr id="20494" name="AutoShape 12"/>
          <p:cNvSpPr>
            <a:spLocks noChangeArrowheads="1"/>
          </p:cNvSpPr>
          <p:nvPr/>
        </p:nvSpPr>
        <p:spPr bwMode="auto">
          <a:xfrm rot="10800000">
            <a:off x="7618412" y="1661659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20495" name="AutoShape 13"/>
          <p:cNvSpPr>
            <a:spLocks noChangeArrowheads="1"/>
          </p:cNvSpPr>
          <p:nvPr/>
        </p:nvSpPr>
        <p:spPr bwMode="auto">
          <a:xfrm rot="10800000">
            <a:off x="7618412" y="3085647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20496" name="AutoShape 14"/>
          <p:cNvSpPr>
            <a:spLocks noChangeArrowheads="1"/>
          </p:cNvSpPr>
          <p:nvPr/>
        </p:nvSpPr>
        <p:spPr bwMode="auto">
          <a:xfrm>
            <a:off x="7364412" y="4477884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97" name="AutoShape 15"/>
          <p:cNvSpPr>
            <a:spLocks noChangeArrowheads="1"/>
          </p:cNvSpPr>
          <p:nvPr/>
        </p:nvSpPr>
        <p:spPr bwMode="auto">
          <a:xfrm rot="5400000">
            <a:off x="2553493" y="4688228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44177" name="AutoShape 17"/>
          <p:cNvSpPr>
            <a:spLocks noChangeArrowheads="1"/>
          </p:cNvSpPr>
          <p:nvPr/>
        </p:nvSpPr>
        <p:spPr bwMode="auto">
          <a:xfrm>
            <a:off x="1389063" y="1526722"/>
            <a:ext cx="4681537" cy="936625"/>
          </a:xfrm>
          <a:prstGeom prst="wedgeRoundRectCallout">
            <a:avLst>
              <a:gd name="adj1" fmla="val 58884"/>
              <a:gd name="adj2" fmla="val 53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vi-V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Thiết kế biểu đồ chuyển đổi giữa các giao diện người dùng và thiết kế chi tiết các giao diện ấy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2205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ounded Rectangle 11"/>
          <p:cNvSpPr>
            <a:spLocks noChangeArrowheads="1"/>
          </p:cNvSpPr>
          <p:nvPr/>
        </p:nvSpPr>
        <p:spPr bwMode="auto">
          <a:xfrm>
            <a:off x="1137104" y="930731"/>
            <a:ext cx="3838575" cy="731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1. Mô hình hóa </a:t>
            </a:r>
            <a:r>
              <a:rPr lang="en-US" altLang="en-US" dirty="0" err="1">
                <a:solidFill>
                  <a:srgbClr val="9F9FFF"/>
                </a:solidFill>
              </a:rPr>
              <a:t>yêu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cầu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sử</a:t>
            </a:r>
            <a:r>
              <a:rPr lang="en-US" altLang="en-US" dirty="0">
                <a:solidFill>
                  <a:srgbClr val="9F9FFF"/>
                </a:solidFill>
              </a:rPr>
              <a:t> </a:t>
            </a:r>
            <a:r>
              <a:rPr lang="en-US" altLang="en-US" dirty="0" err="1">
                <a:solidFill>
                  <a:srgbClr val="9F9FFF"/>
                </a:solidFill>
              </a:rPr>
              <a:t>dụng</a:t>
            </a:r>
            <a:r>
              <a:rPr lang="en-US" altLang="en-US" dirty="0">
                <a:solidFill>
                  <a:srgbClr val="9F9FFF"/>
                </a:solidFill>
              </a:rPr>
              <a:t> UC</a:t>
            </a:r>
            <a:endParaRPr lang="vi-VN" altLang="en-US" dirty="0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 dirty="0">
                <a:solidFill>
                  <a:srgbClr val="9F9FFF"/>
                </a:solidFill>
              </a:rPr>
              <a:t>(</a:t>
            </a:r>
            <a:r>
              <a:rPr lang="en-US" altLang="en-US" dirty="0">
                <a:solidFill>
                  <a:srgbClr val="9F9FFF"/>
                </a:solidFill>
              </a:rPr>
              <a:t>Requirement</a:t>
            </a:r>
            <a:r>
              <a:rPr lang="vi-VN" altLang="en-US" dirty="0">
                <a:solidFill>
                  <a:srgbClr val="9F9FFF"/>
                </a:solidFill>
              </a:rPr>
              <a:t> modeling</a:t>
            </a:r>
            <a:r>
              <a:rPr lang="en-US" altLang="en-US" dirty="0">
                <a:solidFill>
                  <a:srgbClr val="9F9FFF"/>
                </a:solidFill>
              </a:rPr>
              <a:t> using UC</a:t>
            </a:r>
            <a:r>
              <a:rPr lang="vi-VN" altLang="en-US" dirty="0">
                <a:solidFill>
                  <a:srgbClr val="9F9FFF"/>
                </a:solidFill>
              </a:rPr>
              <a:t>)</a:t>
            </a:r>
            <a:endParaRPr lang="en-US" altLang="en-US" dirty="0">
              <a:solidFill>
                <a:srgbClr val="9F9FFF"/>
              </a:solidFill>
            </a:endParaRPr>
          </a:p>
        </p:txBody>
      </p:sp>
      <p:sp>
        <p:nvSpPr>
          <p:cNvPr id="2" name="Rounded Rectangle 11"/>
          <p:cNvSpPr/>
          <p:nvPr/>
        </p:nvSpPr>
        <p:spPr>
          <a:xfrm>
            <a:off x="1127579" y="2278517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2. Phân tích use case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(Use case analysis)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1143454" y="3681867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3. Xác định phần tử thiết kế và thiết kế UC</a:t>
            </a:r>
          </a:p>
        </p:txBody>
      </p:sp>
      <p:sp>
        <p:nvSpPr>
          <p:cNvPr id="21512" name="Rounded Rectangle 11"/>
          <p:cNvSpPr>
            <a:spLocks noChangeArrowheads="1"/>
          </p:cNvSpPr>
          <p:nvPr/>
        </p:nvSpPr>
        <p:spPr bwMode="auto">
          <a:xfrm>
            <a:off x="6147254" y="3751717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5</a:t>
            </a:r>
            <a:r>
              <a:rPr lang="vi-VN" altLang="en-US">
                <a:solidFill>
                  <a:srgbClr val="9F9FFF"/>
                </a:solidFill>
              </a:rPr>
              <a:t>. Mô hình hóa </a:t>
            </a:r>
            <a:r>
              <a:rPr lang="en-US" altLang="en-US">
                <a:solidFill>
                  <a:srgbClr val="9F9FFF"/>
                </a:solidFill>
              </a:rPr>
              <a:t>E-R, Chuẩn hóa và thiết kế CSDL</a:t>
            </a:r>
          </a:p>
        </p:txBody>
      </p:sp>
      <p:sp>
        <p:nvSpPr>
          <p:cNvPr id="21513" name="AutoShape 7"/>
          <p:cNvSpPr>
            <a:spLocks noChangeArrowheads="1"/>
          </p:cNvSpPr>
          <p:nvPr/>
        </p:nvSpPr>
        <p:spPr bwMode="auto">
          <a:xfrm>
            <a:off x="2753179" y="1662567"/>
            <a:ext cx="639763" cy="5921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21514" name="AutoShape 8"/>
          <p:cNvSpPr>
            <a:spLocks noChangeArrowheads="1"/>
          </p:cNvSpPr>
          <p:nvPr/>
        </p:nvSpPr>
        <p:spPr bwMode="auto">
          <a:xfrm>
            <a:off x="2740479" y="3024643"/>
            <a:ext cx="639763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5" name="Rounded Rectangle 11"/>
          <p:cNvSpPr/>
          <p:nvPr/>
        </p:nvSpPr>
        <p:spPr>
          <a:xfrm>
            <a:off x="6128204" y="2332492"/>
            <a:ext cx="3838575" cy="7318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9F9FFF"/>
                </a:solidFill>
              </a:rPr>
              <a:t>6</a:t>
            </a:r>
            <a:r>
              <a:rPr lang="vi-VN">
                <a:solidFill>
                  <a:srgbClr val="9F9FFF"/>
                </a:solidFill>
              </a:rPr>
              <a:t>. Thiết kế đặc tả ngoài</a:t>
            </a:r>
          </a:p>
          <a:p>
            <a:pPr algn="ctr">
              <a:defRPr/>
            </a:pPr>
            <a:r>
              <a:rPr lang="vi-VN">
                <a:solidFill>
                  <a:srgbClr val="9F9FFF"/>
                </a:solidFill>
              </a:rPr>
              <a:t>(External Specification Design)</a:t>
            </a:r>
            <a:endParaRPr lang="en-US">
              <a:solidFill>
                <a:srgbClr val="9F9FFF"/>
              </a:solidFill>
            </a:endParaRPr>
          </a:p>
        </p:txBody>
      </p:sp>
      <p:sp>
        <p:nvSpPr>
          <p:cNvPr id="21516" name="Rounded Rectangle 11"/>
          <p:cNvSpPr>
            <a:spLocks noChangeArrowheads="1"/>
          </p:cNvSpPr>
          <p:nvPr/>
        </p:nvSpPr>
        <p:spPr bwMode="auto">
          <a:xfrm>
            <a:off x="3631067" y="4831217"/>
            <a:ext cx="3838575" cy="731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CFE8"/>
              </a:gs>
              <a:gs pos="50000">
                <a:srgbClr val="BDE0EF"/>
              </a:gs>
              <a:gs pos="100000">
                <a:srgbClr val="DFEFF6"/>
              </a:gs>
            </a:gsLst>
            <a:lin ang="16200000" scaled="1"/>
          </a:gradFill>
          <a:ln w="19050" algn="ctr">
            <a:solidFill>
              <a:srgbClr val="1E768C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F9FFF"/>
                </a:solidFill>
              </a:rPr>
              <a:t>4</a:t>
            </a:r>
            <a:r>
              <a:rPr lang="vi-VN" altLang="en-US">
                <a:solidFill>
                  <a:srgbClr val="9F9FFF"/>
                </a:solidFill>
              </a:rPr>
              <a:t>. </a:t>
            </a:r>
            <a:r>
              <a:rPr lang="en-US" altLang="en-US">
                <a:solidFill>
                  <a:srgbClr val="9F9FFF"/>
                </a:solidFill>
              </a:rPr>
              <a:t>Thiết kế lớp</a:t>
            </a:r>
            <a:endParaRPr lang="vi-VN" altLang="en-US">
              <a:solidFill>
                <a:srgbClr val="9F9FFF"/>
              </a:solidFill>
            </a:endParaRPr>
          </a:p>
          <a:p>
            <a:pPr algn="ctr" eaLnBrk="1" hangingPunct="1"/>
            <a:r>
              <a:rPr lang="vi-VN" altLang="en-US">
                <a:solidFill>
                  <a:srgbClr val="9F9FFF"/>
                </a:solidFill>
              </a:rPr>
              <a:t>(Class design)</a:t>
            </a:r>
            <a:endParaRPr lang="en-US" altLang="en-US">
              <a:solidFill>
                <a:srgbClr val="9F9FFF"/>
              </a:solidFill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6128204" y="918031"/>
            <a:ext cx="3838575" cy="7318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80912"/>
                </a:solidFill>
              </a:rPr>
              <a:t>7. Thiết kế trường hợp kiểm thử (Test case design)</a:t>
            </a:r>
          </a:p>
        </p:txBody>
      </p:sp>
      <p:sp>
        <p:nvSpPr>
          <p:cNvPr id="21518" name="AutoShape 12"/>
          <p:cNvSpPr>
            <a:spLocks noChangeArrowheads="1"/>
          </p:cNvSpPr>
          <p:nvPr/>
        </p:nvSpPr>
        <p:spPr bwMode="auto">
          <a:xfrm rot="10800000">
            <a:off x="7755391" y="1654630"/>
            <a:ext cx="639762" cy="6397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21519" name="AutoShape 13"/>
          <p:cNvSpPr>
            <a:spLocks noChangeArrowheads="1"/>
          </p:cNvSpPr>
          <p:nvPr/>
        </p:nvSpPr>
        <p:spPr bwMode="auto">
          <a:xfrm rot="10800000">
            <a:off x="7755391" y="3078618"/>
            <a:ext cx="639762" cy="639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/>
          </a:p>
        </p:txBody>
      </p:sp>
      <p:sp>
        <p:nvSpPr>
          <p:cNvPr id="21520" name="AutoShape 14"/>
          <p:cNvSpPr>
            <a:spLocks noChangeArrowheads="1"/>
          </p:cNvSpPr>
          <p:nvPr/>
        </p:nvSpPr>
        <p:spPr bwMode="auto">
          <a:xfrm>
            <a:off x="7501391" y="4470855"/>
            <a:ext cx="792162" cy="946150"/>
          </a:xfrm>
          <a:custGeom>
            <a:avLst/>
            <a:gdLst>
              <a:gd name="T0" fmla="*/ 20751931 w 21600"/>
              <a:gd name="T1" fmla="*/ 0 h 21600"/>
              <a:gd name="T2" fmla="*/ 12450623 w 21600"/>
              <a:gd name="T3" fmla="*/ 13814797 h 21600"/>
              <a:gd name="T4" fmla="*/ 0 w 21600"/>
              <a:gd name="T5" fmla="*/ 34538943 h 21600"/>
              <a:gd name="T6" fmla="*/ 12450623 w 21600"/>
              <a:gd name="T7" fmla="*/ 41444436 h 21600"/>
              <a:gd name="T8" fmla="*/ 24901246 w 21600"/>
              <a:gd name="T9" fmla="*/ 28780876 h 21600"/>
              <a:gd name="T10" fmla="*/ 29051881 w 21600"/>
              <a:gd name="T11" fmla="*/ 1381479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21" name="AutoShape 15"/>
          <p:cNvSpPr>
            <a:spLocks noChangeArrowheads="1"/>
          </p:cNvSpPr>
          <p:nvPr/>
        </p:nvSpPr>
        <p:spPr bwMode="auto">
          <a:xfrm rot="5400000">
            <a:off x="2690472" y="4681199"/>
            <a:ext cx="1189038" cy="657225"/>
          </a:xfrm>
          <a:custGeom>
            <a:avLst/>
            <a:gdLst>
              <a:gd name="T0" fmla="*/ 46754295 w 21600"/>
              <a:gd name="T1" fmla="*/ 0 h 21600"/>
              <a:gd name="T2" fmla="*/ 28051388 w 21600"/>
              <a:gd name="T3" fmla="*/ 6665813 h 21600"/>
              <a:gd name="T4" fmla="*/ 0 w 21600"/>
              <a:gd name="T5" fmla="*/ 16665461 h 21600"/>
              <a:gd name="T6" fmla="*/ 28051388 w 21600"/>
              <a:gd name="T7" fmla="*/ 19997440 h 21600"/>
              <a:gd name="T8" fmla="*/ 56102776 w 21600"/>
              <a:gd name="T9" fmla="*/ 13887103 h 21600"/>
              <a:gd name="T10" fmla="*/ 65454230 w 21600"/>
              <a:gd name="T11" fmla="*/ 666581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46224" name="AutoShape 16"/>
          <p:cNvSpPr>
            <a:spLocks noChangeArrowheads="1"/>
          </p:cNvSpPr>
          <p:nvPr/>
        </p:nvSpPr>
        <p:spPr bwMode="auto">
          <a:xfrm>
            <a:off x="2173742" y="2094368"/>
            <a:ext cx="4537075" cy="790575"/>
          </a:xfrm>
          <a:prstGeom prst="wedgeRoundRectCallout">
            <a:avLst>
              <a:gd name="adj1" fmla="val 46884"/>
              <a:gd name="adj2" fmla="val -1395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Thiết kế trường hợp kiểm thử dựa trên các use case đã phân tích và thiết kế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33681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95549" y="0"/>
            <a:ext cx="4370851" cy="5950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257" y="827314"/>
            <a:ext cx="10653486" cy="5529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UML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-34290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v.v..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v.v..)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567" y="-90152"/>
            <a:ext cx="3863260" cy="7469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Tìm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hiểu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OOAD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85" y="1035765"/>
            <a:ext cx="9036423" cy="4573099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OOAD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  <a:p>
            <a:pPr marL="571500" indent="-571500">
              <a:buFont typeface="+mj-lt"/>
              <a:buAutoNum type="romanUcPeriod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854" y="827314"/>
            <a:ext cx="10616432" cy="558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OOAD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OOAD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549" y="0"/>
            <a:ext cx="4370851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86" y="812800"/>
            <a:ext cx="10667999" cy="561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OOAD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OOAD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         View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         Diagram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         Notations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6980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841830"/>
            <a:ext cx="9774603" cy="49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View 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hệ thống thường được miêu tả trong một loạt các hướng nhìn khác nhau, mỗi hướng/khung nhìn sẽ thể hiện một bức ảnh ánh xạ của toàn bộ hệ thống và chỉ ra một khía cạnh riêng của hệ thống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View là một thể hiện của hệ thống được mô hình hoá, mỗi View có thể bao gồm nhiều loại biểu đồ khác nhau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8756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UML	</a:t>
            </a:r>
            <a:endParaRPr lang="en-US" dirty="0"/>
          </a:p>
        </p:txBody>
      </p:sp>
      <p:pic>
        <p:nvPicPr>
          <p:cNvPr id="5" name="Content Placeholder 4" descr="UML-View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86" y="881403"/>
            <a:ext cx="8339138" cy="51148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2180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1" y="812800"/>
            <a:ext cx="10726056" cy="5529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View(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View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40176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798286"/>
            <a:ext cx="10522856" cy="5500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View(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View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view + 1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view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View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10851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769258"/>
            <a:ext cx="9643975" cy="5063372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3.Diagram(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 descr="UML-Diagram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21" y="2040164"/>
            <a:ext cx="7811407" cy="40558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25650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77" y="775606"/>
            <a:ext cx="10515600" cy="563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/>
              <a:t>3.Diagram(</a:t>
            </a:r>
            <a:r>
              <a:rPr lang="en-US" sz="3000" b="1" dirty="0" err="1"/>
              <a:t>bản</a:t>
            </a:r>
            <a:r>
              <a:rPr lang="en-US" sz="3000" b="1" dirty="0"/>
              <a:t> </a:t>
            </a:r>
            <a:r>
              <a:rPr lang="en-US" sz="3000" b="1" dirty="0" err="1"/>
              <a:t>vẽ</a:t>
            </a:r>
            <a:r>
              <a:rPr lang="en-US" sz="3000" b="1" dirty="0" smtClean="0"/>
              <a:t>)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(Class).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Diagarm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18623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06" y="809930"/>
            <a:ext cx="9036423" cy="3508977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Notations(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7220" lvl="2" indent="-342900">
              <a:spcBef>
                <a:spcPts val="10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</p:txBody>
      </p:sp>
      <p:pic>
        <p:nvPicPr>
          <p:cNvPr id="12" name="Picture 11" descr="UML Use Cas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22" y="2833007"/>
            <a:ext cx="2057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38200" y="4453844"/>
            <a:ext cx="25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14" name="Picture 13" descr="UML-Class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81" y="2833007"/>
            <a:ext cx="1668780" cy="1615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956957" y="4638510"/>
            <a:ext cx="20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16" name="Picture 15" descr="UML Actor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75" y="2833007"/>
            <a:ext cx="136398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679475" y="465781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Actor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95549" y="0"/>
            <a:ext cx="4632108" cy="59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21759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140" y="0"/>
            <a:ext cx="4249626" cy="64659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708338"/>
            <a:ext cx="10658341" cy="575685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(coding),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(OOAD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Object Oriented Analysis and Design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891287"/>
            <a:ext cx="10515600" cy="4731884"/>
          </a:xfrm>
        </p:spPr>
        <p:txBody>
          <a:bodyPr>
            <a:noAutofit/>
          </a:bodyPr>
          <a:lstStyle/>
          <a:p>
            <a:pPr marL="297180" lvl="1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  <a:p>
            <a:pPr lvl="1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alibri" panose="020F0502020204030204" pitchFamily="34" charset="0"/>
              <a:buChar char="‒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“code”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alibri" panose="020F0502020204030204" pitchFamily="34" charset="0"/>
              <a:buChar char="‒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bừa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alibri" panose="020F0502020204030204" pitchFamily="34" charset="0"/>
              <a:buChar char="‒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alibri" panose="020F0502020204030204" pitchFamily="34" charset="0"/>
              <a:buChar char="‒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alibri" panose="020F0502020204030204" pitchFamily="34" charset="0"/>
              <a:buChar char="‒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muộn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  <a:p>
            <a:pPr marL="29718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95140" y="0"/>
            <a:ext cx="4249626" cy="64659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42" y="711200"/>
            <a:ext cx="10515600" cy="5101771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95140" y="0"/>
            <a:ext cx="4249626" cy="64659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5" y="827314"/>
            <a:ext cx="10609942" cy="5471886"/>
          </a:xfrm>
        </p:spPr>
        <p:txBody>
          <a:bodyPr>
            <a:noAutofit/>
          </a:bodyPr>
          <a:lstStyle/>
          <a:p>
            <a:pPr lvl="0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YÊU CẦU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HÌNH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140" y="0"/>
            <a:ext cx="4249626" cy="6465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OOAD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7" y="754743"/>
            <a:ext cx="10856684" cy="568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OOAD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(OOA)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(OOD)</a:t>
            </a:r>
          </a:p>
          <a:p>
            <a:pPr lvl="0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7263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"/>
          <a:stretch>
            <a:fillRect/>
          </a:stretch>
        </p:blipFill>
        <p:spPr bwMode="auto">
          <a:xfrm>
            <a:off x="803082" y="885370"/>
            <a:ext cx="10464801" cy="4528457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34668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856343"/>
            <a:ext cx="10508342" cy="5515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140" y="29027"/>
            <a:ext cx="4661546" cy="537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OOAD</a:t>
            </a:r>
          </a:p>
        </p:txBody>
      </p:sp>
    </p:spTree>
    <p:extLst>
      <p:ext uri="{BB962C8B-B14F-4D97-AF65-F5344CB8AC3E}">
        <p14:creationId xmlns:p14="http://schemas.microsoft.com/office/powerpoint/2010/main" val="26382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191</TotalTime>
  <Words>2955</Words>
  <Application>Microsoft Office PowerPoint</Application>
  <PresentationFormat>Widescreen</PresentationFormat>
  <Paragraphs>248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Tahoma</vt:lpstr>
      <vt:lpstr>Times New Roman</vt:lpstr>
      <vt:lpstr>Verdana</vt:lpstr>
      <vt:lpstr>Wingdings</vt:lpstr>
      <vt:lpstr>Wingdings 2</vt:lpstr>
      <vt:lpstr>Austin</vt:lpstr>
      <vt:lpstr>ĐẠI HỌC CÔNG NGHỆ THÔNG TIN</vt:lpstr>
      <vt:lpstr>Tìm hiểu OOAD </vt:lpstr>
      <vt:lpstr>Giới thiệu OOAD</vt:lpstr>
      <vt:lpstr>Giới thiệu OOAD</vt:lpstr>
      <vt:lpstr>Giới thiệu OOAD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Tìm hiểu UML</vt:lpstr>
      <vt:lpstr>PowerPoint Presentation</vt:lpstr>
      <vt:lpstr>PowerPoint Presentation</vt:lpstr>
      <vt:lpstr>PowerPoint Presentation</vt:lpstr>
      <vt:lpstr>IV. Các khái niệm trong UML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THÔNG TIN</dc:title>
  <dc:creator>Chinh Huỳnh Khắc</dc:creator>
  <cp:lastModifiedBy>Chinh Huỳnh Khắc</cp:lastModifiedBy>
  <cp:revision>119</cp:revision>
  <dcterms:created xsi:type="dcterms:W3CDTF">2015-05-15T02:47:52Z</dcterms:created>
  <dcterms:modified xsi:type="dcterms:W3CDTF">2015-07-01T01:03:42Z</dcterms:modified>
</cp:coreProperties>
</file>