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0"/>
  </p:notesMasterIdLst>
  <p:sldIdLst>
    <p:sldId id="256" r:id="rId2"/>
    <p:sldId id="296" r:id="rId3"/>
    <p:sldId id="260" r:id="rId4"/>
    <p:sldId id="316" r:id="rId5"/>
    <p:sldId id="317" r:id="rId6"/>
    <p:sldId id="301" r:id="rId7"/>
    <p:sldId id="305" r:id="rId8"/>
    <p:sldId id="318" r:id="rId9"/>
    <p:sldId id="342" r:id="rId10"/>
    <p:sldId id="303" r:id="rId11"/>
    <p:sldId id="319" r:id="rId12"/>
    <p:sldId id="304" r:id="rId13"/>
    <p:sldId id="343" r:id="rId14"/>
    <p:sldId id="306" r:id="rId15"/>
    <p:sldId id="320" r:id="rId16"/>
    <p:sldId id="258" r:id="rId17"/>
    <p:sldId id="344" r:id="rId18"/>
    <p:sldId id="309" r:id="rId19"/>
    <p:sldId id="321" r:id="rId20"/>
    <p:sldId id="310" r:id="rId21"/>
    <p:sldId id="345" r:id="rId22"/>
    <p:sldId id="307" r:id="rId23"/>
    <p:sldId id="322" r:id="rId24"/>
    <p:sldId id="308" r:id="rId25"/>
    <p:sldId id="346" r:id="rId26"/>
    <p:sldId id="312" r:id="rId27"/>
    <p:sldId id="323" r:id="rId28"/>
    <p:sldId id="313" r:id="rId29"/>
    <p:sldId id="327" r:id="rId30"/>
    <p:sldId id="314" r:id="rId31"/>
    <p:sldId id="315" r:id="rId32"/>
    <p:sldId id="328" r:id="rId33"/>
    <p:sldId id="329" r:id="rId34"/>
    <p:sldId id="330" r:id="rId35"/>
    <p:sldId id="331" r:id="rId36"/>
    <p:sldId id="332" r:id="rId37"/>
    <p:sldId id="333" r:id="rId38"/>
    <p:sldId id="326" r:id="rId39"/>
    <p:sldId id="311" r:id="rId40"/>
    <p:sldId id="324" r:id="rId41"/>
    <p:sldId id="325" r:id="rId42"/>
    <p:sldId id="336" r:id="rId43"/>
    <p:sldId id="337" r:id="rId44"/>
    <p:sldId id="338" r:id="rId45"/>
    <p:sldId id="339" r:id="rId46"/>
    <p:sldId id="340" r:id="rId47"/>
    <p:sldId id="341" r:id="rId48"/>
    <p:sldId id="278" r:id="rId49"/>
  </p:sldIdLst>
  <p:sldSz cx="9144000" cy="5143500" type="screen16x9"/>
  <p:notesSz cx="6858000" cy="9144000"/>
  <p:embeddedFontLst>
    <p:embeddedFont>
      <p:font typeface="Varela Round" panose="020B0604020202020204" charset="-79"/>
      <p:regular r:id="rId51"/>
    </p:embeddedFont>
    <p:embeddedFont>
      <p:font typeface="Calibri" panose="020F0502020204030204" pitchFamily="34" charset="0"/>
      <p:regular r:id="rId52"/>
      <p:bold r:id="rId53"/>
      <p:italic r:id="rId54"/>
      <p:boldItalic r:id="rId55"/>
    </p:embeddedFont>
    <p:embeddedFont>
      <p:font typeface="Nixie One" panose="020B060402020202020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908"/>
    <a:srgbClr val="0A0D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9AB547-2D7F-417E-919D-4FD799E017B3}">
  <a:tblStyle styleId="{499AB547-2D7F-417E-919D-4FD799E017B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F1E44-54B8-4589-9474-EBDF807CDF3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152"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46731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2212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67" name="Google Shape;67;p5"/>
          <p:cNvSpPr txBox="1">
            <a:spLocks noGrp="1"/>
          </p:cNvSpPr>
          <p:nvPr>
            <p:ph type="body" idx="1"/>
          </p:nvPr>
        </p:nvSpPr>
        <p:spPr>
          <a:xfrm>
            <a:off x="2935875" y="1525758"/>
            <a:ext cx="5275500" cy="2786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68" name="Google Shape;68;p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2" name="Title 1"/>
          <p:cNvSpPr>
            <a:spLocks noGrp="1"/>
          </p:cNvSpPr>
          <p:nvPr>
            <p:ph type="ctrTitle"/>
          </p:nvPr>
        </p:nvSpPr>
        <p:spPr>
          <a:xfrm>
            <a:off x="903642" y="1247887"/>
            <a:ext cx="7186109" cy="892885"/>
          </a:xfrm>
        </p:spPr>
        <p:txBody>
          <a:bodyPr/>
          <a:lstStyle/>
          <a:p>
            <a:r>
              <a:rPr lang="en-US" sz="3600" b="1"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BÁO CÁO KẾT QUẢ THỰC TẬP</a:t>
            </a:r>
            <a:endParaRPr lang="vi-VN" sz="3600" b="1" dirty="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2603350" y="2949426"/>
            <a:ext cx="3417737" cy="400110"/>
          </a:xfrm>
          <a:prstGeom prst="rect">
            <a:avLst/>
          </a:prstGeom>
          <a:noFill/>
        </p:spPr>
        <p:txBody>
          <a:bodyPr wrap="square" rtlCol="0">
            <a:spAutoFit/>
          </a:bodyPr>
          <a:lstStyle/>
          <a:p>
            <a:r>
              <a:rPr lang="en-US" sz="2000" b="1" dirty="0" err="1"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sz="2000" b="1" dirty="0"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tập</a:t>
            </a:r>
            <a:r>
              <a:rPr lang="en-US" sz="2000" b="1" dirty="0"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sinh</a:t>
            </a:r>
            <a:r>
              <a:rPr lang="en-US" sz="2000" b="1" dirty="0"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Trần</a:t>
            </a:r>
            <a:r>
              <a:rPr lang="en-US" sz="2000" b="1" dirty="0"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Tấn</a:t>
            </a:r>
            <a:r>
              <a:rPr lang="en-US" sz="2000" b="1" dirty="0"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Lộc</a:t>
            </a:r>
            <a:endParaRPr lang="en-US" sz="2000" b="1" dirty="0" smtClean="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937" y="2140772"/>
            <a:ext cx="917594" cy="1181264"/>
          </a:xfrm>
          <a:prstGeom prst="ellipse">
            <a:avLst/>
          </a:prstGeom>
          <a:ln w="19050" cap="rnd">
            <a:solidFill>
              <a:schemeClr val="bg2">
                <a:lumMod val="40000"/>
                <a:lumOff val="6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3017520" y="2108978"/>
            <a:ext cx="2770093" cy="646331"/>
          </a:xfrm>
          <a:prstGeom prst="rect">
            <a:avLst/>
          </a:prstGeom>
          <a:noFill/>
        </p:spPr>
        <p:txBody>
          <a:bodyPr wrap="square" rtlCol="0">
            <a:spAutoFit/>
          </a:bodyPr>
          <a:lstStyle/>
          <a:p>
            <a:pPr algn="ctr"/>
            <a:r>
              <a:rPr lang="en-US" sz="1800" dirty="0" err="1"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Tuần</a:t>
            </a:r>
            <a:r>
              <a:rPr lang="en-US" sz="1800" dirty="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1800" dirty="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1800" dirty="0" err="1"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Từ</a:t>
            </a:r>
            <a:r>
              <a:rPr lang="en-US" sz="1800" dirty="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ngày</a:t>
            </a:r>
            <a:r>
              <a:rPr lang="en-US" sz="1800" dirty="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07</a:t>
            </a:r>
            <a:r>
              <a:rPr lang="en-US" sz="1800" dirty="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smtClean="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11/03/2022</a:t>
            </a:r>
            <a:endParaRPr lang="vi-VN" sz="18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TextBox 2"/>
          <p:cNvSpPr txBox="1"/>
          <p:nvPr/>
        </p:nvSpPr>
        <p:spPr>
          <a:xfrm>
            <a:off x="957428" y="374865"/>
            <a:ext cx="6852624" cy="369332"/>
          </a:xfrm>
          <a:prstGeom prst="rect">
            <a:avLst/>
          </a:prstGeom>
          <a:noFill/>
        </p:spPr>
        <p:txBody>
          <a:bodyPr wrap="square" rtlCol="0">
            <a:spAutoFit/>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2.1 WATERFALL MODEL (Qui </a:t>
            </a:r>
            <a:r>
              <a:rPr lang="en-US" sz="1800" b="1" dirty="0" err="1" smtClean="0">
                <a:solidFill>
                  <a:schemeClr val="tx1"/>
                </a:solidFill>
                <a:latin typeface="Times New Roman" panose="02020603050405020304" pitchFamily="18" charset="0"/>
                <a:cs typeface="Times New Roman" panose="02020603050405020304" pitchFamily="18" charset="0"/>
              </a:rPr>
              <a:t>trình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thác</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nước</a:t>
            </a:r>
            <a:r>
              <a:rPr lang="en-US" sz="1800" b="1" dirty="0" smtClean="0">
                <a:solidFill>
                  <a:schemeClr val="tx1"/>
                </a:solidFill>
                <a:latin typeface="Times New Roman" panose="02020603050405020304" pitchFamily="18" charset="0"/>
                <a:cs typeface="Times New Roman" panose="02020603050405020304" pitchFamily="18" charset="0"/>
              </a:rPr>
              <a:t>)</a:t>
            </a:r>
            <a:endParaRPr lang="vi-VN" sz="18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311" y="1281374"/>
            <a:ext cx="3431689" cy="2483803"/>
          </a:xfrm>
          <a:prstGeom prst="rect">
            <a:avLst/>
          </a:prstGeom>
          <a:ln>
            <a:noFill/>
          </a:ln>
          <a:effectLst>
            <a:outerShdw blurRad="190500" algn="tl" rotWithShape="0">
              <a:srgbClr val="000000">
                <a:alpha val="70000"/>
              </a:srgbClr>
            </a:outerShdw>
          </a:effectLst>
        </p:spPr>
      </p:pic>
      <p:sp>
        <p:nvSpPr>
          <p:cNvPr id="6" name="TextBox 5"/>
          <p:cNvSpPr txBox="1"/>
          <p:nvPr/>
        </p:nvSpPr>
        <p:spPr>
          <a:xfrm>
            <a:off x="4845436" y="1375659"/>
            <a:ext cx="3584063" cy="2554545"/>
          </a:xfrm>
          <a:prstGeom prst="rect">
            <a:avLst/>
          </a:prstGeom>
          <a:noFill/>
        </p:spPr>
        <p:txBody>
          <a:bodyPr wrap="square" rtlCol="0">
            <a:spAutoFit/>
          </a:bodyPr>
          <a:lstStyle/>
          <a:p>
            <a:pPr marL="285750" indent="-285750">
              <a:buFont typeface="Wingdings" panose="05000000000000000000" pitchFamily="2" charset="2"/>
              <a:buChar char="§"/>
            </a:pPr>
            <a:r>
              <a:rPr lang="vi-VN" sz="1600" dirty="0">
                <a:latin typeface="+mj-lt"/>
              </a:rPr>
              <a:t>Mô hình thác nước là mô hình áp dụng theo tính tuần tự của các giai đoạn phát triển phần </a:t>
            </a:r>
            <a:r>
              <a:rPr lang="vi-VN" sz="1600" dirty="0" smtClean="0">
                <a:latin typeface="+mj-lt"/>
              </a:rPr>
              <a:t>mềm.</a:t>
            </a:r>
            <a:br>
              <a:rPr lang="vi-VN" sz="1600" dirty="0" smtClean="0">
                <a:latin typeface="+mj-lt"/>
              </a:rPr>
            </a:br>
            <a:endParaRPr lang="vi-VN" sz="1600" dirty="0" smtClean="0">
              <a:latin typeface="+mj-lt"/>
            </a:endParaRPr>
          </a:p>
          <a:p>
            <a:pPr marL="285750" indent="-285750">
              <a:buFont typeface="Wingdings" panose="05000000000000000000" pitchFamily="2" charset="2"/>
              <a:buChar char="§"/>
            </a:pPr>
            <a:r>
              <a:rPr lang="vi-VN" sz="1600" dirty="0" smtClean="0">
                <a:latin typeface="+mj-lt"/>
              </a:rPr>
              <a:t>Đầu ra của giai đoàn này là đầu vào của giai đoạn kia.</a:t>
            </a:r>
            <a:br>
              <a:rPr lang="vi-VN" sz="1600" dirty="0" smtClean="0">
                <a:latin typeface="+mj-lt"/>
              </a:rPr>
            </a:br>
            <a:endParaRPr lang="vi-VN" sz="1600" dirty="0" smtClean="0">
              <a:latin typeface="+mj-lt"/>
            </a:endParaRPr>
          </a:p>
          <a:p>
            <a:pPr marL="285750" indent="-285750">
              <a:buFont typeface="Wingdings" panose="05000000000000000000" pitchFamily="2" charset="2"/>
              <a:buChar char="§"/>
            </a:pPr>
            <a:r>
              <a:rPr lang="vi-VN" sz="1600" dirty="0">
                <a:latin typeface="+mj-lt"/>
              </a:rPr>
              <a:t>Đây được coi là mô hình phát triển phần mềm đầu tiên.</a:t>
            </a:r>
          </a:p>
          <a:p>
            <a:pPr marL="285750" indent="-285750">
              <a:buFont typeface="Wingdings" panose="05000000000000000000" pitchFamily="2" charset="2"/>
              <a:buChar char="§"/>
            </a:pPr>
            <a:endParaRPr lang="vi-VN" sz="1600" dirty="0">
              <a:latin typeface="+mj-lt"/>
            </a:endParaRPr>
          </a:p>
        </p:txBody>
      </p:sp>
    </p:spTree>
    <p:extLst>
      <p:ext uri="{BB962C8B-B14F-4D97-AF65-F5344CB8AC3E}">
        <p14:creationId xmlns:p14="http://schemas.microsoft.com/office/powerpoint/2010/main" val="696230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4" name="TextBox 3"/>
          <p:cNvSpPr txBox="1"/>
          <p:nvPr/>
        </p:nvSpPr>
        <p:spPr>
          <a:xfrm>
            <a:off x="5056095" y="1673521"/>
            <a:ext cx="2926080" cy="1200329"/>
          </a:xfrm>
          <a:prstGeom prst="rect">
            <a:avLst/>
          </a:prstGeom>
          <a:noFill/>
        </p:spPr>
        <p:txBody>
          <a:bodyPr wrap="square" rtlCol="0">
            <a:spAutoFit/>
          </a:bodyPr>
          <a:lstStyle/>
          <a:p>
            <a:pPr algn="just">
              <a:lnSpc>
                <a:spcPct val="150000"/>
              </a:lnSpc>
            </a:pPr>
            <a:r>
              <a:rPr lang="vi-VN" sz="1600" dirty="0" smtClean="0">
                <a:latin typeface="+mj-lt"/>
              </a:rPr>
              <a:t>Áp dụng cho các dự án nhỏ và dự </a:t>
            </a:r>
            <a:r>
              <a:rPr lang="vi-VN" sz="1600" dirty="0">
                <a:latin typeface="+mj-lt"/>
              </a:rPr>
              <a:t>án xác định </a:t>
            </a:r>
            <a:r>
              <a:rPr lang="vi-VN" sz="1600" dirty="0" smtClean="0">
                <a:latin typeface="+mj-lt"/>
              </a:rPr>
              <a:t>rõ ràng </a:t>
            </a:r>
            <a:r>
              <a:rPr lang="vi-VN" sz="1600" dirty="0">
                <a:latin typeface="+mj-lt"/>
              </a:rPr>
              <a:t>và </a:t>
            </a:r>
            <a:r>
              <a:rPr lang="vi-VN" sz="1600" dirty="0" smtClean="0">
                <a:latin typeface="+mj-lt"/>
              </a:rPr>
              <a:t>ít thay </a:t>
            </a:r>
            <a:r>
              <a:rPr lang="vi-VN" sz="1600" dirty="0">
                <a:latin typeface="+mj-lt"/>
              </a:rPr>
              <a:t>đổi yêu cầu.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00" y="1330836"/>
            <a:ext cx="2978100" cy="1885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957428" y="374865"/>
            <a:ext cx="6852624" cy="369332"/>
          </a:xfrm>
          <a:prstGeom prst="rect">
            <a:avLst/>
          </a:prstGeom>
          <a:noFill/>
        </p:spPr>
        <p:txBody>
          <a:bodyPr wrap="square" rtlCol="0">
            <a:spAutoFit/>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2.1 WATERFALL MODEL (Qui </a:t>
            </a:r>
            <a:r>
              <a:rPr lang="en-US" sz="1800" b="1" dirty="0" err="1" smtClean="0">
                <a:solidFill>
                  <a:schemeClr val="tx1"/>
                </a:solidFill>
                <a:latin typeface="Times New Roman" panose="02020603050405020304" pitchFamily="18" charset="0"/>
                <a:cs typeface="Times New Roman" panose="02020603050405020304" pitchFamily="18" charset="0"/>
              </a:rPr>
              <a:t>trình</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thác</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err="1" smtClean="0">
                <a:solidFill>
                  <a:schemeClr val="tx1"/>
                </a:solidFill>
                <a:latin typeface="Times New Roman" panose="02020603050405020304" pitchFamily="18" charset="0"/>
                <a:cs typeface="Times New Roman" panose="02020603050405020304" pitchFamily="18" charset="0"/>
              </a:rPr>
              <a:t>nước</a:t>
            </a:r>
            <a:r>
              <a:rPr lang="en-US" sz="1800" b="1" dirty="0" smtClean="0">
                <a:solidFill>
                  <a:schemeClr val="tx1"/>
                </a:solidFill>
                <a:latin typeface="Times New Roman" panose="02020603050405020304" pitchFamily="18" charset="0"/>
                <a:cs typeface="Times New Roman" panose="02020603050405020304" pitchFamily="18" charset="0"/>
              </a:rPr>
              <a:t>)</a:t>
            </a:r>
            <a:endParaRPr lang="vi-V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223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116421571"/>
              </p:ext>
            </p:extLst>
          </p:nvPr>
        </p:nvGraphicFramePr>
        <p:xfrm>
          <a:off x="1183340" y="1129552"/>
          <a:ext cx="6917168" cy="3787356"/>
        </p:xfrm>
        <a:graphic>
          <a:graphicData uri="http://schemas.openxmlformats.org/drawingml/2006/table">
            <a:tbl>
              <a:tblPr firstRow="1" bandRow="1">
                <a:tableStyleId>{5940675A-B579-460E-94D1-54222C63F5DA}</a:tableStyleId>
              </a:tblPr>
              <a:tblGrid>
                <a:gridCol w="3458584">
                  <a:extLst>
                    <a:ext uri="{9D8B030D-6E8A-4147-A177-3AD203B41FA5}">
                      <a16:colId xmlns:a16="http://schemas.microsoft.com/office/drawing/2014/main" val="914154584"/>
                    </a:ext>
                  </a:extLst>
                </a:gridCol>
                <a:gridCol w="3458584">
                  <a:extLst>
                    <a:ext uri="{9D8B030D-6E8A-4147-A177-3AD203B41FA5}">
                      <a16:colId xmlns:a16="http://schemas.microsoft.com/office/drawing/2014/main" val="3719976966"/>
                    </a:ext>
                  </a:extLst>
                </a:gridCol>
              </a:tblGrid>
              <a:tr h="404076">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Ưu</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Nhược</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020836"/>
                  </a:ext>
                </a:extLst>
              </a:tr>
              <a:tr h="3212933">
                <a:tc>
                  <a:txBody>
                    <a:bodyPr/>
                    <a:lstStyle/>
                    <a:p>
                      <a:pPr marL="285750" indent="-285750">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Dễ</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sử</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dụng</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dễ</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triển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khai</a:t>
                      </a:r>
                      <a:r>
                        <a:rPr lang="en-US" sz="1800" baseline="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vi-V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Các</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giai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đoạn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hoạt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động</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được</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xác</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định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nhiệm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vụ</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rõ</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ràng</a:t>
                      </a:r>
                      <a:r>
                        <a:rPr lang="en-US" sz="1800" baseline="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vi-V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Xác</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nhận</a:t>
                      </a:r>
                      <a:r>
                        <a:rPr lang="en-US" sz="1800" baseline="0" dirty="0" smtClean="0">
                          <a:latin typeface="Times New Roman" panose="02020603050405020304" pitchFamily="18" charset="0"/>
                          <a:cs typeface="Times New Roman" panose="02020603050405020304" pitchFamily="18" charset="0"/>
                        </a:rPr>
                        <a:t> ở </a:t>
                      </a:r>
                      <a:r>
                        <a:rPr lang="en-US" sz="1800" baseline="0" dirty="0" err="1" smtClean="0">
                          <a:latin typeface="Times New Roman" panose="02020603050405020304" pitchFamily="18" charset="0"/>
                          <a:cs typeface="Times New Roman" panose="02020603050405020304" pitchFamily="18" charset="0"/>
                        </a:rPr>
                        <a:t>từng</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giai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đoạn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đảm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phát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hiện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sớm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các</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lỗi</a:t>
                      </a:r>
                      <a:r>
                        <a:rPr lang="en-US" sz="1800" baseline="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sz="1800" baseline="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baseline="0" dirty="0" err="1" smtClean="0">
                          <a:latin typeface="Times New Roman" panose="02020603050405020304" pitchFamily="18" charset="0"/>
                          <a:cs typeface="Times New Roman" panose="02020603050405020304" pitchFamily="18" charset="0"/>
                        </a:rPr>
                        <a:t>Cuối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mỗi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giai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đoạn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có</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một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sản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phẩm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cụ</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thể</a:t>
                      </a:r>
                      <a:r>
                        <a:rPr lang="en-US" sz="1800" baseline="0" dirty="0" smtClean="0">
                          <a:latin typeface="Times New Roman" panose="02020603050405020304" pitchFamily="18" charset="0"/>
                          <a:cs typeface="Times New Roman" panose="02020603050405020304" pitchFamily="18" charset="0"/>
                        </a:rPr>
                        <a:t>.</a:t>
                      </a:r>
                    </a:p>
                  </a:txBody>
                  <a:tcPr/>
                </a:tc>
                <a:tc>
                  <a:txBody>
                    <a:bodyPr/>
                    <a:lstStyle/>
                    <a:p>
                      <a:pPr marL="285750" indent="-285750">
                        <a:buFont typeface="Wingdings" panose="05000000000000000000" pitchFamily="2" charset="2"/>
                        <a:buChar char="§"/>
                      </a:pPr>
                      <a:r>
                        <a:rPr lang="en-US" sz="1800" baseline="0" dirty="0" err="1" smtClean="0">
                          <a:latin typeface="Times New Roman" panose="02020603050405020304" pitchFamily="18" charset="0"/>
                          <a:cs typeface="Times New Roman" panose="02020603050405020304" pitchFamily="18" charset="0"/>
                        </a:rPr>
                        <a:t>Rất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khó</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để</a:t>
                      </a:r>
                      <a:r>
                        <a:rPr lang="en-US" sz="1800" baseline="0" dirty="0" smtClean="0">
                          <a:latin typeface="Times New Roman" panose="02020603050405020304" pitchFamily="18" charset="0"/>
                          <a:cs typeface="Times New Roman" panose="02020603050405020304" pitchFamily="18" charset="0"/>
                        </a:rPr>
                        <a:t> quay </a:t>
                      </a:r>
                      <a:r>
                        <a:rPr lang="en-US" sz="1800" baseline="0" dirty="0" err="1" smtClean="0">
                          <a:latin typeface="Times New Roman" panose="02020603050405020304" pitchFamily="18" charset="0"/>
                          <a:cs typeface="Times New Roman" panose="02020603050405020304" pitchFamily="18" charset="0"/>
                        </a:rPr>
                        <a:t>lại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giai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đoạn</a:t>
                      </a:r>
                      <a:r>
                        <a:rPr lang="en-US" sz="1800" baseline="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endParaRPr lang="vi-V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Í</a:t>
                      </a:r>
                      <a:r>
                        <a:rPr lang="en-US" sz="1800" baseline="0" dirty="0" err="1" smtClean="0">
                          <a:latin typeface="Times New Roman" panose="02020603050405020304" pitchFamily="18" charset="0"/>
                          <a:cs typeface="Times New Roman" panose="02020603050405020304" pitchFamily="18" charset="0"/>
                        </a:rPr>
                        <a:t>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linh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hoạt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và</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phạm</a:t>
                      </a:r>
                      <a:r>
                        <a:rPr lang="en-US" sz="1800" baseline="0" dirty="0" smtClean="0">
                          <a:latin typeface="Times New Roman" panose="02020603050405020304" pitchFamily="18" charset="0"/>
                          <a:cs typeface="Times New Roman" panose="02020603050405020304" pitchFamily="18" charset="0"/>
                        </a:rPr>
                        <a:t> vi </a:t>
                      </a:r>
                      <a:r>
                        <a:rPr lang="en-US" sz="1800" baseline="0" dirty="0" err="1" smtClean="0">
                          <a:latin typeface="Times New Roman" panose="02020603050405020304" pitchFamily="18" charset="0"/>
                          <a:cs typeface="Times New Roman" panose="02020603050405020304" pitchFamily="18" charset="0"/>
                        </a:rPr>
                        <a:t>điều</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chỉnh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khá</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tốn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kém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và</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mất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thời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gian</a:t>
                      </a:r>
                      <a:r>
                        <a:rPr lang="en-US" sz="1800" baseline="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vi-VN" sz="1800" baseline="0" dirty="0" smtClean="0">
                        <a:latin typeface="Times New Roman" panose="02020603050405020304" pitchFamily="18" charset="0"/>
                        <a:cs typeface="Times New Roman" panose="02020603050405020304" pitchFamily="18" charset="0"/>
                      </a:endParaRPr>
                    </a:p>
                    <a:p>
                      <a:pPr marL="285750" marR="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vi-VN" sz="18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Phần mềm được phát triển trong giai đoạn triển khai, vì vậy không có nguyên mẫu ban đầu nào của phần mềm được sản xuất.</a:t>
                      </a:r>
                    </a:p>
                    <a:p>
                      <a:pPr marL="285750" indent="-285750">
                        <a:buFont typeface="Wingdings" panose="05000000000000000000" pitchFamily="2" charset="2"/>
                        <a:buChar char="§"/>
                      </a:pPr>
                      <a:endParaRPr lang="vi-V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8880396"/>
                  </a:ext>
                </a:extLst>
              </a:tr>
            </a:tbl>
          </a:graphicData>
        </a:graphic>
      </p:graphicFrame>
      <p:sp>
        <p:nvSpPr>
          <p:cNvPr id="5" name="TextBox 4"/>
          <p:cNvSpPr txBox="1"/>
          <p:nvPr/>
        </p:nvSpPr>
        <p:spPr>
          <a:xfrm>
            <a:off x="1140313" y="404810"/>
            <a:ext cx="6874134"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2.2/ WATERFALL MODEL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chữ</a:t>
            </a:r>
            <a:r>
              <a:rPr lang="en-US" sz="2000" b="1" dirty="0" smtClean="0">
                <a:solidFill>
                  <a:schemeClr val="tx1"/>
                </a:solidFill>
                <a:latin typeface="Times New Roman" panose="02020603050405020304" pitchFamily="18" charset="0"/>
                <a:cs typeface="Times New Roman" panose="02020603050405020304" pitchFamily="18" charset="0"/>
              </a:rPr>
              <a:t> V)</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55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80850" y="2108498"/>
            <a:ext cx="5382300" cy="1891401"/>
          </a:xfrm>
        </p:spPr>
        <p:txBody>
          <a:bodyPr/>
          <a:lstStyle/>
          <a:p>
            <a:pPr marL="76200" indent="0">
              <a:buNone/>
            </a:pPr>
            <a:r>
              <a:rPr lang="en-US" sz="3200" b="1" dirty="0" smtClean="0">
                <a:solidFill>
                  <a:schemeClr val="tx1"/>
                </a:solidFill>
                <a:latin typeface="Times New Roman" panose="02020603050405020304" pitchFamily="18" charset="0"/>
                <a:cs typeface="Times New Roman" panose="02020603050405020304" pitchFamily="18" charset="0"/>
              </a:rPr>
              <a:t>V-SHAPED</a:t>
            </a:r>
            <a:endParaRPr lang="vi-VN" sz="32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622605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3" name="Google Shape;204;p14"/>
          <p:cNvSpPr txBox="1">
            <a:spLocks/>
          </p:cNvSpPr>
          <p:nvPr/>
        </p:nvSpPr>
        <p:spPr>
          <a:xfrm>
            <a:off x="7678195" y="4651551"/>
            <a:ext cx="352124" cy="39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1pPr>
            <a:lvl2pPr marR="0" lvl="1"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2pPr>
            <a:lvl3pPr marR="0" lvl="2"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3pPr>
            <a:lvl4pPr marR="0" lvl="3"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4pPr>
            <a:lvl5pPr marR="0" lvl="4"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5pPr>
            <a:lvl6pPr marR="0" lvl="5"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6pPr>
            <a:lvl7pPr marR="0" lvl="6"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7pPr>
            <a:lvl8pPr marR="0" lvl="7"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8pPr>
            <a:lvl9pPr marR="0" lvl="8"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9pPr>
          </a:lstStyle>
          <a:p>
            <a:pPr algn="r"/>
            <a:fld id="{00000000-1234-1234-1234-123412341234}" type="slidenum">
              <a:rPr lang="en" smtClean="0"/>
              <a:pPr algn="r"/>
              <a:t>14</a:t>
            </a:fld>
            <a:endParaRPr lang="en"/>
          </a:p>
        </p:txBody>
      </p:sp>
      <p:sp>
        <p:nvSpPr>
          <p:cNvPr id="4" name="TextBox 3"/>
          <p:cNvSpPr txBox="1"/>
          <p:nvPr/>
        </p:nvSpPr>
        <p:spPr>
          <a:xfrm>
            <a:off x="1140313" y="404810"/>
            <a:ext cx="6088826"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2.2/ V- SHAPED MODEL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chữ</a:t>
            </a:r>
            <a:r>
              <a:rPr lang="en-US" sz="2000" b="1" dirty="0" smtClean="0">
                <a:solidFill>
                  <a:schemeClr val="tx1"/>
                </a:solidFill>
                <a:latin typeface="Times New Roman" panose="02020603050405020304" pitchFamily="18" charset="0"/>
                <a:cs typeface="Times New Roman" panose="02020603050405020304" pitchFamily="18" charset="0"/>
              </a:rPr>
              <a:t> V)</a:t>
            </a:r>
            <a:endParaRPr lang="vi-VN" sz="20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56" y="946674"/>
            <a:ext cx="3462944" cy="3330260"/>
          </a:xfrm>
          <a:prstGeom prst="rect">
            <a:avLst/>
          </a:prstGeom>
        </p:spPr>
      </p:pic>
      <p:sp>
        <p:nvSpPr>
          <p:cNvPr id="6" name="TextBox 5"/>
          <p:cNvSpPr txBox="1"/>
          <p:nvPr/>
        </p:nvSpPr>
        <p:spPr>
          <a:xfrm>
            <a:off x="4806901" y="946674"/>
            <a:ext cx="3670126"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600" dirty="0" err="1" smtClean="0">
                <a:latin typeface="Times New Roman" panose="02020603050405020304" pitchFamily="18" charset="0"/>
                <a:cs typeface="Times New Roman" panose="02020603050405020304" pitchFamily="18" charset="0"/>
              </a:rPr>
              <a:t>Mở</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rộng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Waterfall.</a:t>
            </a:r>
          </a:p>
          <a:p>
            <a:pPr>
              <a:lnSpc>
                <a:spcPct val="150000"/>
              </a:lnSpc>
            </a:pPr>
            <a:endParaRPr lang="en-US" sz="160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sz="1600" dirty="0" err="1" smtClean="0">
                <a:latin typeface="Times New Roman" panose="02020603050405020304" pitchFamily="18" charset="0"/>
                <a:cs typeface="Times New Roman" panose="02020603050405020304" pitchFamily="18" charset="0"/>
              </a:rPr>
              <a:t>Mô</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hình</a:t>
            </a:r>
            <a:r>
              <a:rPr lang="en-US" sz="1600" dirty="0" smtClean="0">
                <a:latin typeface="Times New Roman" panose="02020603050405020304" pitchFamily="18" charset="0"/>
                <a:cs typeface="Times New Roman" panose="02020603050405020304" pitchFamily="18" charset="0"/>
              </a:rPr>
              <a:t> chia </a:t>
            </a:r>
            <a:r>
              <a:rPr lang="en-US" sz="1600" dirty="0" err="1" smtClean="0">
                <a:latin typeface="Times New Roman" panose="02020603050405020304" pitchFamily="18" charset="0"/>
                <a:cs typeface="Times New Roman" panose="02020603050405020304" pitchFamily="18" charset="0"/>
              </a:rPr>
              <a:t>làm</a:t>
            </a:r>
            <a:r>
              <a:rPr lang="en-US" sz="1600" dirty="0" smtClean="0">
                <a:latin typeface="Times New Roman" panose="02020603050405020304" pitchFamily="18" charset="0"/>
                <a:cs typeface="Times New Roman" panose="02020603050405020304" pitchFamily="18" charset="0"/>
              </a:rPr>
              <a:t> 2 </a:t>
            </a:r>
            <a:r>
              <a:rPr lang="en-US" sz="1600" dirty="0" err="1" smtClean="0">
                <a:latin typeface="Times New Roman" panose="02020603050405020304" pitchFamily="18" charset="0"/>
                <a:cs typeface="Times New Roman" panose="02020603050405020304" pitchFamily="18" charset="0"/>
              </a:rPr>
              <a:t>nhánh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một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một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kiểm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thử</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vi-VN" sz="1600" dirty="0">
                <a:latin typeface="Times New Roman" panose="02020603050405020304" pitchFamily="18" charset="0"/>
                <a:cs typeface="Times New Roman" panose="02020603050405020304" pitchFamily="18" charset="0"/>
              </a:rPr>
              <a:t>Sự khác biệt chính giữa mô hình hình chữ V và mô hình thác nước là việc lập kế hoạch thử nghiệm sớm trong mô hình </a:t>
            </a:r>
            <a:r>
              <a:rPr lang="vi-VN" sz="1600" dirty="0" smtClean="0">
                <a:latin typeface="Times New Roman" panose="02020603050405020304" pitchFamily="18" charset="0"/>
                <a:cs typeface="Times New Roman" panose="02020603050405020304" pitchFamily="18" charset="0"/>
              </a:rPr>
              <a:t>chữ </a:t>
            </a:r>
            <a:r>
              <a:rPr lang="vi-VN" sz="1600" dirty="0">
                <a:latin typeface="Times New Roman" panose="02020603050405020304" pitchFamily="18" charset="0"/>
                <a:cs typeface="Times New Roman" panose="02020603050405020304" pitchFamily="18" charset="0"/>
              </a:rPr>
              <a:t>V.</a:t>
            </a:r>
          </a:p>
        </p:txBody>
      </p:sp>
    </p:spTree>
    <p:extLst>
      <p:ext uri="{BB962C8B-B14F-4D97-AF65-F5344CB8AC3E}">
        <p14:creationId xmlns:p14="http://schemas.microsoft.com/office/powerpoint/2010/main" val="4250422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674" y="1323191"/>
            <a:ext cx="2904568" cy="2011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980792" y="1506071"/>
            <a:ext cx="3291840" cy="1061829"/>
          </a:xfrm>
          <a:prstGeom prst="rect">
            <a:avLst/>
          </a:prstGeom>
          <a:noFill/>
        </p:spPr>
        <p:txBody>
          <a:bodyPr wrap="square" rtlCol="0">
            <a:spAutoFit/>
          </a:bodyPr>
          <a:lstStyle/>
          <a:p>
            <a:pPr algn="just">
              <a:lnSpc>
                <a:spcPct val="150000"/>
              </a:lnSpc>
            </a:pPr>
            <a:r>
              <a:rPr lang="vi-VN" dirty="0"/>
              <a:t>Áp dụng cho các dự án nhỏ và dự án xác định rõ ràng và ít thay đổi yêu cầu</a:t>
            </a:r>
            <a:r>
              <a:rPr lang="vi-VN" dirty="0" smtClean="0"/>
              <a:t>.</a:t>
            </a:r>
          </a:p>
          <a:p>
            <a:pPr algn="just">
              <a:lnSpc>
                <a:spcPct val="150000"/>
              </a:lnSpc>
            </a:pPr>
            <a:endParaRPr lang="vi-VN" dirty="0"/>
          </a:p>
        </p:txBody>
      </p:sp>
      <p:sp>
        <p:nvSpPr>
          <p:cNvPr id="6" name="TextBox 5"/>
          <p:cNvSpPr txBox="1"/>
          <p:nvPr/>
        </p:nvSpPr>
        <p:spPr>
          <a:xfrm>
            <a:off x="1140312" y="404810"/>
            <a:ext cx="6841861"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2.2/ V- SHAPED MODEL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chữ</a:t>
            </a:r>
            <a:r>
              <a:rPr lang="en-US" sz="2000" b="1" dirty="0" smtClean="0">
                <a:solidFill>
                  <a:schemeClr val="tx1"/>
                </a:solidFill>
                <a:latin typeface="Times New Roman" panose="02020603050405020304" pitchFamily="18" charset="0"/>
                <a:cs typeface="Times New Roman" panose="02020603050405020304" pitchFamily="18" charset="0"/>
              </a:rPr>
              <a:t> V)</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785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285364243"/>
              </p:ext>
            </p:extLst>
          </p:nvPr>
        </p:nvGraphicFramePr>
        <p:xfrm>
          <a:off x="1366220" y="1163692"/>
          <a:ext cx="6594438" cy="3526641"/>
        </p:xfrm>
        <a:graphic>
          <a:graphicData uri="http://schemas.openxmlformats.org/drawingml/2006/table">
            <a:tbl>
              <a:tblPr firstRow="1" bandRow="1">
                <a:tableStyleId>{5940675A-B579-460E-94D1-54222C63F5DA}</a:tableStyleId>
              </a:tblPr>
              <a:tblGrid>
                <a:gridCol w="3297219">
                  <a:extLst>
                    <a:ext uri="{9D8B030D-6E8A-4147-A177-3AD203B41FA5}">
                      <a16:colId xmlns:a16="http://schemas.microsoft.com/office/drawing/2014/main" val="914154584"/>
                    </a:ext>
                  </a:extLst>
                </a:gridCol>
                <a:gridCol w="3297219">
                  <a:extLst>
                    <a:ext uri="{9D8B030D-6E8A-4147-A177-3AD203B41FA5}">
                      <a16:colId xmlns:a16="http://schemas.microsoft.com/office/drawing/2014/main" val="3719976966"/>
                    </a:ext>
                  </a:extLst>
                </a:gridCol>
              </a:tblGrid>
              <a:tr h="492246">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Ưu</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Nhược</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020836"/>
                  </a:ext>
                </a:extLst>
              </a:tr>
              <a:tr h="3034395">
                <a:tc>
                  <a:txBody>
                    <a:bodyPr/>
                    <a:lstStyle/>
                    <a:p>
                      <a:pPr marL="285750" indent="-285750">
                        <a:buFont typeface="Wingdings" panose="05000000000000000000" pitchFamily="2" charset="2"/>
                        <a:buChar char="§"/>
                      </a:pPr>
                      <a:r>
                        <a:rPr lang="en-US" sz="1600" dirty="0" err="1" smtClean="0">
                          <a:latin typeface="Times New Roman" panose="02020603050405020304" pitchFamily="18" charset="0"/>
                          <a:cs typeface="Times New Roman" panose="02020603050405020304" pitchFamily="18" charset="0"/>
                        </a:rPr>
                        <a:t>Đơn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giản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dễ</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sử</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dụng</a:t>
                      </a:r>
                      <a:r>
                        <a:rPr lang="en-US" sz="1600" baseline="0" dirty="0" smtClean="0">
                          <a:latin typeface="Times New Roman" panose="02020603050405020304" pitchFamily="18" charset="0"/>
                          <a:cs typeface="Times New Roman" panose="02020603050405020304" pitchFamily="18" charset="0"/>
                        </a:rPr>
                        <a:t>.</a:t>
                      </a:r>
                      <a:r>
                        <a:rPr lang="vi-VN" sz="1600" baseline="0" dirty="0" smtClean="0">
                          <a:latin typeface="Times New Roman" panose="02020603050405020304" pitchFamily="18" charset="0"/>
                          <a:cs typeface="Times New Roman" panose="02020603050405020304" pitchFamily="18" charset="0"/>
                        </a:rPr>
                        <a:t/>
                      </a:r>
                      <a:br>
                        <a:rPr lang="vi-VN" sz="1600" baseline="0" dirty="0" smtClean="0">
                          <a:latin typeface="Times New Roman" panose="02020603050405020304" pitchFamily="18" charset="0"/>
                          <a:cs typeface="Times New Roman" panose="02020603050405020304" pitchFamily="18" charset="0"/>
                        </a:rPr>
                      </a:br>
                      <a:endParaRPr lang="vi-V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err="1" smtClean="0">
                          <a:latin typeface="Times New Roman" panose="02020603050405020304" pitchFamily="18" charset="0"/>
                          <a:cs typeface="Times New Roman" panose="02020603050405020304" pitchFamily="18" charset="0"/>
                        </a:rPr>
                        <a:t>Phân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phối</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cụ</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thể</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theo</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mỗi</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giai</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đoạn</a:t>
                      </a:r>
                      <a:r>
                        <a:rPr lang="en-US" sz="1600" baseline="0" dirty="0" smtClean="0">
                          <a:latin typeface="Times New Roman" panose="02020603050405020304" pitchFamily="18" charset="0"/>
                          <a:cs typeface="Times New Roman" panose="02020603050405020304" pitchFamily="18" charset="0"/>
                        </a:rPr>
                        <a:t/>
                      </a:r>
                      <a:br>
                        <a:rPr lang="en-US" sz="1600" baseline="0" dirty="0" smtClean="0">
                          <a:latin typeface="Times New Roman" panose="02020603050405020304" pitchFamily="18" charset="0"/>
                          <a:cs typeface="Times New Roman" panose="02020603050405020304" pitchFamily="18" charset="0"/>
                        </a:rPr>
                      </a:br>
                      <a:endParaRPr lang="vi-V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err="1" smtClean="0">
                          <a:latin typeface="Times New Roman" panose="02020603050405020304" pitchFamily="18" charset="0"/>
                          <a:cs typeface="Times New Roman" panose="02020603050405020304" pitchFamily="18" charset="0"/>
                        </a:rPr>
                        <a:t>Thực</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hiện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và</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kiểm</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thử</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sớm</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trong</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mỗi</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giai</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đoạn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giúp</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phát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hiện</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sớm</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các</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lỗi</a:t>
                      </a:r>
                      <a:r>
                        <a:rPr lang="en-US" sz="1600" baseline="0" dirty="0" smtClean="0">
                          <a:latin typeface="Times New Roman" panose="02020603050405020304" pitchFamily="18" charset="0"/>
                          <a:cs typeface="Times New Roman" panose="02020603050405020304" pitchFamily="18" charset="0"/>
                        </a:rPr>
                        <a:t>.</a:t>
                      </a:r>
                    </a:p>
                  </a:txBody>
                  <a:tcPr/>
                </a:tc>
                <a:tc>
                  <a:txBody>
                    <a:bodyPr/>
                    <a:lstStyle/>
                    <a:p>
                      <a:pPr marL="285750" indent="-285750" fontAlgn="base">
                        <a:buFont typeface="Wingdings" panose="05000000000000000000" pitchFamily="2" charset="2"/>
                        <a:buChar char="§"/>
                      </a:pPr>
                      <a:r>
                        <a:rPr lang="vi-VN"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Ít linh hoạt, giống như mô hình thác nước.</a:t>
                      </a:r>
                      <a:r>
                        <a:rPr lang="en-US"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
                      </a:r>
                      <a:br>
                        <a:rPr lang="en-US"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br>
                      <a:endParaRPr lang="vi-VN"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endParaRPr>
                    </a:p>
                    <a:p>
                      <a:pPr marL="285750" indent="-285750" fontAlgn="base">
                        <a:buFont typeface="Wingdings" panose="05000000000000000000" pitchFamily="2" charset="2"/>
                        <a:buChar char="§"/>
                      </a:pPr>
                      <a:r>
                        <a:rPr lang="vi-VN"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Điều chỉnh phạm vi rất khó và tốn kém.</a:t>
                      </a:r>
                      <a:br>
                        <a:rPr lang="vi-VN"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br>
                      <a:endParaRPr lang="vi-VN"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endParaRPr>
                    </a:p>
                    <a:p>
                      <a:pPr marL="285750" indent="-285750" fontAlgn="base">
                        <a:buFont typeface="Wingdings" panose="05000000000000000000" pitchFamily="2" charset="2"/>
                        <a:buChar char="§"/>
                      </a:pPr>
                      <a:r>
                        <a:rPr lang="vi-VN"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Phần mềm được phát triển trong giai đoạn triển khai, vì vậy không có nguyên mẫu ban đầu nào của phần mềm được sản xuất.</a:t>
                      </a:r>
                      <a:endParaRPr lang="vi-V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2178880396"/>
                  </a:ext>
                </a:extLst>
              </a:tr>
            </a:tbl>
          </a:graphicData>
        </a:graphic>
      </p:graphicFrame>
      <p:sp>
        <p:nvSpPr>
          <p:cNvPr id="4" name="TextBox 3"/>
          <p:cNvSpPr txBox="1"/>
          <p:nvPr/>
        </p:nvSpPr>
        <p:spPr>
          <a:xfrm>
            <a:off x="1140313" y="404810"/>
            <a:ext cx="6820346"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2.2/ V- SHAPED MODEL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chữ</a:t>
            </a:r>
            <a:r>
              <a:rPr lang="en-US" sz="2000" b="1" dirty="0" smtClean="0">
                <a:solidFill>
                  <a:schemeClr val="tx1"/>
                </a:solidFill>
                <a:latin typeface="Times New Roman" panose="02020603050405020304" pitchFamily="18" charset="0"/>
                <a:cs typeface="Times New Roman" panose="02020603050405020304" pitchFamily="18" charset="0"/>
              </a:rPr>
              <a:t> V)</a:t>
            </a:r>
            <a:endParaRPr lang="vi-VN"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80850" y="2156968"/>
            <a:ext cx="5382300" cy="2079600"/>
          </a:xfrm>
        </p:spPr>
        <p:txBody>
          <a:bodyPr/>
          <a:lstStyle/>
          <a:p>
            <a:pPr marL="76200" indent="0">
              <a:buNone/>
            </a:pPr>
            <a:r>
              <a:rPr lang="en-US" sz="3600" b="1" dirty="0" smtClean="0">
                <a:solidFill>
                  <a:schemeClr val="tx1"/>
                </a:solidFill>
                <a:latin typeface="Times New Roman" panose="02020603050405020304" pitchFamily="18" charset="0"/>
                <a:cs typeface="Times New Roman" panose="02020603050405020304" pitchFamily="18" charset="0"/>
              </a:rPr>
              <a:t>ITERATIVE</a:t>
            </a:r>
            <a:endParaRPr lang="vi-VN" sz="36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600814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3" name="TextBox 2"/>
          <p:cNvSpPr txBox="1"/>
          <p:nvPr/>
        </p:nvSpPr>
        <p:spPr>
          <a:xfrm>
            <a:off x="1140313" y="404810"/>
            <a:ext cx="6874134"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2.3/ ITERATIVE MODEL (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tiếp</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cận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lặp</a:t>
            </a:r>
            <a:r>
              <a:rPr lang="en-US" sz="2000" b="1" dirty="0" smtClean="0">
                <a:solidFill>
                  <a:schemeClr val="tx1"/>
                </a:solidFill>
                <a:latin typeface="Times New Roman" panose="02020603050405020304" pitchFamily="18" charset="0"/>
                <a:cs typeface="Times New Roman" panose="02020603050405020304" pitchFamily="18" charset="0"/>
              </a:rPr>
              <a:t> )</a:t>
            </a:r>
            <a:endParaRPr lang="vi-VN"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2" y="1083943"/>
            <a:ext cx="3625325" cy="13802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668819" y="987801"/>
            <a:ext cx="3851237" cy="3785652"/>
          </a:xfrm>
          <a:prstGeom prst="rect">
            <a:avLst/>
          </a:prstGeom>
          <a:noFill/>
        </p:spPr>
        <p:txBody>
          <a:bodyPr wrap="square" rtlCol="0">
            <a:spAutoFit/>
          </a:bodyPr>
          <a:lstStyle/>
          <a:p>
            <a:pPr marL="285750" indent="-285750" algn="just">
              <a:lnSpc>
                <a:spcPct val="150000"/>
              </a:lnSpc>
              <a:buFont typeface="Times New Roman" panose="02020603050405020304" pitchFamily="18" charset="0"/>
              <a:buChar char="-"/>
            </a:pPr>
            <a:r>
              <a:rPr lang="vi-VN" sz="1600" dirty="0">
                <a:latin typeface="+mj-lt"/>
              </a:rPr>
              <a:t>Một mô hình được lặp đi lặp lại từ khi </a:t>
            </a:r>
            <a:r>
              <a:rPr lang="vi-VN" sz="1600" dirty="0" smtClean="0">
                <a:latin typeface="+mj-lt"/>
              </a:rPr>
              <a:t>bắt đầu cho </a:t>
            </a:r>
            <a:r>
              <a:rPr lang="vi-VN" sz="1600" dirty="0">
                <a:latin typeface="+mj-lt"/>
              </a:rPr>
              <a:t>đến khi </a:t>
            </a:r>
            <a:r>
              <a:rPr lang="vi-VN" sz="1600" dirty="0" smtClean="0">
                <a:latin typeface="+mj-lt"/>
              </a:rPr>
              <a:t>làm đầy đủ các chức năng.</a:t>
            </a:r>
            <a:endParaRPr lang="vi-VN" sz="1600" dirty="0">
              <a:latin typeface="+mj-lt"/>
            </a:endParaRPr>
          </a:p>
          <a:p>
            <a:pPr marL="285750" indent="-285750" algn="just">
              <a:lnSpc>
                <a:spcPct val="150000"/>
              </a:lnSpc>
              <a:buFont typeface="Times New Roman" panose="02020603050405020304" pitchFamily="18" charset="0"/>
              <a:buChar char="-"/>
            </a:pPr>
            <a:r>
              <a:rPr lang="vi-VN" sz="1600" dirty="0">
                <a:latin typeface="+mj-lt"/>
              </a:rPr>
              <a:t>Thay vì phát triển phần mềm từ </a:t>
            </a:r>
            <a:r>
              <a:rPr lang="vi-VN" sz="1600" dirty="0" smtClean="0">
                <a:latin typeface="+mj-lt"/>
              </a:rPr>
              <a:t>đặc </a:t>
            </a:r>
            <a:r>
              <a:rPr lang="vi-VN" sz="1600" dirty="0">
                <a:latin typeface="+mj-lt"/>
              </a:rPr>
              <a:t>tả rồi mới bắt đầu thực thi thì mô hình này có thể review dần dần để đi đến yêu cầu cuối cùng.</a:t>
            </a:r>
          </a:p>
          <a:p>
            <a:pPr marL="285750" indent="-285750" algn="just">
              <a:lnSpc>
                <a:spcPct val="150000"/>
              </a:lnSpc>
              <a:buFont typeface="Times New Roman" panose="02020603050405020304" pitchFamily="18" charset="0"/>
              <a:buChar char="-"/>
            </a:pPr>
            <a:r>
              <a:rPr lang="vi-VN" sz="1600" dirty="0">
                <a:latin typeface="+mj-lt"/>
              </a:rPr>
              <a:t>Quy trình phát triển được lặp đi lặp lại cho mỗi một version của sản phẩm trong mỗi chu kỳ.</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2" y="2743200"/>
            <a:ext cx="3625325" cy="16674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94436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734" y="1384624"/>
            <a:ext cx="3033659" cy="2100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883971" y="1384624"/>
            <a:ext cx="3334871" cy="226408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vi-VN" sz="1600" dirty="0">
                <a:latin typeface="+mj-lt"/>
              </a:rPr>
              <a:t>Yêu cầu của hề thống đã hoàn chỉnh, được xác định rõ ràng và dễ </a:t>
            </a:r>
            <a:r>
              <a:rPr lang="vi-VN" sz="1600" dirty="0" smtClean="0">
                <a:latin typeface="+mj-lt"/>
              </a:rPr>
              <a:t>hiểu</a:t>
            </a:r>
            <a:endParaRPr lang="vi-VN" sz="1600" dirty="0">
              <a:latin typeface="+mj-lt"/>
            </a:endParaRPr>
          </a:p>
          <a:p>
            <a:pPr marL="285750" indent="-285750" algn="just">
              <a:lnSpc>
                <a:spcPct val="150000"/>
              </a:lnSpc>
              <a:buFont typeface="Wingdings" panose="05000000000000000000" pitchFamily="2" charset="2"/>
              <a:buChar char="§"/>
            </a:pPr>
            <a:r>
              <a:rPr lang="vi-VN" sz="1600" dirty="0">
                <a:latin typeface="+mj-lt"/>
              </a:rPr>
              <a:t>Yêu cầu chính cần được xác định, và một số chi tiết có thể được đổi mới theo thời gian</a:t>
            </a:r>
          </a:p>
        </p:txBody>
      </p:sp>
      <p:sp>
        <p:nvSpPr>
          <p:cNvPr id="6" name="TextBox 5"/>
          <p:cNvSpPr txBox="1"/>
          <p:nvPr/>
        </p:nvSpPr>
        <p:spPr>
          <a:xfrm>
            <a:off x="1140313" y="404810"/>
            <a:ext cx="6874134"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2.3/ ITERATIVE MODEL (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tiếp</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cận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lặp</a:t>
            </a:r>
            <a:r>
              <a:rPr lang="en-US" sz="2000" b="1" dirty="0" smtClean="0">
                <a:solidFill>
                  <a:schemeClr val="tx1"/>
                </a:solidFill>
                <a:latin typeface="Times New Roman" panose="02020603050405020304" pitchFamily="18" charset="0"/>
                <a:cs typeface="Times New Roman" panose="02020603050405020304" pitchFamily="18" charset="0"/>
              </a:rPr>
              <a:t> )</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91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32441" y="411322"/>
            <a:ext cx="4916245" cy="641100"/>
          </a:xfrm>
        </p:spPr>
        <p:txBody>
          <a:bodyPr/>
          <a:lstStyle/>
          <a:p>
            <a:pPr algn="ctr"/>
            <a:r>
              <a:rPr lang="en-US" sz="2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TÌM HIỂU</a:t>
            </a:r>
            <a:endParaRPr lang="vi-VN"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2732441" y="1203029"/>
            <a:ext cx="5819888" cy="3940096"/>
          </a:xfrm>
        </p:spPr>
        <p:txBody>
          <a:bodyPr/>
          <a:lstStyle/>
          <a:p>
            <a:pPr marL="76200" indent="0">
              <a:buNone/>
            </a:pPr>
            <a:r>
              <a:rPr lang="en-US" sz="2000" dirty="0" smtClean="0">
                <a:solidFill>
                  <a:schemeClr val="tx1"/>
                </a:solidFill>
                <a:latin typeface="Times New Roman" panose="02020603050405020304" pitchFamily="18" charset="0"/>
                <a:cs typeface="Times New Roman" panose="02020603050405020304" pitchFamily="18" charset="0"/>
              </a:rPr>
              <a:t>1/ Qui </a:t>
            </a:r>
            <a:r>
              <a:rPr lang="en-US" sz="2000" dirty="0" err="1" smtClean="0">
                <a:solidFill>
                  <a:schemeClr val="tx1"/>
                </a:solidFill>
                <a:latin typeface="Times New Roman" panose="02020603050405020304" pitchFamily="18" charset="0"/>
                <a:cs typeface="Times New Roman" panose="02020603050405020304" pitchFamily="18" charset="0"/>
              </a:rPr>
              <a:t>trình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phát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triển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phầm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mềm</a:t>
            </a:r>
            <a:endParaRPr lang="en-US" sz="2000" dirty="0" smtClean="0">
              <a:solidFill>
                <a:schemeClr val="tx1"/>
              </a:solidFill>
              <a:latin typeface="Times New Roman" panose="02020603050405020304" pitchFamily="18" charset="0"/>
              <a:cs typeface="Times New Roman" panose="02020603050405020304" pitchFamily="18" charset="0"/>
            </a:endParaRPr>
          </a:p>
          <a:p>
            <a:pPr marL="76200" indent="0">
              <a:buNone/>
            </a:pPr>
            <a:r>
              <a:rPr lang="en-US" sz="2000" dirty="0" smtClean="0">
                <a:solidFill>
                  <a:schemeClr val="tx1"/>
                </a:solidFill>
                <a:latin typeface="Times New Roman" panose="02020603050405020304" pitchFamily="18" charset="0"/>
                <a:cs typeface="Times New Roman" panose="02020603050405020304" pitchFamily="18" charset="0"/>
              </a:rPr>
              <a:t>2/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qui </a:t>
            </a:r>
            <a:r>
              <a:rPr lang="en-US" sz="2000" dirty="0" err="1" smtClean="0">
                <a:solidFill>
                  <a:schemeClr val="tx1"/>
                </a:solidFill>
                <a:latin typeface="Times New Roman" panose="02020603050405020304" pitchFamily="18" charset="0"/>
                <a:cs typeface="Times New Roman" panose="02020603050405020304" pitchFamily="18" charset="0"/>
              </a:rPr>
              <a:t>trình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phát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triển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phần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mềm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r>
              <a:rPr lang="en-US" sz="2000" dirty="0" smtClean="0">
                <a:solidFill>
                  <a:schemeClr val="tx1"/>
                </a:solidFill>
                <a:latin typeface="Times New Roman" panose="02020603050405020304" pitchFamily="18" charset="0"/>
                <a:cs typeface="Times New Roman" panose="02020603050405020304" pitchFamily="18" charset="0"/>
              </a:rPr>
              <a:t> nay:</a:t>
            </a:r>
          </a:p>
          <a:p>
            <a:pPr marL="806450" indent="-354013">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Waterfall Model</a:t>
            </a:r>
          </a:p>
          <a:p>
            <a:pPr marL="806450" indent="-354013">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V -  Share Model</a:t>
            </a:r>
          </a:p>
          <a:p>
            <a:pPr marL="806450" indent="-354013">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Spiral Model</a:t>
            </a:r>
          </a:p>
          <a:p>
            <a:pPr marL="806450" indent="-354013">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Iterative Model</a:t>
            </a:r>
          </a:p>
          <a:p>
            <a:pPr marL="806450" indent="-354013">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RAD (Rapid Application Development)</a:t>
            </a:r>
          </a:p>
          <a:p>
            <a:pPr marL="806450" indent="-354013">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Agile</a:t>
            </a:r>
          </a:p>
          <a:p>
            <a:pPr marL="806450" indent="-354013">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Scrum</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20222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3989233230"/>
              </p:ext>
            </p:extLst>
          </p:nvPr>
        </p:nvGraphicFramePr>
        <p:xfrm>
          <a:off x="1140313" y="973831"/>
          <a:ext cx="6852622" cy="3393773"/>
        </p:xfrm>
        <a:graphic>
          <a:graphicData uri="http://schemas.openxmlformats.org/drawingml/2006/table">
            <a:tbl>
              <a:tblPr firstRow="1" bandRow="1">
                <a:tableStyleId>{5940675A-B579-460E-94D1-54222C63F5DA}</a:tableStyleId>
              </a:tblPr>
              <a:tblGrid>
                <a:gridCol w="3426311">
                  <a:extLst>
                    <a:ext uri="{9D8B030D-6E8A-4147-A177-3AD203B41FA5}">
                      <a16:colId xmlns:a16="http://schemas.microsoft.com/office/drawing/2014/main" val="914154584"/>
                    </a:ext>
                  </a:extLst>
                </a:gridCol>
                <a:gridCol w="3426311">
                  <a:extLst>
                    <a:ext uri="{9D8B030D-6E8A-4147-A177-3AD203B41FA5}">
                      <a16:colId xmlns:a16="http://schemas.microsoft.com/office/drawing/2014/main" val="3719976966"/>
                    </a:ext>
                  </a:extLst>
                </a:gridCol>
              </a:tblGrid>
              <a:tr h="473701">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Ưu</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Nhược</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020836"/>
                  </a:ext>
                </a:extLst>
              </a:tr>
              <a:tr h="2920072">
                <a:tc>
                  <a:txBody>
                    <a:bodyPr/>
                    <a:lstStyle/>
                    <a:p>
                      <a:pPr marL="285750" indent="-285750">
                        <a:buFont typeface="Wingdings" panose="05000000000000000000" pitchFamily="2" charset="2"/>
                        <a:buChar char="§"/>
                      </a:pPr>
                      <a:r>
                        <a:rPr lang="vi-VN" sz="1600" b="0" i="0" u="none" strike="noStrike" cap="none" dirty="0" smtClean="0">
                          <a:solidFill>
                            <a:schemeClr val="tx1"/>
                          </a:solidFill>
                          <a:effectLst/>
                          <a:latin typeface="+mj-lt"/>
                          <a:ea typeface="+mn-ea"/>
                          <a:cs typeface="+mn-cs"/>
                          <a:sym typeface="Arial"/>
                        </a:rPr>
                        <a:t>Xây dựng và hoàn thiện các bước sản phẩm theo từng bước.</a:t>
                      </a:r>
                    </a:p>
                    <a:p>
                      <a:pPr marL="285750" indent="-285750">
                        <a:buFont typeface="Wingdings" panose="05000000000000000000" pitchFamily="2" charset="2"/>
                        <a:buChar char="§"/>
                      </a:pPr>
                      <a:endParaRPr lang="vi-VN" sz="1600" b="0" i="0" u="none" strike="noStrike" cap="none" dirty="0" smtClean="0">
                        <a:solidFill>
                          <a:schemeClr val="tx1"/>
                        </a:solidFill>
                        <a:effectLst/>
                        <a:latin typeface="+mj-lt"/>
                        <a:ea typeface="+mn-ea"/>
                        <a:cs typeface="+mn-cs"/>
                        <a:sym typeface="Arial"/>
                      </a:endParaRPr>
                    </a:p>
                    <a:p>
                      <a:pPr marL="285750" indent="-285750">
                        <a:buFont typeface="Wingdings" panose="05000000000000000000" pitchFamily="2" charset="2"/>
                        <a:buChar char="§"/>
                      </a:pPr>
                      <a:r>
                        <a:rPr lang="vi-VN" sz="1600" b="0" i="0" u="none" strike="noStrike" cap="none" dirty="0" smtClean="0">
                          <a:solidFill>
                            <a:schemeClr val="tx1"/>
                          </a:solidFill>
                          <a:effectLst/>
                          <a:latin typeface="+mj-lt"/>
                          <a:ea typeface="+mn-ea"/>
                          <a:cs typeface="+mn-cs"/>
                          <a:sym typeface="Arial"/>
                        </a:rPr>
                        <a:t>Nhận được phản hồi của người sử dụng từ những bản phác thảo.</a:t>
                      </a:r>
                    </a:p>
                    <a:p>
                      <a:pPr marL="285750" indent="-285750">
                        <a:buFont typeface="Wingdings" panose="05000000000000000000" pitchFamily="2" charset="2"/>
                        <a:buChar char="§"/>
                      </a:pPr>
                      <a:endParaRPr lang="vi-VN" sz="1600" b="0" i="0" u="none" strike="noStrike" cap="none" dirty="0" smtClean="0">
                        <a:solidFill>
                          <a:schemeClr val="tx1"/>
                        </a:solidFill>
                        <a:effectLst/>
                        <a:latin typeface="+mj-lt"/>
                        <a:ea typeface="+mn-ea"/>
                        <a:cs typeface="+mn-cs"/>
                        <a:sym typeface="Arial"/>
                      </a:endParaRPr>
                    </a:p>
                    <a:p>
                      <a:pPr marL="285750" indent="-285750">
                        <a:buFont typeface="Wingdings" panose="05000000000000000000" pitchFamily="2" charset="2"/>
                        <a:buChar char="§"/>
                      </a:pPr>
                      <a:r>
                        <a:rPr lang="vi-VN" sz="1600" b="0" i="0" u="none" strike="noStrike" cap="none" dirty="0" smtClean="0">
                          <a:solidFill>
                            <a:schemeClr val="tx1"/>
                          </a:solidFill>
                          <a:effectLst/>
                          <a:latin typeface="+mj-lt"/>
                          <a:ea typeface="+mn-ea"/>
                          <a:cs typeface="+mn-cs"/>
                          <a:sym typeface="Arial"/>
                        </a:rPr>
                        <a:t>Thời gian làm tài liệu sẽ ít hơn so với thời gian thiết kế.</a:t>
                      </a:r>
                    </a:p>
                    <a:p>
                      <a:pPr marL="0" indent="0">
                        <a:buFont typeface="Wingdings" panose="05000000000000000000" pitchFamily="2" charset="2"/>
                        <a:buNone/>
                      </a:pPr>
                      <a:endParaRPr lang="en-US" sz="1600" baseline="0" dirty="0" smtClean="0">
                        <a:latin typeface="+mj-lt"/>
                        <a:cs typeface="Times New Roman" panose="02020603050405020304" pitchFamily="18" charset="0"/>
                      </a:endParaRPr>
                    </a:p>
                  </a:txBody>
                  <a:tcPr/>
                </a:tc>
                <a:tc>
                  <a:txBody>
                    <a:bodyPr/>
                    <a:lstStyle/>
                    <a:p>
                      <a:pPr marL="285750" indent="-285750">
                        <a:lnSpc>
                          <a:spcPct val="100000"/>
                        </a:lnSpc>
                        <a:buFont typeface="Wingdings" panose="05000000000000000000" pitchFamily="2" charset="2"/>
                        <a:buChar char="§"/>
                      </a:pPr>
                      <a:r>
                        <a:rPr lang="vi-VN" sz="1600" b="0" i="0" u="none" strike="noStrike" cap="none" dirty="0" smtClean="0">
                          <a:solidFill>
                            <a:schemeClr val="tx1"/>
                          </a:solidFill>
                          <a:effectLst/>
                          <a:latin typeface="+mj-lt"/>
                          <a:ea typeface="+mn-ea"/>
                          <a:cs typeface="+mn-cs"/>
                          <a:sym typeface="Arial"/>
                        </a:rPr>
                        <a:t>Mỗi giai đoạn phát</a:t>
                      </a:r>
                      <a:r>
                        <a:rPr lang="vi-VN" sz="1600" b="0" i="0" u="none" strike="noStrike" cap="none" baseline="0" dirty="0" smtClean="0">
                          <a:solidFill>
                            <a:schemeClr val="tx1"/>
                          </a:solidFill>
                          <a:effectLst/>
                          <a:latin typeface="+mj-lt"/>
                          <a:ea typeface="+mn-ea"/>
                          <a:cs typeface="+mn-cs"/>
                          <a:sym typeface="Arial"/>
                        </a:rPr>
                        <a:t> triển đều</a:t>
                      </a:r>
                      <a:r>
                        <a:rPr lang="vi-VN" sz="1600" b="0" i="0" u="none" strike="noStrike" cap="none" dirty="0" smtClean="0">
                          <a:solidFill>
                            <a:schemeClr val="tx1"/>
                          </a:solidFill>
                          <a:effectLst/>
                          <a:latin typeface="+mj-lt"/>
                          <a:ea typeface="+mn-ea"/>
                          <a:cs typeface="+mn-cs"/>
                          <a:sym typeface="Arial"/>
                        </a:rPr>
                        <a:t> lặp lại thì cứng nhắc.</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lnSpc>
                          <a:spcPct val="100000"/>
                        </a:lnSpc>
                        <a:buFont typeface="Wingdings" panose="05000000000000000000" pitchFamily="2" charset="2"/>
                        <a:buChar char="§"/>
                      </a:pPr>
                      <a:r>
                        <a:rPr lang="vi-VN" sz="1600" b="0" i="0" u="none" strike="noStrike" cap="none" dirty="0" smtClean="0">
                          <a:solidFill>
                            <a:schemeClr val="tx1"/>
                          </a:solidFill>
                          <a:effectLst/>
                          <a:latin typeface="+mj-lt"/>
                          <a:ea typeface="+mn-ea"/>
                          <a:cs typeface="+mn-cs"/>
                          <a:sym typeface="Arial"/>
                        </a:rPr>
                        <a:t>Tốn kiến trúc hệ thống hoặc thiết kế các vấn đề có thể phát sinh nhưng không phải tất cả đều xảy ra trong toàn bộ vòng đời.</a:t>
                      </a:r>
                      <a:endParaRPr lang="vi-VN" sz="1600" b="0" i="0" u="none" strike="noStrike" cap="none" dirty="0">
                        <a:solidFill>
                          <a:schemeClr val="tx1"/>
                        </a:solidFill>
                        <a:effectLst/>
                        <a:latin typeface="+mj-lt"/>
                        <a:ea typeface="+mn-ea"/>
                        <a:cs typeface="+mn-cs"/>
                        <a:sym typeface="Arial"/>
                      </a:endParaRPr>
                    </a:p>
                  </a:txBody>
                  <a:tcPr/>
                </a:tc>
                <a:extLst>
                  <a:ext uri="{0D108BD9-81ED-4DB2-BD59-A6C34878D82A}">
                    <a16:rowId xmlns:a16="http://schemas.microsoft.com/office/drawing/2014/main" val="2178880396"/>
                  </a:ext>
                </a:extLst>
              </a:tr>
            </a:tbl>
          </a:graphicData>
        </a:graphic>
      </p:graphicFrame>
      <p:sp>
        <p:nvSpPr>
          <p:cNvPr id="5" name="TextBox 4"/>
          <p:cNvSpPr txBox="1"/>
          <p:nvPr/>
        </p:nvSpPr>
        <p:spPr>
          <a:xfrm>
            <a:off x="1140313" y="404810"/>
            <a:ext cx="6874134"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2.3/ ITERATIVE MODEL (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tiếp</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cận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lặp</a:t>
            </a:r>
            <a:r>
              <a:rPr lang="en-US" sz="2000" b="1" dirty="0" smtClean="0">
                <a:solidFill>
                  <a:schemeClr val="tx1"/>
                </a:solidFill>
                <a:latin typeface="Times New Roman" panose="02020603050405020304" pitchFamily="18" charset="0"/>
                <a:cs typeface="Times New Roman" panose="02020603050405020304" pitchFamily="18" charset="0"/>
              </a:rPr>
              <a:t> )</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01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80850" y="2162286"/>
            <a:ext cx="5382300" cy="1837613"/>
          </a:xfrm>
        </p:spPr>
        <p:txBody>
          <a:bodyPr/>
          <a:lstStyle/>
          <a:p>
            <a:pPr marL="76200" indent="0">
              <a:buNone/>
            </a:pPr>
            <a:r>
              <a:rPr lang="en-US" sz="3200" b="1" dirty="0" smtClean="0">
                <a:solidFill>
                  <a:schemeClr val="tx1"/>
                </a:solidFill>
                <a:latin typeface="Times New Roman" panose="02020603050405020304" pitchFamily="18" charset="0"/>
                <a:cs typeface="Times New Roman" panose="02020603050405020304" pitchFamily="18" charset="0"/>
              </a:rPr>
              <a:t>SPIRAL</a:t>
            </a:r>
            <a:endParaRPr lang="vi-VN" sz="32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49622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3" name="TextBox 2"/>
          <p:cNvSpPr txBox="1"/>
          <p:nvPr/>
        </p:nvSpPr>
        <p:spPr>
          <a:xfrm>
            <a:off x="978948" y="394052"/>
            <a:ext cx="7003226"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2.4/ SPIRAL MODEL (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xoắn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ốc</a:t>
            </a:r>
            <a:r>
              <a:rPr lang="en-US" sz="2000" b="1" dirty="0" smtClean="0">
                <a:solidFill>
                  <a:schemeClr val="tx1"/>
                </a:solidFill>
                <a:latin typeface="Times New Roman" panose="02020603050405020304" pitchFamily="18" charset="0"/>
                <a:cs typeface="Times New Roman" panose="02020603050405020304" pitchFamily="18" charset="0"/>
              </a:rPr>
              <a:t> )</a:t>
            </a:r>
            <a:endParaRPr lang="vi-VN"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614" y="1271974"/>
            <a:ext cx="3356386" cy="28804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806900" y="1249399"/>
            <a:ext cx="3594822" cy="230832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vi-VN" sz="1600" dirty="0" smtClean="0">
                <a:latin typeface="+mj-lt"/>
              </a:rPr>
              <a:t>Là mô hình kết hợp giữa Waterfall và Iterative Model</a:t>
            </a:r>
            <a:endParaRPr lang="vi-VN" sz="1600" dirty="0">
              <a:latin typeface="+mj-lt"/>
            </a:endParaRPr>
          </a:p>
          <a:p>
            <a:pPr marL="285750" indent="-285750" algn="just">
              <a:lnSpc>
                <a:spcPct val="150000"/>
              </a:lnSpc>
              <a:buFont typeface="Wingdings" panose="05000000000000000000" pitchFamily="2" charset="2"/>
              <a:buChar char="§"/>
            </a:pPr>
            <a:r>
              <a:rPr lang="vi-VN" sz="1600" dirty="0" smtClean="0">
                <a:latin typeface="+mj-lt"/>
              </a:rPr>
              <a:t>Mỗi </a:t>
            </a:r>
            <a:r>
              <a:rPr lang="vi-VN" sz="1600" dirty="0">
                <a:latin typeface="+mj-lt"/>
              </a:rPr>
              <a:t>giai đoạn trong mô hình được bắt đầu với yêu cầu/mục tiêu thiết kế và kết thúc với việc khách hàng kiểm tra tiến độ của từng giai đoạn.</a:t>
            </a:r>
          </a:p>
        </p:txBody>
      </p:sp>
    </p:spTree>
    <p:extLst>
      <p:ext uri="{BB962C8B-B14F-4D97-AF65-F5344CB8AC3E}">
        <p14:creationId xmlns:p14="http://schemas.microsoft.com/office/powerpoint/2010/main" val="3253028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005" y="1355083"/>
            <a:ext cx="2917096" cy="2060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4658061" y="1527586"/>
            <a:ext cx="3840480" cy="1525418"/>
          </a:xfrm>
          <a:prstGeom prst="rect">
            <a:avLst/>
          </a:prstGeom>
          <a:noFill/>
        </p:spPr>
        <p:txBody>
          <a:bodyPr wrap="square" rtlCol="0">
            <a:spAutoFit/>
          </a:bodyPr>
          <a:lstStyle/>
          <a:p>
            <a:pPr>
              <a:lnSpc>
                <a:spcPct val="150000"/>
              </a:lnSpc>
            </a:pPr>
            <a:r>
              <a:rPr lang="vi-VN" sz="1600" dirty="0" smtClean="0">
                <a:latin typeface="+mj-lt"/>
              </a:rPr>
              <a:t>Thường được sử dụng cho các ứng dụng lớn và các hệ thống được xây dựng theo các giai đoạn nhỏ hoặc theo các phân đoạn</a:t>
            </a:r>
          </a:p>
          <a:p>
            <a:pPr>
              <a:lnSpc>
                <a:spcPct val="150000"/>
              </a:lnSpc>
            </a:pPr>
            <a:endParaRPr lang="vi-VN" sz="1600" dirty="0">
              <a:latin typeface="+mj-lt"/>
            </a:endParaRPr>
          </a:p>
        </p:txBody>
      </p:sp>
      <p:sp>
        <p:nvSpPr>
          <p:cNvPr id="7" name="TextBox 6"/>
          <p:cNvSpPr txBox="1"/>
          <p:nvPr/>
        </p:nvSpPr>
        <p:spPr>
          <a:xfrm>
            <a:off x="978948" y="394052"/>
            <a:ext cx="7003226"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2.4/ SPIRAL MODEL (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xoắn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ốc</a:t>
            </a:r>
            <a:r>
              <a:rPr lang="en-US" sz="2000" b="1" dirty="0" smtClean="0">
                <a:solidFill>
                  <a:schemeClr val="tx1"/>
                </a:solidFill>
                <a:latin typeface="Times New Roman" panose="02020603050405020304" pitchFamily="18" charset="0"/>
                <a:cs typeface="Times New Roman" panose="02020603050405020304" pitchFamily="18" charset="0"/>
              </a:rPr>
              <a:t> )</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636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1048853859"/>
              </p:ext>
            </p:extLst>
          </p:nvPr>
        </p:nvGraphicFramePr>
        <p:xfrm>
          <a:off x="1054248" y="1161825"/>
          <a:ext cx="6852622" cy="3352800"/>
        </p:xfrm>
        <a:graphic>
          <a:graphicData uri="http://schemas.openxmlformats.org/drawingml/2006/table">
            <a:tbl>
              <a:tblPr firstRow="1" bandRow="1">
                <a:tableStyleId>{5940675A-B579-460E-94D1-54222C63F5DA}</a:tableStyleId>
              </a:tblPr>
              <a:tblGrid>
                <a:gridCol w="3426311">
                  <a:extLst>
                    <a:ext uri="{9D8B030D-6E8A-4147-A177-3AD203B41FA5}">
                      <a16:colId xmlns:a16="http://schemas.microsoft.com/office/drawing/2014/main" val="914154584"/>
                    </a:ext>
                  </a:extLst>
                </a:gridCol>
                <a:gridCol w="3426311">
                  <a:extLst>
                    <a:ext uri="{9D8B030D-6E8A-4147-A177-3AD203B41FA5}">
                      <a16:colId xmlns:a16="http://schemas.microsoft.com/office/drawing/2014/main" val="3719976966"/>
                    </a:ext>
                  </a:extLst>
                </a:gridCol>
              </a:tblGrid>
              <a:tr h="265212">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Ưu</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Nhược</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020836"/>
                  </a:ext>
                </a:extLst>
              </a:tr>
              <a:tr h="2793736">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vi-VN" sz="1600" b="0" i="0" u="none" strike="noStrike" cap="none" dirty="0" smtClean="0">
                          <a:solidFill>
                            <a:schemeClr val="tx1"/>
                          </a:solidFill>
                          <a:effectLst/>
                          <a:latin typeface="+mj-lt"/>
                          <a:ea typeface="+mn-ea"/>
                          <a:cs typeface="+mn-cs"/>
                          <a:sym typeface="Arial"/>
                        </a:rPr>
                        <a:t>Ứng dụng tốt đối với các dự án lớn và quan trọng.</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Wingdings" panose="05000000000000000000" pitchFamily="2" charset="2"/>
                        <a:buChar char="§"/>
                      </a:pPr>
                      <a:r>
                        <a:rPr lang="vi-VN" sz="1600" b="0" i="0" u="none" strike="noStrike" cap="none" dirty="0" smtClean="0">
                          <a:solidFill>
                            <a:schemeClr val="tx1"/>
                          </a:solidFill>
                          <a:effectLst/>
                          <a:latin typeface="+mj-lt"/>
                          <a:ea typeface="+mn-ea"/>
                          <a:cs typeface="+mn-cs"/>
                          <a:sym typeface="Arial"/>
                        </a:rPr>
                        <a:t>Lượng phân tích rủi ro cao. Do đó việc tránh rủi ro được tăng cường.</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marR="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vi-VN" sz="1600" b="0" i="0" u="none" strike="noStrike" cap="none" dirty="0" smtClean="0">
                          <a:solidFill>
                            <a:schemeClr val="tx1"/>
                          </a:solidFill>
                          <a:effectLst/>
                          <a:latin typeface="+mj-lt"/>
                          <a:ea typeface="+mn-ea"/>
                          <a:cs typeface="+mn-cs"/>
                          <a:sym typeface="Arial"/>
                        </a:rPr>
                        <a:t>Phần mềm sẽ được sản xuất sớm trong vòng đời của phần mềm.</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marR="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vi-VN" sz="1600" b="0" i="0" u="none" strike="noStrike" cap="none" dirty="0" smtClean="0">
                          <a:solidFill>
                            <a:schemeClr val="tx1"/>
                          </a:solidFill>
                          <a:effectLst/>
                          <a:latin typeface="+mj-lt"/>
                          <a:ea typeface="+mn-ea"/>
                          <a:cs typeface="+mn-cs"/>
                          <a:sym typeface="Arial"/>
                        </a:rPr>
                        <a:t>Luôn có thời gian cho khách hàng để phản hồi về sản phẩm.</a:t>
                      </a:r>
                    </a:p>
                    <a:p>
                      <a:pPr marL="0" indent="0">
                        <a:buFont typeface="Wingdings" panose="05000000000000000000" pitchFamily="2" charset="2"/>
                        <a:buNone/>
                      </a:pPr>
                      <a:endParaRPr lang="en-US" sz="1600" baseline="0" dirty="0" smtClean="0">
                        <a:latin typeface="Times New Roman" panose="02020603050405020304" pitchFamily="18" charset="0"/>
                        <a:cs typeface="Times New Roman" panose="02020603050405020304" pitchFamily="18" charset="0"/>
                      </a:endParaRPr>
                    </a:p>
                  </a:txBody>
                  <a:tcPr/>
                </a:tc>
                <a:tc>
                  <a:txBody>
                    <a:bodyPr/>
                    <a:lstStyle/>
                    <a:p>
                      <a:pPr marL="285750" indent="-285750" fontAlgn="base">
                        <a:lnSpc>
                          <a:spcPct val="100000"/>
                        </a:lnSpc>
                        <a:buFont typeface="Wingdings" panose="05000000000000000000" pitchFamily="2" charset="2"/>
                        <a:buChar char="§"/>
                      </a:pPr>
                      <a:r>
                        <a:rPr lang="vi-VN" sz="1400" b="0" i="0" u="none" strike="noStrike" cap="none" dirty="0" smtClean="0">
                          <a:solidFill>
                            <a:schemeClr val="tx1"/>
                          </a:solidFill>
                          <a:effectLst/>
                          <a:latin typeface="+mn-lt"/>
                          <a:ea typeface="+mn-ea"/>
                          <a:cs typeface="+mn-cs"/>
                          <a:sym typeface="Arial"/>
                        </a:rPr>
                        <a:t>Yêu</a:t>
                      </a:r>
                      <a:r>
                        <a:rPr lang="vi-VN" sz="1400" b="0" i="0" u="none" strike="noStrike" cap="none" baseline="0" dirty="0" smtClean="0">
                          <a:solidFill>
                            <a:schemeClr val="tx1"/>
                          </a:solidFill>
                          <a:effectLst/>
                          <a:latin typeface="+mn-lt"/>
                          <a:ea typeface="+mn-ea"/>
                          <a:cs typeface="+mn-cs"/>
                          <a:sym typeface="Arial"/>
                        </a:rPr>
                        <a:t> cầu đội ngủ </a:t>
                      </a:r>
                      <a:r>
                        <a:rPr lang="vi-VN" sz="1400" b="0" i="0" u="none" strike="noStrike" cap="none" dirty="0" smtClean="0">
                          <a:solidFill>
                            <a:schemeClr val="tx1"/>
                          </a:solidFill>
                          <a:effectLst/>
                          <a:latin typeface="+mn-lt"/>
                          <a:ea typeface="+mn-ea"/>
                          <a:cs typeface="+mn-cs"/>
                          <a:sym typeface="Arial"/>
                        </a:rPr>
                        <a:t>có chuyên môn cao để thực hiện việc phân tích.</a:t>
                      </a:r>
                      <a:br>
                        <a:rPr lang="vi-VN" sz="1400" b="0" i="0" u="none" strike="noStrike" cap="none" dirty="0" smtClean="0">
                          <a:solidFill>
                            <a:schemeClr val="tx1"/>
                          </a:solidFill>
                          <a:effectLst/>
                          <a:latin typeface="+mn-lt"/>
                          <a:ea typeface="+mn-ea"/>
                          <a:cs typeface="+mn-cs"/>
                          <a:sym typeface="Arial"/>
                        </a:rPr>
                      </a:br>
                      <a:endParaRPr lang="vi-VN" sz="1400" b="0" i="0" u="none" strike="noStrike" cap="none" dirty="0" smtClean="0">
                        <a:solidFill>
                          <a:schemeClr val="tx1"/>
                        </a:solidFill>
                        <a:effectLst/>
                        <a:latin typeface="+mn-lt"/>
                        <a:ea typeface="+mn-ea"/>
                        <a:cs typeface="+mn-cs"/>
                        <a:sym typeface="Arial"/>
                      </a:endParaRPr>
                    </a:p>
                    <a:p>
                      <a:pPr marL="285750" marR="0" indent="-285750" algn="l" defTabSz="914400" rtl="0" eaLnBrk="1" fontAlgn="base" latinLnBrk="0" hangingPunct="1">
                        <a:lnSpc>
                          <a:spcPct val="100000"/>
                        </a:lnSpc>
                        <a:spcBef>
                          <a:spcPts val="0"/>
                        </a:spcBef>
                        <a:spcAft>
                          <a:spcPts val="0"/>
                        </a:spcAft>
                        <a:buClr>
                          <a:srgbClr val="000000"/>
                        </a:buClr>
                        <a:buSzTx/>
                        <a:buFont typeface="Wingdings" panose="05000000000000000000" pitchFamily="2" charset="2"/>
                        <a:buChar char="§"/>
                        <a:tabLst/>
                        <a:defRPr/>
                      </a:pPr>
                      <a:r>
                        <a:rPr lang="vi-VN" sz="1400" b="0" i="0" u="none" strike="noStrike" cap="none" dirty="0" smtClean="0">
                          <a:solidFill>
                            <a:schemeClr val="tx1"/>
                          </a:solidFill>
                          <a:effectLst/>
                          <a:latin typeface="+mn-lt"/>
                          <a:ea typeface="+mn-ea"/>
                          <a:cs typeface="+mn-cs"/>
                          <a:sym typeface="Arial"/>
                        </a:rPr>
                        <a:t>Không hữu ích với dự án có quy mô nhỏ.</a:t>
                      </a:r>
                      <a:br>
                        <a:rPr lang="vi-VN" sz="1400" b="0" i="0" u="none" strike="noStrike" cap="none" dirty="0" smtClean="0">
                          <a:solidFill>
                            <a:schemeClr val="tx1"/>
                          </a:solidFill>
                          <a:effectLst/>
                          <a:latin typeface="+mn-lt"/>
                          <a:ea typeface="+mn-ea"/>
                          <a:cs typeface="+mn-cs"/>
                          <a:sym typeface="Arial"/>
                        </a:rPr>
                      </a:br>
                      <a:endParaRPr lang="vi-VN" sz="1400" b="0" i="0" u="none" strike="noStrike" cap="none" dirty="0" smtClean="0">
                        <a:solidFill>
                          <a:schemeClr val="tx1"/>
                        </a:solidFill>
                        <a:effectLst/>
                        <a:latin typeface="+mn-lt"/>
                        <a:ea typeface="+mn-ea"/>
                        <a:cs typeface="+mn-cs"/>
                        <a:sym typeface="Arial"/>
                      </a:endParaRPr>
                    </a:p>
                    <a:p>
                      <a:pPr marL="285750" marR="0" indent="-285750" algn="l" defTabSz="914400" rtl="0" eaLnBrk="1" fontAlgn="base" latinLnBrk="0" hangingPunct="1">
                        <a:lnSpc>
                          <a:spcPct val="100000"/>
                        </a:lnSpc>
                        <a:spcBef>
                          <a:spcPts val="0"/>
                        </a:spcBef>
                        <a:spcAft>
                          <a:spcPts val="0"/>
                        </a:spcAft>
                        <a:buClr>
                          <a:srgbClr val="000000"/>
                        </a:buClr>
                        <a:buSzTx/>
                        <a:buFont typeface="Wingdings" panose="05000000000000000000" pitchFamily="2" charset="2"/>
                        <a:buChar char="§"/>
                        <a:tabLst/>
                        <a:defRPr/>
                      </a:pPr>
                      <a:r>
                        <a:rPr lang="vi-VN" sz="1400" b="0" i="0" u="none" strike="noStrike" cap="none" dirty="0" smtClean="0">
                          <a:solidFill>
                            <a:schemeClr val="tx1"/>
                          </a:solidFill>
                          <a:effectLst/>
                          <a:latin typeface="+mn-lt"/>
                          <a:ea typeface="+mn-ea"/>
                          <a:cs typeface="+mn-cs"/>
                          <a:sym typeface="Arial"/>
                        </a:rPr>
                        <a:t>Chi phí cao và thời gian dài để có sản phẩm cuối cùng</a:t>
                      </a:r>
                      <a:endParaRPr lang="vi-VN" sz="1400" b="0"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2178880396"/>
                  </a:ext>
                </a:extLst>
              </a:tr>
            </a:tbl>
          </a:graphicData>
        </a:graphic>
      </p:graphicFrame>
      <p:sp>
        <p:nvSpPr>
          <p:cNvPr id="5" name="TextBox 4"/>
          <p:cNvSpPr txBox="1"/>
          <p:nvPr/>
        </p:nvSpPr>
        <p:spPr>
          <a:xfrm>
            <a:off x="978948" y="394052"/>
            <a:ext cx="7003226"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2.4/ SPIRAL MODEL ( </a:t>
            </a:r>
            <a:r>
              <a:rPr lang="en-US" sz="2000" b="1" dirty="0" err="1" smtClean="0">
                <a:solidFill>
                  <a:schemeClr val="tx1"/>
                </a:solidFill>
                <a:latin typeface="Times New Roman" panose="02020603050405020304" pitchFamily="18" charset="0"/>
                <a:cs typeface="Times New Roman" panose="02020603050405020304" pitchFamily="18" charset="0"/>
              </a:rPr>
              <a:t>Mô</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hình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xoắn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ốc</a:t>
            </a:r>
            <a:r>
              <a:rPr lang="en-US" sz="2000" b="1" dirty="0" smtClean="0">
                <a:solidFill>
                  <a:schemeClr val="tx1"/>
                </a:solidFill>
                <a:latin typeface="Times New Roman" panose="02020603050405020304" pitchFamily="18" charset="0"/>
                <a:cs typeface="Times New Roman" panose="02020603050405020304" pitchFamily="18" charset="0"/>
              </a:rPr>
              <a:t> )</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399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80850" y="2151528"/>
            <a:ext cx="5382300" cy="1848371"/>
          </a:xfrm>
        </p:spPr>
        <p:txBody>
          <a:bodyPr/>
          <a:lstStyle/>
          <a:p>
            <a:pPr marL="76200" indent="0">
              <a:buNone/>
            </a:pPr>
            <a:r>
              <a:rPr lang="en-US" sz="3200" b="1" dirty="0" smtClean="0">
                <a:solidFill>
                  <a:schemeClr val="tx1"/>
                </a:solidFill>
                <a:latin typeface="Times New Roman" panose="02020603050405020304" pitchFamily="18" charset="0"/>
                <a:cs typeface="Times New Roman" panose="02020603050405020304" pitchFamily="18" charset="0"/>
              </a:rPr>
              <a:t>RAD</a:t>
            </a:r>
            <a:endParaRPr lang="vi-VN" sz="32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421997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dirty="0"/>
          </a:p>
        </p:txBody>
      </p:sp>
      <p:sp>
        <p:nvSpPr>
          <p:cNvPr id="3" name="TextBox 2"/>
          <p:cNvSpPr txBox="1"/>
          <p:nvPr/>
        </p:nvSpPr>
        <p:spPr>
          <a:xfrm>
            <a:off x="1021974" y="399950"/>
            <a:ext cx="6970958"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2.5 RAD MODEL (Rapid Application Development)</a:t>
            </a:r>
            <a:endParaRPr lang="vi-VN"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07453" y="1091457"/>
            <a:ext cx="3905026" cy="2862322"/>
          </a:xfrm>
          <a:prstGeom prst="rect">
            <a:avLst/>
          </a:prstGeom>
          <a:noFill/>
        </p:spPr>
        <p:txBody>
          <a:bodyPr wrap="square" rtlCol="0">
            <a:spAutoFit/>
          </a:bodyPr>
          <a:lstStyle/>
          <a:p>
            <a:pPr marL="285750" indent="-285750" algn="just">
              <a:buFont typeface="Wingdings" panose="05000000000000000000" pitchFamily="2" charset="2"/>
              <a:buChar char="§"/>
            </a:pPr>
            <a:r>
              <a:rPr lang="vi-VN" sz="1800" dirty="0">
                <a:latin typeface="+mj-lt"/>
              </a:rPr>
              <a:t>Là một dạng của incremental </a:t>
            </a:r>
            <a:r>
              <a:rPr lang="vi-VN" sz="1800" dirty="0" smtClean="0">
                <a:latin typeface="+mj-lt"/>
              </a:rPr>
              <a:t>model.</a:t>
            </a:r>
          </a:p>
          <a:p>
            <a:pPr marL="285750" indent="-285750" algn="just">
              <a:buFont typeface="Wingdings" panose="05000000000000000000" pitchFamily="2" charset="2"/>
              <a:buChar char="§"/>
            </a:pPr>
            <a:endParaRPr lang="vi-VN" sz="1800" dirty="0" smtClean="0">
              <a:latin typeface="+mj-lt"/>
            </a:endParaRPr>
          </a:p>
          <a:p>
            <a:pPr marL="285750" indent="-285750" algn="just">
              <a:buFont typeface="Wingdings" panose="05000000000000000000" pitchFamily="2" charset="2"/>
              <a:buChar char="§"/>
            </a:pPr>
            <a:r>
              <a:rPr lang="vi-VN" sz="1800" dirty="0">
                <a:latin typeface="+mj-lt"/>
              </a:rPr>
              <a:t>C</a:t>
            </a:r>
            <a:r>
              <a:rPr lang="vi-VN" sz="1800" dirty="0" smtClean="0">
                <a:latin typeface="+mj-lt"/>
              </a:rPr>
              <a:t>ác chức </a:t>
            </a:r>
            <a:r>
              <a:rPr lang="vi-VN" sz="1800" dirty="0">
                <a:latin typeface="+mj-lt"/>
              </a:rPr>
              <a:t>năng được phát triển song </a:t>
            </a:r>
            <a:r>
              <a:rPr lang="vi-VN" sz="1800" dirty="0" smtClean="0">
                <a:latin typeface="+mj-lt"/>
              </a:rPr>
              <a:t>song và lắp </a:t>
            </a:r>
            <a:r>
              <a:rPr lang="vi-VN" sz="1800" dirty="0">
                <a:latin typeface="+mj-lt"/>
              </a:rPr>
              <a:t>ráp thành một nguyên mẫu </a:t>
            </a:r>
            <a:r>
              <a:rPr lang="vi-VN" sz="1800" dirty="0" smtClean="0">
                <a:latin typeface="+mj-lt"/>
              </a:rPr>
              <a:t>hoàn chỉnh.</a:t>
            </a:r>
          </a:p>
          <a:p>
            <a:pPr marL="285750" indent="-285750" algn="just">
              <a:buFont typeface="Wingdings" panose="05000000000000000000" pitchFamily="2" charset="2"/>
              <a:buChar char="§"/>
            </a:pPr>
            <a:endParaRPr lang="vi-VN" sz="1800" dirty="0">
              <a:latin typeface="+mj-lt"/>
            </a:endParaRPr>
          </a:p>
          <a:p>
            <a:pPr marL="285750" indent="-285750" algn="just">
              <a:buFont typeface="Wingdings" panose="05000000000000000000" pitchFamily="2" charset="2"/>
              <a:buChar char="§"/>
            </a:pPr>
            <a:r>
              <a:rPr lang="vi-VN" sz="1800" dirty="0">
                <a:latin typeface="+mj-lt"/>
              </a:rPr>
              <a:t>Điều này có thể nhanh chóng đưa ra một cái gì đó cho khách hàng để xem và sử dụng </a:t>
            </a:r>
            <a:r>
              <a:rPr lang="vi-VN" sz="1800" dirty="0" smtClean="0">
                <a:latin typeface="+mj-lt"/>
              </a:rPr>
              <a:t>từ đó </a:t>
            </a:r>
            <a:r>
              <a:rPr lang="vi-VN" sz="1800" dirty="0">
                <a:latin typeface="+mj-lt"/>
              </a:rPr>
              <a:t>cung cấp thông tin phản hồi liên quan đến </a:t>
            </a:r>
            <a:r>
              <a:rPr lang="vi-VN" sz="1800" dirty="0" smtClean="0">
                <a:latin typeface="+mj-lt"/>
              </a:rPr>
              <a:t>sản phẩm.</a:t>
            </a:r>
            <a:endParaRPr lang="vi-VN" sz="1800"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805" y="1091457"/>
            <a:ext cx="3108960" cy="2961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4737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944" y="1263890"/>
            <a:ext cx="2917096" cy="2060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4688566" y="1508726"/>
            <a:ext cx="3637853" cy="1815882"/>
          </a:xfrm>
          <a:prstGeom prst="rect">
            <a:avLst/>
          </a:prstGeom>
          <a:noFill/>
        </p:spPr>
        <p:txBody>
          <a:bodyPr wrap="square" rtlCol="0">
            <a:spAutoFit/>
          </a:bodyPr>
          <a:lstStyle/>
          <a:p>
            <a:r>
              <a:rPr lang="vi-VN" sz="1600" dirty="0">
                <a:latin typeface="+mj-lt"/>
              </a:rPr>
              <a:t>RAD nên được sử dụng khi có nhu cầu để tạo ra một hệ thống có Modularized trong khoảng thời gian 2-3 tháng</a:t>
            </a:r>
            <a:r>
              <a:rPr lang="vi-VN" sz="1600" dirty="0" smtClean="0">
                <a:latin typeface="+mj-lt"/>
              </a:rPr>
              <a:t>.</a:t>
            </a:r>
          </a:p>
          <a:p>
            <a:endParaRPr lang="vi-VN" sz="1600" dirty="0">
              <a:latin typeface="+mj-lt"/>
            </a:endParaRPr>
          </a:p>
          <a:p>
            <a:r>
              <a:rPr lang="vi-VN" sz="1600" dirty="0">
                <a:latin typeface="+mj-lt"/>
              </a:rPr>
              <a:t>Nên được sử dụng khi đã có sẵn designer cho model và chi phí </a:t>
            </a:r>
            <a:r>
              <a:rPr lang="vi-VN" sz="1600" dirty="0" smtClean="0">
                <a:latin typeface="+mj-lt"/>
              </a:rPr>
              <a:t>cao.</a:t>
            </a:r>
            <a:endParaRPr lang="vi-VN" sz="1600" dirty="0">
              <a:latin typeface="+mj-lt"/>
            </a:endParaRPr>
          </a:p>
          <a:p>
            <a:endParaRPr lang="vi-VN" sz="1600" dirty="0">
              <a:latin typeface="+mj-lt"/>
            </a:endParaRPr>
          </a:p>
        </p:txBody>
      </p:sp>
      <p:sp>
        <p:nvSpPr>
          <p:cNvPr id="8" name="TextBox 7"/>
          <p:cNvSpPr txBox="1"/>
          <p:nvPr/>
        </p:nvSpPr>
        <p:spPr>
          <a:xfrm>
            <a:off x="1021974" y="399950"/>
            <a:ext cx="6970958"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2.5 RAD MODEL (Rapid Application Development)</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129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1689489614"/>
              </p:ext>
            </p:extLst>
          </p:nvPr>
        </p:nvGraphicFramePr>
        <p:xfrm>
          <a:off x="1161826" y="968189"/>
          <a:ext cx="6831106" cy="3550024"/>
        </p:xfrm>
        <a:graphic>
          <a:graphicData uri="http://schemas.openxmlformats.org/drawingml/2006/table">
            <a:tbl>
              <a:tblPr firstRow="1" bandRow="1">
                <a:tableStyleId>{5940675A-B579-460E-94D1-54222C63F5DA}</a:tableStyleId>
              </a:tblPr>
              <a:tblGrid>
                <a:gridCol w="3415553">
                  <a:extLst>
                    <a:ext uri="{9D8B030D-6E8A-4147-A177-3AD203B41FA5}">
                      <a16:colId xmlns:a16="http://schemas.microsoft.com/office/drawing/2014/main" val="914154584"/>
                    </a:ext>
                  </a:extLst>
                </a:gridCol>
                <a:gridCol w="3415553">
                  <a:extLst>
                    <a:ext uri="{9D8B030D-6E8A-4147-A177-3AD203B41FA5}">
                      <a16:colId xmlns:a16="http://schemas.microsoft.com/office/drawing/2014/main" val="3719976966"/>
                    </a:ext>
                  </a:extLst>
                </a:gridCol>
              </a:tblGrid>
              <a:tr h="500366">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Ưu</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Nhược</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020836"/>
                  </a:ext>
                </a:extLst>
              </a:tr>
              <a:tr h="3049658">
                <a:tc>
                  <a:txBody>
                    <a:bodyPr/>
                    <a:lstStyle/>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Tiế</a:t>
                      </a:r>
                      <a:r>
                        <a:rPr lang="vi-VN" sz="1600" b="0" i="0" u="none" strike="noStrike" cap="none" baseline="0" dirty="0" smtClean="0">
                          <a:solidFill>
                            <a:schemeClr val="tx1"/>
                          </a:solidFill>
                          <a:effectLst/>
                          <a:latin typeface="+mj-lt"/>
                          <a:ea typeface="+mn-ea"/>
                          <a:cs typeface="+mn-cs"/>
                          <a:sym typeface="Arial"/>
                        </a:rPr>
                        <a:t> kiệm</a:t>
                      </a:r>
                      <a:r>
                        <a:rPr lang="vi-VN" sz="1600" b="0" i="0" u="none" strike="noStrike" cap="none" dirty="0" smtClean="0">
                          <a:solidFill>
                            <a:schemeClr val="tx1"/>
                          </a:solidFill>
                          <a:effectLst/>
                          <a:latin typeface="+mj-lt"/>
                          <a:ea typeface="+mn-ea"/>
                          <a:cs typeface="+mn-cs"/>
                          <a:sym typeface="Arial"/>
                        </a:rPr>
                        <a:t> thời gian phát triển.</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Tăng khả năng tái sử dụng của các thành phần</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Đưa ra đánh giá ban đầu nhanh chóng</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Khuyến khích khách hàng đưa ra phản hồi</a:t>
                      </a:r>
                    </a:p>
                    <a:p>
                      <a:pPr marL="0" indent="0">
                        <a:buFont typeface="Wingdings" panose="05000000000000000000" pitchFamily="2" charset="2"/>
                        <a:buNone/>
                      </a:pPr>
                      <a:endParaRPr lang="en-US" sz="1600" baseline="0" dirty="0" smtClean="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Cần có một team giỏi để xác định yêu cầu phần mềm.</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Chỉ những hệ thống có module mới sứ dụng được mô hình này.</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Yêu cầu về dev/ design phải có nhiều kinh nghiệm.</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Phụ thuộc rất nhiều vào kỹ năng model</a:t>
                      </a:r>
                      <a:endParaRPr lang="vi-VN" sz="1600" b="0" i="0" u="none" strike="noStrike" cap="none" dirty="0">
                        <a:solidFill>
                          <a:schemeClr val="tx1"/>
                        </a:solidFill>
                        <a:effectLst/>
                        <a:latin typeface="+mj-lt"/>
                        <a:ea typeface="+mn-ea"/>
                        <a:cs typeface="+mn-cs"/>
                        <a:sym typeface="Arial"/>
                      </a:endParaRPr>
                    </a:p>
                  </a:txBody>
                  <a:tcPr/>
                </a:tc>
                <a:extLst>
                  <a:ext uri="{0D108BD9-81ED-4DB2-BD59-A6C34878D82A}">
                    <a16:rowId xmlns:a16="http://schemas.microsoft.com/office/drawing/2014/main" val="2178880396"/>
                  </a:ext>
                </a:extLst>
              </a:tr>
            </a:tbl>
          </a:graphicData>
        </a:graphic>
      </p:graphicFrame>
      <p:sp>
        <p:nvSpPr>
          <p:cNvPr id="5" name="TextBox 4"/>
          <p:cNvSpPr txBox="1"/>
          <p:nvPr/>
        </p:nvSpPr>
        <p:spPr>
          <a:xfrm>
            <a:off x="1021974" y="399950"/>
            <a:ext cx="7110806"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2.5 RAD MODEL (Rapid Application Development)</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840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b="1" dirty="0" smtClean="0">
                <a:solidFill>
                  <a:schemeClr val="tx1"/>
                </a:solidFill>
                <a:latin typeface="Times New Roman" panose="02020603050405020304" pitchFamily="18" charset="0"/>
                <a:cs typeface="Times New Roman" panose="02020603050405020304" pitchFamily="18" charset="0"/>
              </a:rPr>
              <a:t>AGILE</a:t>
            </a:r>
            <a:endParaRPr lang="vi-VN"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500711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body" idx="1"/>
          </p:nvPr>
        </p:nvSpPr>
        <p:spPr>
          <a:xfrm>
            <a:off x="1398494" y="2146211"/>
            <a:ext cx="6357770" cy="2079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36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QUI TRÌNH PHÁT TRIỂN PHẦN MỀM</a:t>
            </a:r>
            <a:endParaRPr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27" name="Google Shape;227;p1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dirty="0"/>
          </a:p>
        </p:txBody>
      </p:sp>
      <p:sp>
        <p:nvSpPr>
          <p:cNvPr id="3" name="TextBox 2"/>
          <p:cNvSpPr txBox="1"/>
          <p:nvPr/>
        </p:nvSpPr>
        <p:spPr>
          <a:xfrm>
            <a:off x="1312434" y="1011219"/>
            <a:ext cx="6099586" cy="584775"/>
          </a:xfrm>
          <a:prstGeom prst="rect">
            <a:avLst/>
          </a:prstGeom>
          <a:noFill/>
        </p:spPr>
        <p:txBody>
          <a:bodyPr wrap="square" rtlCol="0">
            <a:spAutoFit/>
          </a:bodyPr>
          <a:lstStyle/>
          <a:p>
            <a:r>
              <a:rPr lang="vi-VN" sz="1600" dirty="0" smtClean="0">
                <a:latin typeface="+mj-lt"/>
              </a:rPr>
              <a:t>- Là </a:t>
            </a:r>
            <a:r>
              <a:rPr lang="vi-VN" sz="1600" dirty="0">
                <a:latin typeface="+mj-lt"/>
              </a:rPr>
              <a:t>một </a:t>
            </a:r>
            <a:r>
              <a:rPr lang="vi-VN" sz="1600" b="1" dirty="0">
                <a:latin typeface="+mj-lt"/>
              </a:rPr>
              <a:t>phương pháp </a:t>
            </a:r>
            <a:r>
              <a:rPr lang="vi-VN" sz="1600" dirty="0">
                <a:latin typeface="+mj-lt"/>
              </a:rPr>
              <a:t>phát triển phần mềm linh hoạt để làm sao đưa sản phẩm đến tay người dùng càng nhanh càng tốt càng sớm càng tốt.</a:t>
            </a:r>
          </a:p>
        </p:txBody>
      </p:sp>
      <p:sp>
        <p:nvSpPr>
          <p:cNvPr id="4" name="TextBox 3"/>
          <p:cNvSpPr txBox="1"/>
          <p:nvPr/>
        </p:nvSpPr>
        <p:spPr>
          <a:xfrm>
            <a:off x="1183339" y="482441"/>
            <a:ext cx="2377441" cy="369332"/>
          </a:xfrm>
          <a:prstGeom prst="rect">
            <a:avLst/>
          </a:prstGeom>
          <a:noFill/>
        </p:spPr>
        <p:txBody>
          <a:bodyPr wrap="square" rtlCol="0">
            <a:spAutoFit/>
          </a:bodyPr>
          <a:lstStyle/>
          <a:p>
            <a:r>
              <a:rPr lang="en-US" sz="1800" b="1" dirty="0" smtClean="0">
                <a:solidFill>
                  <a:schemeClr val="tx1"/>
                </a:solidFill>
                <a:latin typeface="Times New Roman" panose="02020603050405020304" pitchFamily="18" charset="0"/>
                <a:cs typeface="Times New Roman" panose="02020603050405020304" pitchFamily="18" charset="0"/>
              </a:rPr>
              <a:t>3/ AGILE LÀ GÌ? </a:t>
            </a:r>
            <a:endParaRPr lang="vi-VN" sz="18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470186" y="1701157"/>
            <a:ext cx="6103197" cy="3441968"/>
          </a:xfrm>
          <a:prstGeom prst="rect">
            <a:avLst/>
          </a:prstGeom>
          <a:noFill/>
        </p:spPr>
        <p:txBody>
          <a:bodyPr wrap="square" rtlCol="0">
            <a:spAutoFit/>
          </a:bodyPr>
          <a:lstStyle/>
          <a:p>
            <a:pPr algn="ctr" fontAlgn="base"/>
            <a:r>
              <a:rPr lang="en-US" sz="1600" b="1" i="1" spc="25" dirty="0" err="1">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Tuyên</a:t>
            </a:r>
            <a:r>
              <a:rPr lang="en-US" sz="1600" b="1" i="1" spc="25" dirty="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ngôn</a:t>
            </a:r>
            <a:r>
              <a:rPr lang="en-US" sz="1600" b="1" i="1" spc="25" dirty="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Phát</a:t>
            </a:r>
            <a:r>
              <a:rPr lang="en-US" sz="1600" b="1" i="1" spc="25" dirty="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sz="1600" b="1" i="1" spc="25" dirty="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b="1" i="1" spc="25" dirty="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mềm</a:t>
            </a:r>
            <a:r>
              <a:rPr lang="en-US" sz="1600" b="1" i="1" spc="25" dirty="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linh</a:t>
            </a:r>
            <a:r>
              <a:rPr lang="en-US" sz="1600" b="1" i="1" spc="25" dirty="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smtClean="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hoạt</a:t>
            </a:r>
            <a:endParaRPr lang="en-US" sz="1600" b="1" i="1" spc="25" dirty="0" smtClean="0">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fontAlgn="base"/>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fontAlgn="base">
              <a:spcAft>
                <a:spcPts val="1350"/>
              </a:spcAft>
            </a:pP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Chúng</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tôi</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đã</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phát</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ra</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phát</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mềm</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tốt</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nó</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giúp</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đỡ</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khác</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Qua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chúng</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tôi</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đã</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đi</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đến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đánh</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cao</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ctr" fontAlgn="base"/>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Cá</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nhân</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sự</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tương</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tác</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cụ</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mềm</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chạy</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tốt</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tài</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đầy</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đủ</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Cộng</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tác</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đàm</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phán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hợp</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đồng</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Phản</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hồi</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thay</a:t>
            </a:r>
            <a:r>
              <a:rPr lang="en-US" sz="1600" b="1"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đổi</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bám</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sát</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kế</a:t>
            </a:r>
            <a:r>
              <a:rPr lang="en-US" sz="1600" i="1" spc="25"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hoạch</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p>
          <a:p>
            <a:pPr algn="ctr" fontAlgn="base"/>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ctr" fontAlgn="base"/>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Mặc</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dù</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điều</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bên</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phải</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vẫn</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còn</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trị</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nhưng</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chúng</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tôi</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đánh</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giá</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cao</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mục</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ở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bên</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1" spc="25"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trái</a:t>
            </a:r>
            <a:r>
              <a:rPr lang="en-US" sz="1600" i="1" spc="25"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42062124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sp>
        <p:nvSpPr>
          <p:cNvPr id="4" name="TextBox 3"/>
          <p:cNvSpPr txBox="1"/>
          <p:nvPr/>
        </p:nvSpPr>
        <p:spPr>
          <a:xfrm>
            <a:off x="1194096" y="493199"/>
            <a:ext cx="5034582" cy="400110"/>
          </a:xfrm>
          <a:prstGeom prst="rect">
            <a:avLst/>
          </a:prstGeom>
          <a:noFill/>
        </p:spPr>
        <p:txBody>
          <a:bodyPr wrap="squar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3.2/ ĐẶT TRUNG CỦA AGILE</a:t>
            </a:r>
            <a:endParaRPr lang="vi-VN" sz="20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94096" y="1043492"/>
            <a:ext cx="2603353"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smtClean="0">
                <a:solidFill>
                  <a:srgbClr val="FF0000"/>
                </a:solidFill>
                <a:latin typeface="Times New Roman" panose="02020603050405020304" pitchFamily="18" charset="0"/>
                <a:cs typeface="Times New Roman" panose="02020603050405020304" pitchFamily="18" charset="0"/>
              </a:rPr>
              <a:t>Tính</a:t>
            </a:r>
            <a:r>
              <a:rPr lang="en-US" sz="1600" b="1" dirty="0" smtClean="0">
                <a:solidFill>
                  <a:srgbClr val="FF0000"/>
                </a:solidFill>
                <a:latin typeface="Times New Roman" panose="02020603050405020304" pitchFamily="18" charset="0"/>
                <a:cs typeface="Times New Roman" panose="02020603050405020304" pitchFamily="18" charset="0"/>
              </a:rPr>
              <a:t> </a:t>
            </a:r>
            <a:r>
              <a:rPr lang="en-US" sz="1600" b="1" dirty="0" err="1" smtClean="0">
                <a:solidFill>
                  <a:srgbClr val="FF0000"/>
                </a:solidFill>
                <a:latin typeface="Times New Roman" panose="02020603050405020304" pitchFamily="18" charset="0"/>
                <a:cs typeface="Times New Roman" panose="02020603050405020304" pitchFamily="18" charset="0"/>
              </a:rPr>
              <a:t>lặp</a:t>
            </a:r>
            <a:r>
              <a:rPr lang="en-US" sz="1600" b="1" dirty="0" smtClean="0">
                <a:solidFill>
                  <a:srgbClr val="FF0000"/>
                </a:solidFill>
                <a:latin typeface="Times New Roman" panose="02020603050405020304" pitchFamily="18" charset="0"/>
                <a:cs typeface="Times New Roman" panose="02020603050405020304" pitchFamily="18" charset="0"/>
              </a:rPr>
              <a:t> ( Iterative)</a:t>
            </a:r>
            <a:endParaRPr lang="vi-VN" sz="16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87" y="1757755"/>
            <a:ext cx="6553225" cy="1598631"/>
          </a:xfrm>
          <a:prstGeom prst="rect">
            <a:avLst/>
          </a:prstGeom>
        </p:spPr>
      </p:pic>
    </p:spTree>
    <p:extLst>
      <p:ext uri="{BB962C8B-B14F-4D97-AF65-F5344CB8AC3E}">
        <p14:creationId xmlns:p14="http://schemas.microsoft.com/office/powerpoint/2010/main" val="686005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
        <p:nvSpPr>
          <p:cNvPr id="4" name="TextBox 3"/>
          <p:cNvSpPr txBox="1"/>
          <p:nvPr/>
        </p:nvSpPr>
        <p:spPr>
          <a:xfrm>
            <a:off x="1194097" y="1043492"/>
            <a:ext cx="6400802" cy="338554"/>
          </a:xfrm>
          <a:prstGeom prst="rect">
            <a:avLst/>
          </a:prstGeom>
          <a:noFill/>
        </p:spPr>
        <p:txBody>
          <a:bodyPr wrap="square" rtlCol="0">
            <a:spAutoFit/>
          </a:bodyPr>
          <a:lstStyle/>
          <a:p>
            <a:pPr marL="285750" indent="-285750" fontAlgn="base">
              <a:buFont typeface="Wingdings" panose="05000000000000000000" pitchFamily="2" charset="2"/>
              <a:buChar char="v"/>
            </a:pPr>
            <a:r>
              <a:rPr lang="vi-VN" sz="1600" b="1" dirty="0">
                <a:solidFill>
                  <a:srgbClr val="FF0000"/>
                </a:solidFill>
                <a:latin typeface="+mj-lt"/>
              </a:rPr>
              <a:t>Tính tiệm tiến (Incremental) và tiến hóa (Evolutionary)</a:t>
            </a:r>
            <a:endParaRPr lang="vi-VN" sz="1600" dirty="0">
              <a:solidFill>
                <a:srgbClr val="FF0000"/>
              </a:solidFill>
              <a:latin typeface="+mj-lt"/>
            </a:endParaRPr>
          </a:p>
        </p:txBody>
      </p:sp>
      <p:pic>
        <p:nvPicPr>
          <p:cNvPr id="5" name="Picture 2" descr="Scrum: what&amp;#39;s the difference between incremental and iterative development?  - Agile - ZenTao">
            <a:extLst>
              <a:ext uri="{FF2B5EF4-FFF2-40B4-BE49-F238E27FC236}">
                <a16:creationId xmlns:a16="http://schemas.microsoft.com/office/drawing/2014/main" id="{08E2FBD5-ABC9-4068-98E7-EE869B2CD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873" y="1563007"/>
            <a:ext cx="6191250" cy="26356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94096" y="493199"/>
            <a:ext cx="5034582" cy="400110"/>
          </a:xfrm>
          <a:prstGeom prst="rect">
            <a:avLst/>
          </a:prstGeom>
          <a:noFill/>
        </p:spPr>
        <p:txBody>
          <a:bodyPr wrap="squar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3.2/ ĐẶT TRUNG CỦA AGILE</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076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
        <p:nvSpPr>
          <p:cNvPr id="4" name="TextBox 3"/>
          <p:cNvSpPr txBox="1"/>
          <p:nvPr/>
        </p:nvSpPr>
        <p:spPr>
          <a:xfrm>
            <a:off x="1194097" y="1043492"/>
            <a:ext cx="6400802" cy="338554"/>
          </a:xfrm>
          <a:prstGeom prst="rect">
            <a:avLst/>
          </a:prstGeom>
          <a:noFill/>
        </p:spPr>
        <p:txBody>
          <a:bodyPr wrap="square" rtlCol="0">
            <a:spAutoFit/>
          </a:bodyPr>
          <a:lstStyle/>
          <a:p>
            <a:pPr marL="285750" indent="-285750" fontAlgn="base">
              <a:buFont typeface="Wingdings" panose="05000000000000000000" pitchFamily="2" charset="2"/>
              <a:buChar char="v"/>
            </a:pPr>
            <a:r>
              <a:rPr lang="vi-VN" sz="1600" b="1" dirty="0">
                <a:solidFill>
                  <a:srgbClr val="FF0000"/>
                </a:solidFill>
                <a:latin typeface="+mj-lt"/>
              </a:rPr>
              <a:t>Tính thích ứng </a:t>
            </a:r>
            <a:r>
              <a:rPr lang="vi-VN" sz="1600" b="1" dirty="0" smtClean="0">
                <a:solidFill>
                  <a:srgbClr val="FF0000"/>
                </a:solidFill>
                <a:latin typeface="+mj-lt"/>
              </a:rPr>
              <a:t>(adaptive</a:t>
            </a:r>
            <a:r>
              <a:rPr lang="vi-VN" sz="1600" b="1" dirty="0">
                <a:solidFill>
                  <a:srgbClr val="FF0000"/>
                </a:solidFill>
                <a:latin typeface="+mj-lt"/>
              </a:rPr>
              <a:t>)</a:t>
            </a:r>
            <a:endParaRPr lang="vi-VN" sz="1600" dirty="0">
              <a:solidFill>
                <a:srgbClr val="FF0000"/>
              </a:solidFill>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972" y="1688951"/>
            <a:ext cx="3021703" cy="2266715"/>
          </a:xfrm>
          <a:prstGeom prst="rect">
            <a:avLst/>
          </a:prstGeom>
        </p:spPr>
      </p:pic>
      <p:sp>
        <p:nvSpPr>
          <p:cNvPr id="6" name="TextBox 5"/>
          <p:cNvSpPr txBox="1"/>
          <p:nvPr/>
        </p:nvSpPr>
        <p:spPr>
          <a:xfrm>
            <a:off x="1194097" y="1688951"/>
            <a:ext cx="3033658" cy="2308324"/>
          </a:xfrm>
          <a:prstGeom prst="rect">
            <a:avLst/>
          </a:prstGeom>
          <a:noFill/>
        </p:spPr>
        <p:txBody>
          <a:bodyPr wrap="square" rtlCol="0">
            <a:spAutoFit/>
          </a:bodyPr>
          <a:lstStyle/>
          <a:p>
            <a:pPr algn="just"/>
            <a:r>
              <a:rPr lang="vi-VN" sz="1600" dirty="0">
                <a:latin typeface="+mj-lt"/>
              </a:rPr>
              <a:t>Do các phân đoạn chỉ kéo dài trong một khoảng thời gian ngắn, và việc lập kế hoạch cũng được điều chỉnh liên tục, nên các thay đổi trong quá trình phát triển (yêu cầu thay đổi, thay đổi công nghệ, thay đổi định hướng về mục tiêu v.v.) đều có thể được đáp ứng theo cách thích hợp.</a:t>
            </a:r>
          </a:p>
        </p:txBody>
      </p:sp>
      <p:sp>
        <p:nvSpPr>
          <p:cNvPr id="7" name="TextBox 6"/>
          <p:cNvSpPr txBox="1"/>
          <p:nvPr/>
        </p:nvSpPr>
        <p:spPr>
          <a:xfrm>
            <a:off x="1194096" y="493199"/>
            <a:ext cx="5034582" cy="400110"/>
          </a:xfrm>
          <a:prstGeom prst="rect">
            <a:avLst/>
          </a:prstGeom>
          <a:noFill/>
        </p:spPr>
        <p:txBody>
          <a:bodyPr wrap="squar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3.2/ ĐẶT TRUNG CỦA AGILE</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407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sp>
        <p:nvSpPr>
          <p:cNvPr id="4" name="TextBox 3"/>
          <p:cNvSpPr txBox="1"/>
          <p:nvPr/>
        </p:nvSpPr>
        <p:spPr>
          <a:xfrm>
            <a:off x="1136699" y="953011"/>
            <a:ext cx="6400802" cy="338554"/>
          </a:xfrm>
          <a:prstGeom prst="rect">
            <a:avLst/>
          </a:prstGeom>
          <a:noFill/>
        </p:spPr>
        <p:txBody>
          <a:bodyPr wrap="square" rtlCol="0">
            <a:spAutoFit/>
          </a:bodyPr>
          <a:lstStyle/>
          <a:p>
            <a:pPr marL="285750" indent="-285750" fontAlgn="base">
              <a:buFont typeface="Wingdings" panose="05000000000000000000" pitchFamily="2" charset="2"/>
              <a:buChar char="v"/>
            </a:pPr>
            <a:r>
              <a:rPr lang="vi-VN" sz="1600" b="1" dirty="0">
                <a:solidFill>
                  <a:srgbClr val="FF0000"/>
                </a:solidFill>
                <a:latin typeface="+mj-lt"/>
              </a:rPr>
              <a:t>Nhóm tự tổ chức và liên chức năng</a:t>
            </a:r>
            <a:endParaRPr lang="vi-VN" sz="1600" dirty="0">
              <a:solidFill>
                <a:srgbClr val="FF0000"/>
              </a:solidFill>
              <a:latin typeface="+mj-lt"/>
            </a:endParaRPr>
          </a:p>
        </p:txBody>
      </p:sp>
      <p:sp>
        <p:nvSpPr>
          <p:cNvPr id="5" name="TextBox 4"/>
          <p:cNvSpPr txBox="1"/>
          <p:nvPr/>
        </p:nvSpPr>
        <p:spPr>
          <a:xfrm>
            <a:off x="1194097" y="1382046"/>
            <a:ext cx="6831108" cy="1815882"/>
          </a:xfrm>
          <a:prstGeom prst="rect">
            <a:avLst/>
          </a:prstGeom>
          <a:noFill/>
        </p:spPr>
        <p:txBody>
          <a:bodyPr wrap="square" rtlCol="0">
            <a:spAutoFit/>
          </a:bodyPr>
          <a:lstStyle/>
          <a:p>
            <a:pPr algn="just" fontAlgn="base"/>
            <a:r>
              <a:rPr lang="vi-VN" dirty="0"/>
              <a:t>Theo đó, các nhóm này tự thực hiện lấy việc phân công công việc mà không dựa trên các mô tả cứng về chức danh (title) hay làm việc dựa trên một sự phân cấp rõ ràng trong tổ chức</a:t>
            </a:r>
            <a:r>
              <a:rPr lang="vi-VN" dirty="0" smtClean="0"/>
              <a:t>.</a:t>
            </a:r>
          </a:p>
          <a:p>
            <a:pPr algn="just" fontAlgn="base"/>
            <a:endParaRPr lang="vi-VN" dirty="0"/>
          </a:p>
          <a:p>
            <a:pPr algn="just" fontAlgn="base"/>
            <a:r>
              <a:rPr lang="vi-VN" dirty="0" smtClean="0"/>
              <a:t>Tự </a:t>
            </a:r>
            <a:r>
              <a:rPr lang="vi-VN" dirty="0"/>
              <a:t>tổ chức có nghĩa là nó đã đủ các kĩ năng (competency) cần thiết cho việc phát triển phần mềm, do vậy nó có thể được trao quyền để tự ra quyết định, tự quản lí và tổ chức lấy công việc của chính mình để đạt được hiệu quả cao nhất.</a:t>
            </a:r>
          </a:p>
          <a:p>
            <a:pPr algn="just"/>
            <a:endParaRPr lang="vi-V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901" y="3055395"/>
            <a:ext cx="2895600" cy="15811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127" y="3197928"/>
            <a:ext cx="2800973" cy="1438617"/>
          </a:xfrm>
          <a:prstGeom prst="rect">
            <a:avLst/>
          </a:prstGeom>
        </p:spPr>
      </p:pic>
      <p:sp>
        <p:nvSpPr>
          <p:cNvPr id="9" name="TextBox 8"/>
          <p:cNvSpPr txBox="1"/>
          <p:nvPr/>
        </p:nvSpPr>
        <p:spPr>
          <a:xfrm>
            <a:off x="1194096" y="493199"/>
            <a:ext cx="5034582" cy="400110"/>
          </a:xfrm>
          <a:prstGeom prst="rect">
            <a:avLst/>
          </a:prstGeom>
          <a:noFill/>
        </p:spPr>
        <p:txBody>
          <a:bodyPr wrap="squar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3.2/ ĐẶT TRUNG CỦA AGILE</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208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sp>
        <p:nvSpPr>
          <p:cNvPr id="4" name="TextBox 3"/>
          <p:cNvSpPr txBox="1"/>
          <p:nvPr/>
        </p:nvSpPr>
        <p:spPr>
          <a:xfrm>
            <a:off x="1136699" y="953011"/>
            <a:ext cx="6400802" cy="338554"/>
          </a:xfrm>
          <a:prstGeom prst="rect">
            <a:avLst/>
          </a:prstGeom>
          <a:noFill/>
        </p:spPr>
        <p:txBody>
          <a:bodyPr wrap="square" rtlCol="0">
            <a:spAutoFit/>
          </a:bodyPr>
          <a:lstStyle/>
          <a:p>
            <a:pPr marL="285750" indent="-285750" fontAlgn="base">
              <a:buFont typeface="Wingdings" panose="05000000000000000000" pitchFamily="2" charset="2"/>
              <a:buChar char="v"/>
            </a:pPr>
            <a:r>
              <a:rPr lang="vi-VN" sz="1600" b="1" dirty="0">
                <a:solidFill>
                  <a:srgbClr val="FF0000"/>
                </a:solidFill>
                <a:latin typeface="+mj-lt"/>
              </a:rPr>
              <a:t>Quản lý tiến trình thực </a:t>
            </a:r>
            <a:r>
              <a:rPr lang="vi-VN" sz="1600" b="1" dirty="0" smtClean="0">
                <a:solidFill>
                  <a:srgbClr val="FF0000"/>
                </a:solidFill>
                <a:latin typeface="+mj-lt"/>
              </a:rPr>
              <a:t>nghiệm (</a:t>
            </a:r>
            <a:r>
              <a:rPr lang="vi-VN" sz="1600" b="1" dirty="0">
                <a:solidFill>
                  <a:srgbClr val="FF0000"/>
                </a:solidFill>
                <a:latin typeface="+mj-lt"/>
              </a:rPr>
              <a:t>Empirical Process Control</a:t>
            </a:r>
            <a:r>
              <a:rPr lang="vi-VN" sz="1600" b="1" dirty="0" smtClean="0">
                <a:solidFill>
                  <a:srgbClr val="FF0000"/>
                </a:solidFill>
                <a:latin typeface="+mj-lt"/>
              </a:rPr>
              <a:t>)</a:t>
            </a:r>
            <a:r>
              <a:rPr lang="vi-VN" sz="1600" b="1" dirty="0">
                <a:solidFill>
                  <a:srgbClr val="FF0000"/>
                </a:solidFill>
                <a:latin typeface="+mj-lt"/>
              </a:rPr>
              <a:t> </a:t>
            </a:r>
            <a:endParaRPr lang="vi-VN" sz="1800" dirty="0">
              <a:solidFill>
                <a:srgbClr val="FF0000"/>
              </a:solidFill>
              <a:latin typeface="+mj-lt"/>
            </a:endParaRPr>
          </a:p>
        </p:txBody>
      </p:sp>
      <p:sp>
        <p:nvSpPr>
          <p:cNvPr id="5" name="TextBox 4"/>
          <p:cNvSpPr txBox="1"/>
          <p:nvPr/>
        </p:nvSpPr>
        <p:spPr>
          <a:xfrm>
            <a:off x="1301675" y="1463040"/>
            <a:ext cx="3035425" cy="1785104"/>
          </a:xfrm>
          <a:prstGeom prst="rect">
            <a:avLst/>
          </a:prstGeom>
          <a:noFill/>
        </p:spPr>
        <p:txBody>
          <a:bodyPr wrap="square" rtlCol="0">
            <a:spAutoFit/>
          </a:bodyPr>
          <a:lstStyle/>
          <a:p>
            <a:pPr algn="just" fontAlgn="base"/>
            <a:r>
              <a:rPr lang="vi-VN" sz="1600" dirty="0">
                <a:latin typeface="+mj-lt"/>
              </a:rPr>
              <a:t>Các nhóm </a:t>
            </a:r>
            <a:r>
              <a:rPr lang="vi-VN" sz="1600" dirty="0" smtClean="0">
                <a:latin typeface="+mj-lt"/>
              </a:rPr>
              <a:t>ra </a:t>
            </a:r>
            <a:r>
              <a:rPr lang="vi-VN" sz="1600" dirty="0">
                <a:latin typeface="+mj-lt"/>
              </a:rPr>
              <a:t>các quyết định dựa trên các dữ liệu thực tiễn thay vì tính toán lý thuyết hay các tiền giả </a:t>
            </a:r>
            <a:r>
              <a:rPr lang="vi-VN" sz="1600" dirty="0" smtClean="0">
                <a:latin typeface="+mj-lt"/>
              </a:rPr>
              <a:t>định. </a:t>
            </a:r>
            <a:r>
              <a:rPr lang="vi-VN" sz="1600" dirty="0">
                <a:latin typeface="+mj-lt"/>
              </a:rPr>
              <a:t>R</a:t>
            </a:r>
            <a:r>
              <a:rPr lang="vi-VN" sz="1600" dirty="0" smtClean="0">
                <a:latin typeface="+mj-lt"/>
              </a:rPr>
              <a:t>út </a:t>
            </a:r>
            <a:r>
              <a:rPr lang="vi-VN" sz="1600" dirty="0">
                <a:latin typeface="+mj-lt"/>
              </a:rPr>
              <a:t>ngắn vòng đời phản hồi </a:t>
            </a:r>
            <a:r>
              <a:rPr lang="vi-VN" sz="1600" dirty="0" smtClean="0">
                <a:latin typeface="+mj-lt"/>
              </a:rPr>
              <a:t>để </a:t>
            </a:r>
            <a:r>
              <a:rPr lang="vi-VN" sz="1600" dirty="0">
                <a:latin typeface="+mj-lt"/>
              </a:rPr>
              <a:t>dễ dàng thích nghi và gia tăng tính linh hoạt.</a:t>
            </a:r>
          </a:p>
          <a:p>
            <a:pPr algn="just"/>
            <a:endParaRPr lang="vi-V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900" y="1463040"/>
            <a:ext cx="3327644" cy="1871716"/>
          </a:xfrm>
          <a:prstGeom prst="rect">
            <a:avLst/>
          </a:prstGeom>
        </p:spPr>
      </p:pic>
      <p:sp>
        <p:nvSpPr>
          <p:cNvPr id="7" name="TextBox 6"/>
          <p:cNvSpPr txBox="1"/>
          <p:nvPr/>
        </p:nvSpPr>
        <p:spPr>
          <a:xfrm>
            <a:off x="1194096" y="493199"/>
            <a:ext cx="5034582" cy="400110"/>
          </a:xfrm>
          <a:prstGeom prst="rect">
            <a:avLst/>
          </a:prstGeom>
          <a:noFill/>
        </p:spPr>
        <p:txBody>
          <a:bodyPr wrap="squar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3.2/ ĐẶT TRUNG CỦA AGILE</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392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sp>
        <p:nvSpPr>
          <p:cNvPr id="4" name="TextBox 3"/>
          <p:cNvSpPr txBox="1"/>
          <p:nvPr/>
        </p:nvSpPr>
        <p:spPr>
          <a:xfrm>
            <a:off x="1136699" y="953011"/>
            <a:ext cx="6400802" cy="338554"/>
          </a:xfrm>
          <a:prstGeom prst="rect">
            <a:avLst/>
          </a:prstGeom>
          <a:noFill/>
        </p:spPr>
        <p:txBody>
          <a:bodyPr wrap="square" rtlCol="0">
            <a:spAutoFit/>
          </a:bodyPr>
          <a:lstStyle/>
          <a:p>
            <a:pPr marL="285750" indent="-285750" fontAlgn="base">
              <a:buFont typeface="Wingdings" panose="05000000000000000000" pitchFamily="2" charset="2"/>
              <a:buChar char="v"/>
            </a:pPr>
            <a:r>
              <a:rPr lang="vi-VN" sz="1600" b="1" dirty="0">
                <a:solidFill>
                  <a:srgbClr val="FF0000"/>
                </a:solidFill>
                <a:latin typeface="+mj-lt"/>
              </a:rPr>
              <a:t>Giao tiếp trực diện</a:t>
            </a:r>
            <a:endParaRPr lang="vi-VN" sz="1800" dirty="0">
              <a:solidFill>
                <a:srgbClr val="FF0000"/>
              </a:solidFill>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900" y="1622754"/>
            <a:ext cx="2979869" cy="1838910"/>
          </a:xfrm>
          <a:prstGeom prst="rect">
            <a:avLst/>
          </a:prstGeom>
        </p:spPr>
      </p:pic>
      <p:sp>
        <p:nvSpPr>
          <p:cNvPr id="6" name="TextBox 5"/>
          <p:cNvSpPr txBox="1"/>
          <p:nvPr/>
        </p:nvSpPr>
        <p:spPr>
          <a:xfrm>
            <a:off x="1204856" y="1684620"/>
            <a:ext cx="3356386" cy="1569660"/>
          </a:xfrm>
          <a:prstGeom prst="rect">
            <a:avLst/>
          </a:prstGeom>
          <a:noFill/>
        </p:spPr>
        <p:txBody>
          <a:bodyPr wrap="square" rtlCol="0">
            <a:spAutoFit/>
          </a:bodyPr>
          <a:lstStyle/>
          <a:p>
            <a:pPr algn="just"/>
            <a:r>
              <a:rPr lang="vi-VN" sz="1600" dirty="0">
                <a:solidFill>
                  <a:schemeClr val="tx1"/>
                </a:solidFill>
                <a:latin typeface="+mj-lt"/>
              </a:rPr>
              <a:t>Về yêu cầu của khách hàng, Agile khuyến khích nhóm phát triển trực tiếp nói chuyện với khách hàng để hiểu rõ hơn về cái khách hàng thực sự cần, thay vì phụ thuộc nhiều vào các loại văn bản.</a:t>
            </a:r>
          </a:p>
        </p:txBody>
      </p:sp>
      <p:sp>
        <p:nvSpPr>
          <p:cNvPr id="7" name="TextBox 6"/>
          <p:cNvSpPr txBox="1"/>
          <p:nvPr/>
        </p:nvSpPr>
        <p:spPr>
          <a:xfrm>
            <a:off x="1194096" y="493199"/>
            <a:ext cx="5034582" cy="400110"/>
          </a:xfrm>
          <a:prstGeom prst="rect">
            <a:avLst/>
          </a:prstGeom>
          <a:noFill/>
        </p:spPr>
        <p:txBody>
          <a:bodyPr wrap="squar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3.2/ ĐẶT TRUNG CỦA AGILE</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341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37</a:t>
            </a:fld>
            <a:endParaRPr lang="en"/>
          </a:p>
        </p:txBody>
      </p:sp>
      <p:sp>
        <p:nvSpPr>
          <p:cNvPr id="4" name="TextBox 3"/>
          <p:cNvSpPr txBox="1"/>
          <p:nvPr/>
        </p:nvSpPr>
        <p:spPr>
          <a:xfrm>
            <a:off x="1136699" y="953011"/>
            <a:ext cx="6400802" cy="338554"/>
          </a:xfrm>
          <a:prstGeom prst="rect">
            <a:avLst/>
          </a:prstGeom>
          <a:noFill/>
        </p:spPr>
        <p:txBody>
          <a:bodyPr wrap="square" rtlCol="0">
            <a:spAutoFit/>
          </a:bodyPr>
          <a:lstStyle/>
          <a:p>
            <a:pPr marL="285750" indent="-285750" fontAlgn="base">
              <a:buFont typeface="Wingdings" panose="05000000000000000000" pitchFamily="2" charset="2"/>
              <a:buChar char="v"/>
            </a:pPr>
            <a:r>
              <a:rPr lang="vi-VN" sz="1600" b="1" dirty="0">
                <a:solidFill>
                  <a:srgbClr val="FF0000"/>
                </a:solidFill>
                <a:latin typeface="+mj-lt"/>
              </a:rPr>
              <a:t>Phát triển dựa trên giá trị </a:t>
            </a:r>
            <a:endParaRPr lang="vi-VN" sz="1800" dirty="0">
              <a:solidFill>
                <a:srgbClr val="FF0000"/>
              </a:solidFill>
              <a:latin typeface="+mj-lt"/>
            </a:endParaRPr>
          </a:p>
        </p:txBody>
      </p:sp>
      <p:sp>
        <p:nvSpPr>
          <p:cNvPr id="5" name="TextBox 4"/>
          <p:cNvSpPr txBox="1"/>
          <p:nvPr/>
        </p:nvSpPr>
        <p:spPr>
          <a:xfrm>
            <a:off x="1194097" y="1581373"/>
            <a:ext cx="3143003" cy="1815882"/>
          </a:xfrm>
          <a:prstGeom prst="rect">
            <a:avLst/>
          </a:prstGeom>
          <a:noFill/>
        </p:spPr>
        <p:txBody>
          <a:bodyPr wrap="square" rtlCol="0">
            <a:spAutoFit/>
          </a:bodyPr>
          <a:lstStyle/>
          <a:p>
            <a:pPr algn="just"/>
            <a:r>
              <a:rPr lang="vi-VN" sz="1600" dirty="0">
                <a:latin typeface="+mj-lt"/>
              </a:rPr>
              <a:t>Một trong các nguyên tắc cơ bản của Agile là “</a:t>
            </a:r>
            <a:r>
              <a:rPr lang="vi-VN" sz="1600" b="1" dirty="0">
                <a:solidFill>
                  <a:schemeClr val="tx1"/>
                </a:solidFill>
                <a:latin typeface="+mj-lt"/>
              </a:rPr>
              <a:t>phần mềm chạy tốt chính là thước đo của tiến độ</a:t>
            </a:r>
            <a:r>
              <a:rPr lang="vi-VN" sz="1600" dirty="0" smtClean="0">
                <a:latin typeface="+mj-lt"/>
              </a:rPr>
              <a:t>”.</a:t>
            </a:r>
          </a:p>
          <a:p>
            <a:pPr algn="just"/>
            <a:endParaRPr lang="vi-VN" sz="1600" dirty="0">
              <a:latin typeface="+mj-lt"/>
            </a:endParaRPr>
          </a:p>
          <a:p>
            <a:pPr algn="just"/>
            <a:r>
              <a:rPr lang="vi-VN" sz="1600" dirty="0" smtClean="0">
                <a:latin typeface="+mj-lt"/>
              </a:rPr>
              <a:t>Nguyên </a:t>
            </a:r>
            <a:r>
              <a:rPr lang="vi-VN" sz="1600" dirty="0">
                <a:latin typeface="+mj-lt"/>
              </a:rPr>
              <a:t>tắc này giúp loại bỏ đi các công việc dư thừa không trực tiếp mang lại giá trị cho sản phẩm.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821" y="1787375"/>
            <a:ext cx="3058388" cy="1609880"/>
          </a:xfrm>
          <a:prstGeom prst="rect">
            <a:avLst/>
          </a:prstGeom>
        </p:spPr>
      </p:pic>
      <p:sp>
        <p:nvSpPr>
          <p:cNvPr id="7" name="TextBox 6"/>
          <p:cNvSpPr txBox="1"/>
          <p:nvPr/>
        </p:nvSpPr>
        <p:spPr>
          <a:xfrm>
            <a:off x="1194096" y="493199"/>
            <a:ext cx="5034582" cy="400110"/>
          </a:xfrm>
          <a:prstGeom prst="rect">
            <a:avLst/>
          </a:prstGeom>
          <a:noFill/>
        </p:spPr>
        <p:txBody>
          <a:bodyPr wrap="squar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3.2/ ĐẶT TRUNG CỦA AGILE</a:t>
            </a:r>
            <a:endParaRPr lang="vi-V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4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38</a:t>
            </a:fld>
            <a:endParaRPr lang="en"/>
          </a:p>
        </p:txBody>
      </p:sp>
      <p:sp>
        <p:nvSpPr>
          <p:cNvPr id="3" name="TextBox 2"/>
          <p:cNvSpPr txBox="1"/>
          <p:nvPr/>
        </p:nvSpPr>
        <p:spPr>
          <a:xfrm>
            <a:off x="1161824" y="579260"/>
            <a:ext cx="3304368" cy="400110"/>
          </a:xfrm>
          <a:prstGeom prst="rect">
            <a:avLst/>
          </a:prstGeom>
          <a:noFill/>
        </p:spPr>
        <p:txBody>
          <a:bodyPr wrap="square" rtlCol="0">
            <a:sp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3</a:t>
            </a:r>
            <a:r>
              <a:rPr lang="en-US" sz="2000" b="1" dirty="0" smtClean="0">
                <a:solidFill>
                  <a:schemeClr val="tx1"/>
                </a:solidFill>
                <a:latin typeface="Times New Roman" panose="02020603050405020304" pitchFamily="18" charset="0"/>
                <a:cs typeface="Times New Roman" panose="02020603050405020304" pitchFamily="18" charset="0"/>
              </a:rPr>
              <a:t>.3/ ỨNG DỤNG</a:t>
            </a:r>
            <a:endParaRPr lang="vi-VN"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914" y="1263890"/>
            <a:ext cx="3175277" cy="2243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806900" y="1198670"/>
            <a:ext cx="3530276" cy="2308324"/>
          </a:xfrm>
          <a:prstGeom prst="rect">
            <a:avLst/>
          </a:prstGeom>
          <a:noFill/>
        </p:spPr>
        <p:txBody>
          <a:bodyPr wrap="square" rtlCol="0">
            <a:spAutoFit/>
          </a:bodyPr>
          <a:lstStyle/>
          <a:p>
            <a:pPr algn="just">
              <a:lnSpc>
                <a:spcPct val="150000"/>
              </a:lnSpc>
            </a:pPr>
            <a:r>
              <a:rPr lang="vi-VN" sz="1600" dirty="0" smtClean="0">
                <a:latin typeface="+mj-lt"/>
              </a:rPr>
              <a:t>Agile </a:t>
            </a:r>
            <a:r>
              <a:rPr lang="vi-VN" sz="1600" dirty="0">
                <a:latin typeface="+mj-lt"/>
              </a:rPr>
              <a:t>có thể được sử dụng với bất kỳ loại hình dự án nào, nhưng nó cần sự tham gia và tính tương tác của khách hàng. Ngoài ra, nó có thể được sử dụng khi khách hàng yêu cầu chức năng sẵn sàng trong khoảng thời gian </a:t>
            </a:r>
            <a:r>
              <a:rPr lang="vi-VN" sz="1600" dirty="0" smtClean="0">
                <a:latin typeface="+mj-lt"/>
              </a:rPr>
              <a:t>ngắn.</a:t>
            </a:r>
            <a:endParaRPr lang="vi-VN" sz="1600" dirty="0">
              <a:latin typeface="+mj-lt"/>
            </a:endParaRPr>
          </a:p>
        </p:txBody>
      </p:sp>
    </p:spTree>
    <p:extLst>
      <p:ext uri="{BB962C8B-B14F-4D97-AF65-F5344CB8AC3E}">
        <p14:creationId xmlns:p14="http://schemas.microsoft.com/office/powerpoint/2010/main" val="3776582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39</a:t>
            </a:fld>
            <a:endParaRPr lang="en"/>
          </a:p>
        </p:txBody>
      </p:sp>
      <p:sp>
        <p:nvSpPr>
          <p:cNvPr id="3" name="TextBox 2"/>
          <p:cNvSpPr txBox="1"/>
          <p:nvPr/>
        </p:nvSpPr>
        <p:spPr>
          <a:xfrm>
            <a:off x="1161826" y="312185"/>
            <a:ext cx="6884894"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3.4 ƯU NHƯỢC ĐIỂM AGILE</a:t>
            </a:r>
            <a:endParaRPr lang="vi-VN" sz="2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6834838"/>
              </p:ext>
            </p:extLst>
          </p:nvPr>
        </p:nvGraphicFramePr>
        <p:xfrm>
          <a:off x="1161826" y="1070650"/>
          <a:ext cx="6970954" cy="2974224"/>
        </p:xfrm>
        <a:graphic>
          <a:graphicData uri="http://schemas.openxmlformats.org/drawingml/2006/table">
            <a:tbl>
              <a:tblPr firstRow="1" bandRow="1">
                <a:tableStyleId>{5940675A-B579-460E-94D1-54222C63F5DA}</a:tableStyleId>
              </a:tblPr>
              <a:tblGrid>
                <a:gridCol w="3485477">
                  <a:extLst>
                    <a:ext uri="{9D8B030D-6E8A-4147-A177-3AD203B41FA5}">
                      <a16:colId xmlns:a16="http://schemas.microsoft.com/office/drawing/2014/main" val="914154584"/>
                    </a:ext>
                  </a:extLst>
                </a:gridCol>
                <a:gridCol w="3485477">
                  <a:extLst>
                    <a:ext uri="{9D8B030D-6E8A-4147-A177-3AD203B41FA5}">
                      <a16:colId xmlns:a16="http://schemas.microsoft.com/office/drawing/2014/main" val="3719976966"/>
                    </a:ext>
                  </a:extLst>
                </a:gridCol>
              </a:tblGrid>
              <a:tr h="415140">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Ưu</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ctr"/>
                      <a:r>
                        <a:rPr lang="en-US" sz="16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Nhược</a:t>
                      </a:r>
                      <a:r>
                        <a:rPr lang="en-US" sz="1600" b="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endPar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020836"/>
                  </a:ext>
                </a:extLst>
              </a:tr>
              <a:tr h="2559084">
                <a:tc>
                  <a:txBody>
                    <a:bodyPr/>
                    <a:lstStyle/>
                    <a:p>
                      <a:pPr marL="285750" indent="-285750">
                        <a:buFont typeface="Wingdings" panose="05000000000000000000" pitchFamily="2" charset="2"/>
                        <a:buChar char="§"/>
                      </a:pPr>
                      <a:r>
                        <a:rPr lang="vi-VN" sz="1600" b="0" i="0" u="none" strike="noStrike" cap="none" dirty="0" smtClean="0">
                          <a:solidFill>
                            <a:schemeClr val="tx1"/>
                          </a:solidFill>
                          <a:effectLst/>
                          <a:latin typeface="+mj-lt"/>
                          <a:ea typeface="+mn-ea"/>
                          <a:cs typeface="+mn-cs"/>
                          <a:sym typeface="Arial"/>
                        </a:rPr>
                        <a:t>Giảm thời gian cần thiết để tận dụng một số tính năng của hệ thống.</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Wingdings" panose="05000000000000000000" pitchFamily="2" charset="2"/>
                        <a:buChar char="§"/>
                      </a:pPr>
                      <a:r>
                        <a:rPr lang="vi-VN" sz="1600" b="0" i="0" u="none" strike="noStrike" cap="none" dirty="0" smtClean="0">
                          <a:solidFill>
                            <a:schemeClr val="tx1"/>
                          </a:solidFill>
                          <a:effectLst/>
                          <a:latin typeface="+mj-lt"/>
                          <a:ea typeface="+mn-ea"/>
                          <a:cs typeface="+mn-cs"/>
                          <a:sym typeface="Arial"/>
                        </a:rPr>
                        <a:t>Kết quả cuối cùng là phần mềm chất lượng cao trong thời gian ít nhất có thể và sự hài lòng của khách hàng.</a:t>
                      </a:r>
                    </a:p>
                  </a:txBody>
                  <a:tcPr/>
                </a:tc>
                <a:tc>
                  <a:txBody>
                    <a:bodyPr/>
                    <a:lstStyle/>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Phụ thuộc vào kỹ năng của người phát triển phần mềm.</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Tài liệu được thực hiện ở giai đoạn sau.</a:t>
                      </a:r>
                      <a:br>
                        <a:rPr lang="vi-VN" sz="1600" b="0" i="0" u="none" strike="noStrike" cap="none" dirty="0" smtClean="0">
                          <a:solidFill>
                            <a:schemeClr val="tx1"/>
                          </a:solidFill>
                          <a:effectLst/>
                          <a:latin typeface="+mj-lt"/>
                          <a:ea typeface="+mn-ea"/>
                          <a:cs typeface="+mn-cs"/>
                          <a:sym typeface="Arial"/>
                        </a:rPr>
                      </a:br>
                      <a:endParaRPr lang="vi-VN" sz="1600" b="0" i="0" u="none" strike="noStrike" cap="none" dirty="0" smtClean="0">
                        <a:solidFill>
                          <a:schemeClr val="tx1"/>
                        </a:solidFill>
                        <a:effectLst/>
                        <a:latin typeface="+mj-lt"/>
                        <a:ea typeface="+mn-ea"/>
                        <a:cs typeface="+mn-cs"/>
                        <a:sym typeface="Arial"/>
                      </a:endParaRPr>
                    </a:p>
                    <a:p>
                      <a:pPr marL="285750" indent="-285750">
                        <a:buFont typeface="Arial" panose="020B0604020202020204" pitchFamily="34" charset="0"/>
                        <a:buChar char="•"/>
                      </a:pPr>
                      <a:r>
                        <a:rPr lang="vi-VN" sz="1600" b="0" i="0" u="none" strike="noStrike" cap="none" dirty="0" smtClean="0">
                          <a:solidFill>
                            <a:schemeClr val="tx1"/>
                          </a:solidFill>
                          <a:effectLst/>
                          <a:latin typeface="+mj-lt"/>
                          <a:ea typeface="+mn-ea"/>
                          <a:cs typeface="+mn-cs"/>
                          <a:sym typeface="Arial"/>
                        </a:rPr>
                        <a:t>Cần một team có kinh nghiệm</a:t>
                      </a:r>
                      <a:r>
                        <a:rPr lang="vi-VN" sz="1600" b="0" i="0" u="none" strike="noStrike" cap="none" baseline="0" dirty="0" smtClean="0">
                          <a:solidFill>
                            <a:schemeClr val="tx1"/>
                          </a:solidFill>
                          <a:effectLst/>
                          <a:latin typeface="+mj-lt"/>
                          <a:ea typeface="+mn-ea"/>
                          <a:cs typeface="+mn-cs"/>
                          <a:sym typeface="Arial"/>
                        </a:rPr>
                        <a:t> và kỹ năng làm việc cao.</a:t>
                      </a:r>
                      <a:endParaRPr lang="vi-VN" sz="1600" b="0" i="0" u="none" strike="noStrike" cap="none" dirty="0" smtClean="0">
                        <a:solidFill>
                          <a:schemeClr val="tx1"/>
                        </a:solidFill>
                        <a:effectLst/>
                        <a:latin typeface="+mj-lt"/>
                        <a:ea typeface="+mn-ea"/>
                        <a:cs typeface="+mn-cs"/>
                        <a:sym typeface="Arial"/>
                      </a:endParaRPr>
                    </a:p>
                  </a:txBody>
                  <a:tcPr/>
                </a:tc>
                <a:extLst>
                  <a:ext uri="{0D108BD9-81ED-4DB2-BD59-A6C34878D82A}">
                    <a16:rowId xmlns:a16="http://schemas.microsoft.com/office/drawing/2014/main" val="2178880396"/>
                  </a:ext>
                </a:extLst>
              </a:tr>
            </a:tbl>
          </a:graphicData>
        </a:graphic>
      </p:graphicFrame>
    </p:spTree>
    <p:extLst>
      <p:ext uri="{BB962C8B-B14F-4D97-AF65-F5344CB8AC3E}">
        <p14:creationId xmlns:p14="http://schemas.microsoft.com/office/powerpoint/2010/main" val="862798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TextBox 2"/>
          <p:cNvSpPr txBox="1"/>
          <p:nvPr/>
        </p:nvSpPr>
        <p:spPr>
          <a:xfrm>
            <a:off x="1129553" y="903642"/>
            <a:ext cx="3505224"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1.1/ PHẦN MỀM LÀ GÌ ?</a:t>
            </a:r>
            <a:endParaRPr lang="vi-VN"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21976" y="1409252"/>
            <a:ext cx="3612801" cy="1200329"/>
          </a:xfrm>
          <a:prstGeom prst="rect">
            <a:avLst/>
          </a:prstGeom>
          <a:noFill/>
        </p:spPr>
        <p:txBody>
          <a:bodyPr wrap="square" rtlCol="0">
            <a:spAutoFit/>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một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cụ</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thực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hiện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một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số</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việc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chuyên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điện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máy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điện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thoại</a:t>
            </a:r>
            <a:r>
              <a:rPr lang="en-US" sz="1600" dirty="0" smtClean="0">
                <a:latin typeface="Times New Roman" panose="02020603050405020304" pitchFamily="18" charset="0"/>
                <a:cs typeface="Times New Roman" panose="02020603050405020304" pitchFamily="18" charset="0"/>
              </a:rPr>
              <a:t> di </a:t>
            </a:r>
            <a:r>
              <a:rPr lang="en-US" sz="1600" dirty="0" err="1" smtClean="0">
                <a:latin typeface="Times New Roman" panose="02020603050405020304" pitchFamily="18" charset="0"/>
                <a:cs typeface="Times New Roman" panose="02020603050405020304" pitchFamily="18" charset="0"/>
              </a:rPr>
              <a:t>động</a:t>
            </a:r>
            <a:r>
              <a:rPr lang="en-US" sz="1600" dirty="0" smtClean="0">
                <a:latin typeface="Times New Roman" panose="02020603050405020304" pitchFamily="18" charset="0"/>
                <a:cs typeface="Times New Roman" panose="02020603050405020304" pitchFamily="18" charset="0"/>
              </a:rPr>
              <a:t> ,…)</a:t>
            </a:r>
            <a:endParaRPr lang="vi-V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4933" y="1409252"/>
            <a:ext cx="2895575" cy="2216075"/>
          </a:xfrm>
          <a:prstGeom prst="rect">
            <a:avLst/>
          </a:prstGeom>
        </p:spPr>
      </p:pic>
    </p:spTree>
    <p:extLst>
      <p:ext uri="{BB962C8B-B14F-4D97-AF65-F5344CB8AC3E}">
        <p14:creationId xmlns:p14="http://schemas.microsoft.com/office/powerpoint/2010/main" val="38749962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vi-VN" sz="4400" b="1" dirty="0" smtClean="0">
                <a:solidFill>
                  <a:schemeClr val="tx1"/>
                </a:solidFill>
                <a:latin typeface="+mj-lt"/>
              </a:rPr>
              <a:t>SCRUM</a:t>
            </a:r>
            <a:endParaRPr lang="vi-VN" sz="4400" b="1" dirty="0">
              <a:solidFill>
                <a:schemeClr val="tx1"/>
              </a:solidFill>
              <a:latin typeface="+mj-lt"/>
            </a:endParaRPr>
          </a:p>
        </p:txBody>
      </p:sp>
      <p:sp>
        <p:nvSpPr>
          <p:cNvPr id="2" name="Slide Number Placeholder 1"/>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494752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41</a:t>
            </a:fld>
            <a:endParaRPr lang="en"/>
          </a:p>
        </p:txBody>
      </p:sp>
      <p:sp>
        <p:nvSpPr>
          <p:cNvPr id="4" name="TextBox 3"/>
          <p:cNvSpPr txBox="1"/>
          <p:nvPr/>
        </p:nvSpPr>
        <p:spPr>
          <a:xfrm>
            <a:off x="1161826" y="634701"/>
            <a:ext cx="6282466" cy="400110"/>
          </a:xfrm>
          <a:prstGeom prst="rect">
            <a:avLst/>
          </a:prstGeom>
          <a:noFill/>
        </p:spPr>
        <p:txBody>
          <a:bodyPr wrap="square" rtlCol="0">
            <a:spAutoFit/>
          </a:bodyPr>
          <a:lstStyle/>
          <a:p>
            <a:r>
              <a:rPr lang="vi-VN" sz="2000" b="1" dirty="0" smtClean="0">
                <a:solidFill>
                  <a:schemeClr val="tx1"/>
                </a:solidFill>
                <a:latin typeface="+mj-lt"/>
              </a:rPr>
              <a:t>4.1/ SCUM LÀ GÌ?</a:t>
            </a:r>
            <a:endParaRPr lang="vi-VN" sz="2000" b="1" dirty="0">
              <a:solidFill>
                <a:schemeClr val="tx1"/>
              </a:solidFill>
              <a:latin typeface="+mj-lt"/>
            </a:endParaRPr>
          </a:p>
        </p:txBody>
      </p:sp>
      <p:sp>
        <p:nvSpPr>
          <p:cNvPr id="5" name="TextBox 4"/>
          <p:cNvSpPr txBox="1"/>
          <p:nvPr/>
        </p:nvSpPr>
        <p:spPr>
          <a:xfrm>
            <a:off x="2011680" y="1285962"/>
            <a:ext cx="5432612" cy="646331"/>
          </a:xfrm>
          <a:prstGeom prst="rect">
            <a:avLst/>
          </a:prstGeom>
          <a:noFill/>
        </p:spPr>
        <p:txBody>
          <a:bodyPr wrap="square" rtlCol="0">
            <a:spAutoFit/>
          </a:bodyPr>
          <a:lstStyle/>
          <a:p>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Scrum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là</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một</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spc="25"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quy</a:t>
            </a:r>
            <a:r>
              <a:rPr lang="en-US" sz="1800" b="1" spc="2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spc="25"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trình</a:t>
            </a:r>
            <a:r>
              <a:rPr lang="en-US" sz="1800" b="1" spc="2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phát</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triển</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phần</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mềm</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theo</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phương</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221F20"/>
                </a:solidFill>
                <a:latin typeface="Times New Roman" panose="02020603050405020304" pitchFamily="18" charset="0"/>
                <a:ea typeface="Calibri" panose="020F0502020204030204" pitchFamily="34" charset="0"/>
                <a:cs typeface="Times New Roman" panose="02020603050405020304" pitchFamily="18" charset="0"/>
              </a:rPr>
              <a:t>pháp</a:t>
            </a:r>
            <a:r>
              <a:rPr lang="en-US" sz="1800" spc="25" dirty="0">
                <a:solidFill>
                  <a:srgbClr val="221F20"/>
                </a:solidFill>
                <a:latin typeface="Times New Roman" panose="02020603050405020304" pitchFamily="18" charset="0"/>
                <a:ea typeface="Calibri" panose="020F0502020204030204" pitchFamily="34" charset="0"/>
                <a:cs typeface="Times New Roman" panose="02020603050405020304" pitchFamily="18" charset="0"/>
              </a:rPr>
              <a:t> Agile. </a:t>
            </a:r>
            <a:endParaRPr lang="vi-VN" sz="1800" dirty="0">
              <a:latin typeface="Times New Roman" panose="02020603050405020304" pitchFamily="18" charset="0"/>
              <a:cs typeface="Times New Roman" panose="02020603050405020304" pitchFamily="18" charset="0"/>
            </a:endParaRPr>
          </a:p>
        </p:txBody>
      </p:sp>
      <p:pic>
        <p:nvPicPr>
          <p:cNvPr id="7" name="Picture 8" descr="Scrum Logo, HD Png Download - kindpng">
            <a:extLst>
              <a:ext uri="{FF2B5EF4-FFF2-40B4-BE49-F238E27FC236}">
                <a16:creationId xmlns:a16="http://schemas.microsoft.com/office/drawing/2014/main" id="{F954EABF-B657-4247-99B1-E05462DC9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888" y="2183444"/>
            <a:ext cx="3822423" cy="217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853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42</a:t>
            </a:fld>
            <a:endParaRPr lang="en"/>
          </a:p>
        </p:txBody>
      </p:sp>
      <p:sp>
        <p:nvSpPr>
          <p:cNvPr id="3" name="TextBox 2"/>
          <p:cNvSpPr txBox="1"/>
          <p:nvPr/>
        </p:nvSpPr>
        <p:spPr>
          <a:xfrm>
            <a:off x="1247887" y="451821"/>
            <a:ext cx="6583680" cy="400110"/>
          </a:xfrm>
          <a:prstGeom prst="rect">
            <a:avLst/>
          </a:prstGeom>
          <a:noFill/>
        </p:spPr>
        <p:txBody>
          <a:bodyPr wrap="square" rtlCol="0">
            <a:spAutoFit/>
          </a:bodyPr>
          <a:lstStyle/>
          <a:p>
            <a:pPr algn="ctr"/>
            <a:r>
              <a:rPr lang="vi-VN" sz="2000" b="1" dirty="0" smtClean="0">
                <a:latin typeface="+mj-lt"/>
              </a:rPr>
              <a:t>4.2/ SCRUM CÓ GÌ?</a:t>
            </a:r>
            <a:endParaRPr lang="vi-VN" sz="2000" dirty="0">
              <a:latin typeface="+mj-lt"/>
            </a:endParaRPr>
          </a:p>
        </p:txBody>
      </p:sp>
      <p:sp>
        <p:nvSpPr>
          <p:cNvPr id="4" name="TextBox 3"/>
          <p:cNvSpPr txBox="1"/>
          <p:nvPr/>
        </p:nvSpPr>
        <p:spPr>
          <a:xfrm>
            <a:off x="1333948" y="882127"/>
            <a:ext cx="5292763" cy="2492990"/>
          </a:xfrm>
          <a:prstGeom prst="rect">
            <a:avLst/>
          </a:prstGeom>
          <a:noFill/>
        </p:spPr>
        <p:txBody>
          <a:bodyPr wrap="square" rtlCol="0">
            <a:spAutoFit/>
          </a:bodyPr>
          <a:lstStyle/>
          <a:p>
            <a:pPr marL="342900" indent="-342900">
              <a:lnSpc>
                <a:spcPct val="200000"/>
              </a:lnSpc>
              <a:buFont typeface="+mj-lt"/>
              <a:buAutoNum type="arabicPeriod"/>
            </a:pPr>
            <a:r>
              <a:rPr lang="vi-VN" sz="1600" dirty="0" smtClean="0">
                <a:latin typeface="+mj-lt"/>
              </a:rPr>
              <a:t>Các giá trị cốt lỗi</a:t>
            </a:r>
          </a:p>
          <a:p>
            <a:pPr marL="342900" indent="-342900">
              <a:lnSpc>
                <a:spcPct val="200000"/>
              </a:lnSpc>
              <a:buFont typeface="+mj-lt"/>
              <a:buAutoNum type="arabicPeriod"/>
            </a:pPr>
            <a:r>
              <a:rPr lang="vi-VN" sz="1600" dirty="0" smtClean="0">
                <a:latin typeface="+mj-lt"/>
              </a:rPr>
              <a:t>Các Vai trò trong</a:t>
            </a:r>
          </a:p>
          <a:p>
            <a:pPr marL="342900" indent="-342900">
              <a:lnSpc>
                <a:spcPct val="200000"/>
              </a:lnSpc>
              <a:buFont typeface="+mj-lt"/>
              <a:buAutoNum type="arabicPeriod"/>
            </a:pPr>
            <a:r>
              <a:rPr lang="vi-VN" sz="1600" dirty="0" smtClean="0">
                <a:latin typeface="+mj-lt"/>
              </a:rPr>
              <a:t>Các sự kiện</a:t>
            </a:r>
          </a:p>
          <a:p>
            <a:pPr marL="342900" indent="-342900">
              <a:lnSpc>
                <a:spcPct val="200000"/>
              </a:lnSpc>
              <a:buFont typeface="+mj-lt"/>
              <a:buAutoNum type="arabicPeriod"/>
            </a:pPr>
            <a:r>
              <a:rPr lang="vi-VN" sz="1600" dirty="0" smtClean="0">
                <a:latin typeface="+mj-lt"/>
              </a:rPr>
              <a:t>Các công cụ </a:t>
            </a:r>
          </a:p>
          <a:p>
            <a:pPr marL="342900" indent="-342900">
              <a:lnSpc>
                <a:spcPct val="200000"/>
              </a:lnSpc>
              <a:buFont typeface="+mj-lt"/>
              <a:buAutoNum type="arabicPeriod"/>
            </a:pPr>
            <a:endParaRPr lang="vi-V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3" y="1656677"/>
            <a:ext cx="2506532" cy="2377440"/>
          </a:xfrm>
          <a:prstGeom prst="rect">
            <a:avLst/>
          </a:prstGeom>
        </p:spPr>
      </p:pic>
    </p:spTree>
    <p:extLst>
      <p:ext uri="{BB962C8B-B14F-4D97-AF65-F5344CB8AC3E}">
        <p14:creationId xmlns:p14="http://schemas.microsoft.com/office/powerpoint/2010/main" val="15701848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43</a:t>
            </a:fld>
            <a:endParaRPr lang="en"/>
          </a:p>
        </p:txBody>
      </p:sp>
      <p:sp>
        <p:nvSpPr>
          <p:cNvPr id="3" name="TextBox 2"/>
          <p:cNvSpPr txBox="1"/>
          <p:nvPr/>
        </p:nvSpPr>
        <p:spPr>
          <a:xfrm>
            <a:off x="1258645" y="286885"/>
            <a:ext cx="6626710" cy="400110"/>
          </a:xfrm>
          <a:prstGeom prst="rect">
            <a:avLst/>
          </a:prstGeom>
          <a:noFill/>
        </p:spPr>
        <p:txBody>
          <a:bodyPr wrap="square" rtlCol="0">
            <a:spAutoFit/>
          </a:bodyPr>
          <a:lstStyle/>
          <a:p>
            <a:pPr algn="ctr"/>
            <a:r>
              <a:rPr lang="vi-VN" sz="2000" b="1" dirty="0" smtClean="0">
                <a:latin typeface="+mj-lt"/>
              </a:rPr>
              <a:t>1. CÁC GIÁ TRỊ CỐT LỖI CỦA SCRUM</a:t>
            </a:r>
            <a:endParaRPr lang="vi-VN" sz="2000" b="1"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72" y="896280"/>
            <a:ext cx="4001844" cy="1917799"/>
          </a:xfrm>
          <a:prstGeom prst="rect">
            <a:avLst/>
          </a:prstGeom>
        </p:spPr>
      </p:pic>
      <p:sp>
        <p:nvSpPr>
          <p:cNvPr id="5" name="TextBox 4"/>
          <p:cNvSpPr txBox="1"/>
          <p:nvPr/>
        </p:nvSpPr>
        <p:spPr>
          <a:xfrm>
            <a:off x="2662520" y="2846876"/>
            <a:ext cx="1054249" cy="307777"/>
          </a:xfrm>
          <a:prstGeom prst="rect">
            <a:avLst/>
          </a:prstGeom>
          <a:noFill/>
        </p:spPr>
        <p:txBody>
          <a:bodyPr wrap="square" rtlCol="0">
            <a:spAutoFit/>
          </a:bodyPr>
          <a:lstStyle/>
          <a:p>
            <a:pPr algn="ctr"/>
            <a:r>
              <a:rPr lang="vi-VN" dirty="0" smtClean="0"/>
              <a:t>Minh bạch</a:t>
            </a:r>
            <a:endParaRPr lang="vi-VN" dirty="0"/>
          </a:p>
        </p:txBody>
      </p:sp>
      <p:sp>
        <p:nvSpPr>
          <p:cNvPr id="6" name="TextBox 5"/>
          <p:cNvSpPr txBox="1"/>
          <p:nvPr/>
        </p:nvSpPr>
        <p:spPr>
          <a:xfrm>
            <a:off x="3809975" y="2851538"/>
            <a:ext cx="1054249" cy="307777"/>
          </a:xfrm>
          <a:prstGeom prst="rect">
            <a:avLst/>
          </a:prstGeom>
          <a:noFill/>
        </p:spPr>
        <p:txBody>
          <a:bodyPr wrap="square" rtlCol="0">
            <a:spAutoFit/>
          </a:bodyPr>
          <a:lstStyle/>
          <a:p>
            <a:pPr algn="ctr"/>
            <a:r>
              <a:rPr lang="vi-VN" dirty="0" smtClean="0"/>
              <a:t>Thanh tra</a:t>
            </a:r>
            <a:endParaRPr lang="vi-VN" dirty="0"/>
          </a:p>
        </p:txBody>
      </p:sp>
      <p:sp>
        <p:nvSpPr>
          <p:cNvPr id="7" name="TextBox 6"/>
          <p:cNvSpPr txBox="1"/>
          <p:nvPr/>
        </p:nvSpPr>
        <p:spPr>
          <a:xfrm>
            <a:off x="5039957" y="2846876"/>
            <a:ext cx="1054249" cy="307777"/>
          </a:xfrm>
          <a:prstGeom prst="rect">
            <a:avLst/>
          </a:prstGeom>
          <a:noFill/>
        </p:spPr>
        <p:txBody>
          <a:bodyPr wrap="square" rtlCol="0">
            <a:spAutoFit/>
          </a:bodyPr>
          <a:lstStyle/>
          <a:p>
            <a:pPr algn="ctr"/>
            <a:r>
              <a:rPr lang="vi-VN" dirty="0" smtClean="0"/>
              <a:t>Thích nghi</a:t>
            </a:r>
            <a:endParaRPr lang="vi-VN" dirty="0"/>
          </a:p>
        </p:txBody>
      </p:sp>
      <p:sp>
        <p:nvSpPr>
          <p:cNvPr id="8" name="Rounded Rectangle 7"/>
          <p:cNvSpPr/>
          <p:nvPr/>
        </p:nvSpPr>
        <p:spPr>
          <a:xfrm>
            <a:off x="693868" y="896280"/>
            <a:ext cx="1565237" cy="2559765"/>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Mọi</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người</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trong</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trong</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dự</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án</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với</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các</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vai</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trò</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khác</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nhau</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có</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thể</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nắm</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được</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đầy</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đủ</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thông</a:t>
            </a:r>
            <a:r>
              <a:rPr lang="en-US" i="1" dirty="0">
                <a:solidFill>
                  <a:schemeClr val="tx1"/>
                </a:solidFill>
                <a:latin typeface="Times New Roman" panose="02020603050405020304" pitchFamily="18" charset="0"/>
                <a:cs typeface="Times New Roman" panose="02020603050405020304" pitchFamily="18" charset="0"/>
              </a:rPr>
              <a:t> tin </a:t>
            </a:r>
            <a:r>
              <a:rPr lang="en-US" i="1" dirty="0" err="1">
                <a:solidFill>
                  <a:schemeClr val="tx1"/>
                </a:solidFill>
                <a:latin typeface="Times New Roman" panose="02020603050405020304" pitchFamily="18" charset="0"/>
                <a:cs typeface="Times New Roman" panose="02020603050405020304" pitchFamily="18" charset="0"/>
              </a:rPr>
              <a:t>và</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đưa</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ra</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hướng</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giải</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quyết</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cho</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công</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việc</a:t>
            </a:r>
            <a:r>
              <a:rPr lang="en-US" i="1" dirty="0">
                <a:solidFill>
                  <a:schemeClr val="tx1"/>
                </a:solidFill>
                <a:latin typeface="Times New Roman" panose="02020603050405020304" pitchFamily="18" charset="0"/>
                <a:cs typeface="Times New Roman" panose="02020603050405020304" pitchFamily="18" charset="0"/>
              </a:rPr>
              <a:t>.</a:t>
            </a:r>
          </a:p>
        </p:txBody>
      </p:sp>
      <p:sp>
        <p:nvSpPr>
          <p:cNvPr id="13" name="Rounded Rectangle 12"/>
          <p:cNvSpPr/>
          <p:nvPr/>
        </p:nvSpPr>
        <p:spPr>
          <a:xfrm>
            <a:off x="2420472" y="3456046"/>
            <a:ext cx="3905023" cy="1290917"/>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300" dirty="0">
                <a:solidFill>
                  <a:schemeClr val="tx1"/>
                </a:solidFill>
                <a:latin typeface="+mj-lt"/>
              </a:rPr>
              <a:t>Công tác thanh tra liên tục các hoạt động trong Scrum đảm bảo cho việc phát </a:t>
            </a:r>
            <a:r>
              <a:rPr lang="vi-VN" sz="1300" dirty="0" smtClean="0">
                <a:solidFill>
                  <a:schemeClr val="tx1"/>
                </a:solidFill>
                <a:latin typeface="+mj-lt"/>
              </a:rPr>
              <a:t>hiện </a:t>
            </a:r>
            <a:r>
              <a:rPr lang="vi-VN" sz="1300" dirty="0">
                <a:solidFill>
                  <a:schemeClr val="tx1"/>
                </a:solidFill>
                <a:latin typeface="+mj-lt"/>
              </a:rPr>
              <a:t>các vấn đề cũng như giải pháp để thông tin đa dạng và hữu ích đến được với các bên tham gia dự án. Truy xét kĩ càng và liên tục là cơ chế khởi đầu cho việc thích nghi và các cải tiến liên tục trong Scrum.</a:t>
            </a:r>
          </a:p>
        </p:txBody>
      </p:sp>
      <p:sp>
        <p:nvSpPr>
          <p:cNvPr id="14" name="Rounded Rectangle 13"/>
          <p:cNvSpPr/>
          <p:nvPr/>
        </p:nvSpPr>
        <p:spPr>
          <a:xfrm>
            <a:off x="6728910" y="896280"/>
            <a:ext cx="1635163" cy="3137838"/>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1300" dirty="0">
                <a:solidFill>
                  <a:schemeClr val="tx1"/>
                </a:solidFill>
                <a:latin typeface="+mj-lt"/>
              </a:rPr>
              <a:t>Scrum rất linh hoạt như các phương pháp </a:t>
            </a:r>
            <a:r>
              <a:rPr lang="vi-VN" sz="1300" dirty="0" smtClean="0">
                <a:solidFill>
                  <a:schemeClr val="tx1"/>
                </a:solidFill>
                <a:latin typeface="+mj-lt"/>
              </a:rPr>
              <a:t>Agile. </a:t>
            </a:r>
            <a:r>
              <a:rPr lang="vi-VN" sz="1300" dirty="0">
                <a:solidFill>
                  <a:schemeClr val="tx1"/>
                </a:solidFill>
                <a:latin typeface="+mj-lt"/>
              </a:rPr>
              <a:t>Nhờ đó nó mang lại tính thích nghi rất cao. Dựa trên các thông tin minh bạch hóa từ các quá trình thanh tra và làm việc, Scrum có thể phản hồi lại các thay đổi một cách tích cực, nhờ đó mang lại thành công cho dự án.</a:t>
            </a:r>
          </a:p>
        </p:txBody>
      </p:sp>
      <p:cxnSp>
        <p:nvCxnSpPr>
          <p:cNvPr id="16" name="Curved Connector 15"/>
          <p:cNvCxnSpPr/>
          <p:nvPr/>
        </p:nvCxnSpPr>
        <p:spPr>
          <a:xfrm rot="10800000">
            <a:off x="2259105" y="1947134"/>
            <a:ext cx="527126" cy="172122"/>
          </a:xfrm>
          <a:prstGeom prst="curved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Curved Connector 17"/>
          <p:cNvCxnSpPr>
            <a:stCxn id="6" idx="2"/>
            <a:endCxn id="13" idx="0"/>
          </p:cNvCxnSpPr>
          <p:nvPr/>
        </p:nvCxnSpPr>
        <p:spPr>
          <a:xfrm rot="16200000" flipH="1">
            <a:off x="4206677" y="3289738"/>
            <a:ext cx="296731" cy="358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5862918" y="1947134"/>
            <a:ext cx="817581" cy="172122"/>
          </a:xfrm>
          <a:prstGeom prst="curvedConnector3">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56836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44</a:t>
            </a:fld>
            <a:endParaRPr lang="en"/>
          </a:p>
        </p:txBody>
      </p:sp>
      <p:sp>
        <p:nvSpPr>
          <p:cNvPr id="3" name="TextBox 2"/>
          <p:cNvSpPr txBox="1"/>
          <p:nvPr/>
        </p:nvSpPr>
        <p:spPr>
          <a:xfrm>
            <a:off x="1463041" y="484094"/>
            <a:ext cx="5916706" cy="400110"/>
          </a:xfrm>
          <a:prstGeom prst="rect">
            <a:avLst/>
          </a:prstGeom>
          <a:noFill/>
        </p:spPr>
        <p:txBody>
          <a:bodyPr wrap="square" rtlCol="0">
            <a:spAutoFit/>
          </a:bodyPr>
          <a:lstStyle/>
          <a:p>
            <a:pPr algn="ctr"/>
            <a:r>
              <a:rPr lang="vi-VN" sz="2000" b="1" dirty="0">
                <a:latin typeface="+mj-lt"/>
              </a:rPr>
              <a:t>2</a:t>
            </a:r>
            <a:r>
              <a:rPr lang="vi-VN" sz="2000" b="1" dirty="0" smtClean="0">
                <a:latin typeface="+mj-lt"/>
              </a:rPr>
              <a:t>. CÁC VAI TRÒ TRONG SCRUM</a:t>
            </a:r>
            <a:endParaRPr lang="vi-VN" sz="2000" b="1"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262" y="1257698"/>
            <a:ext cx="5470263" cy="2389145"/>
          </a:xfrm>
          <a:prstGeom prst="rect">
            <a:avLst/>
          </a:prstGeom>
        </p:spPr>
      </p:pic>
    </p:spTree>
    <p:extLst>
      <p:ext uri="{BB962C8B-B14F-4D97-AF65-F5344CB8AC3E}">
        <p14:creationId xmlns:p14="http://schemas.microsoft.com/office/powerpoint/2010/main" val="13926336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45</a:t>
            </a:fld>
            <a:endParaRPr lang="en"/>
          </a:p>
        </p:txBody>
      </p:sp>
      <p:sp>
        <p:nvSpPr>
          <p:cNvPr id="3" name="TextBox 2"/>
          <p:cNvSpPr txBox="1"/>
          <p:nvPr/>
        </p:nvSpPr>
        <p:spPr>
          <a:xfrm>
            <a:off x="1463040" y="484094"/>
            <a:ext cx="6465345" cy="400110"/>
          </a:xfrm>
          <a:prstGeom prst="rect">
            <a:avLst/>
          </a:prstGeom>
          <a:noFill/>
        </p:spPr>
        <p:txBody>
          <a:bodyPr wrap="square" rtlCol="0">
            <a:spAutoFit/>
          </a:bodyPr>
          <a:lstStyle/>
          <a:p>
            <a:pPr algn="ctr"/>
            <a:r>
              <a:rPr lang="vi-VN" sz="2000" b="1" dirty="0" smtClean="0">
                <a:latin typeface="+mj-lt"/>
              </a:rPr>
              <a:t>3. CÁC SỰ KIỆN TRONG SCRUM</a:t>
            </a:r>
            <a:endParaRPr lang="vi-VN" sz="2000" b="1"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771" y="1168760"/>
            <a:ext cx="4862457" cy="3267531"/>
          </a:xfrm>
          <a:prstGeom prst="rect">
            <a:avLst/>
          </a:prstGeom>
        </p:spPr>
      </p:pic>
      <p:sp>
        <p:nvSpPr>
          <p:cNvPr id="5" name="TextBox 4"/>
          <p:cNvSpPr txBox="1"/>
          <p:nvPr/>
        </p:nvSpPr>
        <p:spPr>
          <a:xfrm>
            <a:off x="2581835" y="2033195"/>
            <a:ext cx="387276" cy="307777"/>
          </a:xfrm>
          <a:prstGeom prst="rect">
            <a:avLst/>
          </a:prstGeom>
          <a:noFill/>
        </p:spPr>
        <p:txBody>
          <a:bodyPr wrap="square" rtlCol="0">
            <a:spAutoFit/>
          </a:bodyPr>
          <a:lstStyle/>
          <a:p>
            <a:pPr algn="ctr"/>
            <a:r>
              <a:rPr lang="vi-VN" dirty="0" smtClean="0"/>
              <a:t>1</a:t>
            </a:r>
            <a:endParaRPr lang="vi-VN" dirty="0"/>
          </a:p>
        </p:txBody>
      </p:sp>
      <p:sp>
        <p:nvSpPr>
          <p:cNvPr id="6" name="TextBox 5"/>
          <p:cNvSpPr txBox="1"/>
          <p:nvPr/>
        </p:nvSpPr>
        <p:spPr>
          <a:xfrm>
            <a:off x="4337100" y="935915"/>
            <a:ext cx="469800" cy="307777"/>
          </a:xfrm>
          <a:prstGeom prst="rect">
            <a:avLst/>
          </a:prstGeom>
          <a:noFill/>
        </p:spPr>
        <p:txBody>
          <a:bodyPr wrap="square" rtlCol="0">
            <a:spAutoFit/>
          </a:bodyPr>
          <a:lstStyle/>
          <a:p>
            <a:pPr algn="ctr"/>
            <a:r>
              <a:rPr lang="vi-VN" dirty="0" smtClean="0"/>
              <a:t>2</a:t>
            </a:r>
            <a:endParaRPr lang="vi-VN" dirty="0"/>
          </a:p>
        </p:txBody>
      </p:sp>
      <p:sp>
        <p:nvSpPr>
          <p:cNvPr id="7" name="TextBox 6"/>
          <p:cNvSpPr txBox="1"/>
          <p:nvPr/>
        </p:nvSpPr>
        <p:spPr>
          <a:xfrm>
            <a:off x="6185647" y="2033195"/>
            <a:ext cx="376518" cy="307777"/>
          </a:xfrm>
          <a:prstGeom prst="rect">
            <a:avLst/>
          </a:prstGeom>
          <a:noFill/>
        </p:spPr>
        <p:txBody>
          <a:bodyPr wrap="square" rtlCol="0">
            <a:spAutoFit/>
          </a:bodyPr>
          <a:lstStyle/>
          <a:p>
            <a:pPr algn="ctr"/>
            <a:r>
              <a:rPr lang="vi-VN" dirty="0" smtClean="0"/>
              <a:t>3</a:t>
            </a:r>
            <a:endParaRPr lang="vi-VN" dirty="0"/>
          </a:p>
        </p:txBody>
      </p:sp>
      <p:sp>
        <p:nvSpPr>
          <p:cNvPr id="8" name="TextBox 7"/>
          <p:cNvSpPr txBox="1"/>
          <p:nvPr/>
        </p:nvSpPr>
        <p:spPr>
          <a:xfrm>
            <a:off x="5368066" y="3872753"/>
            <a:ext cx="355002" cy="307777"/>
          </a:xfrm>
          <a:prstGeom prst="rect">
            <a:avLst/>
          </a:prstGeom>
          <a:noFill/>
        </p:spPr>
        <p:txBody>
          <a:bodyPr wrap="square" rtlCol="0">
            <a:spAutoFit/>
          </a:bodyPr>
          <a:lstStyle/>
          <a:p>
            <a:pPr algn="ctr"/>
            <a:r>
              <a:rPr lang="vi-VN" dirty="0" smtClean="0"/>
              <a:t>4</a:t>
            </a:r>
            <a:endParaRPr lang="vi-VN" dirty="0"/>
          </a:p>
        </p:txBody>
      </p:sp>
    </p:spTree>
    <p:extLst>
      <p:ext uri="{BB962C8B-B14F-4D97-AF65-F5344CB8AC3E}">
        <p14:creationId xmlns:p14="http://schemas.microsoft.com/office/powerpoint/2010/main" val="25424397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46</a:t>
            </a:fld>
            <a:endParaRPr lang="en"/>
          </a:p>
        </p:txBody>
      </p:sp>
      <p:sp>
        <p:nvSpPr>
          <p:cNvPr id="3" name="TextBox 2"/>
          <p:cNvSpPr txBox="1"/>
          <p:nvPr/>
        </p:nvSpPr>
        <p:spPr>
          <a:xfrm>
            <a:off x="1463041" y="484094"/>
            <a:ext cx="6250192" cy="400110"/>
          </a:xfrm>
          <a:prstGeom prst="rect">
            <a:avLst/>
          </a:prstGeom>
          <a:noFill/>
        </p:spPr>
        <p:txBody>
          <a:bodyPr wrap="square" rtlCol="0">
            <a:spAutoFit/>
          </a:bodyPr>
          <a:lstStyle/>
          <a:p>
            <a:pPr algn="ctr"/>
            <a:r>
              <a:rPr lang="vi-VN" sz="2000" b="1" dirty="0" smtClean="0">
                <a:latin typeface="+mj-lt"/>
              </a:rPr>
              <a:t>4. CÁC CÔNG CỤ TRONG SCRUM</a:t>
            </a:r>
            <a:endParaRPr lang="vi-VN" sz="2000" b="1"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078" y="1105344"/>
            <a:ext cx="4012602" cy="2756651"/>
          </a:xfrm>
          <a:prstGeom prst="rect">
            <a:avLst/>
          </a:prstGeom>
        </p:spPr>
      </p:pic>
    </p:spTree>
    <p:extLst>
      <p:ext uri="{BB962C8B-B14F-4D97-AF65-F5344CB8AC3E}">
        <p14:creationId xmlns:p14="http://schemas.microsoft.com/office/powerpoint/2010/main" val="3388358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47</a:t>
            </a:fld>
            <a:endParaRPr lang="en"/>
          </a:p>
        </p:txBody>
      </p:sp>
      <p:sp>
        <p:nvSpPr>
          <p:cNvPr id="4" name="Rectangle 3"/>
          <p:cNvSpPr/>
          <p:nvPr/>
        </p:nvSpPr>
        <p:spPr>
          <a:xfrm>
            <a:off x="1988396" y="578305"/>
            <a:ext cx="5283773" cy="400110"/>
          </a:xfrm>
          <a:prstGeom prst="rect">
            <a:avLst/>
          </a:prstGeom>
        </p:spPr>
        <p:txBody>
          <a:bodyPr wrap="square">
            <a:spAutoFit/>
          </a:bodyPr>
          <a:lstStyle/>
          <a:p>
            <a:pPr algn="ctr"/>
            <a:r>
              <a:rPr lang="vi-VN" sz="2000" b="1" dirty="0" smtClean="0">
                <a:latin typeface="+mj-lt"/>
              </a:rPr>
              <a:t>QUI TRÌNH VẬN HÀNH SCRUM</a:t>
            </a:r>
            <a:endParaRPr lang="vi-VN" sz="2000"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396" y="1540080"/>
            <a:ext cx="5637007" cy="2257369"/>
          </a:xfrm>
          <a:prstGeom prst="rect">
            <a:avLst/>
          </a:prstGeom>
        </p:spPr>
      </p:pic>
    </p:spTree>
    <p:extLst>
      <p:ext uri="{BB962C8B-B14F-4D97-AF65-F5344CB8AC3E}">
        <p14:creationId xmlns:p14="http://schemas.microsoft.com/office/powerpoint/2010/main" val="362767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a:spLocks noGrp="1"/>
          </p:cNvSpPr>
          <p:nvPr>
            <p:ph type="ctrTitle" idx="4294967295"/>
          </p:nvPr>
        </p:nvSpPr>
        <p:spPr>
          <a:xfrm>
            <a:off x="685800" y="6689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Thanks</a:t>
            </a:r>
            <a:r>
              <a:rPr lang="vi-VN" sz="4800" dirty="0" smtClean="0"/>
              <a:t> Your</a:t>
            </a:r>
            <a:r>
              <a:rPr lang="en" sz="4800" dirty="0" smtClean="0"/>
              <a:t>!</a:t>
            </a:r>
            <a:endParaRPr sz="4800" dirty="0"/>
          </a:p>
        </p:txBody>
      </p:sp>
      <p:sp>
        <p:nvSpPr>
          <p:cNvPr id="423" name="Google Shape;423;p35"/>
          <p:cNvSpPr txBox="1">
            <a:spLocks noGrp="1"/>
          </p:cNvSpPr>
          <p:nvPr>
            <p:ph type="subTitle" idx="4294967295"/>
          </p:nvPr>
        </p:nvSpPr>
        <p:spPr>
          <a:xfrm>
            <a:off x="1275150" y="3229400"/>
            <a:ext cx="6593700" cy="75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solidFill>
                  <a:srgbClr val="00ACC3"/>
                </a:solidFill>
              </a:rPr>
              <a:t>Any questions?</a:t>
            </a:r>
            <a:endParaRPr sz="3600" b="1">
              <a:solidFill>
                <a:srgbClr val="00ACC3"/>
              </a:solidFill>
            </a:endParaRPr>
          </a:p>
        </p:txBody>
      </p:sp>
      <p:sp>
        <p:nvSpPr>
          <p:cNvPr id="424" name="Google Shape;424;p35"/>
          <p:cNvSpPr txBox="1">
            <a:spLocks noGrp="1"/>
          </p:cNvSpPr>
          <p:nvPr>
            <p:ph type="body" idx="4294967295"/>
          </p:nvPr>
        </p:nvSpPr>
        <p:spPr>
          <a:xfrm>
            <a:off x="1275150" y="4123094"/>
            <a:ext cx="6593700" cy="574458"/>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dirty="0"/>
              <a:t>You can find me at </a:t>
            </a:r>
            <a:r>
              <a:rPr lang="en" sz="1400" dirty="0" smtClean="0"/>
              <a:t>@</a:t>
            </a:r>
            <a:r>
              <a:rPr lang="vi-VN" sz="1400" dirty="0" smtClean="0"/>
              <a:t>loctt.cntp@gmail.com!</a:t>
            </a:r>
            <a:endParaRPr sz="1400" dirty="0"/>
          </a:p>
        </p:txBody>
      </p:sp>
      <p:sp>
        <p:nvSpPr>
          <p:cNvPr id="425" name="Google Shape;425;p3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426" name="Google Shape;426;p3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48</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extBox 2"/>
          <p:cNvSpPr txBox="1"/>
          <p:nvPr/>
        </p:nvSpPr>
        <p:spPr>
          <a:xfrm>
            <a:off x="1484555" y="772335"/>
            <a:ext cx="5841403"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1.2/ THÀNH PHẦN CÓ TRONG PHẦN MỀM</a:t>
            </a:r>
            <a:endParaRPr lang="vi-VN" sz="20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922006" y="1458165"/>
            <a:ext cx="4830185" cy="2657475"/>
          </a:xfrm>
          <a:prstGeom prst="rect">
            <a:avLst/>
          </a:prstGeom>
        </p:spPr>
      </p:pic>
    </p:spTree>
    <p:extLst>
      <p:ext uri="{BB962C8B-B14F-4D97-AF65-F5344CB8AC3E}">
        <p14:creationId xmlns:p14="http://schemas.microsoft.com/office/powerpoint/2010/main" val="2411208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3" name="TextBox 2"/>
          <p:cNvSpPr txBox="1"/>
          <p:nvPr/>
        </p:nvSpPr>
        <p:spPr>
          <a:xfrm>
            <a:off x="1065004" y="505609"/>
            <a:ext cx="6981715" cy="400110"/>
          </a:xfrm>
          <a:prstGeom prst="rect">
            <a:avLst/>
          </a:prstGeom>
          <a:noFill/>
        </p:spPr>
        <p:txBody>
          <a:bodyPr wrap="square" rtlCol="0">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1.3/ QUI TRÌNH PHÁT TRIỂN PHẦN MỀM?</a:t>
            </a:r>
            <a:endParaRPr lang="vi-VN"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253264" y="1628342"/>
            <a:ext cx="3302597" cy="1200329"/>
          </a:xfrm>
          <a:prstGeom prst="rect">
            <a:avLst/>
          </a:prstGeom>
          <a:noFill/>
        </p:spPr>
        <p:txBody>
          <a:bodyPr wrap="square" rtlCol="0">
            <a:spAutoFit/>
          </a:bodyPr>
          <a:lstStyle/>
          <a:p>
            <a:pPr algn="just"/>
            <a:r>
              <a:rPr lang="vi-VN" sz="1800" dirty="0" smtClean="0">
                <a:latin typeface="+mj-lt"/>
              </a:rPr>
              <a:t>Quy trình phát triển phần mềm là một </a:t>
            </a:r>
            <a:r>
              <a:rPr lang="vi-VN" sz="1800" dirty="0">
                <a:latin typeface="+mj-lt"/>
              </a:rPr>
              <a:t>tập hợp các hoạt </a:t>
            </a:r>
            <a:r>
              <a:rPr lang="vi-VN" sz="1800" dirty="0" smtClean="0">
                <a:latin typeface="+mj-lt"/>
              </a:rPr>
              <a:t>động có </a:t>
            </a:r>
            <a:r>
              <a:rPr lang="vi-VN" sz="1800" dirty="0">
                <a:latin typeface="+mj-lt"/>
              </a:rPr>
              <a:t>tổ chức </a:t>
            </a:r>
            <a:r>
              <a:rPr lang="vi-VN" sz="1800" dirty="0" smtClean="0">
                <a:latin typeface="+mj-lt"/>
              </a:rPr>
              <a:t>với </a:t>
            </a:r>
            <a:r>
              <a:rPr lang="vi-VN" sz="1800" dirty="0">
                <a:latin typeface="+mj-lt"/>
              </a:rPr>
              <a:t>mục </a:t>
            </a:r>
            <a:r>
              <a:rPr lang="vi-VN" sz="1800" dirty="0" smtClean="0">
                <a:latin typeface="+mj-lt"/>
              </a:rPr>
              <a:t>đích chính là </a:t>
            </a:r>
            <a:r>
              <a:rPr lang="vi-VN" sz="1800" dirty="0">
                <a:latin typeface="+mj-lt"/>
              </a:rPr>
              <a:t>xây dựng và phát triển phần mềm.</a:t>
            </a:r>
          </a:p>
        </p:txBody>
      </p:sp>
      <p:pic>
        <p:nvPicPr>
          <p:cNvPr id="6" name="Picture 4" descr="SDLC: The price of disagreement - Fimatix - Stephen Blackmore">
            <a:extLst>
              <a:ext uri="{FF2B5EF4-FFF2-40B4-BE49-F238E27FC236}">
                <a16:creationId xmlns:a16="http://schemas.microsoft.com/office/drawing/2014/main" id="{46F10761-FA1F-4209-82EC-68A371EEA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045" y="1151068"/>
            <a:ext cx="2989674" cy="292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726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33624" y="1941816"/>
            <a:ext cx="5346551" cy="2079600"/>
          </a:xfrm>
        </p:spPr>
        <p:txBody>
          <a:bodyPr/>
          <a:lstStyle/>
          <a:p>
            <a:pPr marL="76200" indent="0">
              <a:buNone/>
            </a:pPr>
            <a:r>
              <a:rPr lang="vi-VN" sz="3600" b="1" dirty="0" smtClean="0">
                <a:solidFill>
                  <a:schemeClr val="tx1"/>
                </a:solidFill>
                <a:effectLst>
                  <a:outerShdw blurRad="38100" dist="38100" dir="2700000" algn="tl">
                    <a:srgbClr val="000000">
                      <a:alpha val="43137"/>
                    </a:srgbClr>
                  </a:outerShdw>
                </a:effectLst>
                <a:latin typeface="+mj-lt"/>
              </a:rPr>
              <a:t>CÁC QUI TRÌNH PHÁT TRIỂN PHẦN MỀM HIỆN NAY</a:t>
            </a:r>
            <a:endParaRPr lang="vi-VN" sz="3600" b="1" dirty="0">
              <a:solidFill>
                <a:schemeClr val="tx1"/>
              </a:solidFill>
              <a:effectLst>
                <a:outerShdw blurRad="38100" dist="38100" dir="2700000" algn="tl">
                  <a:srgbClr val="000000">
                    <a:alpha val="43137"/>
                  </a:srgbClr>
                </a:outerShdw>
              </a:effectLst>
              <a:latin typeface="+mj-lt"/>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3864193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763675" y="2267660"/>
            <a:ext cx="2098320" cy="1529790"/>
          </a:xfrm>
        </p:spPr>
        <p:txBody>
          <a:bodyPr/>
          <a:lstStyle/>
          <a:p>
            <a:r>
              <a:rPr lang="vi-VN" dirty="0" smtClean="0">
                <a:latin typeface="+mj-lt"/>
              </a:rPr>
              <a:t>Waterfall</a:t>
            </a:r>
          </a:p>
          <a:p>
            <a:r>
              <a:rPr lang="vi-VN" dirty="0" smtClean="0">
                <a:latin typeface="+mj-lt"/>
              </a:rPr>
              <a:t>V-Shaped</a:t>
            </a:r>
          </a:p>
        </p:txBody>
      </p:sp>
      <p:sp>
        <p:nvSpPr>
          <p:cNvPr id="4" name="Slide Number Placeholder 3"/>
          <p:cNvSpPr>
            <a:spLocks noGrp="1"/>
          </p:cNvSpPr>
          <p:nvPr>
            <p:ph type="sldNum" idx="4294967295"/>
          </p:nvPr>
        </p:nvSpPr>
        <p:spPr>
          <a:xfrm>
            <a:off x="8674100" y="4751388"/>
            <a:ext cx="469900" cy="392112"/>
          </a:xfrm>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7" name="Text Placeholder 2"/>
          <p:cNvSpPr txBox="1">
            <a:spLocks/>
          </p:cNvSpPr>
          <p:nvPr/>
        </p:nvSpPr>
        <p:spPr>
          <a:xfrm>
            <a:off x="3701844" y="2267659"/>
            <a:ext cx="2098320" cy="1529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r>
              <a:rPr lang="vi-VN" dirty="0" smtClean="0">
                <a:latin typeface="+mj-lt"/>
              </a:rPr>
              <a:t>Spiral</a:t>
            </a:r>
          </a:p>
          <a:p>
            <a:r>
              <a:rPr lang="vi-VN" dirty="0" smtClean="0">
                <a:latin typeface="+mj-lt"/>
              </a:rPr>
              <a:t>Iterative</a:t>
            </a:r>
          </a:p>
          <a:p>
            <a:r>
              <a:rPr lang="vi-VN" dirty="0" smtClean="0">
                <a:latin typeface="+mj-lt"/>
              </a:rPr>
              <a:t>RAD</a:t>
            </a:r>
          </a:p>
        </p:txBody>
      </p:sp>
      <p:sp>
        <p:nvSpPr>
          <p:cNvPr id="8" name="Text Placeholder 2"/>
          <p:cNvSpPr txBox="1">
            <a:spLocks/>
          </p:cNvSpPr>
          <p:nvPr/>
        </p:nvSpPr>
        <p:spPr>
          <a:xfrm>
            <a:off x="5640013" y="2267658"/>
            <a:ext cx="2098320" cy="1529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r>
              <a:rPr lang="vi-VN" dirty="0" smtClean="0">
                <a:latin typeface="+mj-lt"/>
              </a:rPr>
              <a:t>Agile</a:t>
            </a:r>
          </a:p>
          <a:p>
            <a:r>
              <a:rPr lang="vi-VN" dirty="0" smtClean="0">
                <a:latin typeface="+mj-lt"/>
              </a:rPr>
              <a:t>Scrum</a:t>
            </a:r>
            <a:endParaRPr lang="vi-VN" dirty="0">
              <a:latin typeface="+mj-lt"/>
            </a:endParaRPr>
          </a:p>
        </p:txBody>
      </p:sp>
      <p:sp>
        <p:nvSpPr>
          <p:cNvPr id="9" name="TextBox 8"/>
          <p:cNvSpPr txBox="1"/>
          <p:nvPr/>
        </p:nvSpPr>
        <p:spPr>
          <a:xfrm>
            <a:off x="1809711" y="1366221"/>
            <a:ext cx="5548519" cy="584775"/>
          </a:xfrm>
          <a:prstGeom prst="rect">
            <a:avLst/>
          </a:prstGeom>
          <a:noFill/>
        </p:spPr>
        <p:txBody>
          <a:bodyPr wrap="square" rtlCol="0">
            <a:spAutoFit/>
          </a:bodyPr>
          <a:lstStyle/>
          <a:p>
            <a:pPr algn="ctr"/>
            <a:r>
              <a:rPr lang="vi-VN" sz="1600" b="1" dirty="0">
                <a:solidFill>
                  <a:schemeClr val="tx1"/>
                </a:solidFill>
                <a:effectLst>
                  <a:outerShdw blurRad="38100" dist="38100" dir="2700000" algn="tl">
                    <a:srgbClr val="000000">
                      <a:alpha val="43137"/>
                    </a:srgbClr>
                  </a:outerShdw>
                </a:effectLst>
                <a:latin typeface="+mj-lt"/>
              </a:rPr>
              <a:t>CÁC QUI TRÌNH PHÁT TRIỂN PHẦN MỀM HIỆN NAY</a:t>
            </a:r>
          </a:p>
          <a:p>
            <a:pPr algn="ctr"/>
            <a:endParaRPr lang="vi-VN" sz="1600" dirty="0">
              <a:latin typeface="+mj-lt"/>
            </a:endParaRPr>
          </a:p>
        </p:txBody>
      </p:sp>
    </p:spTree>
    <p:extLst>
      <p:ext uri="{BB962C8B-B14F-4D97-AF65-F5344CB8AC3E}">
        <p14:creationId xmlns:p14="http://schemas.microsoft.com/office/powerpoint/2010/main" val="343103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80850" y="2243029"/>
            <a:ext cx="5382300" cy="2079600"/>
          </a:xfrm>
        </p:spPr>
        <p:txBody>
          <a:bodyPr/>
          <a:lstStyle/>
          <a:p>
            <a:pPr marL="76200" indent="0">
              <a:buNone/>
            </a:pPr>
            <a:r>
              <a:rPr lang="en-US" sz="3200" b="1" dirty="0" smtClean="0">
                <a:solidFill>
                  <a:schemeClr val="tx1"/>
                </a:solidFill>
                <a:latin typeface="Times New Roman" panose="02020603050405020304" pitchFamily="18" charset="0"/>
                <a:cs typeface="Times New Roman" panose="02020603050405020304" pitchFamily="18" charset="0"/>
              </a:rPr>
              <a:t>WATERFALL</a:t>
            </a:r>
            <a:endParaRPr lang="vi-VN" sz="32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57444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1770</Words>
  <Application>Microsoft Office PowerPoint</Application>
  <PresentationFormat>On-screen Show (16:9)</PresentationFormat>
  <Paragraphs>238</Paragraphs>
  <Slides>48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Times New Roman</vt:lpstr>
      <vt:lpstr>Arial</vt:lpstr>
      <vt:lpstr>Varela Round</vt:lpstr>
      <vt:lpstr>Wingdings</vt:lpstr>
      <vt:lpstr>Calibri</vt:lpstr>
      <vt:lpstr>Nixie One</vt:lpstr>
      <vt:lpstr>Puck template</vt:lpstr>
      <vt:lpstr>BÁO CÁO KẾT QUẢ THỰC TẬP</vt:lpstr>
      <vt:lpstr>NỘI DUNG TÌM HIỂU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Your!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MÔN HỌC: CƠ SỞ DỮ LIỆU NÂNG CAO ĐỀ TÀI: ỨNG DỤNG KỸ THUẬT</dc:title>
  <dc:creator>Admin</dc:creator>
  <cp:lastModifiedBy>Admin</cp:lastModifiedBy>
  <cp:revision>86</cp:revision>
  <dcterms:modified xsi:type="dcterms:W3CDTF">2022-12-26T17:35:46Z</dcterms:modified>
</cp:coreProperties>
</file>