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3.png" ContentType="image/png"/>
  <Override PartName="/ppt/media/image1.tif" ContentType="image/tiff"/>
  <Override PartName="/ppt/media/image2.tif" ContentType="image/tif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996B8D1-6523-4ACC-9986-E2143884BDEF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43A32F-6491-4550-8460-746BDE458AA8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66276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66276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501200" y="0"/>
            <a:ext cx="1690200" cy="1690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258D07-6327-4837-AB99-7F4C6450EA96}" type="datetime1">
              <a:rPr b="0" lang="en-GB" sz="1200" spc="-1" strike="noStrike">
                <a:solidFill>
                  <a:srgbClr val="8b8b8b"/>
                </a:solidFill>
                <a:latin typeface="Arial"/>
              </a:rPr>
              <a:t>12/03/2020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1D3176-BE4C-40B3-A5AC-6D0F12E65D7A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2"/>
          <a:stretch/>
        </p:blipFill>
        <p:spPr>
          <a:xfrm>
            <a:off x="10501200" y="0"/>
            <a:ext cx="1690200" cy="16902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66276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F236425-4B2B-48FE-9F58-DA05543C5FF9}" type="datetime1">
              <a:rPr b="0" lang="en-GB" sz="1200" spc="-1" strike="noStrike">
                <a:solidFill>
                  <a:srgbClr val="8b8b8b"/>
                </a:solidFill>
                <a:latin typeface="Arial"/>
              </a:rPr>
              <a:t>12/03/2020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01B30D-A5C3-43A8-96C2-E02EBEED4999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23880" y="1158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IP Addressing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036520" y="5064480"/>
            <a:ext cx="9143640" cy="883800"/>
          </a:xfrm>
          <a:prstGeom prst="rect">
            <a:avLst/>
          </a:prstGeom>
          <a:noFill/>
          <a:ln>
            <a:noFill/>
          </a:ln>
        </p:spPr>
        <p:txBody>
          <a:bodyPr rIns="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Dr. Basil Elmasri</a:t>
            </a:r>
            <a:endParaRPr b="0" lang="en-GB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b.elmasri@gold.ac.uk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9662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Class D and Class 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500120"/>
            <a:ext cx="10515240" cy="470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Class D Range: always starts with 1110 for the 32 bits address.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Decimal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224.0.0.0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239.255.255.255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in binary: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11100000.00000000.00000000.00000000 11011111.11111111.11111111.11111111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Class D is reserved for Multicasting.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Class E Address always starts with 11110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Decimal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240.0.0.0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255.255.255.254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in binary: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11100000.00000000.00000000.00000000 11111111.11111111.11111111.11111110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class E IP addresses are reserved for experimental purposes.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Neither class D nor E has any subnet mask.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’s, 255.255.255.255, is the limited broadcast destination address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EEB52E9-67B4-449C-853B-9FCBA9405EBF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98056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Classless Inter-Domain Routing (CIDR)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Previous addressing is called of classful.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CIDR allow more allocation of IP addresses.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Example: having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10.0.0.0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allocated, a need for 28 subnetwork.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There are 24 bits available. Some bits to be allocated for networks IDs: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&lt; 28 &lt;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that is 16 &lt; 28 &lt; 32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5 bits will be reserved for network IDs,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10.0.0.0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10.248.0.0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00001010.00000000.00000000.00000000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00001010.11111000.00000000.00000000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FE197B7-B4CD-46DC-A1B7-4B082F82ED1E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9662760" cy="102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CIDR example cont.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185840"/>
            <a:ext cx="10515240" cy="4990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Network mask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255.248.0.0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or (\13)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11111111.11111000.00000000.00000000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Subnetworks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= 32. hosts per network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19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2 = 524’286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 on an available subnetwork : 10.176.0.0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00001010.10110000.00000000.00000000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Broadcast address is 10.183.255.255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00001010.10110111.11111111.11111111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random host ID will be represented as 10.176.0.2\13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00001010.10110000.00000000.00000010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Another host ID: 10.178.0.0\13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00001010.10110010.00000000.00000000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11111111.11111000.00000000.00000000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&lt;= applying mask?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2CEF05F-69BC-4DDA-9761-A45EE3E38E57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966276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Homework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149480"/>
            <a:ext cx="10515240" cy="502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Which of these is an invalid subnet mask? Why?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Calibri"/>
              </a:rPr>
              <a:t>127.0.0.0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 ,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Calibri"/>
              </a:rPr>
              <a:t>255.255.0.0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 ,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Calibri"/>
              </a:rPr>
              <a:t>255. 240.0.0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 ,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Calibri"/>
              </a:rPr>
              <a:t>255.255.200.0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You have this network address 144.64.0.0.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What class is it? What would be the default mask?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Using the same address, 7 other subnets are needed.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How many bits will be reserved for the network IDs?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What will be the range, both in decimal and binary?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What will be subnet mask? Give an example of a network ID within the range, two host IDs within the same subnet. What is the broadcast ID of this network?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Demonstrate how the mask works on those hots ID.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09A87E-A0F0-4859-BF7A-53359E4E8D00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9662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Recommended text books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Computer networking : a top-down approach, James F. Kurose, and Keith W. Ross.  6th edition.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Computer networks, Andrew S. Tanenbaum, and David J. Wetherall. 5th edition.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Computer networks : a systems approach, Larry L. Peterson, and Bruce S. Davie. 5th edition.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3E1A19-5805-49A4-A899-BA8AE9907F4B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555840" y="1308240"/>
            <a:ext cx="2316240" cy="2120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Internet Protocol (IP)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684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DDD1A33-50BC-4CFA-84A3-83AB0A5D6261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100" name="Picture 6" descr=""/>
          <p:cNvPicPr/>
          <p:nvPr/>
        </p:nvPicPr>
        <p:blipFill>
          <a:blip r:embed="rId1"/>
          <a:stretch/>
        </p:blipFill>
        <p:spPr>
          <a:xfrm>
            <a:off x="80640" y="0"/>
            <a:ext cx="93826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9662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IP v4 addressing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is extremely important to know, a central importance to the Internet.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IP address is 32 bit long, divided into 4 equal sections for readability, i.e. 8 bits each part.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section ranges between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00000000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11111111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in binary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That is 0-255 in decimal.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Few bits on the left-hand side of the IP address represent the network ID, the rest bits to the right represents the Host ID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IP addressing is classified into classes A, B, C, D, and 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51BDD36-575A-422D-AD0B-1691A647DFF5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9662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Subnet Mask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442880"/>
            <a:ext cx="10515240" cy="473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Any network, for example a network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w.x.0.0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with hosts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w.x.y.z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’s host address is reserved for the network ID, e.g. w.x.0.0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’s host address is reserved for broadcasting, e.g. w.x.255.255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Subnet mask is used to find the network ID in an IP address.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Left part of it is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’s in binary, and the rest is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’s. Examples: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11111111.00000000.00000000.00000000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=&gt; 255.0.0.0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11111111.11111100.00000000.00000000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=&gt; 255.252.0.0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Is 255.253.0.0 a valid mask? Convert it to binary and see.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Logical AND operation with an IP address, remember: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1    1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0    0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EAF731-20B1-456E-B7D3-3247F56922AB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9662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IP address: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126.201.4.85\15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network ID is: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126.200.0.0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126.201.4.85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01111110.11001001.00000100.01010101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255.254.0.0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11111111.11111110.00000000.00000000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126.200.0.0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01111110.11001000.00000000.00000000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069479-D1D5-4ABE-9110-6E489DEE6FCB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9662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Class 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357200"/>
            <a:ext cx="10515240" cy="5135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Range: always starts with binary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for the 32 bits address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Decimal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126.255.255.255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in binary: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00000001.00000000.00000000.00000000 01111110.11111111.11111111.11111111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Default subnet mask for class A is 255.0.0.0 or (\8)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Note that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0.0.0.0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127.0.0.0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are not included in class 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127.0.0.0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for loopback, or localhost.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0.0.0.0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describes an invalid or unknown target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Available networks in class A is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8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2 = 126 networks.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Available hosts in each network is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24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2 =  16’777’214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Why – 2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879384-9DD3-4EE0-B91E-0F6774307B85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9662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Class 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Range: always starts with binary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for the 32 bits address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Decimal: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128.0.0.0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191.255.255.255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in binary: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10000000.00000000.00000000.00000000 10111111.11111111.11111111.11111111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Default subnet mask for class B is 255.255.0.0 or (\16)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Available networks in class B is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14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= 16384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Available hosts in each network is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16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2 = 65’534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F7AF5B-1CD7-4FD1-BE2C-B65F8C5D5858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9662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Class 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Range: always starts with 110 for the 32 bits address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Decimal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192.0.0.0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223.255.255.255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in binary: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11000000.00000000.00000000.00000000 11011111.11111111.11111111.11111111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Default subnet mask for class C is 255.255.255.0 or (\24)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Available networks in class C is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21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= 2’097’152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Available hosts in each network is 2</a:t>
            </a:r>
            <a:r>
              <a:rPr b="0" lang="en-US" sz="2800" spc="-1" strike="noStrike" baseline="60000">
                <a:solidFill>
                  <a:srgbClr val="000000"/>
                </a:solidFill>
                <a:latin typeface="Arial"/>
              </a:rPr>
              <a:t>8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2 = 126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Dr. Basil Elmasri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ADF5713-0C8B-4FD0-A987-15E96A8CB712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Application>LibreOffice/6.0.7.3$Linux_X86_64 LibreOffice_project/00m0$Build-3</Application>
  <Words>933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2018-11-19T18:57:41Z</dcterms:created>
  <dc:creator>Microsoft Office User</dc:creator>
  <dc:description/>
  <dc:language>en-GB</dc:language>
  <cp:lastModifiedBy/>
  <dcterms:modified xsi:type="dcterms:W3CDTF">2020-03-12T11:41:30Z</dcterms:modified>
  <cp:revision>55</cp:revision>
  <dc:subject/>
  <dc:title>IP Addressing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