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73" r:id="rId5"/>
    <p:sldId id="274" r:id="rId6"/>
    <p:sldId id="275" r:id="rId7"/>
    <p:sldId id="276" r:id="rId8"/>
    <p:sldId id="259" r:id="rId9"/>
    <p:sldId id="262" r:id="rId10"/>
    <p:sldId id="264" r:id="rId11"/>
    <p:sldId id="263" r:id="rId12"/>
    <p:sldId id="266" r:id="rId13"/>
    <p:sldId id="270" r:id="rId14"/>
    <p:sldId id="268" r:id="rId15"/>
    <p:sldId id="269" r:id="rId16"/>
    <p:sldId id="271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3"/>
    <p:restoredTop sz="94674"/>
  </p:normalViewPr>
  <p:slideViewPr>
    <p:cSldViewPr snapToGrid="0" snapToObjects="1">
      <p:cViewPr>
        <p:scale>
          <a:sx n="90" d="100"/>
          <a:sy n="90" d="100"/>
        </p:scale>
        <p:origin x="1488" y="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0E34D-91A5-6F40-85D6-C86BDAFCD2E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CD902-FA41-8F4A-B505-E57685DA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CD902-FA41-8F4A-B505-E57685DA8A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7CC6-3FB9-8344-AFCD-3BF09F19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A5B-020C-0B42-9CC3-77D986572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1CCA0-E06D-CE44-8E2B-F1BED721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F9898D-6C3A-6742-B575-1B0F69636754}" type="datetime1">
              <a:rPr lang="en-GB" smtClean="0"/>
              <a:t>19/11/2018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F052-10DF-5F4E-81E4-58C8FFB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Dr. Basil Elmasri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18BB-3C92-1342-A2A1-FBD9ABFC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282C0-7804-8441-8A2A-B5D68C73B8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251B-DAEF-1B47-BC07-6A916FF1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B0EF1-C551-2142-9480-B59BF7259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EC39-022E-7F49-AD12-625FFCEB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7D2-F230-8646-9E35-71C920074A2F}" type="datetime1">
              <a:rPr lang="en-GB" smtClean="0"/>
              <a:t>19/11/2018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075A-1FCF-6F4F-82CC-0A89CE29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4AC2-03F3-9640-A2C0-264094A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B7C85-924B-8F4F-AF40-069190DA6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0945E-3917-614E-871D-DF469A38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DEA1-B8C5-A14E-99DC-631F1EFA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87B9-FDAF-1A4A-A24D-E7B7A8DCEE90}" type="datetime1">
              <a:rPr lang="en-GB" smtClean="0"/>
              <a:t>19/11/2018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215C-0103-8C49-B693-31026585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7B9-062F-A144-BD3D-0BCA5C8B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1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E24-B68B-D04D-8C03-09C86E72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9B41-5A5A-154E-AAC3-87FD75F8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0B6D-A285-1B4C-9628-63CB415C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C904-2FA9-A44C-B19F-1E81B351F247}" type="datetime1">
              <a:rPr lang="en-GB" smtClean="0"/>
              <a:t>19/11/2018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0139E-3EEB-054A-A2FE-767D065C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6911-56B6-6B49-9E0F-073E2F1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8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7314-5CB8-8F4F-8BD7-B2060D57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243A8-E2C3-6248-A5DE-5B57516B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B117-9D47-4841-81AB-5AE2DC67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E17-206E-7944-8990-C5D2290D0358}" type="datetime1">
              <a:rPr lang="en-GB" smtClean="0"/>
              <a:t>19/11/2018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1A49-6F5B-5545-85A6-55F2AACB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235A-9178-3141-AF94-72B0CE6D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BC7D-0343-F64C-93B6-BE176C32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3780-F6CE-B248-A01E-F7346BCDF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B64AA-4A09-FE4D-AAE8-D8ECDD46A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4CE65-B124-B649-B68C-DAAB087A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2641-2B68-D940-8885-042A71982595}" type="datetime1">
              <a:rPr lang="en-GB" smtClean="0"/>
              <a:t>19/11/2018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AAA7-7BCB-9C40-8482-B441DD6B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0812F-4ECE-3C45-A9E6-CA2864AF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162C-6879-6940-AE48-FADA7431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782C-3B5A-5A49-A486-3EACE291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8D11-3AE2-AD4E-8471-CAC850883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C4ECC-BC4A-AC40-9843-9DC33F222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C76C9-0689-284A-82D6-598CC0D8B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1263F-ABFF-9848-9C74-FF22EBFA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3C2B-88B5-F64B-8EDC-3AC0DF326BB7}" type="datetime1">
              <a:rPr lang="en-GB" smtClean="0"/>
              <a:t>19/11/2018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28230-6C0E-4B46-9956-0514B948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21731-73BC-244D-8C5C-C282E71F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8D9C-92CD-284E-9781-E1E2BF16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DDF54-28B0-BE45-92A2-4F33474F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231-359E-8241-AED2-A836055D488A}" type="datetime1">
              <a:rPr lang="en-GB" smtClean="0"/>
              <a:t>19/11/2018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E7CAB-A200-B44E-9250-7808A7EE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FC62B-6689-A549-AD16-AEB7A25C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84429-4F03-4A42-9F44-FD7D3B7A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0BE3-6C98-2244-B515-2CA86FFB61E1}" type="datetime1">
              <a:rPr lang="en-GB" smtClean="0"/>
              <a:t>19/11/2018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62240-81B1-1243-BFD1-CCE08B35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82C55-78E0-3C48-8378-FFB97B29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72C7-C3B7-7141-AD95-36F7689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EC2C-819B-A84A-B749-2B4B4E0E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6ACC8-8F4B-8944-8A4C-09C60177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CE13D-76A4-4D4B-8F50-84B3F6F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A1DF-43B9-5547-AC73-9A5AD89C4EEF}" type="datetime1">
              <a:rPr lang="en-GB" smtClean="0"/>
              <a:t>19/11/2018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CDF29-61DB-3941-873D-F57F65D6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BEB1-240C-C549-BCFA-E19CEB90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CC61-7532-D547-A922-8EF28621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A78EE-906D-A745-9BF0-A68726005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2C79-D36E-9644-9464-036BD4A03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6896-972D-A648-8D5D-29239353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E880-0E3C-DB4B-89E9-1317DD322D91}" type="datetime1">
              <a:rPr lang="en-GB" smtClean="0"/>
              <a:t>19/11/2018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0E7F-1EF9-7248-8B20-7D214D91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85B2-D66C-484B-B600-BCF26101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EBE85-A902-EB4B-BFD4-B4ECB3B9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31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9E35-BC70-9643-8DAB-1AB39DFF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C86A-102D-4549-96CF-EA91D0C7E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55DF16-FA17-5047-AA48-33071184B73C}" type="datetime1">
              <a:rPr lang="en-GB" smtClean="0"/>
              <a:t>19/11/2018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359D-9BEB-6B41-80D4-72A028818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Dr. Basil Elmasri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48B1-92FB-E04E-9BC8-4FEC8A26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282C0-7804-8441-8A2A-B5D68C73B8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C965F-AD02-054D-8F2A-22AE3F4012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C50F-D1AC-0B47-91F6-04AD34AF0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525" y="964642"/>
            <a:ext cx="11280950" cy="3275761"/>
          </a:xfrm>
        </p:spPr>
        <p:txBody>
          <a:bodyPr lIns="0" rIns="0" anchor="ctr" anchorCtr="0">
            <a:noAutofit/>
          </a:bodyPr>
          <a:lstStyle/>
          <a:p>
            <a:r>
              <a:rPr lang="en-US" sz="10000" dirty="0">
                <a:latin typeface="Arial" panose="020B0604020202020204" pitchFamily="34" charset="0"/>
                <a:cs typeface="Arial" panose="020B0604020202020204" pitchFamily="34" charset="0"/>
              </a:rPr>
              <a:t>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D130-FF76-DA4F-8F1E-32C8C8208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690" y="4240403"/>
            <a:ext cx="9144000" cy="1153345"/>
          </a:xfrm>
        </p:spPr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Dr. Basil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Elmasri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b.elmasri@gold.ac.uk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AE656-B6ED-DA41-B21B-C9AB4E0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8EBA-6D5D-F54C-B5AF-C6794856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</p:spTree>
    <p:extLst>
      <p:ext uri="{BB962C8B-B14F-4D97-AF65-F5344CB8AC3E}">
        <p14:creationId xmlns:p14="http://schemas.microsoft.com/office/powerpoint/2010/main" val="368067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6BD7-6940-423B-A07C-25443532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9624-C674-42F3-82EA-87BC7675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10515600" cy="45873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 page, a document consists of objects.</a:t>
            </a:r>
          </a:p>
          <a:p>
            <a:r>
              <a:rPr lang="en-US" dirty="0"/>
              <a:t>An object is a file; such as an HTML file, an image, video clip.</a:t>
            </a:r>
          </a:p>
          <a:p>
            <a:r>
              <a:rPr lang="en-US" dirty="0"/>
              <a:t>Each object is addressable by a single URL. Web pages consist of a base HTML file.</a:t>
            </a:r>
          </a:p>
          <a:p>
            <a:r>
              <a:rPr lang="en-US" dirty="0"/>
              <a:t>Web browsers implement the client side of HTTP. Web servers, which implement the server side of HTTP, hosts Web objects</a:t>
            </a:r>
          </a:p>
          <a:p>
            <a:r>
              <a:rPr lang="en-US" dirty="0"/>
              <a:t>Servers include Apache and Microsoft Internet Information Server. (IIS)</a:t>
            </a:r>
          </a:p>
          <a:p>
            <a:r>
              <a:rPr lang="en-US" dirty="0"/>
              <a:t>Versions: HTTP 1.0, HTTP 1.1, HTTP 2.0 (SPDY)</a:t>
            </a:r>
          </a:p>
          <a:p>
            <a:r>
              <a:rPr lang="en-US" dirty="0"/>
              <a:t>Messages: request and response messages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9F80-A132-4029-B8F9-CD40B616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0FB3F-4222-47E0-ACD5-AF10696F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0712-6FC6-4AA6-8489-D685233F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Message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9A66-8DC7-4133-B65B-B400CEF4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types of messages exchanged, for example, request messages and response messages</a:t>
            </a:r>
          </a:p>
          <a:p>
            <a:pPr algn="just"/>
            <a:r>
              <a:rPr lang="en-US" dirty="0"/>
              <a:t>The syntax of the various message types, such as the fields in the message and how the fields are described</a:t>
            </a:r>
          </a:p>
          <a:p>
            <a:pPr algn="just"/>
            <a:r>
              <a:rPr lang="en-US" dirty="0"/>
              <a:t>The semantics of the fields, that is, the meaning of the information in the fields</a:t>
            </a:r>
          </a:p>
          <a:p>
            <a:pPr algn="just"/>
            <a:r>
              <a:rPr lang="en-US" dirty="0"/>
              <a:t>Rules for determining when and how a process sends messages and responds to messages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CF7BB-0BD8-4613-89ED-A9C658C3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478E9-0527-4F98-936F-A3D374A1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32F6-6A75-4FD3-AD5C-719845E1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Message Format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817D61-F882-4ECA-8CF8-6DA007310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838" y="1413358"/>
            <a:ext cx="8605556" cy="47636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88748-3085-4ED5-BDDF-D62ABF6E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C2D79-44E8-413A-BEEB-8E7800BC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240F-D9F4-4871-9D86-A531B233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7DC8-4E7C-4223-86D2-9D53F47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</a:t>
            </a:r>
            <a:r>
              <a:rPr lang="en-US" dirty="0"/>
              <a:t>: space, </a:t>
            </a:r>
            <a:r>
              <a:rPr lang="en-US" dirty="0" err="1"/>
              <a:t>cr</a:t>
            </a:r>
            <a:r>
              <a:rPr lang="en-US" dirty="0"/>
              <a:t>: carriage return, and </a:t>
            </a:r>
            <a:r>
              <a:rPr lang="en-US" dirty="0" err="1"/>
              <a:t>lf</a:t>
            </a:r>
            <a:r>
              <a:rPr lang="en-US" dirty="0"/>
              <a:t>: line feed.</a:t>
            </a:r>
          </a:p>
          <a:p>
            <a:r>
              <a:rPr lang="en-US" dirty="0"/>
              <a:t>Methods: GET, POST, HEAD, PUT, DELETE, TRACE, OPTIONS, CONNECT, and PATCH.</a:t>
            </a:r>
          </a:p>
          <a:p>
            <a:r>
              <a:rPr lang="en-GB" dirty="0"/>
              <a:t>URL: object location on the host</a:t>
            </a:r>
          </a:p>
          <a:p>
            <a:r>
              <a:rPr lang="en-GB" dirty="0"/>
              <a:t>Header lines include different parameters and values </a:t>
            </a:r>
          </a:p>
          <a:p>
            <a:r>
              <a:rPr lang="en-GB" dirty="0"/>
              <a:t>Host: host name, the server name</a:t>
            </a:r>
          </a:p>
          <a:p>
            <a:r>
              <a:rPr lang="en-GB" dirty="0"/>
              <a:t>HTTP Connection type</a:t>
            </a:r>
          </a:p>
          <a:p>
            <a:r>
              <a:rPr lang="en-GB" dirty="0"/>
              <a:t>Client’s browsers, e.g. Mozilla, Chrome, etc..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37F9-0B69-4531-99E8-6D46682F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08B30-544C-4DAC-8674-80CC04A1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0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32F6-6A75-4FD3-AD5C-719845E1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Response Message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B3FC13-42E7-4AAA-B117-B25CEF39F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71" y="1409166"/>
            <a:ext cx="8637563" cy="48180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88748-3085-4ED5-BDDF-D62ABF6E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C2D79-44E8-413A-BEEB-8E7800BC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32F6-6A75-4FD3-AD5C-719845E1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Response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EDE-8BAC-4492-9494-A17E73CD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Status codes and phrases types:</a:t>
            </a:r>
          </a:p>
          <a:p>
            <a:pPr lvl="1"/>
            <a:r>
              <a:rPr lang="en-GB" dirty="0"/>
              <a:t>1xx Informational response</a:t>
            </a:r>
          </a:p>
          <a:p>
            <a:pPr lvl="1"/>
            <a:r>
              <a:rPr lang="en-GB" dirty="0"/>
              <a:t>2xx Success</a:t>
            </a:r>
          </a:p>
          <a:p>
            <a:pPr lvl="1"/>
            <a:r>
              <a:rPr lang="en-GB" dirty="0"/>
              <a:t>3xx Redirection</a:t>
            </a:r>
          </a:p>
          <a:p>
            <a:pPr lvl="1"/>
            <a:r>
              <a:rPr lang="en-GB" dirty="0"/>
              <a:t>4xx Client errors</a:t>
            </a:r>
          </a:p>
          <a:p>
            <a:pPr lvl="1"/>
            <a:r>
              <a:rPr lang="en-GB" dirty="0"/>
              <a:t>5xx Server errors</a:t>
            </a:r>
          </a:p>
          <a:p>
            <a:r>
              <a:rPr lang="en-GB" dirty="0"/>
              <a:t>Examples: 200 OK, 404 Not Found, 500 Internal Server Error,</a:t>
            </a:r>
            <a:r>
              <a:rPr lang="en-US" dirty="0"/>
              <a:t> 503 Service Unavailable; server is overloaded or down, 505 HTTP Version Not Supported</a:t>
            </a:r>
          </a:p>
          <a:p>
            <a:r>
              <a:rPr lang="en-GB" dirty="0"/>
              <a:t>Header lines: Date, content-Length, Content-Type,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88748-3085-4ED5-BDDF-D62ABF6E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C2D79-44E8-413A-BEEB-8E7800BC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8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F666-2E61-4B8D-A136-3E31ED9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Name System (DNS)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4613-4CAA-46C0-8CEC-88DC2F85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Hosts are identified by URLs and IP addresses</a:t>
            </a:r>
          </a:p>
          <a:p>
            <a:pPr algn="just"/>
            <a:r>
              <a:rPr lang="en-GB" dirty="0"/>
              <a:t>DNS is like the Internet’s Directory Service. It translates user-supplied hostnames to IP addresses, in a hierarchal way.</a:t>
            </a:r>
          </a:p>
          <a:p>
            <a:pPr algn="just"/>
            <a:r>
              <a:rPr lang="en-GB" dirty="0"/>
              <a:t>Example: hostname </a:t>
            </a:r>
            <a:r>
              <a:rPr lang="en-GB" dirty="0" err="1"/>
              <a:t>gold.ac.uk</a:t>
            </a:r>
            <a:r>
              <a:rPr lang="en-GB" dirty="0"/>
              <a:t>, IP address 159.100.136.49</a:t>
            </a:r>
          </a:p>
          <a:p>
            <a:pPr algn="just"/>
            <a:r>
              <a:rPr lang="en-GB" dirty="0"/>
              <a:t>.</a:t>
            </a:r>
            <a:r>
              <a:rPr lang="en-GB" dirty="0" err="1"/>
              <a:t>uk</a:t>
            </a:r>
            <a:r>
              <a:rPr lang="en-GB" dirty="0"/>
              <a:t> level domain is resolved, then .</a:t>
            </a:r>
            <a:r>
              <a:rPr lang="en-GB" dirty="0" err="1"/>
              <a:t>ac.uk</a:t>
            </a:r>
            <a:r>
              <a:rPr lang="en-GB" dirty="0"/>
              <a:t>, then </a:t>
            </a:r>
            <a:r>
              <a:rPr lang="en-GB" dirty="0" err="1"/>
              <a:t>gold.ac.uk</a:t>
            </a:r>
            <a:endParaRPr lang="en-GB" dirty="0"/>
          </a:p>
          <a:p>
            <a:pPr algn="just"/>
            <a:r>
              <a:rPr lang="en-GB" dirty="0"/>
              <a:t>DNS is used in various internet applications, web, email, file download...etc.</a:t>
            </a:r>
          </a:p>
          <a:p>
            <a:pPr algn="just"/>
            <a:r>
              <a:rPr lang="en-GB" dirty="0"/>
              <a:t>CMD command: “</a:t>
            </a:r>
            <a:r>
              <a:rPr lang="en-GB" dirty="0" err="1"/>
              <a:t>nslookup</a:t>
            </a:r>
            <a:r>
              <a:rPr lang="en-GB" dirty="0"/>
              <a:t>” followed by hostname or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AE84A-B44B-4814-BE3F-CD0EA0DD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A2EE2-2AD7-40A5-BF93-258AA31B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69E3-D553-4C22-B138-3FFF3BBF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5BA3-C78F-48E5-8CF4-B507E55E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End to end delivery guarantee.</a:t>
            </a:r>
          </a:p>
          <a:p>
            <a:r>
              <a:rPr lang="en-GB" dirty="0"/>
              <a:t>Connection-Oriented and Connectionless Communication</a:t>
            </a:r>
          </a:p>
          <a:p>
            <a:r>
              <a:rPr lang="en-GB" dirty="0"/>
              <a:t>Same Order Delivery</a:t>
            </a:r>
          </a:p>
          <a:p>
            <a:r>
              <a:rPr lang="en-GB" dirty="0"/>
              <a:t>Flow Control, end systems capabilities</a:t>
            </a:r>
          </a:p>
          <a:p>
            <a:r>
              <a:rPr lang="en-GB" dirty="0"/>
              <a:t>Traffic Control, for the network and its congestion</a:t>
            </a:r>
          </a:p>
          <a:p>
            <a:pPr algn="just"/>
            <a:r>
              <a:rPr lang="en-GB" dirty="0"/>
              <a:t>Multiplexing: the use of different and simultaneous applications over a network, e.g. different internet browsers are opened on the same computer.</a:t>
            </a:r>
          </a:p>
          <a:p>
            <a:pPr algn="just"/>
            <a:r>
              <a:rPr lang="en-GB" dirty="0"/>
              <a:t>User Datagram Protocol (UDP), an unreliable, connectionless service, usually for non-delay tolerant applications.</a:t>
            </a:r>
          </a:p>
          <a:p>
            <a:pPr algn="just"/>
            <a:r>
              <a:rPr lang="en-GB" dirty="0"/>
              <a:t> Transmission Control Protocol (TCP) connection-oriented, reliable.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0E61A-317C-4640-9C60-30D0D8E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C141-F0F3-48CA-8CC1-F7DE6D4A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EC65-AFC6-124F-B771-0FCFC6C8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33714" cy="2978150"/>
          </a:xfrm>
        </p:spPr>
        <p:txBody>
          <a:bodyPr/>
          <a:lstStyle/>
          <a:p>
            <a:r>
              <a:rPr lang="en-US" dirty="0"/>
              <a:t>Transmission Control Protocol (TCP)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267464-6E6D-F84F-99A7-CFB86CDCF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914" y="187907"/>
            <a:ext cx="6629398" cy="61684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E2A52-DCFB-6643-A48D-7ACD51C8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E6150-A20E-9849-B1A7-77184C32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7DA32-065F-6648-B9C1-205C5F087F0D}"/>
              </a:ext>
            </a:extLst>
          </p:cNvPr>
          <p:cNvSpPr txBox="1"/>
          <p:nvPr/>
        </p:nvSpPr>
        <p:spPr>
          <a:xfrm>
            <a:off x="595313" y="3343275"/>
            <a:ext cx="3276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Fields are NOT textual like HTTP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are set in binary values</a:t>
            </a:r>
          </a:p>
        </p:txBody>
      </p:sp>
    </p:spTree>
    <p:extLst>
      <p:ext uri="{BB962C8B-B14F-4D97-AF65-F5344CB8AC3E}">
        <p14:creationId xmlns:p14="http://schemas.microsoft.com/office/powerpoint/2010/main" val="334009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936E-467E-E043-A56D-6A7AD658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explained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2410-7891-9B48-B83A-D7D483A5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Source and destination port numbers, used for multiplexing/demultiplexing data from/to upper-layer applications</a:t>
            </a:r>
          </a:p>
          <a:p>
            <a:pPr algn="just"/>
            <a:r>
              <a:rPr lang="en-US" dirty="0"/>
              <a:t>Sequence number field and  acknowledgment number fields are used by the TCP sender and receiver in implementing a reliable data transfer. A sent TCP segment has to be acknowledged</a:t>
            </a:r>
          </a:p>
          <a:p>
            <a:pPr algn="just"/>
            <a:r>
              <a:rPr lang="en-US" dirty="0"/>
              <a:t>Receive window field is used for flow control,  to indicate the number of bytes that a receiver is willing to accept.</a:t>
            </a:r>
          </a:p>
          <a:p>
            <a:pPr algn="just"/>
            <a:r>
              <a:rPr lang="en-US" dirty="0"/>
              <a:t>header length field specifies the length of the TCP 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27C26-B1ED-AD4C-A180-C9431630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3CF62-6F8B-5740-B38D-9020B30E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6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BB54-79D1-8C4E-AED7-1EDFD0F5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C2DC-2133-6C4D-9409-615BF134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Computer networking : a top-down approach / James F. Kurose, Keith W. Ross. — 6th edition</a:t>
            </a:r>
          </a:p>
          <a:p>
            <a:pPr algn="just"/>
            <a:r>
              <a:rPr lang="en-US" dirty="0"/>
              <a:t>Ways of communication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Connectivity – links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Topology and devices – nodes</a:t>
            </a:r>
          </a:p>
          <a:p>
            <a:pPr algn="just"/>
            <a:r>
              <a:rPr lang="en-US" dirty="0"/>
              <a:t>Interconnectivity</a:t>
            </a:r>
          </a:p>
          <a:p>
            <a:pPr algn="just"/>
            <a:r>
              <a:rPr lang="en-US" dirty="0"/>
              <a:t>Area networks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Switching and multiplexing – packet and circuit switching</a:t>
            </a:r>
          </a:p>
          <a:p>
            <a:pPr algn="just"/>
            <a:r>
              <a:rPr lang="en-US" dirty="0"/>
              <a:t>Reliability and loss tolerance. Types of delay, and packet loss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 layers and Architecture, headers</a:t>
            </a:r>
            <a:r>
              <a:rPr lang="en-US" dirty="0"/>
              <a:t>. Encapsulation.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03FE7-5489-9D4B-A00D-62A7FBDB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608D-224B-8140-AC05-A892B49F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</p:spTree>
    <p:extLst>
      <p:ext uri="{BB962C8B-B14F-4D97-AF65-F5344CB8AC3E}">
        <p14:creationId xmlns:p14="http://schemas.microsoft.com/office/powerpoint/2010/main" val="223572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BCA4-FF13-7E48-821C-295BDD00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explained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27DE-F9CE-0D49-A7F6-3ECF395F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Options field is optional and it is variable-length, it is used for extra information, e.g. when a sender and receiver negotiate the maximum segment size (MSS), or a window scaling factor for use in high-speed networks. A time-stamping option is also defined in some cases.</a:t>
            </a:r>
          </a:p>
          <a:p>
            <a:pPr algn="just"/>
            <a:r>
              <a:rPr lang="en-US" dirty="0"/>
              <a:t>Usually, the options field is empty, so that the length of the typical TCP header is 20 bytes.</a:t>
            </a:r>
          </a:p>
          <a:p>
            <a:pPr algn="just"/>
            <a:r>
              <a:rPr lang="en-US" dirty="0"/>
              <a:t>Checksum provides integrity and error detection, to determine whether bits within the segment have been altered.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654F4-5307-2948-B101-4F2330AA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18532-2C39-A54D-B94D-74BEE9E4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00BC-9FE2-0C43-9023-F0D245ED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explained (III) –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49BF-78B7-F14F-9C29-17B31DA9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Flags, 6 bits.</a:t>
            </a:r>
          </a:p>
          <a:p>
            <a:r>
              <a:rPr lang="en-US" dirty="0"/>
              <a:t>ACK to indicate that the segment contains an acknowledgment </a:t>
            </a:r>
          </a:p>
          <a:p>
            <a:r>
              <a:rPr lang="en-US" dirty="0"/>
              <a:t>The RST, SYN, and FIN bits are used for connection setup and teardown, Reset, </a:t>
            </a:r>
            <a:r>
              <a:rPr lang="en-US" dirty="0" err="1"/>
              <a:t>Synchronisation</a:t>
            </a:r>
            <a:r>
              <a:rPr lang="en-US" dirty="0"/>
              <a:t>, and Finish</a:t>
            </a:r>
          </a:p>
          <a:p>
            <a:r>
              <a:rPr lang="en-US" dirty="0"/>
              <a:t>The PSH bit indicates that the receiver should pass the data to the upper layer immediately. </a:t>
            </a:r>
          </a:p>
          <a:p>
            <a:r>
              <a:rPr lang="en-US" dirty="0"/>
              <a:t>URG bit is used to indicate that there is data in this segment that the sending-side upper-layer entity has marked as “urgent.”</a:t>
            </a:r>
          </a:p>
          <a:p>
            <a:r>
              <a:rPr lang="en-US" dirty="0"/>
              <a:t>The location of the last byte of this urgent data is indicated by the 16-bit urgent data pointer field.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B022C-FF91-7048-91AF-0ACF37C5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B73C0-3EBD-EE4A-ADE9-FA3FBB45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1230-19E6-7749-B237-71826277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7252" cy="1460500"/>
          </a:xfrm>
        </p:spPr>
        <p:txBody>
          <a:bodyPr/>
          <a:lstStyle/>
          <a:p>
            <a:r>
              <a:rPr lang="en-US" dirty="0"/>
              <a:t>Three-way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99B5-A69E-484B-9758-2238C2F6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3963" cy="4351338"/>
          </a:xfrm>
        </p:spPr>
        <p:txBody>
          <a:bodyPr/>
          <a:lstStyle/>
          <a:p>
            <a:r>
              <a:rPr lang="en-US" dirty="0"/>
              <a:t>Connection establishment</a:t>
            </a:r>
          </a:p>
          <a:p>
            <a:r>
              <a:rPr lang="en-US" dirty="0"/>
              <a:t>a client wants to initiate a TCP connection</a:t>
            </a:r>
          </a:p>
          <a:p>
            <a:r>
              <a:rPr lang="en-US" dirty="0"/>
              <a:t>Some flags’ values are set from 0 to 1. SYN, 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EDE91-2A22-5143-8619-44F2EA76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1EC71-B6BD-4D4F-B122-5275E8F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78DB7-CE87-B34A-B5C5-9DF2EF42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884932"/>
            <a:ext cx="6340773" cy="54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8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1F17-AED5-1043-92D3-B10E3422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2363" cy="3849688"/>
          </a:xfrm>
        </p:spPr>
        <p:txBody>
          <a:bodyPr>
            <a:normAutofit/>
          </a:bodyPr>
          <a:lstStyle/>
          <a:p>
            <a:r>
              <a:rPr lang="en-US" dirty="0"/>
              <a:t>Closing TCP connection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FIN flags are set to 1</a:t>
            </a:r>
            <a:br>
              <a:rPr lang="en-US" sz="2800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95FDD6-35F6-FD49-AC34-07046614D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051" y="26742"/>
            <a:ext cx="6188210" cy="644549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1DB40-D4C1-DB41-A82A-8BB66049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4E6B3-482B-7440-9D28-06A19730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2B4A-BC99-CE48-B342-6327FB4F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1013" cy="1935163"/>
          </a:xfrm>
        </p:spPr>
        <p:txBody>
          <a:bodyPr/>
          <a:lstStyle/>
          <a:p>
            <a:r>
              <a:rPr lang="en-US" dirty="0"/>
              <a:t>Reliability: retransmission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918E-098E-714B-8434-81CCE2B2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788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received but acknowledgement got lost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A5911-0FCA-D149-AA53-7CA810EE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0474-1D04-FB49-A587-ABE7D7B5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ACE08-B0AA-F842-82A0-4834A28B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26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65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4640-49DA-9C4D-828D-D4365F90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92D0-8E8C-5541-8491-125D2281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8163" cy="4351338"/>
          </a:xfrm>
        </p:spPr>
        <p:txBody>
          <a:bodyPr/>
          <a:lstStyle/>
          <a:p>
            <a:r>
              <a:rPr lang="en-US" dirty="0"/>
              <a:t>Fast retransmit: retransmitting the missing segment before the segment’s timer expires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A92CB-A756-3E45-BDEE-3D4BC5D6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170C4-E731-8748-B2A2-0B621B74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B94DB-E0F6-C943-86CB-65DE49B8A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5"/>
          <a:stretch/>
        </p:blipFill>
        <p:spPr>
          <a:xfrm>
            <a:off x="4268515" y="128587"/>
            <a:ext cx="6147073" cy="65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0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236A-8A8D-3946-89FF-6E297E48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Datagram Protocol (UDP)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B2FBAE-7CE7-F548-A243-B0EC0E507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8049" y="1690688"/>
            <a:ext cx="493905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92EEF-D2A1-7848-BB08-BC9CF575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13B24-2DFF-064A-917A-269370AF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5B46D-4FA8-4844-9FAE-30B220507093}"/>
              </a:ext>
            </a:extLst>
          </p:cNvPr>
          <p:cNvSpPr txBox="1"/>
          <p:nvPr/>
        </p:nvSpPr>
        <p:spPr>
          <a:xfrm>
            <a:off x="985838" y="2533651"/>
            <a:ext cx="3047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Compare TCP to UDP header</a:t>
            </a:r>
          </a:p>
        </p:txBody>
      </p:sp>
    </p:spTree>
    <p:extLst>
      <p:ext uri="{BB962C8B-B14F-4D97-AF65-F5344CB8AC3E}">
        <p14:creationId xmlns:p14="http://schemas.microsoft.com/office/powerpoint/2010/main" val="2693602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44CF-9471-9348-9292-89B1706E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82BE-535C-2E45-A328-572A00C7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Moving (routing) network-layer packets known as datagrams from one host to another</a:t>
            </a:r>
          </a:p>
          <a:p>
            <a:pPr algn="just"/>
            <a:r>
              <a:rPr lang="en-US" dirty="0"/>
              <a:t>A transport layer protocol (TCP or UDP) in a source host passes a transport-layer segment and a </a:t>
            </a:r>
            <a:r>
              <a:rPr lang="en-US" b="1" dirty="0"/>
              <a:t>destination address </a:t>
            </a:r>
            <a:r>
              <a:rPr lang="en-US" dirty="0"/>
              <a:t>to the network layer.</a:t>
            </a:r>
          </a:p>
          <a:p>
            <a:pPr algn="just"/>
            <a:r>
              <a:rPr lang="en-US" dirty="0"/>
              <a:t>Routers in the internet are network layer network nodes</a:t>
            </a:r>
          </a:p>
          <a:p>
            <a:pPr algn="just"/>
            <a:r>
              <a:rPr lang="en-US" dirty="0"/>
              <a:t>Forwarding packets arrives at a router’s input link, the router must move the packet to the appropriate output link</a:t>
            </a:r>
          </a:p>
          <a:p>
            <a:pPr algn="just"/>
            <a:r>
              <a:rPr lang="en-US" dirty="0"/>
              <a:t>Routing. The network layer must determine the route or path taken by packets as they flow from a sender to a receiver.</a:t>
            </a:r>
          </a:p>
          <a:p>
            <a:pPr algn="just"/>
            <a:r>
              <a:rPr lang="en-US" dirty="0"/>
              <a:t>Every router has a forwarding 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6F45E-FDAB-BD4C-9F00-BA1E8C1F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064E-56C1-2A4F-B75B-F7912F4D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82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7237-D48C-9D40-B9FF-CEDF703F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0" y="1308100"/>
            <a:ext cx="1890305" cy="21209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Internet Protocol (IP)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C648-1B05-E749-95A4-88F7524E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487"/>
            <a:ext cx="10515600" cy="4351338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56928-B4FB-0643-B9FF-058D1068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A0428-6B05-7D4E-B509-4BAAF055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1AB43-03E9-4D41-9753-5150BC91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3" y="0"/>
            <a:ext cx="9382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79BB-B604-384A-A87C-61830630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explained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A952-1AA8-7849-B46A-8BB7EDD6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Version number: 4 bits, IPv4, IPv6</a:t>
            </a:r>
          </a:p>
          <a:p>
            <a:pPr algn="just"/>
            <a:r>
              <a:rPr lang="en-US" dirty="0"/>
              <a:t>Header length. to determine where in the IP datagram the data actually begins.</a:t>
            </a:r>
          </a:p>
          <a:p>
            <a:pPr algn="just"/>
            <a:r>
              <a:rPr lang="en-US" dirty="0"/>
              <a:t>Identifier, flags, fragmentation offset.  For IP fragmentation</a:t>
            </a:r>
          </a:p>
          <a:p>
            <a:pPr algn="just"/>
            <a:r>
              <a:rPr lang="en-US" dirty="0"/>
              <a:t>Time-to-live (TTL): to ensure that IP datagrams do not circulate forever. This field is decremented by one each time the datagram is processed by a router. Once the TTL field reaches 0, the datagram must be dropped.</a:t>
            </a:r>
          </a:p>
          <a:p>
            <a:pPr algn="just"/>
            <a:r>
              <a:rPr lang="en-US" dirty="0"/>
              <a:t>Upper Layer Protocol. when an IP datagram reaches its final destination. Indicates the specific transport-layer protocol to which the data portion of this IP datagram should be passed. TCP value is 6 UDP’s is 17.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E32DD-6B16-FD49-9DC0-A7D6E7ED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212A6-B83A-DE48-BB34-AE97DD67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6CEE-8C04-1C41-9467-6C027DD8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D646-EE08-0946-96FD-77432A85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Unicast: source to one destination</a:t>
            </a:r>
          </a:p>
          <a:p>
            <a:pPr algn="just"/>
            <a:r>
              <a:rPr lang="en-US" dirty="0"/>
              <a:t>Broadcast: source to all destinations</a:t>
            </a:r>
          </a:p>
          <a:p>
            <a:pPr algn="just"/>
            <a:r>
              <a:rPr lang="en-US" dirty="0"/>
              <a:t>Multicast: source to subset destination</a:t>
            </a:r>
          </a:p>
          <a:p>
            <a:pPr algn="just"/>
            <a:r>
              <a:rPr lang="en-US" dirty="0"/>
              <a:t>Physical media:</a:t>
            </a:r>
          </a:p>
          <a:p>
            <a:pPr lvl="1" algn="just"/>
            <a:r>
              <a:rPr lang="en-US" dirty="0"/>
              <a:t>Twisted-Pair Copper Wire</a:t>
            </a:r>
          </a:p>
          <a:p>
            <a:pPr lvl="1" algn="just"/>
            <a:r>
              <a:rPr lang="en-US" dirty="0"/>
              <a:t>Coaxial Cable</a:t>
            </a:r>
          </a:p>
          <a:p>
            <a:pPr lvl="1" algn="just"/>
            <a:r>
              <a:rPr lang="en-US" dirty="0"/>
              <a:t>Fiber Optics</a:t>
            </a:r>
          </a:p>
          <a:p>
            <a:pPr lvl="1" algn="just"/>
            <a:r>
              <a:rPr lang="en-US" dirty="0"/>
              <a:t>Radio Channels, and satellite communications</a:t>
            </a:r>
          </a:p>
          <a:p>
            <a:pPr algn="just"/>
            <a:r>
              <a:rPr lang="en-US" dirty="0"/>
              <a:t>Topologies: Star, bus, token ring, wireless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51901-474D-8B4D-94FB-91A93BDC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7F617-F1C2-1640-9008-71BC5E67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23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21DE-E49E-C44F-9123-4ADAF224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explained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943-60C4-7B4D-AA84-A53BF3A7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Header checksum. Helps a router in detecting bit errors, and achieve integrity.</a:t>
            </a:r>
          </a:p>
          <a:p>
            <a:pPr algn="just"/>
            <a:r>
              <a:rPr lang="en-US" dirty="0"/>
              <a:t>Source and destination IP addresses, 32 bit IP addresses</a:t>
            </a:r>
          </a:p>
          <a:p>
            <a:pPr algn="just"/>
            <a:r>
              <a:rPr lang="en-US" dirty="0"/>
              <a:t>source host usually determines the destination address via a DNS lookup.</a:t>
            </a:r>
          </a:p>
          <a:p>
            <a:pPr algn="just"/>
            <a:r>
              <a:rPr lang="en-US" dirty="0"/>
              <a:t>Options. This fields is rarely used, to allow an IP header to be extended.</a:t>
            </a:r>
          </a:p>
          <a:p>
            <a:pPr algn="just"/>
            <a:r>
              <a:rPr lang="en-US" dirty="0"/>
              <a:t>If an IP datagrams do not contain options, so a typical IP datagram is 20-byte 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D377-D4B9-FC4B-A3CF-897C6503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5E9FC-1BDF-E646-ADC0-E2B8EAE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1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F405-963B-D640-BA2C-C1A010D9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Network layer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B42A-68D0-6744-A1CE-8FF8F5F6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Routing, how to fill up forwarding tables in the routers?</a:t>
            </a:r>
          </a:p>
          <a:p>
            <a:r>
              <a:rPr lang="en-US" dirty="0"/>
              <a:t>Routing algorithms and routing protocols.</a:t>
            </a:r>
          </a:p>
          <a:p>
            <a:r>
              <a:rPr lang="en-GB" dirty="0"/>
              <a:t>Distance Vector (DV) algorithm: Routing Information Protocol (RIP)</a:t>
            </a:r>
          </a:p>
          <a:p>
            <a:r>
              <a:rPr lang="en-GB" dirty="0"/>
              <a:t>Link-state routing algorithm: Open Shortest Path First (OSPF) </a:t>
            </a:r>
          </a:p>
          <a:p>
            <a:r>
              <a:rPr lang="en-GB" dirty="0"/>
              <a:t>IP addressing, particularly IPv4</a:t>
            </a:r>
          </a:p>
          <a:p>
            <a:r>
              <a:rPr lang="en-US" dirty="0"/>
              <a:t>IPv6, differences from IPv4, why it was proposed and developed.</a:t>
            </a:r>
          </a:p>
          <a:p>
            <a:r>
              <a:rPr lang="en-US" dirty="0"/>
              <a:t>Mobile IP, for wireless mobile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DD65E-34B3-C946-927A-644D0BEA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1B794-B89B-1F43-9A07-4F2073BF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22AB-05F6-9148-A944-1EBBB569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 vs Circuit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6BDA-EBDF-7048-A244-1DD33B89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circuit switching, link, transmission rate, are reserved with fixed values for communication between end systems. E.g. landline telephones</a:t>
            </a:r>
          </a:p>
          <a:p>
            <a:pPr algn="just"/>
            <a:r>
              <a:rPr lang="en-US" dirty="0"/>
              <a:t>In Packet Switching, long messages are broken down into smaller chunks of data known as packets.</a:t>
            </a:r>
          </a:p>
          <a:p>
            <a:pPr algn="just"/>
            <a:r>
              <a:rPr lang="en-US" dirty="0"/>
              <a:t>Store-and-forward transmission for the packets within the network nodes, e.g. routers, switches. No fixed link or resources.</a:t>
            </a:r>
          </a:p>
          <a:p>
            <a:pPr algn="just"/>
            <a:r>
              <a:rPr lang="en-US" dirty="0"/>
              <a:t>Each node has a buffer, stores coming packets, then forward to destinations. E.g. the internet.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0405-9438-804C-A6F1-2DB49A7C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65866-F615-634A-B504-EB212E66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978-B2E8-F74B-AC9F-0879D34B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3AC7-8D39-434D-8DAE-E42BBD79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Delay, Loss, and Throughput issues in Packet-Switched Networks</a:t>
            </a:r>
          </a:p>
          <a:p>
            <a:pPr algn="just"/>
            <a:r>
              <a:rPr lang="en-US" dirty="0"/>
              <a:t>Layered Architecture of the internet, logically separate functions. Each layer may have different responsibility than other layers. For example; guaranteed delivery, routing, addressing.</a:t>
            </a:r>
          </a:p>
          <a:p>
            <a:pPr algn="just"/>
            <a:r>
              <a:rPr lang="en-US" dirty="0"/>
              <a:t>Encapsulation: a chuck of an application data is appended with extra information at each layer, called headers, and footers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FF593-FEF5-044A-98D7-FC0BC59F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8DB58-C98E-B442-B656-459EF8BF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3142-2407-5A4C-A011-4FB95057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3112" cy="1730375"/>
          </a:xfrm>
        </p:spPr>
        <p:txBody>
          <a:bodyPr/>
          <a:lstStyle/>
          <a:p>
            <a:r>
              <a:rPr lang="en-US" dirty="0"/>
              <a:t>Example on layering, travel by </a:t>
            </a:r>
            <a:r>
              <a:rPr lang="en-US" dirty="0" err="1"/>
              <a:t>areoplanes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6E78-146C-0343-B2B9-895167EE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025FF-DB47-4E4D-AB0E-D41BA6AA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70C97-B3C5-3B45-AD59-1A9CE042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05E44-0797-B842-A385-A949C53A5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98" y="1638595"/>
            <a:ext cx="5977202" cy="46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6DE6-8D43-354D-8C67-6B8587C3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layers, IOS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0B4E0-591C-3F42-9C08-CB694E01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39E0C-258D-F740-82A9-3742433F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7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6FA519-C8D3-104D-9EC6-834FEEE5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761" y="1825625"/>
            <a:ext cx="6394478" cy="4351338"/>
          </a:xfr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F6EB3146-593E-8145-96CC-10F821E8D386}"/>
              </a:ext>
            </a:extLst>
          </p:cNvPr>
          <p:cNvSpPr/>
          <p:nvPr/>
        </p:nvSpPr>
        <p:spPr>
          <a:xfrm rot="10800000">
            <a:off x="5499100" y="1991519"/>
            <a:ext cx="1181100" cy="1765300"/>
          </a:xfrm>
          <a:prstGeom prst="rightBrace">
            <a:avLst>
              <a:gd name="adj1" fmla="val 17473"/>
              <a:gd name="adj2" fmla="val 23381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9577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EF1-BD7D-2944-AA8F-8EA6434E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Networked applications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C75-2865-B94C-9168-F089A1FC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Client-server architecture: an always-on host, or process, running all time, called the </a:t>
            </a:r>
            <a:r>
              <a:rPr lang="en-US" i="1" dirty="0"/>
              <a:t>server</a:t>
            </a:r>
            <a:r>
              <a:rPr lang="en-US" dirty="0"/>
              <a:t>, which services requests from many other hosts, called </a:t>
            </a:r>
            <a:r>
              <a:rPr lang="en-US" i="1" dirty="0"/>
              <a:t>clients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Server usually has a fixed, well-known address; IP address.</a:t>
            </a:r>
          </a:p>
          <a:p>
            <a:pPr algn="just"/>
            <a:r>
              <a:rPr lang="en-US" dirty="0"/>
              <a:t>Examples: web servers, mail servers.</a:t>
            </a:r>
          </a:p>
          <a:p>
            <a:pPr algn="just"/>
            <a:r>
              <a:rPr lang="en-US" dirty="0"/>
              <a:t>Peer-to-peer (P2P): minimal, or no dedicated servers</a:t>
            </a:r>
          </a:p>
          <a:p>
            <a:pPr algn="just"/>
            <a:r>
              <a:rPr lang="en-US" dirty="0"/>
              <a:t>Application direct communication between, nearly equal, pairs  of connected hosts, called </a:t>
            </a:r>
            <a:r>
              <a:rPr lang="en-US" i="1" dirty="0"/>
              <a:t>peers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Examples: file sharing; torrents, internet telephony.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6E34-E80A-5641-A341-0D8320E9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5770-9DAF-9445-8375-280E2FDB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</p:spTree>
    <p:extLst>
      <p:ext uri="{BB962C8B-B14F-4D97-AF65-F5344CB8AC3E}">
        <p14:creationId xmlns:p14="http://schemas.microsoft.com/office/powerpoint/2010/main" val="123963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EF1-BD7D-2944-AA8F-8EA6434E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C75-2865-B94C-9168-F089A1FC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Examples on services and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6E34-E80A-5641-A341-0D8320E9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82C0-7804-8441-8A2A-B5D68C73B87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5770-9DAF-9445-8375-280E2FDB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Basil Elmasri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28A883-E079-40E8-A108-5B47F1C51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3863"/>
              </p:ext>
            </p:extLst>
          </p:nvPr>
        </p:nvGraphicFramePr>
        <p:xfrm>
          <a:off x="2431733" y="2439035"/>
          <a:ext cx="738991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403364718"/>
                    </a:ext>
                  </a:extLst>
                </a:gridCol>
                <a:gridCol w="3384332">
                  <a:extLst>
                    <a:ext uri="{9D8B030D-6E8A-4147-A177-3AD203B41FA5}">
                      <a16:colId xmlns:a16="http://schemas.microsoft.com/office/drawing/2014/main" val="289842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Protocols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1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DNS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6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SMTP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0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FTP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 telephony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SIP and RTP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1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Exchanging information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6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1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Gold" id="{F132DB7A-E235-A84D-9F6F-9EDBA3C92055}" vid="{31CD6892-DD20-E14E-AFE5-E76BE1A024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{7669A687-495F-2C4F-8F29-37234A7C4CE4}tf10001063</Template>
  <TotalTime>1207</TotalTime>
  <Words>1816</Words>
  <Application>Microsoft Macintosh PowerPoint</Application>
  <PresentationFormat>Widescreen</PresentationFormat>
  <Paragraphs>229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Computer Networks</vt:lpstr>
      <vt:lpstr>Outline</vt:lpstr>
      <vt:lpstr>Basics </vt:lpstr>
      <vt:lpstr>Packet Switching vs Circuit Switching</vt:lpstr>
      <vt:lpstr>The internet architecture </vt:lpstr>
      <vt:lpstr>Example on layering, travel by areoplanes</vt:lpstr>
      <vt:lpstr>Internet layers, IOS reference model</vt:lpstr>
      <vt:lpstr>Networked applications architecture</vt:lpstr>
      <vt:lpstr>Application layer</vt:lpstr>
      <vt:lpstr>HyperText Transfer Protocol (HTTP)</vt:lpstr>
      <vt:lpstr>HTTP Message Format</vt:lpstr>
      <vt:lpstr>HTTP Request Message Format</vt:lpstr>
      <vt:lpstr>HTTP Request explained</vt:lpstr>
      <vt:lpstr>HTTP Response Message</vt:lpstr>
      <vt:lpstr>HTTP Response explained</vt:lpstr>
      <vt:lpstr>Domain Name System (DNS)</vt:lpstr>
      <vt:lpstr>Transport Layer</vt:lpstr>
      <vt:lpstr>Transmission Control Protocol (TCP) </vt:lpstr>
      <vt:lpstr>TCP header explained (I)</vt:lpstr>
      <vt:lpstr>TCP header explained (II)</vt:lpstr>
      <vt:lpstr>TCP header explained (III) – flags</vt:lpstr>
      <vt:lpstr>Three-way handshake</vt:lpstr>
      <vt:lpstr>Closing TCP connection  FIN flags are set to 1 </vt:lpstr>
      <vt:lpstr>Reliability: retransmission</vt:lpstr>
      <vt:lpstr>PowerPoint Presentation</vt:lpstr>
      <vt:lpstr>User Datagram Protocol (UDP)</vt:lpstr>
      <vt:lpstr>Network Layer</vt:lpstr>
      <vt:lpstr>Internet Protocol (IP)</vt:lpstr>
      <vt:lpstr>IP header explained (I)</vt:lpstr>
      <vt:lpstr>IP header explained (II)</vt:lpstr>
      <vt:lpstr>Other Network layer issues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</dc:title>
  <dc:creator>Microsoft Office User</dc:creator>
  <cp:lastModifiedBy>Microsoft Office User</cp:lastModifiedBy>
  <cp:revision>59</cp:revision>
  <dcterms:created xsi:type="dcterms:W3CDTF">2018-11-16T19:21:10Z</dcterms:created>
  <dcterms:modified xsi:type="dcterms:W3CDTF">2018-11-19T13:59:20Z</dcterms:modified>
</cp:coreProperties>
</file>