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4"/>
  </p:notesMasterIdLst>
  <p:sldIdLst>
    <p:sldId id="257" r:id="rId2"/>
    <p:sldId id="258" r:id="rId3"/>
    <p:sldId id="260" r:id="rId4"/>
    <p:sldId id="259" r:id="rId5"/>
    <p:sldId id="512" r:id="rId6"/>
    <p:sldId id="262" r:id="rId7"/>
    <p:sldId id="261" r:id="rId8"/>
    <p:sldId id="510" r:id="rId9"/>
    <p:sldId id="748" r:id="rId10"/>
    <p:sldId id="749" r:id="rId11"/>
    <p:sldId id="750" r:id="rId12"/>
    <p:sldId id="751" r:id="rId13"/>
    <p:sldId id="752" r:id="rId14"/>
    <p:sldId id="754" r:id="rId15"/>
    <p:sldId id="264" r:id="rId16"/>
    <p:sldId id="864" r:id="rId17"/>
    <p:sldId id="513" r:id="rId18"/>
    <p:sldId id="757" r:id="rId19"/>
    <p:sldId id="534" r:id="rId20"/>
    <p:sldId id="755" r:id="rId21"/>
    <p:sldId id="758" r:id="rId22"/>
    <p:sldId id="759" r:id="rId23"/>
    <p:sldId id="756" r:id="rId24"/>
    <p:sldId id="760" r:id="rId25"/>
    <p:sldId id="761" r:id="rId26"/>
    <p:sldId id="762" r:id="rId27"/>
    <p:sldId id="535" r:id="rId28"/>
    <p:sldId id="536" r:id="rId29"/>
    <p:sldId id="763" r:id="rId30"/>
    <p:sldId id="537" r:id="rId31"/>
    <p:sldId id="765" r:id="rId32"/>
    <p:sldId id="538" r:id="rId33"/>
    <p:sldId id="539" r:id="rId34"/>
    <p:sldId id="772" r:id="rId35"/>
    <p:sldId id="764" r:id="rId36"/>
    <p:sldId id="533" r:id="rId37"/>
    <p:sldId id="766" r:id="rId38"/>
    <p:sldId id="767" r:id="rId39"/>
    <p:sldId id="769" r:id="rId40"/>
    <p:sldId id="770" r:id="rId41"/>
    <p:sldId id="771" r:id="rId42"/>
    <p:sldId id="773" r:id="rId43"/>
    <p:sldId id="774" r:id="rId44"/>
    <p:sldId id="775" r:id="rId45"/>
    <p:sldId id="776" r:id="rId46"/>
    <p:sldId id="777" r:id="rId47"/>
    <p:sldId id="779" r:id="rId48"/>
    <p:sldId id="780" r:id="rId49"/>
    <p:sldId id="781" r:id="rId50"/>
    <p:sldId id="782" r:id="rId51"/>
    <p:sldId id="783" r:id="rId52"/>
    <p:sldId id="784" r:id="rId53"/>
    <p:sldId id="785" r:id="rId54"/>
    <p:sldId id="786" r:id="rId55"/>
    <p:sldId id="787" r:id="rId56"/>
    <p:sldId id="788" r:id="rId57"/>
    <p:sldId id="789" r:id="rId58"/>
    <p:sldId id="790" r:id="rId59"/>
    <p:sldId id="791" r:id="rId60"/>
    <p:sldId id="792" r:id="rId61"/>
    <p:sldId id="793" r:id="rId62"/>
    <p:sldId id="794" r:id="rId63"/>
    <p:sldId id="795" r:id="rId64"/>
    <p:sldId id="796" r:id="rId65"/>
    <p:sldId id="797" r:id="rId66"/>
    <p:sldId id="798" r:id="rId67"/>
    <p:sldId id="799" r:id="rId68"/>
    <p:sldId id="800" r:id="rId69"/>
    <p:sldId id="801" r:id="rId70"/>
    <p:sldId id="802" r:id="rId71"/>
    <p:sldId id="803" r:id="rId72"/>
    <p:sldId id="804" r:id="rId73"/>
    <p:sldId id="805" r:id="rId74"/>
    <p:sldId id="806" r:id="rId75"/>
    <p:sldId id="807" r:id="rId76"/>
    <p:sldId id="808" r:id="rId77"/>
    <p:sldId id="809" r:id="rId78"/>
    <p:sldId id="810" r:id="rId79"/>
    <p:sldId id="811" r:id="rId80"/>
    <p:sldId id="812" r:id="rId81"/>
    <p:sldId id="813" r:id="rId82"/>
    <p:sldId id="814" r:id="rId83"/>
    <p:sldId id="815" r:id="rId84"/>
    <p:sldId id="816" r:id="rId85"/>
    <p:sldId id="817" r:id="rId86"/>
    <p:sldId id="818" r:id="rId87"/>
    <p:sldId id="819" r:id="rId88"/>
    <p:sldId id="820" r:id="rId89"/>
    <p:sldId id="821" r:id="rId90"/>
    <p:sldId id="822" r:id="rId91"/>
    <p:sldId id="823" r:id="rId92"/>
    <p:sldId id="778" r:id="rId93"/>
    <p:sldId id="824" r:id="rId94"/>
    <p:sldId id="825" r:id="rId95"/>
    <p:sldId id="826" r:id="rId96"/>
    <p:sldId id="827" r:id="rId97"/>
    <p:sldId id="828" r:id="rId98"/>
    <p:sldId id="843" r:id="rId99"/>
    <p:sldId id="830" r:id="rId100"/>
    <p:sldId id="829" r:id="rId101"/>
    <p:sldId id="831" r:id="rId102"/>
    <p:sldId id="832" r:id="rId103"/>
    <p:sldId id="833" r:id="rId104"/>
    <p:sldId id="834" r:id="rId105"/>
    <p:sldId id="836" r:id="rId106"/>
    <p:sldId id="837" r:id="rId107"/>
    <p:sldId id="838" r:id="rId108"/>
    <p:sldId id="839" r:id="rId109"/>
    <p:sldId id="840" r:id="rId110"/>
    <p:sldId id="841" r:id="rId111"/>
    <p:sldId id="835" r:id="rId112"/>
    <p:sldId id="844" r:id="rId113"/>
    <p:sldId id="847" r:id="rId114"/>
    <p:sldId id="848" r:id="rId115"/>
    <p:sldId id="846" r:id="rId116"/>
    <p:sldId id="849" r:id="rId117"/>
    <p:sldId id="850" r:id="rId118"/>
    <p:sldId id="851" r:id="rId119"/>
    <p:sldId id="845" r:id="rId120"/>
    <p:sldId id="852" r:id="rId121"/>
    <p:sldId id="854" r:id="rId122"/>
    <p:sldId id="855" r:id="rId123"/>
    <p:sldId id="856" r:id="rId124"/>
    <p:sldId id="857" r:id="rId125"/>
    <p:sldId id="858" r:id="rId126"/>
    <p:sldId id="859" r:id="rId127"/>
    <p:sldId id="860" r:id="rId128"/>
    <p:sldId id="861" r:id="rId129"/>
    <p:sldId id="862" r:id="rId130"/>
    <p:sldId id="863" r:id="rId131"/>
    <p:sldId id="865" r:id="rId132"/>
    <p:sldId id="866" r:id="rId13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9" autoAdjust="0"/>
  </p:normalViewPr>
  <p:slideViewPr>
    <p:cSldViewPr snapToGrid="0" snapToObjects="1">
      <p:cViewPr>
        <p:scale>
          <a:sx n="72" d="100"/>
          <a:sy n="72" d="100"/>
        </p:scale>
        <p:origin x="-2080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notesMaster" Target="notesMasters/notesMaster1.xml"/><Relationship Id="rId135" Type="http://schemas.openxmlformats.org/officeDocument/2006/relationships/printerSettings" Target="printerSettings/printerSettings1.bin"/><Relationship Id="rId136" Type="http://schemas.openxmlformats.org/officeDocument/2006/relationships/presProps" Target="presProps.xml"/><Relationship Id="rId137" Type="http://schemas.openxmlformats.org/officeDocument/2006/relationships/viewProps" Target="viewProps.xml"/><Relationship Id="rId138" Type="http://schemas.openxmlformats.org/officeDocument/2006/relationships/theme" Target="theme/theme1.xml"/><Relationship Id="rId13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Quizzes_Results:Implicit_Data-structures_Quiz_10Fb2019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cuments:ALE_HP_Feb_2015:ABZ:Docencia:Goldsmiths:Algorithms_&amp;_DataStructures:Labs:Term2:Heap_Lab_Submission_FinalMar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-Graphs%20(Due%20date%20Friday%2015th%20February%202019.%201600)-gra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lejandrabeghelli:Downloads:IS52038B%20(18-19)%20Grades%20(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cat>
            <c:strRef>
              <c:f>Hoja1!$K$2:$K$5</c:f>
              <c:strCache>
                <c:ptCount val="4"/>
                <c:pt idx="0">
                  <c:v>mark&lt;40</c:v>
                </c:pt>
                <c:pt idx="1">
                  <c:v>40&lt;=mark&lt;70</c:v>
                </c:pt>
                <c:pt idx="2">
                  <c:v>70&lt;=mark&lt;90</c:v>
                </c:pt>
                <c:pt idx="3">
                  <c:v>90&lt;=mark</c:v>
                </c:pt>
              </c:strCache>
            </c:strRef>
          </c:cat>
          <c:val>
            <c:numRef>
              <c:f>Hoja1!$L$2:$L$5</c:f>
              <c:numCache>
                <c:formatCode>0</c:formatCode>
                <c:ptCount val="4"/>
                <c:pt idx="0" formatCode="General">
                  <c:v>17.0</c:v>
                </c:pt>
                <c:pt idx="1">
                  <c:v>51.0</c:v>
                </c:pt>
                <c:pt idx="2">
                  <c:v>43.0</c:v>
                </c:pt>
                <c:pt idx="3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9400728"/>
        <c:axId val="-2076062728"/>
      </c:barChart>
      <c:catAx>
        <c:axId val="1869400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s-ES" sz="1050"/>
                  <a:t>Mark range</a:t>
                </a:r>
              </a:p>
            </c:rich>
          </c:tx>
          <c:layout>
            <c:manualLayout>
              <c:xMode val="edge"/>
              <c:yMode val="edge"/>
              <c:x val="0.47567738407699"/>
              <c:y val="0.898148148148148"/>
            </c:manualLayout>
          </c:layout>
          <c:overlay val="0"/>
        </c:title>
        <c:majorTickMark val="out"/>
        <c:minorTickMark val="none"/>
        <c:tickLblPos val="nextTo"/>
        <c:crossAx val="-2076062728"/>
        <c:crosses val="autoZero"/>
        <c:auto val="1"/>
        <c:lblAlgn val="ctr"/>
        <c:lblOffset val="100"/>
        <c:noMultiLvlLbl val="0"/>
      </c:catAx>
      <c:valAx>
        <c:axId val="-2076062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s-ES" sz="1050"/>
                  <a:t>Number of students</a:t>
                </a:r>
              </a:p>
            </c:rich>
          </c:tx>
          <c:layout>
            <c:manualLayout>
              <c:xMode val="edge"/>
              <c:yMode val="edge"/>
              <c:x val="0.0194444444444444"/>
              <c:y val="0.2118146689997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86940072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479221347332"/>
          <c:y val="0.0833333333333333"/>
          <c:w val="0.862672580484401"/>
          <c:h val="0.766131275844041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Grades!$L$3:$L$7</c:f>
              <c:strCache>
                <c:ptCount val="5"/>
                <c:pt idx="0">
                  <c:v>No attempted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mark&gt;=90</c:v>
                </c:pt>
              </c:strCache>
            </c:strRef>
          </c:cat>
          <c:val>
            <c:numRef>
              <c:f>Grades!$M$3:$M$7</c:f>
              <c:numCache>
                <c:formatCode>General</c:formatCode>
                <c:ptCount val="5"/>
                <c:pt idx="0">
                  <c:v>19.0</c:v>
                </c:pt>
                <c:pt idx="1">
                  <c:v>12.0</c:v>
                </c:pt>
                <c:pt idx="2">
                  <c:v>33.0</c:v>
                </c:pt>
                <c:pt idx="3">
                  <c:v>37.0</c:v>
                </c:pt>
                <c:pt idx="4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5731352"/>
        <c:axId val="1951854024"/>
      </c:barChart>
      <c:catAx>
        <c:axId val="19757313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Mark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951854024"/>
        <c:crosses val="autoZero"/>
        <c:auto val="1"/>
        <c:lblAlgn val="ctr"/>
        <c:lblOffset val="100"/>
        <c:noMultiLvlLbl val="0"/>
      </c:catAx>
      <c:valAx>
        <c:axId val="19518540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Number of students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75731352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Hoja1!$G$2:$G$6</c:f>
              <c:strCache>
                <c:ptCount val="5"/>
                <c:pt idx="0">
                  <c:v>No attempted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mark&gt;90</c:v>
                </c:pt>
              </c:strCache>
            </c:strRef>
          </c:cat>
          <c:val>
            <c:numRef>
              <c:f>Hoja1!$H$2:$H$6</c:f>
              <c:numCache>
                <c:formatCode>General</c:formatCode>
                <c:ptCount val="5"/>
                <c:pt idx="0">
                  <c:v>81.0</c:v>
                </c:pt>
                <c:pt idx="1">
                  <c:v>30.0</c:v>
                </c:pt>
                <c:pt idx="2">
                  <c:v>26.0</c:v>
                </c:pt>
                <c:pt idx="3">
                  <c:v>4.0</c:v>
                </c:pt>
                <c:pt idx="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0520984"/>
        <c:axId val="1850906152"/>
      </c:barChart>
      <c:catAx>
        <c:axId val="1910520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Mark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850906152"/>
        <c:crosses val="autoZero"/>
        <c:auto val="1"/>
        <c:lblAlgn val="ctr"/>
        <c:lblOffset val="100"/>
        <c:noMultiLvlLbl val="0"/>
      </c:catAx>
      <c:valAx>
        <c:axId val="1850906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Number of students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0520984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tx1">
                  <a:lumMod val="50000"/>
                  <a:lumOff val="50000"/>
                </a:schemeClr>
              </a:fgClr>
              <a:bgClr>
                <a:prstClr val="white"/>
              </a:bgClr>
            </a:patt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Grades!$K$3:$K$7</c:f>
              <c:strCache>
                <c:ptCount val="5"/>
                <c:pt idx="0">
                  <c:v>No attempted</c:v>
                </c:pt>
                <c:pt idx="1">
                  <c:v>mark&lt;40</c:v>
                </c:pt>
                <c:pt idx="2">
                  <c:v>40&lt;=mark&lt;70</c:v>
                </c:pt>
                <c:pt idx="3">
                  <c:v>70&lt;=mark&lt;90</c:v>
                </c:pt>
                <c:pt idx="4">
                  <c:v>mark&gt;90</c:v>
                </c:pt>
              </c:strCache>
            </c:strRef>
          </c:cat>
          <c:val>
            <c:numRef>
              <c:f>Grades!$L$3:$L$7</c:f>
              <c:numCache>
                <c:formatCode>General</c:formatCode>
                <c:ptCount val="5"/>
                <c:pt idx="0">
                  <c:v>122.0</c:v>
                </c:pt>
                <c:pt idx="1">
                  <c:v>5.0</c:v>
                </c:pt>
                <c:pt idx="2" formatCode="@">
                  <c:v>6.0</c:v>
                </c:pt>
                <c:pt idx="3" formatCode="@">
                  <c:v>7.0</c:v>
                </c:pt>
                <c:pt idx="4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766088"/>
        <c:axId val="1917521816"/>
      </c:barChart>
      <c:catAx>
        <c:axId val="-2100766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Mark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917521816"/>
        <c:crosses val="autoZero"/>
        <c:auto val="1"/>
        <c:lblAlgn val="ctr"/>
        <c:lblOffset val="100"/>
        <c:noMultiLvlLbl val="0"/>
      </c:catAx>
      <c:valAx>
        <c:axId val="19175218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Number of students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766088"/>
        <c:crosses val="autoZero"/>
        <c:crossBetween val="between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A67A4-FA06-8A45-8B1F-887522264EF2}" type="datetimeFigureOut">
              <a:rPr lang="es-ES" smtClean="0"/>
              <a:t>2/11/19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636D8-4FA0-7C4D-8074-DAAA0A7CDB2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7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636D8-4FA0-7C4D-8074-DAAA0A7CDB2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68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4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7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7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8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0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2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8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3D60-5E6C-1C43-A4A0-2F06BD136CBA}" type="datetimeFigureOut">
              <a:rPr lang="es-ES" smtClean="0"/>
              <a:t>2/11/19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BE-400F-714F-AEB6-F6C317C2C1E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ost.ocks.org/mike/algorithms" TargetMode="Externa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2997013"/>
            <a:ext cx="9160433" cy="842869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15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4" name="Imagen 3" descr="Screen Shot 2019-01-08 at 16.04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833" y="0"/>
            <a:ext cx="2387600" cy="8128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1" y="2734235"/>
            <a:ext cx="9160433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DIN Condensed Bold"/>
                <a:cs typeface="DIN Condensed Bold"/>
              </a:rPr>
              <a:t>ALGORITHMS &amp; DATA STRUCTURES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3810000"/>
            <a:ext cx="9160432" cy="262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dirty="0" smtClean="0">
                <a:latin typeface="DIN Condensed Bold"/>
                <a:cs typeface="DIN Condensed Bold"/>
              </a:rPr>
              <a:t>DEPARTMENT OF COMPUTING</a:t>
            </a:r>
            <a:endParaRPr lang="es-ES" dirty="0"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05692" y="6294432"/>
            <a:ext cx="161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DIN Condensed Bold"/>
                <a:cs typeface="DIN Condensed Bold"/>
              </a:rPr>
              <a:t>February</a:t>
            </a:r>
            <a:r>
              <a:rPr lang="es-ES" sz="2000" dirty="0" smtClean="0">
                <a:latin typeface="DIN Condensed Bold"/>
                <a:cs typeface="DIN Condensed Bold"/>
              </a:rPr>
              <a:t> 11, 2019</a:t>
            </a:r>
            <a:endParaRPr lang="es-ES" sz="2000" dirty="0"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40994" y="4386635"/>
            <a:ext cx="8397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Please</a:t>
            </a:r>
            <a:r>
              <a:rPr lang="es-ES" sz="2800" dirty="0" smtClean="0">
                <a:latin typeface="Arial Narrow"/>
                <a:cs typeface="Arial Narrow"/>
              </a:rPr>
              <a:t>, </a:t>
            </a:r>
            <a:r>
              <a:rPr lang="es-ES" sz="2800" dirty="0" err="1" smtClean="0">
                <a:latin typeface="Arial Narrow"/>
                <a:cs typeface="Arial Narrow"/>
              </a:rPr>
              <a:t>download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Worksheet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Lecture</a:t>
            </a:r>
            <a:r>
              <a:rPr lang="es-ES" sz="2800" dirty="0" smtClean="0">
                <a:latin typeface="Arial Narrow"/>
                <a:cs typeface="Arial Narrow"/>
              </a:rPr>
              <a:t> 15 </a:t>
            </a:r>
            <a:r>
              <a:rPr lang="es-ES" sz="2800" dirty="0" err="1" smtClean="0">
                <a:latin typeface="Arial Narrow"/>
                <a:cs typeface="Arial Narrow"/>
              </a:rPr>
              <a:t>available</a:t>
            </a:r>
            <a:r>
              <a:rPr lang="es-ES" sz="2800" dirty="0" smtClean="0">
                <a:latin typeface="Arial Narrow"/>
                <a:cs typeface="Arial Narrow"/>
              </a:rPr>
              <a:t> at </a:t>
            </a:r>
            <a:r>
              <a:rPr lang="es-ES" sz="2800" dirty="0" err="1" smtClean="0">
                <a:latin typeface="Arial Narrow"/>
                <a:cs typeface="Arial Narrow"/>
              </a:rPr>
              <a:t>learn.gold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8441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Essay Assignment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19933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AU" sz="2400" dirty="0" smtClean="0">
                <a:latin typeface="Arial Narrow"/>
                <a:cs typeface="Arial Narrow"/>
              </a:rPr>
              <a:t>In your summary you </a:t>
            </a:r>
            <a:r>
              <a:rPr lang="en-AU" sz="2400" b="1" dirty="0" smtClean="0">
                <a:latin typeface="Arial Narrow"/>
                <a:cs typeface="Arial Narrow"/>
              </a:rPr>
              <a:t>must include</a:t>
            </a:r>
            <a:r>
              <a:rPr lang="en-AU" sz="2400" dirty="0" smtClean="0">
                <a:latin typeface="Arial Narrow"/>
                <a:cs typeface="Arial Narrow"/>
              </a:rPr>
              <a:t>:</a:t>
            </a:r>
            <a:endParaRPr lang="en-AU" sz="2400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51864"/>
              </p:ext>
            </p:extLst>
          </p:nvPr>
        </p:nvGraphicFramePr>
        <p:xfrm>
          <a:off x="207681" y="1945936"/>
          <a:ext cx="8727142" cy="384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3571"/>
                <a:gridCol w="4363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ALGORITHM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DATA STRUCTURE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1.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the problem solved by the algorithm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1.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the operations the data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structure supports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2.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Description of how the algorithm</a:t>
                      </a:r>
                      <a:r>
                        <a:rPr lang="en-GB" baseline="0" noProof="0" dirty="0" smtClean="0">
                          <a:latin typeface="Arial Narrow"/>
                          <a:cs typeface="Arial Narrow"/>
                        </a:rPr>
                        <a:t> operates (natural language + </a:t>
                      </a:r>
                      <a:r>
                        <a:rPr lang="en-GB" baseline="0" noProof="0" dirty="0" err="1" smtClean="0">
                          <a:latin typeface="Arial Narrow"/>
                          <a:cs typeface="Arial Narrow"/>
                        </a:rPr>
                        <a:t>pseudocode</a:t>
                      </a:r>
                      <a:r>
                        <a:rPr lang="en-GB" baseline="0" noProof="0" dirty="0" smtClean="0">
                          <a:latin typeface="Arial Narrow"/>
                          <a:cs typeface="Arial Narrow"/>
                        </a:rPr>
                        <a:t> + diagram)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2.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Description of how to construct the data structure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3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. An example of a situation where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the algorithm could be applied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smtClean="0">
                          <a:latin typeface="Arial Narrow"/>
                          <a:cs typeface="Arial Narrow"/>
                        </a:rPr>
                        <a:t>3. </a:t>
                      </a:r>
                      <a:r>
                        <a:rPr lang="en-GB" noProof="0" smtClean="0">
                          <a:latin typeface="Arial Narrow"/>
                          <a:cs typeface="Arial Narrow"/>
                        </a:rPr>
                        <a:t>An example of a situation where</a:t>
                      </a:r>
                      <a:r>
                        <a:rPr lang="en-GB" baseline="0" noProof="0" smtClean="0">
                          <a:latin typeface="Arial Narrow"/>
                          <a:cs typeface="Arial Narrow"/>
                        </a:rPr>
                        <a:t> the data structure is applicable</a:t>
                      </a:r>
                      <a:endParaRPr lang="en-GB" noProof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4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. An algorithm you have learnt about in this module that you think is is most closely related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4.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A data structure you have learnt about in this module that you think is is most closely related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baseline="0" noProof="0" dirty="0" smtClean="0">
                          <a:latin typeface="Arial Narrow"/>
                          <a:cs typeface="Arial Narrow"/>
                        </a:rPr>
                        <a:t>5.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One multiple-choice or numerical-answer question related to the algorithm (on-line quiz style)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noProof="0" dirty="0" smtClean="0">
                          <a:latin typeface="Arial Narrow"/>
                          <a:cs typeface="Arial Narrow"/>
                        </a:rPr>
                        <a:t>5. </a:t>
                      </a:r>
                      <a:r>
                        <a:rPr lang="en-GB" noProof="0" dirty="0" smtClean="0">
                          <a:latin typeface="Arial Narrow"/>
                          <a:cs typeface="Arial Narrow"/>
                        </a:rPr>
                        <a:t>One multiple-choice or numerical-answer question related to the algorithm (on-line quiz style)</a:t>
                      </a:r>
                      <a:endParaRPr lang="en-GB" noProof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" y="6120018"/>
            <a:ext cx="9144000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Remember: “</a:t>
            </a:r>
            <a:r>
              <a:rPr lang="en-AU" sz="2000" i="1" dirty="0" smtClean="0">
                <a:solidFill>
                  <a:schemeClr val="bg1"/>
                </a:solidFill>
                <a:latin typeface="Arial Narrow"/>
                <a:cs typeface="Arial Narrow"/>
              </a:rPr>
              <a:t>The best way to score 0 points is to miss something out</a:t>
            </a:r>
            <a:r>
              <a:rPr lang="en-AU" sz="2000" dirty="0" smtClean="0">
                <a:solidFill>
                  <a:schemeClr val="bg1"/>
                </a:solidFill>
                <a:latin typeface="Arial Narrow"/>
                <a:cs typeface="Arial Narrow"/>
              </a:rPr>
              <a:t>” (C. Rhodes)</a:t>
            </a:r>
            <a:endParaRPr lang="en-AU" sz="2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2211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36753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27010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27937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1361718"/>
            <a:ext cx="5061398" cy="406122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05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27869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1608692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72519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6433" y="2441551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2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192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4576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2741448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0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38284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4258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1369998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5726251" y="3230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5164496" y="3230109"/>
            <a:ext cx="131816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8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81641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9073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1652984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99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64487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21633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2450885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1642" y="246744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35087" y="213339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01345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8578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76455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2768423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1642" y="246744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35087" y="213339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5567800" y="3227145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411347" y="31621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79935"/>
              </p:ext>
            </p:extLst>
          </p:nvPr>
        </p:nvGraphicFramePr>
        <p:xfrm>
          <a:off x="5346785" y="3829692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72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20134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31582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1396137"/>
            <a:ext cx="5061398" cy="3708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1642" y="246744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35087" y="213339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5567800" y="3227145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411347" y="31621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89359"/>
              </p:ext>
            </p:extLst>
          </p:nvPr>
        </p:nvGraphicFramePr>
        <p:xfrm>
          <a:off x="5346785" y="3829692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526763" y="42527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290860" y="4252754"/>
            <a:ext cx="6786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3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Essay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Assignment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Algorithm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209349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The algorithm you must write about depends on the </a:t>
            </a:r>
            <a:r>
              <a:rPr lang="en-GB" sz="2000" b="1" dirty="0" smtClean="0">
                <a:latin typeface="Arial Narrow"/>
                <a:cs typeface="Arial Narrow"/>
              </a:rPr>
              <a:t>second letter </a:t>
            </a:r>
            <a:r>
              <a:rPr lang="en-GB" sz="2000" dirty="0" smtClean="0">
                <a:latin typeface="Arial Narrow"/>
                <a:cs typeface="Arial Narrow"/>
              </a:rPr>
              <a:t>of your college identifier (e.g. for the identifier </a:t>
            </a:r>
            <a:r>
              <a:rPr lang="en-GB" sz="2000" b="1" dirty="0" smtClean="0">
                <a:latin typeface="Arial Narrow"/>
                <a:cs typeface="Arial Narrow"/>
              </a:rPr>
              <a:t>abegh001</a:t>
            </a:r>
            <a:r>
              <a:rPr lang="en-GB" sz="2000" dirty="0" smtClean="0">
                <a:latin typeface="Arial Narrow"/>
                <a:cs typeface="Arial Narrow"/>
              </a:rPr>
              <a:t>, the second letter is </a:t>
            </a:r>
            <a:r>
              <a:rPr lang="en-GB" sz="2000" b="1" dirty="0" smtClean="0">
                <a:latin typeface="Arial Narrow"/>
                <a:cs typeface="Arial Narrow"/>
              </a:rPr>
              <a:t>b</a:t>
            </a:r>
            <a:r>
              <a:rPr lang="en-GB" sz="2000" dirty="0" smtClean="0">
                <a:latin typeface="Arial Narrow"/>
                <a:cs typeface="Arial Narrow"/>
              </a:rPr>
              <a:t>; for </a:t>
            </a:r>
            <a:r>
              <a:rPr lang="en-GB" sz="2000" b="1" dirty="0" smtClean="0">
                <a:latin typeface="Arial Narrow"/>
                <a:cs typeface="Arial Narrow"/>
              </a:rPr>
              <a:t>ma101cr</a:t>
            </a:r>
            <a:r>
              <a:rPr lang="en-GB" sz="2000" dirty="0" smtClean="0">
                <a:latin typeface="Arial Narrow"/>
                <a:cs typeface="Arial Narrow"/>
              </a:rPr>
              <a:t>, the second letter is </a:t>
            </a:r>
            <a:r>
              <a:rPr lang="en-GB" sz="2000" b="1" dirty="0" smtClean="0">
                <a:latin typeface="Arial Narrow"/>
                <a:cs typeface="Arial Narrow"/>
              </a:rPr>
              <a:t>a</a:t>
            </a:r>
            <a:r>
              <a:rPr lang="en-GB" sz="2000" dirty="0" smtClean="0">
                <a:latin typeface="Arial Narrow"/>
                <a:cs typeface="Arial Narrow"/>
              </a:rPr>
              <a:t>).</a:t>
            </a:r>
          </a:p>
          <a:p>
            <a:pPr marL="342900" indent="-342900" algn="just">
              <a:buFont typeface="Arial"/>
              <a:buChar char="•"/>
            </a:pPr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 smtClean="0">
                <a:latin typeface="Arial Narrow"/>
                <a:cs typeface="Arial Narrow"/>
              </a:rPr>
              <a:t>Look up your second letter </a:t>
            </a:r>
            <a:r>
              <a:rPr lang="en-GB" sz="2000" dirty="0" smtClean="0">
                <a:latin typeface="Arial Narrow"/>
                <a:cs typeface="Arial Narrow"/>
              </a:rPr>
              <a:t>in the following table to determine which algorithm to write about.</a:t>
            </a:r>
            <a:endParaRPr lang="en-GB" sz="2000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56954"/>
              </p:ext>
            </p:extLst>
          </p:nvPr>
        </p:nvGraphicFramePr>
        <p:xfrm>
          <a:off x="207681" y="3012441"/>
          <a:ext cx="872714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8"/>
                <a:gridCol w="7171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LETTER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ALGORITHM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a,b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Reservoir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sampling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c,d,e,f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Modular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exponentiation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by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repeated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squaring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g,h,i,j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Horner’s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method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for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polynomial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evaluation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k,l,m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Dynamic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time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warping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n,o,p,q,r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C3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linearization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s,t,u,v,w,x,y,z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Alpha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-beta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pruning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(for 1</a:t>
            </a:r>
            <a:r>
              <a:rPr lang="en-GB" baseline="30000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left)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5044964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62992"/>
              </p:ext>
            </p:extLst>
          </p:nvPr>
        </p:nvGraphicFramePr>
        <p:xfrm>
          <a:off x="5334184" y="139700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044965" y="1040830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106742" y="108079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6910187" y="74674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482660" y="1767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334184" y="1838404"/>
            <a:ext cx="300941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97636" y="213717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09431"/>
              </p:ext>
            </p:extLst>
          </p:nvPr>
        </p:nvGraphicFramePr>
        <p:xfrm>
          <a:off x="5233676" y="2791352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541183" y="20722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-16433" y="1683359"/>
            <a:ext cx="5061398" cy="557068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1642" y="2467448"/>
            <a:ext cx="0" cy="3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35087" y="2133398"/>
            <a:ext cx="45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mid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5567800" y="3227145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411347" y="31621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7974"/>
              </p:ext>
            </p:extLst>
          </p:nvPr>
        </p:nvGraphicFramePr>
        <p:xfrm>
          <a:off x="5346785" y="3829692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526763" y="42527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sl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290860" y="4252754"/>
            <a:ext cx="6786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3389758" y="6074665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2.4)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74904" y="5627529"/>
            <a:ext cx="64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Etc…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00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00371"/>
              </p:ext>
            </p:extLst>
          </p:nvPr>
        </p:nvGraphicFramePr>
        <p:xfrm>
          <a:off x="3014666" y="1100452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725447" y="744282"/>
            <a:ext cx="29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378118" y="1487804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44711" y="1541428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3211"/>
              </p:ext>
            </p:extLst>
          </p:nvPr>
        </p:nvGraphicFramePr>
        <p:xfrm>
          <a:off x="2914158" y="2141984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09488"/>
              </p:ext>
            </p:extLst>
          </p:nvPr>
        </p:nvGraphicFramePr>
        <p:xfrm>
          <a:off x="5085322" y="2140038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21665" y="14228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395022" y="15414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2683521" y="2526790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527068" y="2532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0082"/>
              </p:ext>
            </p:extLst>
          </p:nvPr>
        </p:nvGraphicFramePr>
        <p:xfrm>
          <a:off x="2391946" y="3129337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Conector recto de flecha 22"/>
          <p:cNvCxnSpPr/>
          <p:nvPr/>
        </p:nvCxnSpPr>
        <p:spPr>
          <a:xfrm flipH="1">
            <a:off x="4954366" y="2522032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97913" y="25805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left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21634"/>
              </p:ext>
            </p:extLst>
          </p:nvPr>
        </p:nvGraphicFramePr>
        <p:xfrm>
          <a:off x="4733351" y="3124579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93757"/>
              </p:ext>
            </p:extLst>
          </p:nvPr>
        </p:nvGraphicFramePr>
        <p:xfrm>
          <a:off x="3848238" y="3124579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3703029" y="2532130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053340" y="258505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68806"/>
              </p:ext>
            </p:extLst>
          </p:nvPr>
        </p:nvGraphicFramePr>
        <p:xfrm>
          <a:off x="6079247" y="3129337"/>
          <a:ext cx="6227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Conector recto de flecha 29"/>
          <p:cNvCxnSpPr/>
          <p:nvPr/>
        </p:nvCxnSpPr>
        <p:spPr>
          <a:xfrm>
            <a:off x="5934038" y="2536888"/>
            <a:ext cx="564472" cy="5795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284349" y="25721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right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4740" y="3784598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merge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left,right</a:t>
            </a:r>
            <a:r>
              <a:rPr lang="es-ES" dirty="0" smtClean="0">
                <a:latin typeface="Consolas"/>
                <a:cs typeface="Consolas"/>
              </a:rPr>
              <a:t>)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818210" y="3784598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merge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left,right</a:t>
            </a:r>
            <a:r>
              <a:rPr lang="es-ES" dirty="0" smtClean="0">
                <a:latin typeface="Consolas"/>
                <a:cs typeface="Consolas"/>
              </a:rPr>
              <a:t>)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683521" y="3495419"/>
            <a:ext cx="0" cy="297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/>
          <p:cNvCxnSpPr/>
          <p:nvPr/>
        </p:nvCxnSpPr>
        <p:spPr>
          <a:xfrm rot="10800000" flipV="1">
            <a:off x="3221665" y="3351819"/>
            <a:ext cx="625258" cy="441029"/>
          </a:xfrm>
          <a:prstGeom prst="bentConnector3">
            <a:avLst>
              <a:gd name="adj1" fmla="val 9796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044711" y="3487168"/>
            <a:ext cx="0" cy="297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/>
          <p:nvPr/>
        </p:nvCxnSpPr>
        <p:spPr>
          <a:xfrm rot="10800000" flipV="1">
            <a:off x="5453989" y="3346039"/>
            <a:ext cx="625258" cy="441029"/>
          </a:xfrm>
          <a:prstGeom prst="bentConnector3">
            <a:avLst>
              <a:gd name="adj1" fmla="val 9796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87053"/>
              </p:ext>
            </p:extLst>
          </p:nvPr>
        </p:nvGraphicFramePr>
        <p:xfrm>
          <a:off x="2003804" y="4645760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16545"/>
              </p:ext>
            </p:extLst>
          </p:nvPr>
        </p:nvGraphicFramePr>
        <p:xfrm>
          <a:off x="4313598" y="4621069"/>
          <a:ext cx="124544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720"/>
                <a:gridCol w="62272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0" name="Conector recto de flecha 49"/>
          <p:cNvCxnSpPr/>
          <p:nvPr/>
        </p:nvCxnSpPr>
        <p:spPr>
          <a:xfrm>
            <a:off x="2626524" y="4295944"/>
            <a:ext cx="0" cy="297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errar llave 50"/>
          <p:cNvSpPr/>
          <p:nvPr/>
        </p:nvSpPr>
        <p:spPr>
          <a:xfrm rot="5400000" flipV="1">
            <a:off x="2551000" y="3196955"/>
            <a:ext cx="151164" cy="20468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4936668" y="4282434"/>
            <a:ext cx="0" cy="297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errar llave 52"/>
          <p:cNvSpPr/>
          <p:nvPr/>
        </p:nvSpPr>
        <p:spPr>
          <a:xfrm rot="5400000" flipV="1">
            <a:off x="4861144" y="3183445"/>
            <a:ext cx="151164" cy="20468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errar llave 53"/>
          <p:cNvSpPr/>
          <p:nvPr/>
        </p:nvSpPr>
        <p:spPr>
          <a:xfrm rot="5400000" flipV="1">
            <a:off x="3707199" y="3371624"/>
            <a:ext cx="151166" cy="3552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/>
          <p:cNvSpPr txBox="1"/>
          <p:nvPr/>
        </p:nvSpPr>
        <p:spPr>
          <a:xfrm>
            <a:off x="2645965" y="5254380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merge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left,right</a:t>
            </a:r>
            <a:r>
              <a:rPr lang="es-ES" dirty="0" smtClean="0">
                <a:latin typeface="Consolas"/>
                <a:cs typeface="Consolas"/>
              </a:rPr>
              <a:t>)</a:t>
            </a:r>
            <a:endParaRPr lang="es-ES" dirty="0">
              <a:latin typeface="Consolas"/>
              <a:cs typeface="Consolas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29492" y="5623712"/>
            <a:ext cx="0" cy="297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75870"/>
              </p:ext>
            </p:extLst>
          </p:nvPr>
        </p:nvGraphicFramePr>
        <p:xfrm>
          <a:off x="2224786" y="5927490"/>
          <a:ext cx="30094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353"/>
                <a:gridCol w="752353"/>
                <a:gridCol w="752353"/>
                <a:gridCol w="7523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0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-20869" y="1184876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Quicksort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909789"/>
            <a:ext cx="9160433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Partition selects a number and puts it in the right position (all lower numbers to the left and higher numbers to the right)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9829"/>
              </p:ext>
            </p:extLst>
          </p:nvPr>
        </p:nvGraphicFramePr>
        <p:xfrm>
          <a:off x="4798007" y="1417558"/>
          <a:ext cx="41449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9"/>
                <a:gridCol w="592139"/>
                <a:gridCol w="592139"/>
                <a:gridCol w="592139"/>
                <a:gridCol w="592139"/>
                <a:gridCol w="592139"/>
                <a:gridCol w="592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>
            <a:off x="5080245" y="1146674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637115" y="1155280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859672" y="777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low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381262" y="785948"/>
            <a:ext cx="4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high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240898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-20869" y="1184876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Quicksort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909789"/>
            <a:ext cx="9160433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Partition selects a number and puts it in the right position (all lower numbers to the left and higher numbers to the right)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080245" y="1146674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637115" y="1155280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859672" y="777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low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381262" y="785948"/>
            <a:ext cx="4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high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20869" y="1479087"/>
            <a:ext cx="4280814" cy="362234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12968"/>
              </p:ext>
            </p:extLst>
          </p:nvPr>
        </p:nvGraphicFramePr>
        <p:xfrm>
          <a:off x="4798007" y="1417558"/>
          <a:ext cx="41449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9"/>
                <a:gridCol w="592139"/>
                <a:gridCol w="592139"/>
                <a:gridCol w="592139"/>
                <a:gridCol w="592139"/>
                <a:gridCol w="592139"/>
                <a:gridCol w="592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8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-20869" y="1184876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Quicksort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909789"/>
            <a:ext cx="9160433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Partition selects a number and puts it in the right position (all lower numbers to the left and higher numbers to the right)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5080245" y="1146674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8637115" y="1155280"/>
            <a:ext cx="0" cy="270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859672" y="777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low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381262" y="785948"/>
            <a:ext cx="4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high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20869" y="1761343"/>
            <a:ext cx="4280814" cy="362234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65746"/>
              </p:ext>
            </p:extLst>
          </p:nvPr>
        </p:nvGraphicFramePr>
        <p:xfrm>
          <a:off x="4798007" y="1417558"/>
          <a:ext cx="41449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9"/>
                <a:gridCol w="592139"/>
                <a:gridCol w="592139"/>
                <a:gridCol w="592139"/>
                <a:gridCol w="592139"/>
                <a:gridCol w="592139"/>
                <a:gridCol w="592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2845"/>
              </p:ext>
            </p:extLst>
          </p:nvPr>
        </p:nvGraphicFramePr>
        <p:xfrm>
          <a:off x="4798007" y="2593145"/>
          <a:ext cx="41449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139"/>
                <a:gridCol w="592139"/>
                <a:gridCol w="592139"/>
                <a:gridCol w="592139"/>
                <a:gridCol w="592139"/>
                <a:gridCol w="592139"/>
                <a:gridCol w="592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lecha abajo 3"/>
          <p:cNvSpPr/>
          <p:nvPr/>
        </p:nvSpPr>
        <p:spPr>
          <a:xfrm>
            <a:off x="6509064" y="1922886"/>
            <a:ext cx="282236" cy="529235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805023" y="1974193"/>
            <a:ext cx="193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 Narrow"/>
                <a:cs typeface="Arial Narrow"/>
              </a:rPr>
              <a:t>New </a:t>
            </a:r>
            <a:r>
              <a:rPr lang="es-ES" dirty="0" err="1" smtClean="0">
                <a:latin typeface="Arial Narrow"/>
                <a:cs typeface="Arial Narrow"/>
              </a:rPr>
              <a:t>content</a:t>
            </a:r>
            <a:r>
              <a:rPr lang="es-ES" dirty="0" smtClean="0">
                <a:latin typeface="Arial Narrow"/>
                <a:cs typeface="Arial Narrow"/>
              </a:rPr>
              <a:t> of </a:t>
            </a:r>
            <a:r>
              <a:rPr lang="es-ES" dirty="0" err="1" smtClean="0">
                <a:latin typeface="Arial Narrow"/>
                <a:cs typeface="Arial Narrow"/>
              </a:rPr>
              <a:t>array</a:t>
            </a:r>
            <a:endParaRPr lang="es-ES" dirty="0">
              <a:latin typeface="Arial Narrow"/>
              <a:cs typeface="Arial Narrow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6805023" y="3004509"/>
            <a:ext cx="0" cy="29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52051" y="3194183"/>
            <a:ext cx="274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p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60366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07" y="1784676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Llamada rectangular 3"/>
          <p:cNvSpPr/>
          <p:nvPr/>
        </p:nvSpPr>
        <p:spPr>
          <a:xfrm>
            <a:off x="4533413" y="1784676"/>
            <a:ext cx="4327203" cy="3560595"/>
          </a:xfrm>
          <a:prstGeom prst="wedgeRectCallout">
            <a:avLst>
              <a:gd name="adj1" fmla="val -58337"/>
              <a:gd name="adj2" fmla="val -28168"/>
            </a:avLst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Quicksort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98008" y="1855953"/>
            <a:ext cx="3992048" cy="3416320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pivot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s[</a:t>
            </a:r>
            <a:r>
              <a:rPr lang="es-ES" dirty="0" err="1" smtClean="0">
                <a:latin typeface="Consolas"/>
                <a:cs typeface="Consolas"/>
              </a:rPr>
              <a:t>high</a:t>
            </a:r>
            <a:r>
              <a:rPr lang="es-ES" dirty="0" smtClean="0">
                <a:latin typeface="Consolas"/>
                <a:cs typeface="Consolas"/>
              </a:rPr>
              <a:t>]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i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low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j &lt; </a:t>
            </a:r>
            <a:r>
              <a:rPr lang="en-US" dirty="0" smtClean="0">
                <a:latin typeface="Consolas"/>
                <a:cs typeface="Consolas"/>
              </a:rPr>
              <a:t>high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s[j] ≤ pivot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pl-PL" dirty="0" smtClean="0">
                <a:latin typeface="Consolas"/>
                <a:cs typeface="Consolas"/>
              </a:rPr>
              <a:t>		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(s[i],s[j])</a:t>
            </a:r>
          </a:p>
          <a:p>
            <a:r>
              <a:rPr lang="pl-PL" dirty="0" smtClean="0">
                <a:latin typeface="Consolas"/>
                <a:cs typeface="Consolas"/>
              </a:rPr>
              <a:t>			i </a:t>
            </a:r>
            <a:r>
              <a:rPr lang="pl-PL" dirty="0">
                <a:latin typeface="Consolas"/>
                <a:cs typeface="Consolas"/>
              </a:rPr>
              <a:t>← i + 1</a:t>
            </a:r>
          </a:p>
          <a:p>
            <a:r>
              <a:rPr lang="pl-PL" dirty="0">
                <a:latin typeface="Consolas"/>
                <a:cs typeface="Consolas"/>
              </a:rPr>
              <a:t> </a:t>
            </a:r>
            <a:r>
              <a:rPr lang="pl-PL" dirty="0" smtClean="0">
                <a:latin typeface="Consolas"/>
                <a:cs typeface="Consolas"/>
              </a:rPr>
              <a:t>	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 smtClean="0">
                <a:latin typeface="Consolas"/>
                <a:cs typeface="Consolas"/>
              </a:rPr>
              <a:t>if</a:t>
            </a:r>
            <a:endParaRPr lang="pl-PL" b="1" dirty="0" smtClean="0">
              <a:latin typeface="Consolas"/>
              <a:cs typeface="Consolas"/>
            </a:endParaRP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for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(s[</a:t>
            </a:r>
            <a:r>
              <a:rPr lang="pl-PL" dirty="0" smtClean="0">
                <a:latin typeface="Consolas"/>
                <a:cs typeface="Consolas"/>
              </a:rPr>
              <a:t>high]</a:t>
            </a:r>
            <a:r>
              <a:rPr lang="pl-PL" dirty="0">
                <a:latin typeface="Consolas"/>
                <a:cs typeface="Consolas"/>
              </a:rPr>
              <a:t>,s[i])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return </a:t>
            </a:r>
            <a:r>
              <a:rPr lang="pl-PL" dirty="0">
                <a:latin typeface="Consolas"/>
                <a:cs typeface="Consolas"/>
              </a:rPr>
              <a:t>i</a:t>
            </a:r>
          </a:p>
          <a:p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909789"/>
            <a:ext cx="9160433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Partition selects a number and puts it in the right position (all lower numbers to the left and higher numbers to the right)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31747" y="3957726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2.5)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1282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07" y="1784676"/>
            <a:ext cx="4280814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low</a:t>
            </a:r>
            <a:r>
              <a:rPr lang="es-ES" dirty="0">
                <a:latin typeface="Consolas"/>
                <a:cs typeface="Consolas"/>
              </a:rPr>
              <a:t> &lt; </a:t>
            </a:r>
            <a:r>
              <a:rPr lang="es-ES" dirty="0" err="1">
                <a:latin typeface="Consolas"/>
                <a:cs typeface="Consolas"/>
              </a:rPr>
              <a:t>high</a:t>
            </a:r>
            <a:r>
              <a:rPr lang="es-ES" dirty="0">
                <a:latin typeface="Consolas"/>
                <a:cs typeface="Consolas"/>
              </a:rPr>
              <a:t>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p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b="1" dirty="0" err="1">
                <a:solidFill>
                  <a:srgbClr val="FF0000"/>
                </a:solidFill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(s,low,</a:t>
            </a:r>
            <a:r>
              <a:rPr lang="es-ES" dirty="0" smtClean="0">
                <a:latin typeface="Consolas"/>
                <a:cs typeface="Consolas"/>
              </a:rPr>
              <a:t>p-1)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	</a:t>
            </a:r>
            <a:r>
              <a:rPr lang="es-ES" dirty="0" err="1" smtClean="0">
                <a:latin typeface="Consolas"/>
                <a:cs typeface="Consolas"/>
              </a:rPr>
              <a:t>quicksort</a:t>
            </a:r>
            <a:r>
              <a:rPr lang="es-ES" dirty="0">
                <a:latin typeface="Consolas"/>
                <a:cs typeface="Consolas"/>
              </a:rPr>
              <a:t>(s,p+1,high)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end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4" name="Llamada rectangular 3"/>
          <p:cNvSpPr/>
          <p:nvPr/>
        </p:nvSpPr>
        <p:spPr>
          <a:xfrm>
            <a:off x="4533413" y="1784676"/>
            <a:ext cx="4327203" cy="3560595"/>
          </a:xfrm>
          <a:prstGeom prst="wedgeRectCallout">
            <a:avLst>
              <a:gd name="adj1" fmla="val -58337"/>
              <a:gd name="adj2" fmla="val -28168"/>
            </a:avLst>
          </a:prstGeom>
          <a:solidFill>
            <a:schemeClr val="bg2"/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Quicksort 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98008" y="1855953"/>
            <a:ext cx="3992048" cy="3416320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partition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s,low,high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pivot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s[</a:t>
            </a:r>
            <a:r>
              <a:rPr lang="es-ES" dirty="0" err="1" smtClean="0">
                <a:latin typeface="Consolas"/>
                <a:cs typeface="Consolas"/>
              </a:rPr>
              <a:t>high</a:t>
            </a:r>
            <a:r>
              <a:rPr lang="es-ES" dirty="0" smtClean="0">
                <a:latin typeface="Consolas"/>
                <a:cs typeface="Consolas"/>
              </a:rPr>
              <a:t>]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	i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low</a:t>
            </a:r>
            <a:endParaRPr lang="es-E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≤ j &lt; </a:t>
            </a:r>
            <a:r>
              <a:rPr lang="en-US" dirty="0" smtClean="0">
                <a:latin typeface="Consolas"/>
                <a:cs typeface="Consolas"/>
              </a:rPr>
              <a:t>high  </a:t>
            </a:r>
            <a:r>
              <a:rPr lang="en-US" b="1" dirty="0">
                <a:latin typeface="Consolas"/>
                <a:cs typeface="Consolas"/>
              </a:rPr>
              <a:t>do</a:t>
            </a:r>
          </a:p>
          <a:p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s[j] ≤ pivot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pl-PL" dirty="0" smtClean="0">
                <a:latin typeface="Consolas"/>
                <a:cs typeface="Consolas"/>
              </a:rPr>
              <a:t>		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(s[i],s[j])</a:t>
            </a:r>
          </a:p>
          <a:p>
            <a:r>
              <a:rPr lang="pl-PL" dirty="0" smtClean="0">
                <a:latin typeface="Consolas"/>
                <a:cs typeface="Consolas"/>
              </a:rPr>
              <a:t>			i </a:t>
            </a:r>
            <a:r>
              <a:rPr lang="pl-PL" dirty="0">
                <a:latin typeface="Consolas"/>
                <a:cs typeface="Consolas"/>
              </a:rPr>
              <a:t>← i + 1</a:t>
            </a:r>
          </a:p>
          <a:p>
            <a:r>
              <a:rPr lang="pl-PL" dirty="0">
                <a:latin typeface="Consolas"/>
                <a:cs typeface="Consolas"/>
              </a:rPr>
              <a:t> </a:t>
            </a:r>
            <a:r>
              <a:rPr lang="pl-PL" dirty="0" smtClean="0">
                <a:latin typeface="Consolas"/>
                <a:cs typeface="Consolas"/>
              </a:rPr>
              <a:t>	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 smtClean="0">
                <a:latin typeface="Consolas"/>
                <a:cs typeface="Consolas"/>
              </a:rPr>
              <a:t>if</a:t>
            </a:r>
            <a:endParaRPr lang="pl-PL" b="1" dirty="0" smtClean="0">
              <a:latin typeface="Consolas"/>
              <a:cs typeface="Consolas"/>
            </a:endParaRP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for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(s[</a:t>
            </a:r>
            <a:r>
              <a:rPr lang="pl-PL" dirty="0" smtClean="0">
                <a:latin typeface="Consolas"/>
                <a:cs typeface="Consolas"/>
              </a:rPr>
              <a:t>high]</a:t>
            </a:r>
            <a:r>
              <a:rPr lang="pl-PL" dirty="0">
                <a:latin typeface="Consolas"/>
                <a:cs typeface="Consolas"/>
              </a:rPr>
              <a:t>,s[i])</a:t>
            </a:r>
          </a:p>
          <a:p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return </a:t>
            </a:r>
            <a:r>
              <a:rPr lang="pl-PL" dirty="0">
                <a:latin typeface="Consolas"/>
                <a:cs typeface="Consolas"/>
              </a:rPr>
              <a:t>i</a:t>
            </a:r>
          </a:p>
          <a:p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5532285"/>
            <a:ext cx="6763804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TIME COMPLEXITY OF PARTITION: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N swaps  =&gt; </a:t>
            </a:r>
            <a:r>
              <a:rPr lang="es-ES" dirty="0" err="1" smtClean="0"/>
              <a:t>Θ</a:t>
            </a:r>
            <a:r>
              <a:rPr lang="es-ES" dirty="0" smtClean="0"/>
              <a:t> (N)</a:t>
            </a:r>
          </a:p>
          <a:p>
            <a:r>
              <a:rPr lang="es-ES" b="1" dirty="0" smtClean="0"/>
              <a:t>TIME COMPLEXITY OF QUICKSORT:</a:t>
            </a:r>
          </a:p>
          <a:p>
            <a:pPr marL="285750" indent="-285750">
              <a:buFont typeface="Arial"/>
              <a:buChar char="•"/>
            </a:pPr>
            <a:r>
              <a:rPr lang="el-GR" dirty="0"/>
              <a:t> 𝑇 (𝑁 ) = 𝑇 (𝑁 − 𝑝) + 𝑇 (𝑝 − 1) + Θ(𝑁 </a:t>
            </a:r>
            <a:r>
              <a:rPr lang="el-GR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38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Complexity bounds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2011092"/>
            <a:ext cx="9160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How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efficient</a:t>
            </a:r>
            <a:r>
              <a:rPr lang="es-ES" sz="2800" dirty="0">
                <a:latin typeface="Arial Narrow"/>
                <a:cs typeface="Arial Narrow"/>
              </a:rPr>
              <a:t> can </a:t>
            </a:r>
            <a:r>
              <a:rPr lang="es-ES" sz="2800" dirty="0" err="1">
                <a:latin typeface="Arial Narrow"/>
                <a:cs typeface="Arial Narrow"/>
              </a:rPr>
              <a:t>comparison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sorts</a:t>
            </a:r>
            <a:r>
              <a:rPr lang="es-ES" sz="2800" dirty="0">
                <a:latin typeface="Arial Narrow"/>
                <a:cs typeface="Arial Narrow"/>
              </a:rPr>
              <a:t> be</a:t>
            </a:r>
            <a:r>
              <a:rPr lang="es-ES" sz="2800" dirty="0" smtClean="0">
                <a:latin typeface="Arial Narrow"/>
                <a:cs typeface="Arial Narrow"/>
              </a:rPr>
              <a:t>?</a:t>
            </a:r>
          </a:p>
          <a:p>
            <a:endParaRPr lang="es-ES" sz="2800" dirty="0">
              <a:latin typeface="Arial Narrow"/>
              <a:cs typeface="Arial Narrow"/>
            </a:endParaRPr>
          </a:p>
          <a:p>
            <a:r>
              <a:rPr lang="es-ES" sz="2800" dirty="0">
                <a:latin typeface="Arial Narrow"/>
                <a:cs typeface="Arial Narrow"/>
              </a:rPr>
              <a:t>•  </a:t>
            </a:r>
            <a:r>
              <a:rPr lang="es-ES" sz="2800" dirty="0" err="1">
                <a:latin typeface="Arial Narrow"/>
                <a:cs typeface="Arial Narrow"/>
              </a:rPr>
              <a:t>how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many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possible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permutations</a:t>
            </a:r>
            <a:r>
              <a:rPr lang="es-ES" sz="2800" dirty="0">
                <a:latin typeface="Arial Narrow"/>
                <a:cs typeface="Arial Narrow"/>
              </a:rPr>
              <a:t> are </a:t>
            </a:r>
            <a:r>
              <a:rPr lang="es-ES" sz="2800" dirty="0" err="1">
                <a:latin typeface="Arial Narrow"/>
                <a:cs typeface="Arial Narrow"/>
              </a:rPr>
              <a:t>there</a:t>
            </a:r>
            <a:r>
              <a:rPr lang="es-ES" sz="2800" dirty="0">
                <a:latin typeface="Arial Narrow"/>
                <a:cs typeface="Arial Narrow"/>
              </a:rPr>
              <a:t> of a </a:t>
            </a:r>
            <a:r>
              <a:rPr lang="es-ES" sz="2800" dirty="0" err="1">
                <a:latin typeface="Arial Narrow"/>
                <a:cs typeface="Arial Narrow"/>
              </a:rPr>
              <a:t>sequence</a:t>
            </a:r>
            <a:r>
              <a:rPr lang="es-ES" sz="2800" dirty="0">
                <a:latin typeface="Arial Narrow"/>
                <a:cs typeface="Arial Narrow"/>
              </a:rPr>
              <a:t> of 𝑁</a:t>
            </a:r>
          </a:p>
          <a:p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distinct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elements</a:t>
            </a:r>
            <a:r>
              <a:rPr lang="es-ES" sz="2800" dirty="0">
                <a:latin typeface="Arial Narrow"/>
                <a:cs typeface="Arial Narrow"/>
              </a:rPr>
              <a:t>?</a:t>
            </a:r>
          </a:p>
          <a:p>
            <a:r>
              <a:rPr lang="es-ES" sz="2800" dirty="0">
                <a:latin typeface="Arial Narrow"/>
                <a:cs typeface="Arial Narrow"/>
              </a:rPr>
              <a:t>•  </a:t>
            </a:r>
            <a:r>
              <a:rPr lang="es-ES" sz="2800" dirty="0" err="1">
                <a:latin typeface="Arial Narrow"/>
                <a:cs typeface="Arial Narrow"/>
              </a:rPr>
              <a:t>how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many</a:t>
            </a:r>
            <a:r>
              <a:rPr lang="es-ES" sz="2800" dirty="0">
                <a:latin typeface="Arial Narrow"/>
                <a:cs typeface="Arial Narrow"/>
              </a:rPr>
              <a:t> of </a:t>
            </a:r>
            <a:r>
              <a:rPr lang="es-ES" sz="2800" dirty="0" err="1">
                <a:latin typeface="Arial Narrow"/>
                <a:cs typeface="Arial Narrow"/>
              </a:rPr>
              <a:t>those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possible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permutations</a:t>
            </a:r>
            <a:r>
              <a:rPr lang="es-ES" sz="2800" dirty="0">
                <a:latin typeface="Arial Narrow"/>
                <a:cs typeface="Arial Narrow"/>
              </a:rPr>
              <a:t> are </a:t>
            </a:r>
            <a:r>
              <a:rPr lang="es-ES" sz="2800" dirty="0" err="1">
                <a:latin typeface="Arial Narrow"/>
                <a:cs typeface="Arial Narrow"/>
              </a:rPr>
              <a:t>sorted</a:t>
            </a:r>
            <a:r>
              <a:rPr lang="es-ES" sz="2800" dirty="0">
                <a:latin typeface="Arial Narrow"/>
                <a:cs typeface="Arial Narrow"/>
              </a:rPr>
              <a:t>?</a:t>
            </a:r>
          </a:p>
          <a:p>
            <a:r>
              <a:rPr lang="es-ES" sz="2800" dirty="0">
                <a:latin typeface="Arial Narrow"/>
                <a:cs typeface="Arial Narrow"/>
              </a:rPr>
              <a:t>•  </a:t>
            </a:r>
            <a:r>
              <a:rPr lang="es-ES" sz="2800" dirty="0" err="1">
                <a:latin typeface="Arial Narrow"/>
                <a:cs typeface="Arial Narrow"/>
              </a:rPr>
              <a:t>how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much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information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does</a:t>
            </a:r>
            <a:r>
              <a:rPr lang="es-ES" sz="2800" dirty="0">
                <a:latin typeface="Arial Narrow"/>
                <a:cs typeface="Arial Narrow"/>
              </a:rPr>
              <a:t> a single </a:t>
            </a:r>
            <a:r>
              <a:rPr lang="es-ES" sz="2800" dirty="0" err="1">
                <a:latin typeface="Arial Narrow"/>
                <a:cs typeface="Arial Narrow"/>
              </a:rPr>
              <a:t>comparison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give</a:t>
            </a:r>
            <a:r>
              <a:rPr lang="es-ES" sz="2800" dirty="0">
                <a:latin typeface="Arial Narrow"/>
                <a:cs typeface="Arial Narrow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294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Work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2011092"/>
            <a:ext cx="9160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Arial Narrow"/>
                <a:cs typeface="Arial Narrow"/>
              </a:rPr>
              <a:t> </a:t>
            </a:r>
            <a:r>
              <a:rPr lang="es-ES" sz="2800" b="1" dirty="0" smtClean="0">
                <a:latin typeface="Arial Narrow"/>
                <a:cs typeface="Arial Narrow"/>
              </a:rPr>
              <a:t>1.Reading</a:t>
            </a:r>
            <a:endParaRPr lang="es-ES" sz="2800" b="1" dirty="0">
              <a:latin typeface="Arial Narrow"/>
              <a:cs typeface="Arial Narrow"/>
            </a:endParaRPr>
          </a:p>
          <a:p>
            <a:pPr marL="914400" lvl="1" indent="-457200">
              <a:buFont typeface="Arial"/>
              <a:buChar char="•"/>
            </a:pPr>
            <a:r>
              <a:rPr lang="es-ES" sz="2800" dirty="0" smtClean="0">
                <a:latin typeface="Arial Narrow"/>
                <a:cs typeface="Arial Narrow"/>
              </a:rPr>
              <a:t>CLRS</a:t>
            </a:r>
            <a:r>
              <a:rPr lang="es-ES" sz="2800" dirty="0">
                <a:latin typeface="Arial Narrow"/>
                <a:cs typeface="Arial Narrow"/>
              </a:rPr>
              <a:t>, </a:t>
            </a:r>
            <a:r>
              <a:rPr lang="es-ES" sz="2800" dirty="0" err="1">
                <a:latin typeface="Arial Narrow"/>
                <a:cs typeface="Arial Narrow"/>
              </a:rPr>
              <a:t>section</a:t>
            </a:r>
            <a:r>
              <a:rPr lang="es-ES" sz="2800" dirty="0">
                <a:latin typeface="Arial Narrow"/>
                <a:cs typeface="Arial Narrow"/>
              </a:rPr>
              <a:t> 2.3; CLRS, </a:t>
            </a:r>
            <a:r>
              <a:rPr lang="es-ES" sz="2800" dirty="0" err="1">
                <a:latin typeface="Arial Narrow"/>
                <a:cs typeface="Arial Narrow"/>
              </a:rPr>
              <a:t>chapter</a:t>
            </a:r>
            <a:r>
              <a:rPr lang="es-ES" sz="2800" dirty="0">
                <a:latin typeface="Arial Narrow"/>
                <a:cs typeface="Arial Narrow"/>
              </a:rPr>
              <a:t> 7</a:t>
            </a:r>
          </a:p>
          <a:p>
            <a:pPr marL="914400" lvl="1" indent="-457200">
              <a:buFont typeface="Arial"/>
              <a:buChar char="•"/>
            </a:pPr>
            <a:r>
              <a:rPr lang="es-ES" sz="2800" dirty="0" smtClean="0">
                <a:latin typeface="Arial Narrow"/>
                <a:cs typeface="Arial Narrow"/>
              </a:rPr>
              <a:t>Jon </a:t>
            </a:r>
            <a:r>
              <a:rPr lang="es-ES" sz="2800" dirty="0" err="1">
                <a:latin typeface="Arial Narrow"/>
                <a:cs typeface="Arial Narrow"/>
              </a:rPr>
              <a:t>Bentley</a:t>
            </a:r>
            <a:r>
              <a:rPr lang="es-ES" sz="2800" dirty="0">
                <a:latin typeface="Arial Narrow"/>
                <a:cs typeface="Arial Narrow"/>
              </a:rPr>
              <a:t>, </a:t>
            </a:r>
            <a:r>
              <a:rPr lang="es-ES" sz="2800" dirty="0" err="1">
                <a:latin typeface="Arial Narrow"/>
                <a:cs typeface="Arial Narrow"/>
              </a:rPr>
              <a:t>Programming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Pearls</a:t>
            </a:r>
            <a:r>
              <a:rPr lang="es-ES" sz="2800" dirty="0">
                <a:latin typeface="Arial Narrow"/>
                <a:cs typeface="Arial Narrow"/>
              </a:rPr>
              <a:t>, </a:t>
            </a:r>
            <a:r>
              <a:rPr lang="es-ES" sz="2800" dirty="0" err="1">
                <a:latin typeface="Arial Narrow"/>
                <a:cs typeface="Arial Narrow"/>
              </a:rPr>
              <a:t>Column</a:t>
            </a:r>
            <a:r>
              <a:rPr lang="es-ES" sz="2800" dirty="0">
                <a:latin typeface="Arial Narrow"/>
                <a:cs typeface="Arial Narrow"/>
              </a:rPr>
              <a:t> 11: </a:t>
            </a:r>
            <a:r>
              <a:rPr lang="es-ES" sz="2800" dirty="0" err="1" smtClean="0">
                <a:latin typeface="Arial Narrow"/>
                <a:cs typeface="Arial Narrow"/>
              </a:rPr>
              <a:t>sorting</a:t>
            </a:r>
            <a:endParaRPr lang="es-ES" sz="2800" dirty="0" smtClean="0">
              <a:latin typeface="Arial Narrow"/>
              <a:cs typeface="Arial Narrow"/>
            </a:endParaRPr>
          </a:p>
          <a:p>
            <a:pPr marL="914400" lvl="1" indent="-457200">
              <a:buFont typeface="Arial"/>
              <a:buChar char="•"/>
            </a:pPr>
            <a:endParaRPr lang="es-ES" sz="2800" dirty="0">
              <a:latin typeface="Arial Narrow"/>
              <a:cs typeface="Arial Narrow"/>
            </a:endParaRPr>
          </a:p>
          <a:p>
            <a:r>
              <a:rPr lang="es-ES" sz="2800" b="1" dirty="0">
                <a:latin typeface="Arial Narrow"/>
                <a:cs typeface="Arial Narrow"/>
              </a:rPr>
              <a:t>2.  </a:t>
            </a:r>
            <a:r>
              <a:rPr lang="es-ES" sz="2800" b="1" dirty="0" err="1">
                <a:latin typeface="Arial Narrow"/>
                <a:cs typeface="Arial Narrow"/>
              </a:rPr>
              <a:t>Questions</a:t>
            </a:r>
            <a:r>
              <a:rPr lang="es-ES" sz="2800" b="1" dirty="0">
                <a:latin typeface="Arial Narrow"/>
                <a:cs typeface="Arial Narrow"/>
              </a:rPr>
              <a:t> </a:t>
            </a:r>
            <a:r>
              <a:rPr lang="es-ES" sz="2800" b="1" dirty="0" err="1">
                <a:latin typeface="Arial Narrow"/>
                <a:cs typeface="Arial Narrow"/>
              </a:rPr>
              <a:t>from</a:t>
            </a:r>
            <a:r>
              <a:rPr lang="es-ES" sz="2800" b="1" dirty="0">
                <a:latin typeface="Arial Narrow"/>
                <a:cs typeface="Arial Narrow"/>
              </a:rPr>
              <a:t> CLRS</a:t>
            </a:r>
          </a:p>
          <a:p>
            <a:pPr marL="914400" lvl="1" indent="-457200">
              <a:buFont typeface="Arial"/>
              <a:buChar char="•"/>
            </a:pPr>
            <a:r>
              <a:rPr lang="fr-FR" sz="2800" dirty="0" err="1">
                <a:latin typeface="Arial Narrow"/>
                <a:cs typeface="Arial Narrow"/>
              </a:rPr>
              <a:t>Exercises</a:t>
            </a:r>
            <a:r>
              <a:rPr lang="fr-FR" sz="2800" dirty="0">
                <a:latin typeface="Arial Narrow"/>
                <a:cs typeface="Arial Narrow"/>
              </a:rPr>
              <a:t>  2.1-1, 2.1-2, 2.2-2, 2.3-1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69636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370004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week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&amp;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Essay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assignment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Numbers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Comparison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sorts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Shuffling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621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Essay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Assignment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Data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Structure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-16433" y="1209349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GB" sz="2000" dirty="0" smtClean="0">
                <a:latin typeface="Arial Narrow"/>
                <a:cs typeface="Arial Narrow"/>
              </a:rPr>
              <a:t>The data structure you must write about depends on the </a:t>
            </a:r>
            <a:r>
              <a:rPr lang="en-GB" sz="2000" b="1" dirty="0" smtClean="0">
                <a:latin typeface="Arial Narrow"/>
                <a:cs typeface="Arial Narrow"/>
              </a:rPr>
              <a:t>last letter </a:t>
            </a:r>
            <a:r>
              <a:rPr lang="en-GB" sz="2000" dirty="0" smtClean="0">
                <a:latin typeface="Arial Narrow"/>
                <a:cs typeface="Arial Narrow"/>
              </a:rPr>
              <a:t>of your college identifier (e.g. for the identifier </a:t>
            </a:r>
            <a:r>
              <a:rPr lang="en-GB" sz="2000" b="1" dirty="0" smtClean="0">
                <a:latin typeface="Arial Narrow"/>
                <a:cs typeface="Arial Narrow"/>
              </a:rPr>
              <a:t>abegh001</a:t>
            </a:r>
            <a:r>
              <a:rPr lang="en-GB" sz="2000" dirty="0" smtClean="0">
                <a:latin typeface="Arial Narrow"/>
                <a:cs typeface="Arial Narrow"/>
              </a:rPr>
              <a:t>, the last letter is </a:t>
            </a:r>
            <a:r>
              <a:rPr lang="en-GB" sz="2000" b="1" dirty="0" smtClean="0">
                <a:latin typeface="Arial Narrow"/>
                <a:cs typeface="Arial Narrow"/>
              </a:rPr>
              <a:t>h</a:t>
            </a:r>
            <a:r>
              <a:rPr lang="en-GB" sz="2000" dirty="0" smtClean="0">
                <a:latin typeface="Arial Narrow"/>
                <a:cs typeface="Arial Narrow"/>
              </a:rPr>
              <a:t>; for </a:t>
            </a:r>
            <a:r>
              <a:rPr lang="en-GB" sz="2000" b="1" dirty="0" smtClean="0">
                <a:latin typeface="Arial Narrow"/>
                <a:cs typeface="Arial Narrow"/>
              </a:rPr>
              <a:t>ma101cr</a:t>
            </a:r>
            <a:r>
              <a:rPr lang="en-GB" sz="2000" dirty="0" smtClean="0">
                <a:latin typeface="Arial Narrow"/>
                <a:cs typeface="Arial Narrow"/>
              </a:rPr>
              <a:t>, the last letter is </a:t>
            </a:r>
            <a:r>
              <a:rPr lang="en-GB" sz="2000" b="1" dirty="0" smtClean="0">
                <a:latin typeface="Arial Narrow"/>
                <a:cs typeface="Arial Narrow"/>
              </a:rPr>
              <a:t>r</a:t>
            </a:r>
            <a:r>
              <a:rPr lang="en-GB" sz="2000" dirty="0" smtClean="0">
                <a:latin typeface="Arial Narrow"/>
                <a:cs typeface="Arial Narrow"/>
              </a:rPr>
              <a:t>).  </a:t>
            </a:r>
          </a:p>
          <a:p>
            <a:pPr marL="342900" indent="-342900" algn="just">
              <a:buFont typeface="Arial"/>
              <a:buChar char="•"/>
            </a:pPr>
            <a:endParaRPr lang="en-GB" sz="20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 smtClean="0">
                <a:latin typeface="Arial Narrow"/>
                <a:cs typeface="Arial Narrow"/>
              </a:rPr>
              <a:t>Look up your last letter </a:t>
            </a:r>
            <a:r>
              <a:rPr lang="en-GB" sz="2000" dirty="0" smtClean="0">
                <a:latin typeface="Arial Narrow"/>
                <a:cs typeface="Arial Narrow"/>
              </a:rPr>
              <a:t>in the following table to determine which data structure to write about.</a:t>
            </a:r>
            <a:endParaRPr lang="en-GB" sz="2000" dirty="0">
              <a:latin typeface="Arial Narrow"/>
              <a:cs typeface="Arial Narrow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20265"/>
              </p:ext>
            </p:extLst>
          </p:nvPr>
        </p:nvGraphicFramePr>
        <p:xfrm>
          <a:off x="207681" y="3012441"/>
          <a:ext cx="872714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378"/>
                <a:gridCol w="71717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LETTER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latin typeface="DIN Condensed Bold"/>
                          <a:cs typeface="DIN Condensed Bold"/>
                        </a:rPr>
                        <a:t>DATA STRUCTURE</a:t>
                      </a:r>
                      <a:endParaRPr lang="es-ES" dirty="0">
                        <a:latin typeface="DIN Condensed Bold"/>
                        <a:cs typeface="DIN Condensed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a,b,c,d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Rope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e,f,g,h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Merkle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tree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i,j,k,l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 smtClean="0">
                          <a:latin typeface="Arial Narrow"/>
                          <a:cs typeface="Arial Narrow"/>
                        </a:rPr>
                        <a:t>Disjoint</a:t>
                      </a:r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 set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m,n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latin typeface="Arial Narrow"/>
                          <a:cs typeface="Arial Narrow"/>
                        </a:rPr>
                        <a:t>Bloom</a:t>
                      </a:r>
                      <a:r>
                        <a:rPr lang="es-ES" b="0" baseline="0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b="0" baseline="0" dirty="0" err="1" smtClean="0">
                          <a:latin typeface="Arial Narrow"/>
                          <a:cs typeface="Arial Narrow"/>
                        </a:rPr>
                        <a:t>filter</a:t>
                      </a:r>
                      <a:endParaRPr lang="es-ES" b="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o,p,q,r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Bi-parental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heap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s,t,u,v,w,x,y,z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AVL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tree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04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92544" y="1899620"/>
            <a:ext cx="158837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rial Narrow"/>
                <a:cs typeface="Arial Narrow"/>
              </a:rPr>
              <a:t>shuffling</a:t>
            </a:r>
            <a:endParaRPr lang="es-ES" sz="3600" dirty="0">
              <a:latin typeface="Arial Narrow"/>
              <a:cs typeface="Arial Narro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41414" y="1996081"/>
            <a:ext cx="20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[A,B,C,…,X,Y,Z]</a:t>
            </a:r>
            <a:endParaRPr lang="es-ES" sz="2400" dirty="0"/>
          </a:p>
        </p:txBody>
      </p:sp>
      <p:sp>
        <p:nvSpPr>
          <p:cNvPr id="6" name="Flecha derecha 5"/>
          <p:cNvSpPr/>
          <p:nvPr/>
        </p:nvSpPr>
        <p:spPr>
          <a:xfrm>
            <a:off x="3298630" y="2201766"/>
            <a:ext cx="440994" cy="20493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5821909" y="1990477"/>
            <a:ext cx="2112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[M,</a:t>
            </a:r>
            <a:r>
              <a:rPr lang="es-ES" sz="2400" dirty="0"/>
              <a:t>K</a:t>
            </a:r>
            <a:r>
              <a:rPr lang="es-ES" sz="2400" dirty="0" smtClean="0"/>
              <a:t>,</a:t>
            </a:r>
            <a:r>
              <a:rPr lang="es-ES" sz="2400" dirty="0"/>
              <a:t>A</a:t>
            </a:r>
            <a:r>
              <a:rPr lang="es-ES" sz="2400" dirty="0" smtClean="0"/>
              <a:t>,…,F,P,C]</a:t>
            </a:r>
            <a:endParaRPr lang="es-ES" sz="2400" dirty="0"/>
          </a:p>
        </p:txBody>
      </p:sp>
      <p:sp>
        <p:nvSpPr>
          <p:cNvPr id="8" name="Flecha derecha 7"/>
          <p:cNvSpPr/>
          <p:nvPr/>
        </p:nvSpPr>
        <p:spPr>
          <a:xfrm>
            <a:off x="5433835" y="2198387"/>
            <a:ext cx="440994" cy="204936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-16433" y="3617569"/>
            <a:ext cx="9160433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latin typeface="Arial Narrow"/>
                <a:cs typeface="Arial Narrow"/>
              </a:rPr>
              <a:t>Given</a:t>
            </a:r>
            <a:r>
              <a:rPr lang="es-ES" sz="3200" dirty="0" smtClean="0">
                <a:latin typeface="Arial Narrow"/>
                <a:cs typeface="Arial Narrow"/>
              </a:rPr>
              <a:t> a linear </a:t>
            </a:r>
            <a:r>
              <a:rPr lang="es-ES" sz="3200" dirty="0" err="1" smtClean="0">
                <a:latin typeface="Arial Narrow"/>
                <a:cs typeface="Arial Narrow"/>
              </a:rPr>
              <a:t>collection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items</a:t>
            </a:r>
            <a:r>
              <a:rPr lang="es-ES" sz="3200" dirty="0" smtClean="0">
                <a:latin typeface="Arial Narrow"/>
                <a:cs typeface="Arial Narrow"/>
              </a:rPr>
              <a:t>, </a:t>
            </a:r>
            <a:r>
              <a:rPr lang="es-ES" sz="3200" dirty="0" err="1" smtClean="0">
                <a:latin typeface="Arial Narrow"/>
                <a:cs typeface="Arial Narrow"/>
              </a:rPr>
              <a:t>shuffling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returns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the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collection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reordered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according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to</a:t>
            </a:r>
            <a:r>
              <a:rPr lang="es-ES" sz="3200" dirty="0" smtClean="0">
                <a:latin typeface="Arial Narrow"/>
                <a:cs typeface="Arial Narrow"/>
              </a:rPr>
              <a:t> a </a:t>
            </a:r>
            <a:r>
              <a:rPr lang="es-ES" sz="32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uniformly</a:t>
            </a:r>
            <a:r>
              <a:rPr lang="es-ES" sz="3200" b="1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permutation</a:t>
            </a:r>
            <a:r>
              <a:rPr lang="es-ES" sz="3200" dirty="0" smtClean="0">
                <a:latin typeface="Arial Narrow"/>
                <a:cs typeface="Arial Narrow"/>
              </a:rPr>
              <a:t>  </a:t>
            </a:r>
            <a:endParaRPr lang="es-ES" sz="32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8130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Bad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Shuffle1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6115467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Narrow"/>
                <a:cs typeface="Arial Narrow"/>
              </a:rPr>
              <a:t>BadShuffle1: </a:t>
            </a:r>
            <a:r>
              <a:rPr lang="es-ES" sz="2400" dirty="0" err="1" smtClean="0">
                <a:latin typeface="Arial Narrow"/>
                <a:cs typeface="Arial Narrow"/>
              </a:rPr>
              <a:t>Modify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comparison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operator</a:t>
            </a:r>
            <a:r>
              <a:rPr lang="es-ES" sz="2400" dirty="0" smtClean="0">
                <a:latin typeface="Arial Narrow"/>
                <a:cs typeface="Arial Narrow"/>
              </a:rPr>
              <a:t> of </a:t>
            </a:r>
            <a:r>
              <a:rPr lang="es-ES" sz="2400" dirty="0" err="1" smtClean="0">
                <a:latin typeface="Arial Narrow"/>
                <a:cs typeface="Arial Narrow"/>
              </a:rPr>
              <a:t>any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sorting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algorithm</a:t>
            </a:r>
            <a:r>
              <a:rPr lang="es-ES" sz="2400" dirty="0" smtClean="0">
                <a:latin typeface="Arial Narrow"/>
                <a:cs typeface="Arial Narrow"/>
              </a:rPr>
              <a:t>. 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658269"/>
            <a:ext cx="4245874" cy="2031325"/>
          </a:xfrm>
          <a:prstGeom prst="rect">
            <a:avLst/>
          </a:prstGeom>
          <a:solidFill>
            <a:schemeClr val="bg2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RandomComparison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x,y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random</a:t>
            </a:r>
            <a:r>
              <a:rPr lang="es-ES" dirty="0">
                <a:latin typeface="Consolas"/>
                <a:cs typeface="Consolas"/>
              </a:rPr>
              <a:t>() − 0.5</a:t>
            </a: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endParaRPr lang="es-ES" b="1" dirty="0" smtClean="0">
              <a:latin typeface="Consolas"/>
              <a:cs typeface="Consolas"/>
            </a:endParaRPr>
          </a:p>
          <a:p>
            <a:endParaRPr lang="es-ES" dirty="0">
              <a:latin typeface="Consolas"/>
              <a:cs typeface="Consolas"/>
            </a:endParaRPr>
          </a:p>
          <a:p>
            <a:r>
              <a:rPr lang="es-ES" b="1" dirty="0" err="1">
                <a:latin typeface="Consolas"/>
                <a:cs typeface="Consolas"/>
              </a:rPr>
              <a:t>function</a:t>
            </a:r>
            <a:r>
              <a:rPr lang="es-ES" dirty="0">
                <a:latin typeface="Consolas"/>
                <a:cs typeface="Consolas"/>
              </a:rPr>
              <a:t> BadShuffle1(A)</a:t>
            </a:r>
          </a:p>
          <a:p>
            <a:r>
              <a:rPr lang="es-ES" b="1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sort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A,RandomComparison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8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Narrow"/>
                <a:cs typeface="Arial Narrow"/>
              </a:rPr>
              <a:t>BadShuffle1: </a:t>
            </a:r>
            <a:r>
              <a:rPr lang="es-ES" sz="2400" dirty="0" err="1" smtClean="0">
                <a:latin typeface="Arial Narrow"/>
                <a:cs typeface="Arial Narrow"/>
              </a:rPr>
              <a:t>Modify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comparison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operator</a:t>
            </a:r>
            <a:r>
              <a:rPr lang="es-ES" sz="2400" dirty="0" smtClean="0">
                <a:latin typeface="Arial Narrow"/>
                <a:cs typeface="Arial Narrow"/>
              </a:rPr>
              <a:t> of </a:t>
            </a:r>
            <a:r>
              <a:rPr lang="es-ES" sz="2400" dirty="0" err="1" smtClean="0">
                <a:latin typeface="Arial Narrow"/>
                <a:cs typeface="Arial Narrow"/>
              </a:rPr>
              <a:t>any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sorting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algorithm</a:t>
            </a:r>
            <a:r>
              <a:rPr lang="es-ES" sz="2400" dirty="0" smtClean="0">
                <a:latin typeface="Arial Narrow"/>
                <a:cs typeface="Arial Narrow"/>
              </a:rPr>
              <a:t>. 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6432" y="1252525"/>
            <a:ext cx="4431364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s[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12636" y="3345451"/>
            <a:ext cx="4431364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RC(s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],key)&gt;0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 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16433" y="936117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NORMAL INSERTION SORT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712636" y="3022675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INSERTION SORT</a:t>
            </a:r>
            <a:endParaRPr lang="es-ES" b="1" dirty="0"/>
          </a:p>
        </p:txBody>
      </p:sp>
      <p:sp>
        <p:nvSpPr>
          <p:cNvPr id="5" name="Llamada rectangular 4"/>
          <p:cNvSpPr/>
          <p:nvPr/>
        </p:nvSpPr>
        <p:spPr>
          <a:xfrm>
            <a:off x="5926952" y="1737655"/>
            <a:ext cx="3217048" cy="864413"/>
          </a:xfrm>
          <a:prstGeom prst="wedgeRectCallout">
            <a:avLst>
              <a:gd name="adj1" fmla="val 20839"/>
              <a:gd name="adj2" fmla="val 242093"/>
            </a:avLst>
          </a:prstGeom>
          <a:solidFill>
            <a:srgbClr val="DDD9C3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926953" y="1957036"/>
            <a:ext cx="321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Narrow"/>
                <a:cs typeface="Arial Narrow"/>
              </a:rPr>
              <a:t>RC(</a:t>
            </a:r>
            <a:r>
              <a:rPr lang="es-ES" dirty="0" err="1" smtClean="0">
                <a:latin typeface="Arial Narrow"/>
                <a:cs typeface="Arial Narrow"/>
              </a:rPr>
              <a:t>a,b</a:t>
            </a:r>
            <a:r>
              <a:rPr lang="es-ES" dirty="0" smtClean="0">
                <a:latin typeface="Arial Narrow"/>
                <a:cs typeface="Arial Narrow"/>
              </a:rPr>
              <a:t>) </a:t>
            </a:r>
            <a:r>
              <a:rPr lang="es-ES" dirty="0" err="1" smtClean="0">
                <a:latin typeface="Arial Narrow"/>
                <a:cs typeface="Arial Narrow"/>
              </a:rPr>
              <a:t>returns</a:t>
            </a:r>
            <a:r>
              <a:rPr lang="es-ES" dirty="0" smtClean="0">
                <a:latin typeface="Arial Narrow"/>
                <a:cs typeface="Arial Narrow"/>
              </a:rPr>
              <a:t> a </a:t>
            </a:r>
            <a:r>
              <a:rPr lang="es-ES" dirty="0" err="1" smtClean="0">
                <a:latin typeface="Arial Narrow"/>
                <a:cs typeface="Arial Narrow"/>
              </a:rPr>
              <a:t>number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between</a:t>
            </a:r>
            <a:r>
              <a:rPr lang="es-ES" dirty="0" smtClean="0">
                <a:latin typeface="Arial Narrow"/>
                <a:cs typeface="Arial Narrow"/>
              </a:rPr>
              <a:t> -0.5 and 0.5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Bad Shuffle1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8010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Narrow"/>
                <a:cs typeface="Arial Narrow"/>
              </a:rPr>
              <a:t>BadShuffle1: </a:t>
            </a:r>
            <a:r>
              <a:rPr lang="es-ES" sz="2400" dirty="0" err="1" smtClean="0">
                <a:latin typeface="Arial Narrow"/>
                <a:cs typeface="Arial Narrow"/>
              </a:rPr>
              <a:t>Modify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comparison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operator</a:t>
            </a:r>
            <a:r>
              <a:rPr lang="es-ES" sz="2400" dirty="0" smtClean="0">
                <a:latin typeface="Arial Narrow"/>
                <a:cs typeface="Arial Narrow"/>
              </a:rPr>
              <a:t> of </a:t>
            </a:r>
            <a:r>
              <a:rPr lang="es-ES" sz="2400" dirty="0" err="1" smtClean="0">
                <a:latin typeface="Arial Narrow"/>
                <a:cs typeface="Arial Narrow"/>
              </a:rPr>
              <a:t>any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sorting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algorithm</a:t>
            </a:r>
            <a:r>
              <a:rPr lang="es-ES" sz="2400" dirty="0" smtClean="0">
                <a:latin typeface="Arial Narrow"/>
                <a:cs typeface="Arial Narrow"/>
              </a:rPr>
              <a:t>. 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6432" y="1252525"/>
            <a:ext cx="4431364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s[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12636" y="3345451"/>
            <a:ext cx="4431364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RC(s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],key)&gt;0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 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16433" y="936117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NORMAL INSERTION SORT</a:t>
            </a:r>
            <a:endParaRPr lang="es-ES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712636" y="3022675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INSERTION SORT</a:t>
            </a:r>
            <a:endParaRPr lang="es-ES" b="1" dirty="0"/>
          </a:p>
        </p:txBody>
      </p:sp>
      <p:sp>
        <p:nvSpPr>
          <p:cNvPr id="5" name="Llamada rectangular 4"/>
          <p:cNvSpPr/>
          <p:nvPr/>
        </p:nvSpPr>
        <p:spPr>
          <a:xfrm>
            <a:off x="5926952" y="1737655"/>
            <a:ext cx="3217048" cy="864413"/>
          </a:xfrm>
          <a:prstGeom prst="wedgeRectCallout">
            <a:avLst>
              <a:gd name="adj1" fmla="val 20839"/>
              <a:gd name="adj2" fmla="val 242093"/>
            </a:avLst>
          </a:prstGeom>
          <a:solidFill>
            <a:srgbClr val="DDD9C3"/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5926953" y="1957036"/>
            <a:ext cx="321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Narrow"/>
                <a:cs typeface="Arial Narrow"/>
              </a:rPr>
              <a:t>RC(</a:t>
            </a:r>
            <a:r>
              <a:rPr lang="es-ES" dirty="0" err="1" smtClean="0">
                <a:latin typeface="Arial Narrow"/>
                <a:cs typeface="Arial Narrow"/>
              </a:rPr>
              <a:t>a,b</a:t>
            </a:r>
            <a:r>
              <a:rPr lang="es-ES" dirty="0" smtClean="0">
                <a:latin typeface="Arial Narrow"/>
                <a:cs typeface="Arial Narrow"/>
              </a:rPr>
              <a:t>) </a:t>
            </a:r>
            <a:r>
              <a:rPr lang="es-ES" dirty="0" err="1" smtClean="0">
                <a:latin typeface="Arial Narrow"/>
                <a:cs typeface="Arial Narrow"/>
              </a:rPr>
              <a:t>returns</a:t>
            </a:r>
            <a:r>
              <a:rPr lang="es-ES" dirty="0" smtClean="0">
                <a:latin typeface="Arial Narrow"/>
                <a:cs typeface="Arial Narrow"/>
              </a:rPr>
              <a:t> a </a:t>
            </a:r>
            <a:r>
              <a:rPr lang="es-ES" dirty="0" err="1" smtClean="0">
                <a:latin typeface="Arial Narrow"/>
                <a:cs typeface="Arial Narrow"/>
              </a:rPr>
              <a:t>number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between</a:t>
            </a:r>
            <a:r>
              <a:rPr lang="es-ES" dirty="0" smtClean="0">
                <a:latin typeface="Arial Narrow"/>
                <a:cs typeface="Arial Narrow"/>
              </a:rPr>
              <a:t> -0.5 and 0.5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4727830"/>
            <a:ext cx="4414932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Arial Narrow"/>
                <a:cs typeface="Arial Narrow"/>
              </a:rPr>
              <a:t>The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problem</a:t>
            </a:r>
            <a:r>
              <a:rPr lang="es-ES" sz="2000" dirty="0" smtClean="0">
                <a:latin typeface="Arial Narrow"/>
                <a:cs typeface="Arial Narrow"/>
              </a:rPr>
              <a:t>?</a:t>
            </a:r>
          </a:p>
          <a:p>
            <a:r>
              <a:rPr lang="es-ES" sz="2000" dirty="0" err="1" smtClean="0">
                <a:latin typeface="Arial Narrow"/>
                <a:cs typeface="Arial Narrow"/>
              </a:rPr>
              <a:t>The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resulting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collection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b="1" dirty="0" smtClean="0">
                <a:latin typeface="Arial Narrow"/>
                <a:cs typeface="Arial Narrow"/>
              </a:rPr>
              <a:t>IS NOT </a:t>
            </a:r>
            <a:r>
              <a:rPr lang="es-ES" sz="2000" dirty="0" err="1" smtClean="0">
                <a:latin typeface="Arial Narrow"/>
                <a:cs typeface="Arial Narrow"/>
              </a:rPr>
              <a:t>uniformly</a:t>
            </a:r>
            <a:r>
              <a:rPr lang="es-ES" sz="2000" dirty="0" smtClean="0">
                <a:latin typeface="Arial Narrow"/>
                <a:cs typeface="Arial Narrow"/>
              </a:rPr>
              <a:t> </a:t>
            </a:r>
            <a:r>
              <a:rPr lang="es-ES" sz="2000" dirty="0" err="1" smtClean="0">
                <a:latin typeface="Arial Narrow"/>
                <a:cs typeface="Arial Narrow"/>
              </a:rPr>
              <a:t>distributed</a:t>
            </a:r>
            <a:endParaRPr lang="es-ES" sz="2000" dirty="0">
              <a:latin typeface="Arial Narrow"/>
              <a:cs typeface="Arial Narrow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Bad Shuffle1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71016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Shuffled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collections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uniformly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distributed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-16433" y="1352004"/>
            <a:ext cx="4431364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 smtClean="0">
                <a:latin typeface="Consolas"/>
                <a:cs typeface="Consolas"/>
              </a:rPr>
              <a:t>  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  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RC(s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lang="en-US" sz="1600" b="1" dirty="0" err="1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  <a:cs typeface="Consolas"/>
              </a:rPr>
              <a:t>],key)&gt;0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 smtClean="0">
                <a:latin typeface="Consolas"/>
                <a:cs typeface="Consolas"/>
              </a:rPr>
              <a:t>  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   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-16433" y="1029228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INSERTION SORT</a:t>
            </a:r>
            <a:endParaRPr lang="es-E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519993" y="1693551"/>
            <a:ext cx="2596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count=[0,0,0,0,0,0]</a:t>
            </a:r>
          </a:p>
          <a:p>
            <a:r>
              <a:rPr lang="en-US" dirty="0">
                <a:latin typeface="Consolas"/>
                <a:cs typeface="Consolas"/>
              </a:rPr>
              <a:t>a1=[1,2,3]</a:t>
            </a:r>
          </a:p>
          <a:p>
            <a:r>
              <a:rPr lang="en-US" dirty="0">
                <a:latin typeface="Consolas"/>
                <a:cs typeface="Consolas"/>
              </a:rPr>
              <a:t>a2=[1,3,2]</a:t>
            </a:r>
          </a:p>
          <a:p>
            <a:r>
              <a:rPr lang="en-US" dirty="0">
                <a:latin typeface="Consolas"/>
                <a:cs typeface="Consolas"/>
              </a:rPr>
              <a:t>a3=[2,3,1]</a:t>
            </a:r>
          </a:p>
          <a:p>
            <a:r>
              <a:rPr lang="en-US" dirty="0">
                <a:latin typeface="Consolas"/>
                <a:cs typeface="Consolas"/>
              </a:rPr>
              <a:t>a4=[2,1,3]</a:t>
            </a:r>
          </a:p>
          <a:p>
            <a:r>
              <a:rPr lang="en-US" dirty="0">
                <a:latin typeface="Consolas"/>
                <a:cs typeface="Consolas"/>
              </a:rPr>
              <a:t>a5=[3,1,2]</a:t>
            </a:r>
          </a:p>
          <a:p>
            <a:r>
              <a:rPr lang="en-US" dirty="0">
                <a:latin typeface="Consolas"/>
                <a:cs typeface="Consolas"/>
              </a:rPr>
              <a:t>a6=[3,2,1]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Bad Shuffle1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414931" y="3921937"/>
            <a:ext cx="32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Results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60000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shuffles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pic>
        <p:nvPicPr>
          <p:cNvPr id="17" name="Imagen 16" descr="Screen Shot 2019-02-10 at 10.0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9004"/>
            <a:ext cx="7175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Narrow"/>
                <a:cs typeface="Arial Narrow"/>
              </a:rPr>
              <a:t>BadShuffle2: Swap </a:t>
            </a:r>
            <a:r>
              <a:rPr lang="es-ES" sz="2400" dirty="0" err="1" smtClean="0">
                <a:latin typeface="Arial Narrow"/>
                <a:cs typeface="Arial Narrow"/>
              </a:rPr>
              <a:t>randomly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-16433" y="1352004"/>
            <a:ext cx="4431364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BadShuffle2(A)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N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(A)</a:t>
            </a:r>
          </a:p>
          <a:p>
            <a:r>
              <a:rPr lang="da-DK" sz="1600" dirty="0">
                <a:latin typeface="Consolas"/>
                <a:cs typeface="Consolas"/>
              </a:rPr>
              <a:t> </a:t>
            </a:r>
            <a:r>
              <a:rPr lang="da-DK" sz="1600" dirty="0" smtClean="0">
                <a:latin typeface="Consolas"/>
                <a:cs typeface="Consolas"/>
              </a:rPr>
              <a:t>	</a:t>
            </a:r>
            <a:r>
              <a:rPr lang="da-DK" sz="1600" b="1" dirty="0" smtClean="0">
                <a:latin typeface="Consolas"/>
                <a:cs typeface="Consolas"/>
              </a:rPr>
              <a:t>for</a:t>
            </a:r>
            <a:r>
              <a:rPr lang="da-DK" sz="1600" dirty="0" smtClean="0">
                <a:latin typeface="Consolas"/>
                <a:cs typeface="Consolas"/>
              </a:rPr>
              <a:t> </a:t>
            </a:r>
            <a:r>
              <a:rPr lang="da-DK" sz="1600" dirty="0">
                <a:latin typeface="Consolas"/>
                <a:cs typeface="Consolas"/>
              </a:rPr>
              <a:t>0 ≤ i &lt; L  </a:t>
            </a:r>
            <a:r>
              <a:rPr lang="da-DK" sz="1600" b="1" dirty="0">
                <a:latin typeface="Consolas"/>
                <a:cs typeface="Consolas"/>
              </a:rPr>
              <a:t>do</a:t>
            </a:r>
          </a:p>
          <a:p>
            <a:r>
              <a:rPr lang="da-DK" sz="1600" dirty="0" smtClean="0">
                <a:latin typeface="Consolas"/>
                <a:cs typeface="Consolas"/>
              </a:rPr>
              <a:t>		r </a:t>
            </a:r>
            <a:r>
              <a:rPr lang="da-DK" sz="1600" dirty="0">
                <a:latin typeface="Consolas"/>
                <a:cs typeface="Consolas"/>
              </a:rPr>
              <a:t>← </a:t>
            </a:r>
            <a:r>
              <a:rPr lang="da-DK" sz="1600" dirty="0" err="1">
                <a:latin typeface="Consolas"/>
                <a:cs typeface="Consolas"/>
              </a:rPr>
              <a:t>random</a:t>
            </a:r>
            <a:r>
              <a:rPr lang="da-DK" sz="1600" dirty="0">
                <a:latin typeface="Consolas"/>
                <a:cs typeface="Consolas"/>
              </a:rPr>
              <a:t>()</a:t>
            </a:r>
          </a:p>
          <a:p>
            <a:r>
              <a:rPr lang="da-DK" sz="1600" dirty="0" smtClean="0">
                <a:latin typeface="Consolas"/>
                <a:cs typeface="Consolas"/>
              </a:rPr>
              <a:t>		j </a:t>
            </a:r>
            <a:r>
              <a:rPr lang="da-DK" sz="1600" dirty="0">
                <a:latin typeface="Consolas"/>
                <a:cs typeface="Consolas"/>
              </a:rPr>
              <a:t>← ⌊N × r⌋</a:t>
            </a:r>
          </a:p>
          <a:p>
            <a:r>
              <a:rPr lang="pl-PL" sz="1600" dirty="0" smtClean="0">
                <a:latin typeface="Consolas"/>
                <a:cs typeface="Consolas"/>
              </a:rPr>
              <a:t>		</a:t>
            </a:r>
            <a:r>
              <a:rPr lang="pl-PL" sz="1600" dirty="0" err="1" smtClean="0">
                <a:latin typeface="Consolas"/>
                <a:cs typeface="Consolas"/>
              </a:rPr>
              <a:t>swap</a:t>
            </a:r>
            <a:r>
              <a:rPr lang="pl-PL" sz="1600" dirty="0">
                <a:latin typeface="Consolas"/>
                <a:cs typeface="Consolas"/>
              </a:rPr>
              <a:t>(A[i],A[j])</a:t>
            </a:r>
          </a:p>
          <a:p>
            <a:r>
              <a:rPr lang="pl-PL" sz="1600" dirty="0">
                <a:latin typeface="Consolas"/>
                <a:cs typeface="Consolas"/>
              </a:rPr>
              <a:t> </a:t>
            </a:r>
            <a:r>
              <a:rPr lang="pl-PL" sz="1600" dirty="0" smtClean="0">
                <a:latin typeface="Consolas"/>
                <a:cs typeface="Consolas"/>
              </a:rPr>
              <a:t>	</a:t>
            </a:r>
            <a:r>
              <a:rPr lang="pl-PL" sz="1600" b="1" dirty="0" smtClean="0">
                <a:latin typeface="Consolas"/>
                <a:cs typeface="Consolas"/>
              </a:rPr>
              <a:t>end </a:t>
            </a:r>
            <a:r>
              <a:rPr lang="pl-PL" sz="1600" b="1" dirty="0">
                <a:latin typeface="Consolas"/>
                <a:cs typeface="Consolas"/>
              </a:rPr>
              <a:t>for</a:t>
            </a:r>
          </a:p>
          <a:p>
            <a:r>
              <a:rPr lang="pl-PL" sz="1600" b="1" dirty="0">
                <a:latin typeface="Consolas"/>
                <a:cs typeface="Consolas"/>
              </a:rPr>
              <a:t>end </a:t>
            </a:r>
            <a:r>
              <a:rPr lang="pl-PL" sz="1600" b="1" dirty="0" err="1">
                <a:latin typeface="Consolas"/>
                <a:cs typeface="Consolas"/>
              </a:rPr>
              <a:t>function</a:t>
            </a:r>
            <a:endParaRPr lang="en-GB" sz="1600" b="1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1029228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SWAP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Bad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2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3352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-16433" y="1352004"/>
            <a:ext cx="4431364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nsolas"/>
                <a:cs typeface="Consolas"/>
              </a:rPr>
              <a:t>function</a:t>
            </a:r>
            <a:r>
              <a:rPr lang="es-ES" sz="1600" dirty="0" smtClean="0">
                <a:latin typeface="Consolas"/>
                <a:cs typeface="Consolas"/>
              </a:rPr>
              <a:t> </a:t>
            </a:r>
            <a:r>
              <a:rPr lang="es-ES" sz="1600" dirty="0">
                <a:latin typeface="Consolas"/>
                <a:cs typeface="Consolas"/>
              </a:rPr>
              <a:t>BadShuffle2(A)</a:t>
            </a:r>
          </a:p>
          <a:p>
            <a:r>
              <a:rPr lang="es-ES" sz="1600" dirty="0" smtClean="0">
                <a:latin typeface="Consolas"/>
                <a:cs typeface="Consolas"/>
              </a:rPr>
              <a:t>	N </a:t>
            </a:r>
            <a:r>
              <a:rPr lang="es-ES" sz="1600" dirty="0">
                <a:latin typeface="Consolas"/>
                <a:cs typeface="Consolas"/>
              </a:rPr>
              <a:t>← </a:t>
            </a:r>
            <a:r>
              <a:rPr lang="es-ES" sz="1600" dirty="0" err="1">
                <a:latin typeface="Consolas"/>
                <a:cs typeface="Consolas"/>
              </a:rPr>
              <a:t>length</a:t>
            </a:r>
            <a:r>
              <a:rPr lang="es-ES" sz="1600" dirty="0">
                <a:latin typeface="Consolas"/>
                <a:cs typeface="Consolas"/>
              </a:rPr>
              <a:t>(A)</a:t>
            </a:r>
          </a:p>
          <a:p>
            <a:r>
              <a:rPr lang="da-DK" sz="1600" dirty="0">
                <a:latin typeface="Consolas"/>
                <a:cs typeface="Consolas"/>
              </a:rPr>
              <a:t> </a:t>
            </a:r>
            <a:r>
              <a:rPr lang="da-DK" sz="1600" dirty="0" smtClean="0">
                <a:latin typeface="Consolas"/>
                <a:cs typeface="Consolas"/>
              </a:rPr>
              <a:t>	</a:t>
            </a:r>
            <a:r>
              <a:rPr lang="da-DK" sz="1600" b="1" dirty="0" smtClean="0">
                <a:latin typeface="Consolas"/>
                <a:cs typeface="Consolas"/>
              </a:rPr>
              <a:t>for</a:t>
            </a:r>
            <a:r>
              <a:rPr lang="da-DK" sz="1600" dirty="0" smtClean="0">
                <a:latin typeface="Consolas"/>
                <a:cs typeface="Consolas"/>
              </a:rPr>
              <a:t> </a:t>
            </a:r>
            <a:r>
              <a:rPr lang="da-DK" sz="1600" dirty="0">
                <a:latin typeface="Consolas"/>
                <a:cs typeface="Consolas"/>
              </a:rPr>
              <a:t>0 ≤ i &lt; L  </a:t>
            </a:r>
            <a:r>
              <a:rPr lang="da-DK" sz="1600" b="1" dirty="0">
                <a:latin typeface="Consolas"/>
                <a:cs typeface="Consolas"/>
              </a:rPr>
              <a:t>do</a:t>
            </a:r>
          </a:p>
          <a:p>
            <a:r>
              <a:rPr lang="da-DK" sz="1600" dirty="0" smtClean="0">
                <a:latin typeface="Consolas"/>
                <a:cs typeface="Consolas"/>
              </a:rPr>
              <a:t>		r </a:t>
            </a:r>
            <a:r>
              <a:rPr lang="da-DK" sz="1600" dirty="0">
                <a:latin typeface="Consolas"/>
                <a:cs typeface="Consolas"/>
              </a:rPr>
              <a:t>← </a:t>
            </a:r>
            <a:r>
              <a:rPr lang="da-DK" sz="1600" dirty="0" err="1">
                <a:latin typeface="Consolas"/>
                <a:cs typeface="Consolas"/>
              </a:rPr>
              <a:t>random</a:t>
            </a:r>
            <a:r>
              <a:rPr lang="da-DK" sz="1600" dirty="0">
                <a:latin typeface="Consolas"/>
                <a:cs typeface="Consolas"/>
              </a:rPr>
              <a:t>()</a:t>
            </a:r>
          </a:p>
          <a:p>
            <a:r>
              <a:rPr lang="da-DK" sz="1600" dirty="0" smtClean="0">
                <a:latin typeface="Consolas"/>
                <a:cs typeface="Consolas"/>
              </a:rPr>
              <a:t>		j </a:t>
            </a:r>
            <a:r>
              <a:rPr lang="da-DK" sz="1600" dirty="0">
                <a:latin typeface="Consolas"/>
                <a:cs typeface="Consolas"/>
              </a:rPr>
              <a:t>← </a:t>
            </a:r>
            <a:r>
              <a:rPr lang="da-DK" sz="1600" dirty="0" err="1" smtClean="0">
                <a:latin typeface="Consolas"/>
                <a:cs typeface="Consolas"/>
              </a:rPr>
              <a:t>floor</a:t>
            </a:r>
            <a:r>
              <a:rPr lang="da-DK" sz="1600" dirty="0" smtClean="0">
                <a:latin typeface="Consolas"/>
                <a:cs typeface="Consolas"/>
              </a:rPr>
              <a:t>(N </a:t>
            </a:r>
            <a:r>
              <a:rPr lang="da-DK" sz="1600" dirty="0">
                <a:latin typeface="Consolas"/>
                <a:cs typeface="Consolas"/>
              </a:rPr>
              <a:t>× </a:t>
            </a:r>
            <a:r>
              <a:rPr lang="da-DK" sz="1600" dirty="0" smtClean="0">
                <a:latin typeface="Consolas"/>
                <a:cs typeface="Consolas"/>
              </a:rPr>
              <a:t>r)</a:t>
            </a:r>
            <a:endParaRPr lang="da-DK" sz="1600" dirty="0">
              <a:latin typeface="Consolas"/>
              <a:cs typeface="Consolas"/>
            </a:endParaRPr>
          </a:p>
          <a:p>
            <a:r>
              <a:rPr lang="pl-PL" sz="1600" dirty="0" smtClean="0">
                <a:latin typeface="Consolas"/>
                <a:cs typeface="Consolas"/>
              </a:rPr>
              <a:t>		</a:t>
            </a:r>
            <a:r>
              <a:rPr lang="pl-PL" sz="1600" dirty="0" err="1" smtClean="0">
                <a:latin typeface="Consolas"/>
                <a:cs typeface="Consolas"/>
              </a:rPr>
              <a:t>swap</a:t>
            </a:r>
            <a:r>
              <a:rPr lang="pl-PL" sz="1600" dirty="0">
                <a:latin typeface="Consolas"/>
                <a:cs typeface="Consolas"/>
              </a:rPr>
              <a:t>(A[i],A[j])</a:t>
            </a:r>
          </a:p>
          <a:p>
            <a:r>
              <a:rPr lang="pl-PL" sz="1600" dirty="0">
                <a:latin typeface="Consolas"/>
                <a:cs typeface="Consolas"/>
              </a:rPr>
              <a:t> </a:t>
            </a:r>
            <a:r>
              <a:rPr lang="pl-PL" sz="1600" dirty="0" smtClean="0">
                <a:latin typeface="Consolas"/>
                <a:cs typeface="Consolas"/>
              </a:rPr>
              <a:t>	</a:t>
            </a:r>
            <a:r>
              <a:rPr lang="pl-PL" sz="1600" b="1" dirty="0" smtClean="0">
                <a:latin typeface="Consolas"/>
                <a:cs typeface="Consolas"/>
              </a:rPr>
              <a:t>end </a:t>
            </a:r>
            <a:r>
              <a:rPr lang="pl-PL" sz="1600" b="1" dirty="0">
                <a:latin typeface="Consolas"/>
                <a:cs typeface="Consolas"/>
              </a:rPr>
              <a:t>for</a:t>
            </a:r>
          </a:p>
          <a:p>
            <a:r>
              <a:rPr lang="pl-PL" sz="1600" b="1" dirty="0">
                <a:latin typeface="Consolas"/>
                <a:cs typeface="Consolas"/>
              </a:rPr>
              <a:t>end </a:t>
            </a:r>
            <a:r>
              <a:rPr lang="pl-PL" sz="1600" b="1" dirty="0" err="1">
                <a:latin typeface="Consolas"/>
                <a:cs typeface="Consolas"/>
              </a:rPr>
              <a:t>function</a:t>
            </a:r>
            <a:endParaRPr lang="en-GB" sz="1600" b="1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1029228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SWAP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Bad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2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27703" y="1993450"/>
            <a:ext cx="2596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count=[0,0,0,0,0,0]</a:t>
            </a:r>
          </a:p>
          <a:p>
            <a:r>
              <a:rPr lang="en-US" dirty="0">
                <a:latin typeface="Consolas"/>
                <a:cs typeface="Consolas"/>
              </a:rPr>
              <a:t>a1=[1,2,3]</a:t>
            </a:r>
          </a:p>
          <a:p>
            <a:r>
              <a:rPr lang="en-US" dirty="0">
                <a:latin typeface="Consolas"/>
                <a:cs typeface="Consolas"/>
              </a:rPr>
              <a:t>a2=[1,3,2]</a:t>
            </a:r>
          </a:p>
          <a:p>
            <a:r>
              <a:rPr lang="en-US" dirty="0">
                <a:latin typeface="Consolas"/>
                <a:cs typeface="Consolas"/>
              </a:rPr>
              <a:t>a3=[2,3,1]</a:t>
            </a:r>
          </a:p>
          <a:p>
            <a:r>
              <a:rPr lang="en-US" dirty="0">
                <a:latin typeface="Consolas"/>
                <a:cs typeface="Consolas"/>
              </a:rPr>
              <a:t>a4=[2,1,3]</a:t>
            </a:r>
          </a:p>
          <a:p>
            <a:r>
              <a:rPr lang="en-US" dirty="0">
                <a:latin typeface="Consolas"/>
                <a:cs typeface="Consolas"/>
              </a:rPr>
              <a:t>a5=[3,1,2]</a:t>
            </a:r>
          </a:p>
          <a:p>
            <a:r>
              <a:rPr lang="en-US" dirty="0">
                <a:latin typeface="Consolas"/>
                <a:cs typeface="Consolas"/>
              </a:rPr>
              <a:t>a6=[3,2,1]</a:t>
            </a:r>
            <a:endParaRPr lang="es-ES" dirty="0">
              <a:latin typeface="Consolas"/>
              <a:cs typeface="Consola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Shuffled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collections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uniformly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distributed</a:t>
            </a:r>
            <a:endParaRPr lang="es-ES" sz="2400" dirty="0">
              <a:latin typeface="Arial Narrow"/>
              <a:cs typeface="Arial Narrow"/>
            </a:endParaRPr>
          </a:p>
        </p:txBody>
      </p:sp>
      <p:pic>
        <p:nvPicPr>
          <p:cNvPr id="3" name="Imagen 2" descr="Screen Shot 2019-02-10 at 10.1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" y="4585136"/>
            <a:ext cx="7200900" cy="16891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2811" y="4152769"/>
            <a:ext cx="322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Results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with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60000 </a:t>
            </a:r>
            <a:r>
              <a:rPr lang="es-ES" sz="24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shuffles</a:t>
            </a:r>
            <a:r>
              <a:rPr lang="es-ES" sz="24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:</a:t>
            </a:r>
            <a:endParaRPr lang="es-ES" sz="24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9555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-16433" y="1352004"/>
            <a:ext cx="443136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FisherYates</a:t>
            </a:r>
            <a:r>
              <a:rPr lang="es-ES" dirty="0">
                <a:latin typeface="Consolas"/>
                <a:cs typeface="Consolas"/>
              </a:rPr>
              <a:t>(A)</a:t>
            </a:r>
          </a:p>
          <a:p>
            <a:r>
              <a:rPr lang="da-DK" dirty="0" smtClean="0">
                <a:latin typeface="Consolas"/>
                <a:cs typeface="Consolas"/>
              </a:rPr>
              <a:t>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N &gt; i &gt; 0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da-DK" dirty="0" smtClean="0">
                <a:latin typeface="Consolas"/>
                <a:cs typeface="Consolas"/>
              </a:rPr>
              <a:t>		r </a:t>
            </a:r>
            <a:r>
              <a:rPr lang="da-DK" dirty="0">
                <a:latin typeface="Consolas"/>
                <a:cs typeface="Consolas"/>
              </a:rPr>
              <a:t>← </a:t>
            </a:r>
            <a:r>
              <a:rPr lang="da-DK" dirty="0" err="1">
                <a:latin typeface="Consolas"/>
                <a:cs typeface="Consolas"/>
              </a:rPr>
              <a:t>random</a:t>
            </a:r>
            <a:r>
              <a:rPr lang="da-DK" dirty="0">
                <a:latin typeface="Consolas"/>
                <a:cs typeface="Consolas"/>
              </a:rPr>
              <a:t>()</a:t>
            </a:r>
          </a:p>
          <a:p>
            <a:r>
              <a:rPr lang="da-DK" dirty="0" smtClean="0">
                <a:latin typeface="Consolas"/>
                <a:cs typeface="Consolas"/>
              </a:rPr>
              <a:t>		j </a:t>
            </a:r>
            <a:r>
              <a:rPr lang="da-DK" dirty="0">
                <a:latin typeface="Consolas"/>
                <a:cs typeface="Consolas"/>
              </a:rPr>
              <a:t>← </a:t>
            </a:r>
            <a:r>
              <a:rPr lang="da-DK" dirty="0" err="1" smtClean="0">
                <a:latin typeface="Consolas"/>
                <a:cs typeface="Consolas"/>
              </a:rPr>
              <a:t>floor</a:t>
            </a:r>
            <a:r>
              <a:rPr lang="da-DK" dirty="0" smtClean="0">
                <a:latin typeface="Consolas"/>
                <a:cs typeface="Consolas"/>
              </a:rPr>
              <a:t>((</a:t>
            </a:r>
            <a:r>
              <a:rPr lang="da-DK" dirty="0">
                <a:latin typeface="Consolas"/>
                <a:cs typeface="Consolas"/>
              </a:rPr>
              <a:t>i+1) × </a:t>
            </a:r>
            <a:r>
              <a:rPr lang="da-DK" dirty="0" smtClean="0">
                <a:latin typeface="Consolas"/>
                <a:cs typeface="Consolas"/>
              </a:rPr>
              <a:t>r)</a:t>
            </a:r>
            <a:endParaRPr lang="da-DK" dirty="0">
              <a:latin typeface="Consolas"/>
              <a:cs typeface="Consolas"/>
            </a:endParaRPr>
          </a:p>
          <a:p>
            <a:r>
              <a:rPr lang="pl-PL" dirty="0" smtClean="0">
                <a:latin typeface="Consolas"/>
                <a:cs typeface="Consolas"/>
              </a:rPr>
              <a:t>	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(A[i],A[j])</a:t>
            </a:r>
          </a:p>
          <a:p>
            <a:r>
              <a:rPr lang="pl-PL" dirty="0">
                <a:latin typeface="Consolas"/>
                <a:cs typeface="Consolas"/>
              </a:rPr>
              <a:t> </a:t>
            </a:r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>
                <a:latin typeface="Consolas"/>
                <a:cs typeface="Consolas"/>
              </a:rPr>
              <a:t>for</a:t>
            </a:r>
          </a:p>
          <a:p>
            <a:r>
              <a:rPr lang="pl-PL" b="1" dirty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1029228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FISHER-YATES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Good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 Fisher-Yates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0" y="6274236"/>
            <a:ext cx="9144000" cy="461665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Avoid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multiple</a:t>
            </a:r>
            <a:r>
              <a:rPr lang="es-ES" sz="2400" dirty="0" smtClean="0">
                <a:latin typeface="Arial Narrow"/>
                <a:cs typeface="Arial Narrow"/>
              </a:rPr>
              <a:t> swaps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7706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-16433" y="1352004"/>
            <a:ext cx="4431364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FisherYates</a:t>
            </a:r>
            <a:r>
              <a:rPr lang="es-ES" dirty="0">
                <a:latin typeface="Consolas"/>
                <a:cs typeface="Consolas"/>
              </a:rPr>
              <a:t>(A)</a:t>
            </a:r>
          </a:p>
          <a:p>
            <a:r>
              <a:rPr lang="da-DK" dirty="0" smtClean="0">
                <a:latin typeface="Consolas"/>
                <a:cs typeface="Consolas"/>
              </a:rPr>
              <a:t>	</a:t>
            </a:r>
            <a:r>
              <a:rPr lang="da-DK" b="1" dirty="0" smtClean="0">
                <a:latin typeface="Consolas"/>
                <a:cs typeface="Consolas"/>
              </a:rPr>
              <a:t>for</a:t>
            </a:r>
            <a:r>
              <a:rPr lang="da-DK" dirty="0" smtClean="0">
                <a:latin typeface="Consolas"/>
                <a:cs typeface="Consolas"/>
              </a:rPr>
              <a:t> </a:t>
            </a:r>
            <a:r>
              <a:rPr lang="da-DK" dirty="0">
                <a:latin typeface="Consolas"/>
                <a:cs typeface="Consolas"/>
              </a:rPr>
              <a:t>N &gt; i &gt; 0  </a:t>
            </a:r>
            <a:r>
              <a:rPr lang="da-DK" b="1" dirty="0">
                <a:latin typeface="Consolas"/>
                <a:cs typeface="Consolas"/>
              </a:rPr>
              <a:t>do</a:t>
            </a:r>
          </a:p>
          <a:p>
            <a:r>
              <a:rPr lang="da-DK" dirty="0" smtClean="0">
                <a:latin typeface="Consolas"/>
                <a:cs typeface="Consolas"/>
              </a:rPr>
              <a:t>		r </a:t>
            </a:r>
            <a:r>
              <a:rPr lang="da-DK" dirty="0">
                <a:latin typeface="Consolas"/>
                <a:cs typeface="Consolas"/>
              </a:rPr>
              <a:t>← </a:t>
            </a:r>
            <a:r>
              <a:rPr lang="da-DK" dirty="0" err="1">
                <a:latin typeface="Consolas"/>
                <a:cs typeface="Consolas"/>
              </a:rPr>
              <a:t>random</a:t>
            </a:r>
            <a:r>
              <a:rPr lang="da-DK" dirty="0">
                <a:latin typeface="Consolas"/>
                <a:cs typeface="Consolas"/>
              </a:rPr>
              <a:t>()</a:t>
            </a:r>
          </a:p>
          <a:p>
            <a:r>
              <a:rPr lang="da-DK" dirty="0" smtClean="0">
                <a:latin typeface="Consolas"/>
                <a:cs typeface="Consolas"/>
              </a:rPr>
              <a:t>		j </a:t>
            </a:r>
            <a:r>
              <a:rPr lang="da-DK" dirty="0">
                <a:latin typeface="Consolas"/>
                <a:cs typeface="Consolas"/>
              </a:rPr>
              <a:t>← </a:t>
            </a:r>
            <a:r>
              <a:rPr lang="da-DK" dirty="0" err="1" smtClean="0">
                <a:latin typeface="Consolas"/>
                <a:cs typeface="Consolas"/>
              </a:rPr>
              <a:t>floor</a:t>
            </a:r>
            <a:r>
              <a:rPr lang="da-DK" dirty="0" smtClean="0">
                <a:latin typeface="Consolas"/>
                <a:cs typeface="Consolas"/>
              </a:rPr>
              <a:t>((</a:t>
            </a:r>
            <a:r>
              <a:rPr lang="da-DK" dirty="0">
                <a:latin typeface="Consolas"/>
                <a:cs typeface="Consolas"/>
              </a:rPr>
              <a:t>i+1) × </a:t>
            </a:r>
            <a:r>
              <a:rPr lang="da-DK" dirty="0" smtClean="0">
                <a:latin typeface="Consolas"/>
                <a:cs typeface="Consolas"/>
              </a:rPr>
              <a:t>r)</a:t>
            </a:r>
            <a:endParaRPr lang="da-DK" dirty="0">
              <a:latin typeface="Consolas"/>
              <a:cs typeface="Consolas"/>
            </a:endParaRPr>
          </a:p>
          <a:p>
            <a:r>
              <a:rPr lang="pl-PL" dirty="0" smtClean="0">
                <a:latin typeface="Consolas"/>
                <a:cs typeface="Consolas"/>
              </a:rPr>
              <a:t>		</a:t>
            </a:r>
            <a:r>
              <a:rPr lang="pl-PL" dirty="0" err="1" smtClean="0">
                <a:latin typeface="Consolas"/>
                <a:cs typeface="Consolas"/>
              </a:rPr>
              <a:t>swap</a:t>
            </a:r>
            <a:r>
              <a:rPr lang="pl-PL" dirty="0">
                <a:latin typeface="Consolas"/>
                <a:cs typeface="Consolas"/>
              </a:rPr>
              <a:t>(A[i],A[j])</a:t>
            </a:r>
          </a:p>
          <a:p>
            <a:r>
              <a:rPr lang="pl-PL" dirty="0">
                <a:latin typeface="Consolas"/>
                <a:cs typeface="Consolas"/>
              </a:rPr>
              <a:t> </a:t>
            </a:r>
            <a:r>
              <a:rPr lang="pl-PL" dirty="0" smtClean="0">
                <a:latin typeface="Consolas"/>
                <a:cs typeface="Consolas"/>
              </a:rPr>
              <a:t>	</a:t>
            </a:r>
            <a:r>
              <a:rPr lang="pl-PL" b="1" dirty="0" smtClean="0">
                <a:latin typeface="Consolas"/>
                <a:cs typeface="Consolas"/>
              </a:rPr>
              <a:t>end </a:t>
            </a:r>
            <a:r>
              <a:rPr lang="pl-PL" b="1" dirty="0">
                <a:latin typeface="Consolas"/>
                <a:cs typeface="Consolas"/>
              </a:rPr>
              <a:t>for</a:t>
            </a:r>
          </a:p>
          <a:p>
            <a:r>
              <a:rPr lang="pl-PL" b="1" dirty="0">
                <a:latin typeface="Consolas"/>
                <a:cs typeface="Consolas"/>
              </a:rPr>
              <a:t>end </a:t>
            </a:r>
            <a:r>
              <a:rPr lang="pl-PL" b="1" dirty="0" err="1">
                <a:latin typeface="Consolas"/>
                <a:cs typeface="Consolas"/>
              </a:rPr>
              <a:t>function</a:t>
            </a:r>
            <a:endParaRPr lang="en-GB" b="1" dirty="0">
              <a:latin typeface="Consolas"/>
              <a:cs typeface="Consola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-16433" y="1029228"/>
            <a:ext cx="443136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SHUFFLING BY FISHER-YATES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Good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 Fisher-Yates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67770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Comparison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Shuffling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Algorithms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0" y="112078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Arial Narrow"/>
                <a:cs typeface="Arial Narrow"/>
              </a:rPr>
              <a:t>A test </a:t>
            </a:r>
            <a:r>
              <a:rPr lang="es-ES" sz="2400" dirty="0" err="1" smtClean="0">
                <a:latin typeface="Arial Narrow"/>
                <a:cs typeface="Arial Narrow"/>
              </a:rPr>
              <a:t>with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small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arrays</a:t>
            </a:r>
            <a:r>
              <a:rPr lang="es-ES" sz="2400" dirty="0" smtClean="0">
                <a:latin typeface="Arial Narrow"/>
                <a:cs typeface="Arial Narrow"/>
              </a:rPr>
              <a:t>  ([1,2,3], </a:t>
            </a:r>
            <a:r>
              <a:rPr lang="es-ES" sz="2400" dirty="0" err="1" smtClean="0">
                <a:latin typeface="Arial Narrow"/>
                <a:cs typeface="Arial Narrow"/>
              </a:rPr>
              <a:t>suggested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by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Christophe</a:t>
            </a:r>
            <a:r>
              <a:rPr lang="es-ES" sz="2400" dirty="0" smtClean="0">
                <a:latin typeface="Arial Narrow"/>
                <a:cs typeface="Arial Narrow"/>
              </a:rPr>
              <a:t> at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end</a:t>
            </a:r>
            <a:r>
              <a:rPr lang="es-ES" sz="2400" dirty="0" smtClean="0">
                <a:latin typeface="Arial Narrow"/>
                <a:cs typeface="Arial Narrow"/>
              </a:rPr>
              <a:t> of </a:t>
            </a:r>
            <a:r>
              <a:rPr lang="es-ES" sz="2400" dirty="0" err="1" smtClean="0">
                <a:latin typeface="Arial Narrow"/>
                <a:cs typeface="Arial Narrow"/>
              </a:rPr>
              <a:t>his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slides</a:t>
            </a:r>
            <a:r>
              <a:rPr lang="es-ES" sz="2400" dirty="0" smtClean="0">
                <a:latin typeface="Arial Narrow"/>
                <a:cs typeface="Arial Narrow"/>
              </a:rPr>
              <a:t>) shows </a:t>
            </a:r>
            <a:r>
              <a:rPr lang="es-ES" sz="2400" b="1" dirty="0" smtClean="0">
                <a:latin typeface="Arial Narrow"/>
                <a:cs typeface="Arial Narrow"/>
              </a:rPr>
              <a:t>no </a:t>
            </a:r>
            <a:r>
              <a:rPr lang="es-ES" sz="2400" b="1" dirty="0" err="1" smtClean="0">
                <a:latin typeface="Arial Narrow"/>
                <a:cs typeface="Arial Narrow"/>
              </a:rPr>
              <a:t>difference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  <a:endParaRPr lang="es-ES" sz="2400" dirty="0">
              <a:latin typeface="Arial Narrow"/>
              <a:cs typeface="Arial Narrow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30417"/>
              </p:ext>
            </p:extLst>
          </p:nvPr>
        </p:nvGraphicFramePr>
        <p:xfrm>
          <a:off x="687948" y="2296593"/>
          <a:ext cx="7779127" cy="1902005"/>
        </p:xfrm>
        <a:graphic>
          <a:graphicData uri="http://schemas.openxmlformats.org/drawingml/2006/table">
            <a:tbl>
              <a:tblPr/>
              <a:tblGrid>
                <a:gridCol w="961299"/>
                <a:gridCol w="1050034"/>
                <a:gridCol w="961299"/>
                <a:gridCol w="961299"/>
                <a:gridCol w="961299"/>
                <a:gridCol w="961299"/>
                <a:gridCol w="961299"/>
                <a:gridCol w="961299"/>
              </a:tblGrid>
              <a:tr h="27171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F-Y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BS-2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BS-1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166288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167159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166484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166320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165796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167102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166293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167047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166648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168043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166267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167208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166175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166986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715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166270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166538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166745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0" y="5362911"/>
            <a:ext cx="9144001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err="1" smtClean="0">
                <a:latin typeface="Arial Narrow"/>
                <a:cs typeface="Arial Narrow"/>
              </a:rPr>
              <a:t>All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shuffling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algorithms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approach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theoretical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value</a:t>
            </a:r>
            <a:r>
              <a:rPr lang="es-ES" sz="2400" dirty="0" smtClean="0">
                <a:latin typeface="Arial Narrow"/>
                <a:cs typeface="Arial Narrow"/>
              </a:rPr>
              <a:t> of 0.167 </a:t>
            </a:r>
            <a:r>
              <a:rPr lang="es-ES" sz="2400" dirty="0" err="1" smtClean="0">
                <a:latin typeface="Arial Narrow"/>
                <a:cs typeface="Arial Narrow"/>
              </a:rPr>
              <a:t>when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shuffling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array</a:t>
            </a:r>
            <a:r>
              <a:rPr lang="es-ES" sz="2400" dirty="0" smtClean="0">
                <a:latin typeface="Arial Narrow"/>
                <a:cs typeface="Arial Narrow"/>
              </a:rPr>
              <a:t> [1,2,3]. </a:t>
            </a:r>
            <a:r>
              <a:rPr lang="es-ES" sz="2400" dirty="0" err="1" smtClean="0">
                <a:latin typeface="Arial Narrow"/>
                <a:cs typeface="Arial Narrow"/>
              </a:rPr>
              <a:t>But</a:t>
            </a:r>
            <a:r>
              <a:rPr lang="es-ES" sz="2400" dirty="0" smtClean="0">
                <a:latin typeface="Arial Narrow"/>
                <a:cs typeface="Arial Narrow"/>
              </a:rPr>
              <a:t>…. try </a:t>
            </a:r>
            <a:r>
              <a:rPr lang="es-ES" sz="2400" dirty="0" err="1" smtClean="0">
                <a:latin typeface="Arial Narrow"/>
                <a:cs typeface="Arial Narrow"/>
              </a:rPr>
              <a:t>with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bigger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arrays</a:t>
            </a:r>
            <a:endParaRPr lang="es-ES" sz="24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9037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Essay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Assignment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Important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Dates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06" y="1065758"/>
            <a:ext cx="6491610" cy="537427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100964" y="2752541"/>
            <a:ext cx="911412" cy="70609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Llamada rectangular 2"/>
          <p:cNvSpPr/>
          <p:nvPr/>
        </p:nvSpPr>
        <p:spPr>
          <a:xfrm>
            <a:off x="178210" y="2423834"/>
            <a:ext cx="2868706" cy="776942"/>
          </a:xfrm>
          <a:prstGeom prst="wedgeRectCallout">
            <a:avLst>
              <a:gd name="adj1" fmla="val 59936"/>
              <a:gd name="adj2" fmla="val 39261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78210" y="2494681"/>
            <a:ext cx="282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 Narrow"/>
                <a:cs typeface="Arial Narrow"/>
              </a:rPr>
              <a:t>6</a:t>
            </a:r>
            <a:r>
              <a:rPr lang="es-ES" b="1" baseline="30000" dirty="0">
                <a:latin typeface="Arial Narrow"/>
                <a:cs typeface="Arial Narrow"/>
              </a:rPr>
              <a:t>th</a:t>
            </a:r>
            <a:r>
              <a:rPr lang="es-ES" b="1" dirty="0">
                <a:latin typeface="Arial Narrow"/>
                <a:cs typeface="Arial Narrow"/>
              </a:rPr>
              <a:t> </a:t>
            </a:r>
            <a:r>
              <a:rPr lang="es-ES" b="1" dirty="0" err="1">
                <a:latin typeface="Arial Narrow"/>
                <a:cs typeface="Arial Narrow"/>
              </a:rPr>
              <a:t>March</a:t>
            </a:r>
            <a:r>
              <a:rPr lang="es-ES" b="1" dirty="0">
                <a:latin typeface="Arial Narrow"/>
                <a:cs typeface="Arial Narrow"/>
              </a:rPr>
              <a:t>, 9AM: </a:t>
            </a:r>
            <a:r>
              <a:rPr lang="es-ES" dirty="0" err="1" smtClean="0">
                <a:latin typeface="Arial Narrow"/>
                <a:cs typeface="Arial Narrow"/>
              </a:rPr>
              <a:t>First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draft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submission</a:t>
            </a:r>
            <a:r>
              <a:rPr lang="es-ES" dirty="0" smtClean="0">
                <a:latin typeface="Arial Narrow"/>
                <a:cs typeface="Arial Narrow"/>
              </a:rPr>
              <a:t> opens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4903693" y="3450495"/>
            <a:ext cx="911412" cy="70609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4903693" y="4156590"/>
            <a:ext cx="911412" cy="65205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4903693" y="4808645"/>
            <a:ext cx="911412" cy="706095"/>
          </a:xfrm>
          <a:prstGeom prst="rect">
            <a:avLst/>
          </a:prstGeom>
          <a:solidFill>
            <a:schemeClr val="bg2">
              <a:alpha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Llamada rectangular 14"/>
          <p:cNvSpPr/>
          <p:nvPr/>
        </p:nvSpPr>
        <p:spPr>
          <a:xfrm>
            <a:off x="2017059" y="3854767"/>
            <a:ext cx="2647576" cy="776942"/>
          </a:xfrm>
          <a:prstGeom prst="wedgeRectCallout">
            <a:avLst>
              <a:gd name="adj1" fmla="val 67536"/>
              <a:gd name="adj2" fmla="val 18268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2017059" y="3925614"/>
            <a:ext cx="26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 Narrow"/>
                <a:cs typeface="Arial Narrow"/>
              </a:rPr>
              <a:t>22</a:t>
            </a:r>
            <a:r>
              <a:rPr lang="es-ES" b="1" baseline="30000" dirty="0" smtClean="0">
                <a:latin typeface="Arial Narrow"/>
                <a:cs typeface="Arial Narrow"/>
              </a:rPr>
              <a:t>nd</a:t>
            </a:r>
            <a:r>
              <a:rPr lang="es-ES" b="1" dirty="0" smtClean="0">
                <a:latin typeface="Arial Narrow"/>
                <a:cs typeface="Arial Narrow"/>
              </a:rPr>
              <a:t> </a:t>
            </a:r>
            <a:r>
              <a:rPr lang="es-ES" b="1" dirty="0" err="1">
                <a:latin typeface="Arial Narrow"/>
                <a:cs typeface="Arial Narrow"/>
              </a:rPr>
              <a:t>March</a:t>
            </a:r>
            <a:r>
              <a:rPr lang="es-ES" b="1" dirty="0">
                <a:latin typeface="Arial Narrow"/>
                <a:cs typeface="Arial Narrow"/>
              </a:rPr>
              <a:t>, </a:t>
            </a:r>
            <a:r>
              <a:rPr lang="es-ES" b="1" dirty="0" smtClean="0">
                <a:latin typeface="Arial Narrow"/>
                <a:cs typeface="Arial Narrow"/>
              </a:rPr>
              <a:t>4PM</a:t>
            </a:r>
            <a:r>
              <a:rPr lang="es-ES" b="1" dirty="0">
                <a:latin typeface="Arial Narrow"/>
                <a:cs typeface="Arial Narrow"/>
              </a:rPr>
              <a:t>: </a:t>
            </a:r>
            <a:r>
              <a:rPr lang="es-ES" dirty="0" smtClean="0">
                <a:latin typeface="Arial Narrow"/>
                <a:cs typeface="Arial Narrow"/>
              </a:rPr>
              <a:t>Peer-</a:t>
            </a:r>
            <a:r>
              <a:rPr lang="es-ES" dirty="0" err="1" smtClean="0">
                <a:latin typeface="Arial Narrow"/>
                <a:cs typeface="Arial Narrow"/>
              </a:rPr>
              <a:t>assessment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closes</a:t>
            </a:r>
            <a:endParaRPr lang="es-ES" dirty="0"/>
          </a:p>
        </p:txBody>
      </p:sp>
      <p:sp>
        <p:nvSpPr>
          <p:cNvPr id="11" name="Llamada rectangular 10"/>
          <p:cNvSpPr/>
          <p:nvPr/>
        </p:nvSpPr>
        <p:spPr>
          <a:xfrm>
            <a:off x="5543182" y="2681694"/>
            <a:ext cx="2868706" cy="776942"/>
          </a:xfrm>
          <a:prstGeom prst="wedgeRectCallout">
            <a:avLst>
              <a:gd name="adj1" fmla="val -45833"/>
              <a:gd name="adj2" fmla="val 87499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543182" y="2752541"/>
            <a:ext cx="282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 Narrow"/>
                <a:cs typeface="Arial Narrow"/>
              </a:rPr>
              <a:t>15</a:t>
            </a:r>
            <a:r>
              <a:rPr lang="es-ES" b="1" baseline="30000" dirty="0" smtClean="0">
                <a:latin typeface="Arial Narrow"/>
                <a:cs typeface="Arial Narrow"/>
              </a:rPr>
              <a:t>th</a:t>
            </a:r>
            <a:r>
              <a:rPr lang="es-ES" b="1" dirty="0" smtClean="0">
                <a:latin typeface="Arial Narrow"/>
                <a:cs typeface="Arial Narrow"/>
              </a:rPr>
              <a:t> </a:t>
            </a:r>
            <a:r>
              <a:rPr lang="es-ES" b="1" dirty="0" err="1">
                <a:latin typeface="Arial Narrow"/>
                <a:cs typeface="Arial Narrow"/>
              </a:rPr>
              <a:t>March</a:t>
            </a:r>
            <a:r>
              <a:rPr lang="es-ES" b="1" dirty="0">
                <a:latin typeface="Arial Narrow"/>
                <a:cs typeface="Arial Narrow"/>
              </a:rPr>
              <a:t>, </a:t>
            </a:r>
            <a:r>
              <a:rPr lang="es-ES" b="1" dirty="0" smtClean="0">
                <a:latin typeface="Arial Narrow"/>
                <a:cs typeface="Arial Narrow"/>
              </a:rPr>
              <a:t>4PM</a:t>
            </a:r>
            <a:r>
              <a:rPr lang="es-ES" b="1" dirty="0">
                <a:latin typeface="Arial Narrow"/>
                <a:cs typeface="Arial Narrow"/>
              </a:rPr>
              <a:t>: </a:t>
            </a:r>
            <a:r>
              <a:rPr lang="es-ES" dirty="0" err="1" smtClean="0">
                <a:latin typeface="Arial Narrow"/>
                <a:cs typeface="Arial Narrow"/>
              </a:rPr>
              <a:t>First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draft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submission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closes</a:t>
            </a:r>
            <a:endParaRPr lang="es-ES" dirty="0"/>
          </a:p>
        </p:txBody>
      </p:sp>
      <p:sp>
        <p:nvSpPr>
          <p:cNvPr id="13" name="Llamada rectangular 12"/>
          <p:cNvSpPr/>
          <p:nvPr/>
        </p:nvSpPr>
        <p:spPr>
          <a:xfrm>
            <a:off x="6275294" y="3531602"/>
            <a:ext cx="2868706" cy="776942"/>
          </a:xfrm>
          <a:prstGeom prst="wedgeRectCallout">
            <a:avLst>
              <a:gd name="adj1" fmla="val -71354"/>
              <a:gd name="adj2" fmla="val -12501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6275294" y="3602449"/>
            <a:ext cx="282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 Narrow"/>
                <a:cs typeface="Arial Narrow"/>
              </a:rPr>
              <a:t>15</a:t>
            </a:r>
            <a:r>
              <a:rPr lang="es-ES" b="1" baseline="30000" dirty="0" smtClean="0">
                <a:latin typeface="Arial Narrow"/>
                <a:cs typeface="Arial Narrow"/>
              </a:rPr>
              <a:t>th</a:t>
            </a:r>
            <a:r>
              <a:rPr lang="es-ES" b="1" dirty="0" smtClean="0">
                <a:latin typeface="Arial Narrow"/>
                <a:cs typeface="Arial Narrow"/>
              </a:rPr>
              <a:t> </a:t>
            </a:r>
            <a:r>
              <a:rPr lang="es-ES" b="1" dirty="0" err="1">
                <a:latin typeface="Arial Narrow"/>
                <a:cs typeface="Arial Narrow"/>
              </a:rPr>
              <a:t>March</a:t>
            </a:r>
            <a:r>
              <a:rPr lang="es-ES" b="1" dirty="0">
                <a:latin typeface="Arial Narrow"/>
                <a:cs typeface="Arial Narrow"/>
              </a:rPr>
              <a:t>, </a:t>
            </a:r>
            <a:r>
              <a:rPr lang="es-ES" b="1" dirty="0" smtClean="0">
                <a:latin typeface="Arial Narrow"/>
                <a:cs typeface="Arial Narrow"/>
              </a:rPr>
              <a:t>4PM</a:t>
            </a:r>
            <a:r>
              <a:rPr lang="es-ES" b="1" dirty="0">
                <a:latin typeface="Arial Narrow"/>
                <a:cs typeface="Arial Narrow"/>
              </a:rPr>
              <a:t>: </a:t>
            </a:r>
            <a:r>
              <a:rPr lang="es-ES" dirty="0" smtClean="0">
                <a:latin typeface="Arial Narrow"/>
                <a:cs typeface="Arial Narrow"/>
              </a:rPr>
              <a:t>Peer-</a:t>
            </a:r>
            <a:r>
              <a:rPr lang="es-ES" dirty="0" err="1" smtClean="0">
                <a:latin typeface="Arial Narrow"/>
                <a:cs typeface="Arial Narrow"/>
              </a:rPr>
              <a:t>assessment</a:t>
            </a:r>
            <a:r>
              <a:rPr lang="es-ES" dirty="0" smtClean="0">
                <a:latin typeface="Arial Narrow"/>
                <a:cs typeface="Arial Narrow"/>
              </a:rPr>
              <a:t> opens</a:t>
            </a:r>
            <a:endParaRPr lang="es-ES" dirty="0"/>
          </a:p>
        </p:txBody>
      </p:sp>
      <p:sp>
        <p:nvSpPr>
          <p:cNvPr id="20" name="Llamada rectangular 19"/>
          <p:cNvSpPr/>
          <p:nvPr/>
        </p:nvSpPr>
        <p:spPr>
          <a:xfrm>
            <a:off x="2017059" y="4843880"/>
            <a:ext cx="2647576" cy="776942"/>
          </a:xfrm>
          <a:prstGeom prst="wedgeRectCallout">
            <a:avLst>
              <a:gd name="adj1" fmla="val 67536"/>
              <a:gd name="adj2" fmla="val 18268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017059" y="4914727"/>
            <a:ext cx="26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 Narrow"/>
                <a:cs typeface="Arial Narrow"/>
              </a:rPr>
              <a:t>29</a:t>
            </a:r>
            <a:r>
              <a:rPr lang="es-ES" b="1" baseline="30000" dirty="0" smtClean="0">
                <a:latin typeface="Arial Narrow"/>
                <a:cs typeface="Arial Narrow"/>
              </a:rPr>
              <a:t>th</a:t>
            </a:r>
            <a:r>
              <a:rPr lang="es-ES" b="1" dirty="0" smtClean="0">
                <a:latin typeface="Arial Narrow"/>
                <a:cs typeface="Arial Narrow"/>
              </a:rPr>
              <a:t> </a:t>
            </a:r>
            <a:r>
              <a:rPr lang="es-ES" b="1" dirty="0" err="1">
                <a:latin typeface="Arial Narrow"/>
                <a:cs typeface="Arial Narrow"/>
              </a:rPr>
              <a:t>March</a:t>
            </a:r>
            <a:r>
              <a:rPr lang="es-ES" b="1" dirty="0">
                <a:latin typeface="Arial Narrow"/>
                <a:cs typeface="Arial Narrow"/>
              </a:rPr>
              <a:t>, </a:t>
            </a:r>
            <a:r>
              <a:rPr lang="es-ES" b="1" dirty="0" smtClean="0">
                <a:latin typeface="Arial Narrow"/>
                <a:cs typeface="Arial Narrow"/>
              </a:rPr>
              <a:t>4PM</a:t>
            </a:r>
            <a:r>
              <a:rPr lang="es-ES" b="1" dirty="0">
                <a:latin typeface="Arial Narrow"/>
                <a:cs typeface="Arial Narrow"/>
              </a:rPr>
              <a:t>: </a:t>
            </a:r>
            <a:r>
              <a:rPr lang="es-ES" dirty="0" smtClean="0">
                <a:latin typeface="Arial Narrow"/>
                <a:cs typeface="Arial Narrow"/>
              </a:rPr>
              <a:t>Final </a:t>
            </a:r>
            <a:r>
              <a:rPr lang="es-ES" dirty="0" err="1" smtClean="0">
                <a:latin typeface="Arial Narrow"/>
                <a:cs typeface="Arial Narrow"/>
              </a:rPr>
              <a:t>submission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closes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1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640627"/>
            <a:ext cx="80586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latin typeface="Arial Narrow"/>
                <a:cs typeface="Arial Narrow"/>
              </a:rPr>
              <a:t>Check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on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these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visualization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exercises</a:t>
            </a:r>
            <a:r>
              <a:rPr lang="es-ES" sz="2800" dirty="0">
                <a:latin typeface="Arial Narrow"/>
                <a:cs typeface="Arial Narrow"/>
              </a:rPr>
              <a:t>: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 smtClean="0">
                <a:latin typeface="Arial Narrow"/>
                <a:cs typeface="Arial Narrow"/>
                <a:hlinkClick r:id="rId2"/>
              </a:rPr>
              <a:t>https</a:t>
            </a:r>
            <a:r>
              <a:rPr lang="es-ES" sz="2800" dirty="0">
                <a:latin typeface="Arial Narrow"/>
                <a:cs typeface="Arial Narrow"/>
                <a:hlinkClick r:id="rId2"/>
              </a:rPr>
              <a:t>://bost.ocks.org/mike/</a:t>
            </a:r>
            <a:r>
              <a:rPr lang="es-ES" sz="2800" dirty="0" smtClean="0">
                <a:latin typeface="Arial Narrow"/>
                <a:cs typeface="Arial Narrow"/>
                <a:hlinkClick r:id="rId2"/>
              </a:rPr>
              <a:t>algorithms</a:t>
            </a:r>
            <a:endParaRPr lang="es-ES" sz="2800" dirty="0" smtClean="0">
              <a:latin typeface="Arial Narrow"/>
              <a:cs typeface="Arial Narrow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 smtClean="0">
                <a:latin typeface="Arial Narrow"/>
                <a:cs typeface="Arial Narrow"/>
              </a:rPr>
              <a:t>http</a:t>
            </a:r>
            <a:r>
              <a:rPr lang="es-ES" sz="2800" dirty="0">
                <a:latin typeface="Arial Narrow"/>
                <a:cs typeface="Arial Narrow"/>
              </a:rPr>
              <a:t>://</a:t>
            </a:r>
            <a:r>
              <a:rPr lang="es-ES" sz="2800" dirty="0" err="1">
                <a:latin typeface="Arial Narrow"/>
                <a:cs typeface="Arial Narrow"/>
              </a:rPr>
              <a:t>datagenetics.com</a:t>
            </a:r>
            <a:r>
              <a:rPr lang="es-ES" sz="2800" dirty="0">
                <a:latin typeface="Arial Narrow"/>
                <a:cs typeface="Arial Narrow"/>
              </a:rPr>
              <a:t>/blog/november42014/</a:t>
            </a:r>
            <a:r>
              <a:rPr lang="es-ES" sz="2800" dirty="0" err="1">
                <a:latin typeface="Arial Narrow"/>
                <a:cs typeface="Arial Narrow"/>
              </a:rPr>
              <a:t>index.html</a:t>
            </a:r>
            <a:r>
              <a:rPr lang="es-ES" sz="2800" dirty="0">
                <a:latin typeface="Arial Narrow"/>
                <a:cs typeface="Arial Narrow"/>
              </a:rPr>
              <a:t>/</a:t>
            </a:r>
          </a:p>
          <a:p>
            <a:endParaRPr lang="es-E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Comparison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Shuffling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Algorithms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89509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Upload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1123" y="2598863"/>
            <a:ext cx="8772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err="1" smtClean="0">
                <a:latin typeface="Arial Narrow"/>
                <a:cs typeface="Arial Narrow"/>
              </a:rPr>
              <a:t>Please</a:t>
            </a:r>
            <a:r>
              <a:rPr lang="es-ES" sz="2800" dirty="0" smtClean="0">
                <a:latin typeface="Arial Narrow"/>
                <a:cs typeface="Arial Narrow"/>
              </a:rPr>
              <a:t>, </a:t>
            </a:r>
            <a:r>
              <a:rPr lang="es-ES" sz="2800" dirty="0" err="1" smtClean="0">
                <a:latin typeface="Arial Narrow"/>
                <a:cs typeface="Arial Narrow"/>
              </a:rPr>
              <a:t>upload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your</a:t>
            </a:r>
            <a:r>
              <a:rPr lang="es-ES" sz="2800" dirty="0" smtClean="0">
                <a:latin typeface="Arial Narrow"/>
                <a:cs typeface="Arial Narrow"/>
              </a:rPr>
              <a:t> complete </a:t>
            </a:r>
            <a:r>
              <a:rPr lang="es-ES" sz="2800" dirty="0" err="1" smtClean="0">
                <a:latin typeface="Arial Narrow"/>
                <a:cs typeface="Arial Narrow"/>
              </a:rPr>
              <a:t>worksheet</a:t>
            </a:r>
            <a:r>
              <a:rPr lang="es-ES" sz="2800" dirty="0" smtClean="0">
                <a:latin typeface="Arial Narrow"/>
                <a:cs typeface="Arial Narrow"/>
              </a:rPr>
              <a:t> at </a:t>
            </a:r>
            <a:r>
              <a:rPr lang="es-ES" sz="2800" dirty="0" err="1" smtClean="0">
                <a:latin typeface="Arial Narrow"/>
                <a:cs typeface="Arial Narrow"/>
              </a:rPr>
              <a:t>learn.gold</a:t>
            </a:r>
            <a:endParaRPr lang="es-ES" sz="2800" dirty="0" smtClean="0">
              <a:latin typeface="Arial Narrow"/>
              <a:cs typeface="Arial Narrow"/>
            </a:endParaRPr>
          </a:p>
          <a:p>
            <a:pPr algn="ctr"/>
            <a:r>
              <a:rPr lang="es-ES" sz="2800" dirty="0" smtClean="0">
                <a:latin typeface="Arial Narrow"/>
                <a:cs typeface="Arial Narrow"/>
              </a:rPr>
              <a:t>(</a:t>
            </a:r>
            <a:r>
              <a:rPr lang="es-ES" sz="2800" dirty="0" err="1" smtClean="0">
                <a:latin typeface="Arial Narrow"/>
                <a:cs typeface="Arial Narrow"/>
              </a:rPr>
              <a:t>unmarked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activity</a:t>
            </a:r>
            <a:r>
              <a:rPr lang="es-ES" sz="2800" dirty="0" smtClean="0">
                <a:latin typeface="Arial Narrow"/>
                <a:cs typeface="Arial Narrow"/>
              </a:rPr>
              <a:t>, I </a:t>
            </a:r>
            <a:r>
              <a:rPr lang="es-ES" sz="2800" dirty="0" err="1" smtClean="0">
                <a:latin typeface="Arial Narrow"/>
                <a:cs typeface="Arial Narrow"/>
              </a:rPr>
              <a:t>just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want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know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how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much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you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understood</a:t>
            </a:r>
            <a:r>
              <a:rPr lang="es-ES" sz="2800" dirty="0" smtClean="0">
                <a:latin typeface="Arial Narrow"/>
                <a:cs typeface="Arial Narrow"/>
              </a:rPr>
              <a:t>)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731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1-minute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feedback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" y="158169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Things</a:t>
            </a:r>
            <a:r>
              <a:rPr lang="es-ES" sz="2800" dirty="0" smtClean="0">
                <a:latin typeface="Arial Narrow"/>
                <a:cs typeface="Arial Narrow"/>
              </a:rPr>
              <a:t> (</a:t>
            </a:r>
            <a:r>
              <a:rPr lang="es-ES" sz="2800" dirty="0" err="1" smtClean="0">
                <a:latin typeface="Arial Narrow"/>
                <a:cs typeface="Arial Narrow"/>
              </a:rPr>
              <a:t>already</a:t>
            </a:r>
            <a:r>
              <a:rPr lang="es-ES" sz="2800" dirty="0" smtClean="0">
                <a:latin typeface="Arial Narrow"/>
                <a:cs typeface="Arial Narrow"/>
              </a:rPr>
              <a:t> done) </a:t>
            </a:r>
            <a:r>
              <a:rPr lang="es-ES" sz="2800" dirty="0" err="1" smtClean="0">
                <a:latin typeface="Arial Narrow"/>
                <a:cs typeface="Arial Narrow"/>
              </a:rPr>
              <a:t>that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help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you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understand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course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topics</a:t>
            </a:r>
            <a:endParaRPr lang="es-ES" sz="2800" dirty="0" smtClean="0">
              <a:latin typeface="Arial Narrow"/>
              <a:cs typeface="Arial Narrow"/>
            </a:endParaRPr>
          </a:p>
          <a:p>
            <a:endParaRPr lang="es-ES" sz="2800" dirty="0" smtClean="0">
              <a:latin typeface="Arial Narrow"/>
              <a:cs typeface="Arial Narrow"/>
            </a:endParaRPr>
          </a:p>
          <a:p>
            <a:pPr marL="514350" indent="-514350">
              <a:buFontTx/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Things</a:t>
            </a:r>
            <a:r>
              <a:rPr lang="es-ES" sz="2800" dirty="0" smtClean="0">
                <a:latin typeface="Arial Narrow"/>
                <a:cs typeface="Arial Narrow"/>
              </a:rPr>
              <a:t> (</a:t>
            </a:r>
            <a:r>
              <a:rPr lang="es-ES" sz="2800" dirty="0" err="1" smtClean="0">
                <a:latin typeface="Arial Narrow"/>
                <a:cs typeface="Arial Narrow"/>
              </a:rPr>
              <a:t>already</a:t>
            </a:r>
            <a:r>
              <a:rPr lang="es-ES" sz="2800" dirty="0" smtClean="0">
                <a:latin typeface="Arial Narrow"/>
                <a:cs typeface="Arial Narrow"/>
              </a:rPr>
              <a:t> done) </a:t>
            </a:r>
            <a:r>
              <a:rPr lang="es-ES" sz="2800" dirty="0" err="1" smtClean="0">
                <a:latin typeface="Arial Narrow"/>
                <a:cs typeface="Arial Narrow"/>
              </a:rPr>
              <a:t>that</a:t>
            </a:r>
            <a:r>
              <a:rPr lang="es-ES" sz="2800" dirty="0" smtClean="0">
                <a:latin typeface="Arial Narrow"/>
                <a:cs typeface="Arial Narrow"/>
              </a:rPr>
              <a:t> do </a:t>
            </a:r>
            <a:r>
              <a:rPr lang="es-ES" sz="2800" dirty="0" err="1" smtClean="0">
                <a:latin typeface="Arial Narrow"/>
                <a:cs typeface="Arial Narrow"/>
              </a:rPr>
              <a:t>not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help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you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understand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the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course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topics</a:t>
            </a:r>
            <a:endParaRPr lang="es-ES" sz="2800" dirty="0">
              <a:latin typeface="Arial Narrow"/>
              <a:cs typeface="Arial Narrow"/>
            </a:endParaRPr>
          </a:p>
          <a:p>
            <a:pPr marL="514350" indent="-514350">
              <a:buAutoNum type="arabicPeriod"/>
            </a:pPr>
            <a:endParaRPr lang="es-ES" sz="2800" dirty="0" smtClean="0">
              <a:latin typeface="Arial Narrow"/>
              <a:cs typeface="Arial Narrow"/>
            </a:endParaRPr>
          </a:p>
          <a:p>
            <a:pPr marL="514350" indent="-514350">
              <a:buFontTx/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Things</a:t>
            </a:r>
            <a:r>
              <a:rPr lang="es-ES" sz="2800" dirty="0" smtClean="0">
                <a:latin typeface="Arial Narrow"/>
                <a:cs typeface="Arial Narrow"/>
              </a:rPr>
              <a:t> (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be done) </a:t>
            </a:r>
            <a:r>
              <a:rPr lang="es-ES" sz="2800" dirty="0" err="1" smtClean="0">
                <a:latin typeface="Arial Narrow"/>
                <a:cs typeface="Arial Narrow"/>
              </a:rPr>
              <a:t>that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might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help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you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to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understand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the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course</a:t>
            </a:r>
            <a:r>
              <a:rPr lang="es-ES" sz="2800" dirty="0">
                <a:latin typeface="Arial Narrow"/>
                <a:cs typeface="Arial Narrow"/>
              </a:rPr>
              <a:t> </a:t>
            </a:r>
            <a:r>
              <a:rPr lang="es-ES" sz="2800" dirty="0" err="1">
                <a:latin typeface="Arial Narrow"/>
                <a:cs typeface="Arial Narrow"/>
              </a:rPr>
              <a:t>topics</a:t>
            </a:r>
            <a:endParaRPr lang="es-ES" sz="2800" dirty="0">
              <a:latin typeface="Arial Narrow"/>
              <a:cs typeface="Arial Narrow"/>
            </a:endParaRPr>
          </a:p>
          <a:p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9247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Essay Assignment: Important Tips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49391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Construct </a:t>
            </a:r>
            <a:r>
              <a:rPr lang="en-GB" sz="2400" b="1" dirty="0" smtClean="0">
                <a:latin typeface="Arial Narrow"/>
                <a:cs typeface="Arial Narrow"/>
              </a:rPr>
              <a:t>your own </a:t>
            </a:r>
            <a:r>
              <a:rPr lang="en-GB" sz="2400" dirty="0" smtClean="0">
                <a:latin typeface="Arial Narrow"/>
                <a:cs typeface="Arial Narrow"/>
              </a:rPr>
              <a:t>images and diagrams: </a:t>
            </a:r>
            <a:r>
              <a:rPr lang="en-GB" sz="2000" dirty="0" smtClean="0">
                <a:solidFill>
                  <a:srgbClr val="7F7F7F"/>
                </a:solidFill>
                <a:latin typeface="Arial Narrow"/>
                <a:cs typeface="Arial Narrow"/>
              </a:rPr>
              <a:t>no points for copied/copy &amp; paste images</a:t>
            </a:r>
          </a:p>
          <a:p>
            <a:pPr marL="285750" indent="-285750">
              <a:buFont typeface="Arial"/>
              <a:buChar char="•"/>
            </a:pPr>
            <a:endParaRPr lang="en-GB" sz="2000" dirty="0" smtClean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2000" dirty="0" smtClean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Be </a:t>
            </a:r>
            <a:r>
              <a:rPr lang="en-GB" sz="2400" dirty="0" smtClean="0">
                <a:latin typeface="Arial Narrow"/>
                <a:cs typeface="Arial Narrow"/>
              </a:rPr>
              <a:t>thoughtful about selecting the </a:t>
            </a:r>
            <a:r>
              <a:rPr lang="en-GB" sz="2400" b="1" dirty="0" smtClean="0">
                <a:latin typeface="Arial Narrow"/>
                <a:cs typeface="Arial Narrow"/>
              </a:rPr>
              <a:t>best medium to convey information</a:t>
            </a:r>
            <a:r>
              <a:rPr lang="en-GB" sz="2400" dirty="0" smtClean="0">
                <a:latin typeface="Arial Narrow"/>
                <a:cs typeface="Arial Narrow"/>
              </a:rPr>
              <a:t>:  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sometimes a </a:t>
            </a:r>
            <a:r>
              <a:rPr lang="en-GB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pseudocode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+ diagram + </a:t>
            </a:r>
            <a:r>
              <a:rPr lang="en-GB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biref</a:t>
            </a:r>
            <a:r>
              <a:rPr lang="en-GB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explanation makes understanding much easier than only complicated prose.</a:t>
            </a:r>
          </a:p>
          <a:p>
            <a:pPr marL="285750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Place </a:t>
            </a:r>
            <a:r>
              <a:rPr lang="en-GB" sz="2400" dirty="0" smtClean="0">
                <a:latin typeface="Arial Narrow"/>
                <a:cs typeface="Arial Narrow"/>
              </a:rPr>
              <a:t>citations to your sources </a:t>
            </a:r>
            <a:r>
              <a:rPr lang="en-GB" sz="2400" b="1" dirty="0" smtClean="0">
                <a:latin typeface="Arial Narrow"/>
                <a:cs typeface="Arial Narrow"/>
              </a:rPr>
              <a:t>where they are most relevant </a:t>
            </a:r>
            <a:r>
              <a:rPr lang="en-GB" sz="2400" dirty="0" smtClean="0">
                <a:latin typeface="Arial Narrow"/>
                <a:cs typeface="Arial Narrow"/>
              </a:rPr>
              <a:t>in your text, </a:t>
            </a:r>
            <a:r>
              <a:rPr lang="en-GB" sz="2000" dirty="0" smtClean="0">
                <a:solidFill>
                  <a:srgbClr val="7F7F7F"/>
                </a:solidFill>
                <a:latin typeface="Arial Narrow"/>
                <a:cs typeface="Arial Narrow"/>
              </a:rPr>
              <a:t>instead of simply listing them at the end (or not listing them at all!</a:t>
            </a:r>
            <a:r>
              <a:rPr lang="en-GB" sz="2000" dirty="0" smtClean="0">
                <a:solidFill>
                  <a:srgbClr val="7F7F7F"/>
                </a:solidFill>
                <a:latin typeface="Arial Narrow"/>
                <a:cs typeface="Arial Narrow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GB" sz="2000" dirty="0" smtClean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solidFill>
                <a:srgbClr val="7F7F7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Failure to submit first </a:t>
            </a:r>
            <a:r>
              <a:rPr lang="en-GB" sz="2400" dirty="0" smtClean="0">
                <a:latin typeface="Arial Narrow"/>
                <a:cs typeface="Arial Narrow"/>
              </a:rPr>
              <a:t>draft/do your peer assessment: </a:t>
            </a:r>
            <a:r>
              <a:rPr lang="en-GB" sz="2400" dirty="0">
                <a:latin typeface="Arial Narrow"/>
                <a:cs typeface="Arial Narrow"/>
              </a:rPr>
              <a:t>You get 0 </a:t>
            </a:r>
            <a:r>
              <a:rPr lang="en-GB" sz="2400" dirty="0" smtClean="0">
                <a:latin typeface="Arial Narrow"/>
                <a:cs typeface="Arial Narrow"/>
              </a:rPr>
              <a:t>points in 4</a:t>
            </a:r>
            <a:r>
              <a:rPr lang="en-GB" sz="2400" dirty="0">
                <a:latin typeface="Arial Narrow"/>
                <a:cs typeface="Arial Narrow"/>
              </a:rPr>
              <a:t>% of final </a:t>
            </a:r>
            <a:r>
              <a:rPr lang="en-GB" sz="2400" dirty="0" smtClean="0">
                <a:latin typeface="Arial Narrow"/>
                <a:cs typeface="Arial Narrow"/>
              </a:rPr>
              <a:t>mark</a:t>
            </a:r>
            <a:endParaRPr lang="en-GB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9465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lecture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: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Path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Finding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0" y="965528"/>
            <a:ext cx="262964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>
                <a:latin typeface="Arial Narrow"/>
                <a:cs typeface="Arial Narrow"/>
              </a:rPr>
              <a:t>Greedy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Best-First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r>
              <a:rPr lang="es-ES" dirty="0" err="1" smtClean="0">
                <a:latin typeface="Arial Narrow"/>
                <a:cs typeface="Arial Narrow"/>
              </a:rPr>
              <a:t>Search</a:t>
            </a:r>
            <a:r>
              <a:rPr lang="es-ES" dirty="0" smtClean="0">
                <a:latin typeface="Arial Narrow"/>
                <a:cs typeface="Arial Narrow"/>
              </a:rPr>
              <a:t> 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483144" y="965528"/>
            <a:ext cx="2660855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Arial Narrow"/>
                <a:cs typeface="Arial Narrow"/>
              </a:rPr>
              <a:t>A* (A </a:t>
            </a:r>
            <a:r>
              <a:rPr lang="es-ES" dirty="0" err="1" smtClean="0">
                <a:latin typeface="Arial Narrow"/>
                <a:cs typeface="Arial Narrow"/>
              </a:rPr>
              <a:t>star</a:t>
            </a:r>
            <a:r>
              <a:rPr lang="es-ES" dirty="0" smtClean="0">
                <a:latin typeface="Arial Narrow"/>
                <a:cs typeface="Arial Narrow"/>
              </a:rPr>
              <a:t>)</a:t>
            </a:r>
            <a:endParaRPr lang="es-ES" dirty="0">
              <a:latin typeface="Arial Narrow"/>
              <a:cs typeface="Arial Narrow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3107766" y="965528"/>
            <a:ext cx="2660856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latin typeface="Arial Narrow"/>
                <a:cs typeface="Arial Narrow"/>
              </a:rPr>
              <a:t>Dijkstra</a:t>
            </a:r>
            <a:endParaRPr lang="es-ES" dirty="0">
              <a:latin typeface="Arial Narrow"/>
              <a:cs typeface="Arial Narrow"/>
            </a:endParaRPr>
          </a:p>
        </p:txBody>
      </p:sp>
      <p:grpSp>
        <p:nvGrpSpPr>
          <p:cNvPr id="112" name="Agrupar 111"/>
          <p:cNvGrpSpPr/>
          <p:nvPr/>
        </p:nvGrpSpPr>
        <p:grpSpPr>
          <a:xfrm>
            <a:off x="2056432" y="1706109"/>
            <a:ext cx="5075471" cy="4813028"/>
            <a:chOff x="1479176" y="956235"/>
            <a:chExt cx="5783427" cy="5587466"/>
          </a:xfrm>
        </p:grpSpPr>
        <p:grpSp>
          <p:nvGrpSpPr>
            <p:cNvPr id="113" name="Agrupar 112"/>
            <p:cNvGrpSpPr/>
            <p:nvPr/>
          </p:nvGrpSpPr>
          <p:grpSpPr>
            <a:xfrm>
              <a:off x="1479176" y="956235"/>
              <a:ext cx="5783427" cy="5587466"/>
              <a:chOff x="2861238" y="2814733"/>
              <a:chExt cx="4435198" cy="3758131"/>
            </a:xfrm>
          </p:grpSpPr>
          <p:sp>
            <p:nvSpPr>
              <p:cNvPr id="143" name="Elipse 142"/>
              <p:cNvSpPr/>
              <p:nvPr/>
            </p:nvSpPr>
            <p:spPr>
              <a:xfrm>
                <a:off x="5663481" y="5616562"/>
                <a:ext cx="165645" cy="165657"/>
              </a:xfrm>
              <a:prstGeom prst="ellipse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6620445" y="5185216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45" name="CuadroTexto 144"/>
              <p:cNvSpPr txBox="1"/>
              <p:nvPr/>
            </p:nvSpPr>
            <p:spPr>
              <a:xfrm>
                <a:off x="6698535" y="5017090"/>
                <a:ext cx="322694" cy="186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Ipswich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5447685" y="5498844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47" name="Conector recto 146"/>
              <p:cNvCxnSpPr>
                <a:stCxn id="143" idx="2"/>
                <a:endCxn id="146" idx="5"/>
              </p:cNvCxnSpPr>
              <p:nvPr/>
            </p:nvCxnSpPr>
            <p:spPr>
              <a:xfrm flipH="1" flipV="1">
                <a:off x="5514339" y="5565502"/>
                <a:ext cx="149142" cy="1338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cto 147"/>
              <p:cNvCxnSpPr>
                <a:stCxn id="144" idx="3"/>
              </p:cNvCxnSpPr>
              <p:nvPr/>
            </p:nvCxnSpPr>
            <p:spPr>
              <a:xfrm flipH="1">
                <a:off x="5829126" y="5251874"/>
                <a:ext cx="802755" cy="44751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Elipse 148"/>
              <p:cNvSpPr/>
              <p:nvPr/>
            </p:nvSpPr>
            <p:spPr>
              <a:xfrm>
                <a:off x="5509998" y="6405968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4851463" y="6355045"/>
                <a:ext cx="78090" cy="78095"/>
              </a:xfrm>
              <a:prstGeom prst="ellipse">
                <a:avLst/>
              </a:prstGeom>
              <a:solidFill>
                <a:srgbClr val="FFFF00"/>
              </a:solidFill>
              <a:ln w="9525" cmpd="sng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1" name="CuadroTexto 150"/>
              <p:cNvSpPr txBox="1"/>
              <p:nvPr/>
            </p:nvSpPr>
            <p:spPr>
              <a:xfrm>
                <a:off x="5635187" y="6386554"/>
                <a:ext cx="360438" cy="186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Brighton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152" name="CuadroTexto 151"/>
              <p:cNvSpPr txBox="1"/>
              <p:nvPr/>
            </p:nvSpPr>
            <p:spPr>
              <a:xfrm>
                <a:off x="6499189" y="5958995"/>
                <a:ext cx="258098" cy="186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Dover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6581400" y="6198855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4" name="CuadroTexto 153"/>
              <p:cNvSpPr txBox="1"/>
              <p:nvPr/>
            </p:nvSpPr>
            <p:spPr>
              <a:xfrm>
                <a:off x="5864746" y="5641937"/>
                <a:ext cx="322925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London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5726585" y="5774328"/>
                <a:ext cx="859777" cy="457528"/>
              </a:xfrm>
              <a:custGeom>
                <a:avLst/>
                <a:gdLst>
                  <a:gd name="connsiteX0" fmla="*/ 0 w 859777"/>
                  <a:gd name="connsiteY0" fmla="*/ 0 h 457528"/>
                  <a:gd name="connsiteX1" fmla="*/ 323402 w 859777"/>
                  <a:gd name="connsiteY1" fmla="*/ 260318 h 457528"/>
                  <a:gd name="connsiteX2" fmla="*/ 859777 w 859777"/>
                  <a:gd name="connsiteY2" fmla="*/ 457528 h 45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9777" h="457528">
                    <a:moveTo>
                      <a:pt x="0" y="0"/>
                    </a:moveTo>
                    <a:cubicBezTo>
                      <a:pt x="90053" y="92031"/>
                      <a:pt x="180106" y="184063"/>
                      <a:pt x="323402" y="260318"/>
                    </a:cubicBezTo>
                    <a:cubicBezTo>
                      <a:pt x="466698" y="336573"/>
                      <a:pt x="859777" y="457528"/>
                      <a:pt x="859777" y="457528"/>
                    </a:cubicBezTo>
                  </a:path>
                </a:pathLst>
              </a:cu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6" name="Elipse 155"/>
              <p:cNvSpPr/>
              <p:nvPr/>
            </p:nvSpPr>
            <p:spPr>
              <a:xfrm>
                <a:off x="6808695" y="4532997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7" name="Elipse 156"/>
              <p:cNvSpPr/>
              <p:nvPr/>
            </p:nvSpPr>
            <p:spPr>
              <a:xfrm>
                <a:off x="6865871" y="4241125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8" name="Elipse 157"/>
              <p:cNvSpPr/>
              <p:nvPr/>
            </p:nvSpPr>
            <p:spPr>
              <a:xfrm>
                <a:off x="5751036" y="4458850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59" name="Elipse 158"/>
              <p:cNvSpPr/>
              <p:nvPr/>
            </p:nvSpPr>
            <p:spPr>
              <a:xfrm>
                <a:off x="5952212" y="4915331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60" name="Elipse 159"/>
              <p:cNvSpPr/>
              <p:nvPr/>
            </p:nvSpPr>
            <p:spPr>
              <a:xfrm>
                <a:off x="4649922" y="6166168"/>
                <a:ext cx="78090" cy="78095"/>
              </a:xfrm>
              <a:prstGeom prst="ellipse">
                <a:avLst/>
              </a:prstGeom>
              <a:solidFill>
                <a:srgbClr val="FFFF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61" name="Elipse 160"/>
              <p:cNvSpPr/>
              <p:nvPr/>
            </p:nvSpPr>
            <p:spPr>
              <a:xfrm>
                <a:off x="4892054" y="5857236"/>
                <a:ext cx="78090" cy="78095"/>
              </a:xfrm>
              <a:prstGeom prst="ellipse">
                <a:avLst/>
              </a:prstGeom>
              <a:solidFill>
                <a:srgbClr val="FFFF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62" name="CuadroTexto 161"/>
              <p:cNvSpPr txBox="1"/>
              <p:nvPr/>
            </p:nvSpPr>
            <p:spPr>
              <a:xfrm>
                <a:off x="6936073" y="4072999"/>
                <a:ext cx="324539" cy="186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err="1" smtClean="0">
                    <a:latin typeface="Arial Narrow"/>
                    <a:cs typeface="Arial Narrow"/>
                  </a:rPr>
                  <a:t>Cromer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cxnSp>
            <p:nvCxnSpPr>
              <p:cNvPr id="163" name="Conector recto 162"/>
              <p:cNvCxnSpPr>
                <a:stCxn id="157" idx="5"/>
                <a:endCxn id="156" idx="0"/>
              </p:cNvCxnSpPr>
              <p:nvPr/>
            </p:nvCxnSpPr>
            <p:spPr>
              <a:xfrm flipH="1">
                <a:off x="6847740" y="4307783"/>
                <a:ext cx="84785" cy="2252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cto 163"/>
              <p:cNvCxnSpPr>
                <a:stCxn id="156" idx="4"/>
                <a:endCxn id="144" idx="0"/>
              </p:cNvCxnSpPr>
              <p:nvPr/>
            </p:nvCxnSpPr>
            <p:spPr>
              <a:xfrm flipH="1">
                <a:off x="6659490" y="4611092"/>
                <a:ext cx="188250" cy="57412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cto 164"/>
              <p:cNvCxnSpPr>
                <a:stCxn id="155" idx="0"/>
                <a:endCxn id="167" idx="6"/>
              </p:cNvCxnSpPr>
              <p:nvPr/>
            </p:nvCxnSpPr>
            <p:spPr>
              <a:xfrm flipH="1">
                <a:off x="5592429" y="5774328"/>
                <a:ext cx="134156" cy="3783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cto 165"/>
              <p:cNvCxnSpPr>
                <a:stCxn id="167" idx="4"/>
                <a:endCxn id="149" idx="0"/>
              </p:cNvCxnSpPr>
              <p:nvPr/>
            </p:nvCxnSpPr>
            <p:spPr>
              <a:xfrm flipH="1">
                <a:off x="5549043" y="6191697"/>
                <a:ext cx="4341" cy="21427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Elipse 166"/>
              <p:cNvSpPr/>
              <p:nvPr/>
            </p:nvSpPr>
            <p:spPr>
              <a:xfrm>
                <a:off x="5514339" y="6113602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68" name="Conector recto 167"/>
              <p:cNvCxnSpPr>
                <a:stCxn id="149" idx="2"/>
                <a:endCxn id="150" idx="6"/>
              </p:cNvCxnSpPr>
              <p:nvPr/>
            </p:nvCxnSpPr>
            <p:spPr>
              <a:xfrm flipH="1" flipV="1">
                <a:off x="4929553" y="6394093"/>
                <a:ext cx="580445" cy="5092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CuadroTexto 168"/>
              <p:cNvSpPr txBox="1"/>
              <p:nvPr/>
            </p:nvSpPr>
            <p:spPr>
              <a:xfrm>
                <a:off x="4262382" y="6346708"/>
                <a:ext cx="570075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/>
                  <a:t>Portsmouth</a:t>
                </a:r>
                <a:endParaRPr lang="es-ES" sz="1200" dirty="0"/>
              </a:p>
            </p:txBody>
          </p:sp>
          <p:cxnSp>
            <p:nvCxnSpPr>
              <p:cNvPr id="170" name="Conector recto 169"/>
              <p:cNvCxnSpPr>
                <a:stCxn id="150" idx="1"/>
                <a:endCxn id="160" idx="5"/>
              </p:cNvCxnSpPr>
              <p:nvPr/>
            </p:nvCxnSpPr>
            <p:spPr>
              <a:xfrm flipH="1" flipV="1">
                <a:off x="4716576" y="6232826"/>
                <a:ext cx="146323" cy="133656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/>
              <p:cNvCxnSpPr>
                <a:stCxn id="143" idx="2"/>
                <a:endCxn id="161" idx="6"/>
              </p:cNvCxnSpPr>
              <p:nvPr/>
            </p:nvCxnSpPr>
            <p:spPr>
              <a:xfrm flipH="1">
                <a:off x="4970144" y="5699391"/>
                <a:ext cx="693337" cy="196893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cto 171"/>
              <p:cNvCxnSpPr>
                <a:stCxn id="161" idx="3"/>
                <a:endCxn id="160" idx="0"/>
              </p:cNvCxnSpPr>
              <p:nvPr/>
            </p:nvCxnSpPr>
            <p:spPr>
              <a:xfrm flipH="1">
                <a:off x="4688967" y="5923894"/>
                <a:ext cx="214523" cy="242274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cto 172"/>
              <p:cNvCxnSpPr>
                <a:stCxn id="167" idx="1"/>
                <a:endCxn id="161" idx="4"/>
              </p:cNvCxnSpPr>
              <p:nvPr/>
            </p:nvCxnSpPr>
            <p:spPr>
              <a:xfrm flipH="1" flipV="1">
                <a:off x="4931099" y="5935331"/>
                <a:ext cx="594676" cy="18970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cto 173"/>
              <p:cNvCxnSpPr>
                <a:stCxn id="155" idx="2"/>
                <a:endCxn id="167" idx="6"/>
              </p:cNvCxnSpPr>
              <p:nvPr/>
            </p:nvCxnSpPr>
            <p:spPr>
              <a:xfrm flipH="1" flipV="1">
                <a:off x="5592429" y="6152650"/>
                <a:ext cx="993933" cy="7920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/>
              <p:cNvCxnSpPr>
                <a:stCxn id="155" idx="2"/>
                <a:endCxn id="149" idx="6"/>
              </p:cNvCxnSpPr>
              <p:nvPr/>
            </p:nvCxnSpPr>
            <p:spPr>
              <a:xfrm flipH="1">
                <a:off x="5588088" y="6231856"/>
                <a:ext cx="998274" cy="2131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/>
              <p:cNvCxnSpPr>
                <a:stCxn id="159" idx="4"/>
                <a:endCxn id="143" idx="0"/>
              </p:cNvCxnSpPr>
              <p:nvPr/>
            </p:nvCxnSpPr>
            <p:spPr>
              <a:xfrm flipH="1">
                <a:off x="5746304" y="4993426"/>
                <a:ext cx="244953" cy="6231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Elipse 176"/>
              <p:cNvSpPr/>
              <p:nvPr/>
            </p:nvSpPr>
            <p:spPr>
              <a:xfrm>
                <a:off x="5284571" y="5602601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78" name="Elipse 177"/>
              <p:cNvSpPr/>
              <p:nvPr/>
            </p:nvSpPr>
            <p:spPr>
              <a:xfrm>
                <a:off x="3983503" y="5354004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79" name="Elipse 178"/>
              <p:cNvSpPr/>
              <p:nvPr/>
            </p:nvSpPr>
            <p:spPr>
              <a:xfrm>
                <a:off x="4903490" y="5277077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80" name="Elipse 179"/>
              <p:cNvSpPr/>
              <p:nvPr/>
            </p:nvSpPr>
            <p:spPr>
              <a:xfrm>
                <a:off x="3180747" y="6154731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81" name="Conector recto 180"/>
              <p:cNvCxnSpPr>
                <a:stCxn id="143" idx="2"/>
                <a:endCxn id="177" idx="5"/>
              </p:cNvCxnSpPr>
              <p:nvPr/>
            </p:nvCxnSpPr>
            <p:spPr>
              <a:xfrm flipH="1" flipV="1">
                <a:off x="5351225" y="5669259"/>
                <a:ext cx="312256" cy="301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>
                <a:stCxn id="177" idx="1"/>
              </p:cNvCxnSpPr>
              <p:nvPr/>
            </p:nvCxnSpPr>
            <p:spPr>
              <a:xfrm flipH="1" flipV="1">
                <a:off x="4981581" y="5354005"/>
                <a:ext cx="314426" cy="26003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>
                <a:stCxn id="146" idx="5"/>
              </p:cNvCxnSpPr>
              <p:nvPr/>
            </p:nvCxnSpPr>
            <p:spPr>
              <a:xfrm flipH="1">
                <a:off x="5362661" y="5565502"/>
                <a:ext cx="151678" cy="9231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>
                <a:stCxn id="178" idx="5"/>
                <a:endCxn id="186" idx="1"/>
              </p:cNvCxnSpPr>
              <p:nvPr/>
            </p:nvCxnSpPr>
            <p:spPr>
              <a:xfrm>
                <a:off x="4050157" y="5420662"/>
                <a:ext cx="48333" cy="8326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/>
              <p:cNvCxnSpPr>
                <a:endCxn id="177" idx="2"/>
              </p:cNvCxnSpPr>
              <p:nvPr/>
            </p:nvCxnSpPr>
            <p:spPr>
              <a:xfrm>
                <a:off x="4061593" y="5432099"/>
                <a:ext cx="1222978" cy="20955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Elipse 185"/>
              <p:cNvSpPr/>
              <p:nvPr/>
            </p:nvSpPr>
            <p:spPr>
              <a:xfrm>
                <a:off x="4087054" y="5492494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87" name="Conector recto 186"/>
              <p:cNvCxnSpPr>
                <a:stCxn id="178" idx="4"/>
                <a:endCxn id="180" idx="0"/>
              </p:cNvCxnSpPr>
              <p:nvPr/>
            </p:nvCxnSpPr>
            <p:spPr>
              <a:xfrm flipH="1">
                <a:off x="3219792" y="5432099"/>
                <a:ext cx="802756" cy="72263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Elipse 187"/>
              <p:cNvSpPr/>
              <p:nvPr/>
            </p:nvSpPr>
            <p:spPr>
              <a:xfrm>
                <a:off x="4620318" y="4380755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89" name="Elipse 188"/>
              <p:cNvSpPr/>
              <p:nvPr/>
            </p:nvSpPr>
            <p:spPr>
              <a:xfrm>
                <a:off x="5217917" y="3939126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90" name="Conector recto 189"/>
              <p:cNvCxnSpPr>
                <a:stCxn id="189" idx="5"/>
                <a:endCxn id="158" idx="2"/>
              </p:cNvCxnSpPr>
              <p:nvPr/>
            </p:nvCxnSpPr>
            <p:spPr>
              <a:xfrm>
                <a:off x="5284571" y="4005784"/>
                <a:ext cx="466465" cy="49211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/>
              <p:cNvCxnSpPr>
                <a:stCxn id="158" idx="4"/>
                <a:endCxn id="159" idx="1"/>
              </p:cNvCxnSpPr>
              <p:nvPr/>
            </p:nvCxnSpPr>
            <p:spPr>
              <a:xfrm>
                <a:off x="5790081" y="4536945"/>
                <a:ext cx="173567" cy="389823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/>
              <p:cNvCxnSpPr>
                <a:stCxn id="159" idx="6"/>
                <a:endCxn id="156" idx="2"/>
              </p:cNvCxnSpPr>
              <p:nvPr/>
            </p:nvCxnSpPr>
            <p:spPr>
              <a:xfrm flipV="1">
                <a:off x="6030302" y="4572045"/>
                <a:ext cx="778393" cy="38233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/>
              <p:cNvCxnSpPr>
                <a:stCxn id="188" idx="4"/>
                <a:endCxn id="146" idx="0"/>
              </p:cNvCxnSpPr>
              <p:nvPr/>
            </p:nvCxnSpPr>
            <p:spPr>
              <a:xfrm>
                <a:off x="4659363" y="4458850"/>
                <a:ext cx="827367" cy="1039994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Elipse 193"/>
              <p:cNvSpPr/>
              <p:nvPr/>
            </p:nvSpPr>
            <p:spPr>
              <a:xfrm>
                <a:off x="4581273" y="3257525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sp>
            <p:nvSpPr>
              <p:cNvPr id="195" name="Elipse 194"/>
              <p:cNvSpPr/>
              <p:nvPr/>
            </p:nvSpPr>
            <p:spPr>
              <a:xfrm>
                <a:off x="5111393" y="2945538"/>
                <a:ext cx="78090" cy="78095"/>
              </a:xfrm>
              <a:prstGeom prst="ellipse">
                <a:avLst/>
              </a:prstGeom>
              <a:solidFill>
                <a:srgbClr val="FF0000"/>
              </a:solidFill>
              <a:ln w="9525" cmpd="sng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1200"/>
              </a:p>
            </p:txBody>
          </p:sp>
          <p:cxnSp>
            <p:nvCxnSpPr>
              <p:cNvPr id="196" name="Conector recto 195"/>
              <p:cNvCxnSpPr>
                <a:stCxn id="195" idx="5"/>
                <a:endCxn id="189" idx="0"/>
              </p:cNvCxnSpPr>
              <p:nvPr/>
            </p:nvCxnSpPr>
            <p:spPr>
              <a:xfrm>
                <a:off x="5178047" y="3012196"/>
                <a:ext cx="78915" cy="92693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>
                <a:stCxn id="195" idx="3"/>
                <a:endCxn id="194" idx="6"/>
              </p:cNvCxnSpPr>
              <p:nvPr/>
            </p:nvCxnSpPr>
            <p:spPr>
              <a:xfrm flipH="1">
                <a:off x="4659363" y="3012196"/>
                <a:ext cx="463466" cy="28437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>
                <a:stCxn id="194" idx="4"/>
                <a:endCxn id="188" idx="7"/>
              </p:cNvCxnSpPr>
              <p:nvPr/>
            </p:nvCxnSpPr>
            <p:spPr>
              <a:xfrm>
                <a:off x="4620318" y="3335620"/>
                <a:ext cx="66654" cy="105657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CuadroTexto 198"/>
              <p:cNvSpPr txBox="1"/>
              <p:nvPr/>
            </p:nvSpPr>
            <p:spPr>
              <a:xfrm>
                <a:off x="5142093" y="2814733"/>
                <a:ext cx="405304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Leeds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0" name="CuadroTexto 199"/>
              <p:cNvSpPr txBox="1"/>
              <p:nvPr/>
            </p:nvSpPr>
            <p:spPr>
              <a:xfrm>
                <a:off x="4008614" y="3044440"/>
                <a:ext cx="647267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Manchester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1" name="CuadroTexto 200"/>
              <p:cNvSpPr txBox="1"/>
              <p:nvPr/>
            </p:nvSpPr>
            <p:spPr>
              <a:xfrm>
                <a:off x="5230339" y="3770708"/>
                <a:ext cx="636492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>
                    <a:latin typeface="Arial Narrow"/>
                    <a:cs typeface="Arial Narrow"/>
                  </a:rPr>
                  <a:t>Nottingham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2" name="CuadroTexto 201"/>
              <p:cNvSpPr txBox="1"/>
              <p:nvPr/>
            </p:nvSpPr>
            <p:spPr>
              <a:xfrm>
                <a:off x="3867569" y="4261387"/>
                <a:ext cx="604050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>
                    <a:latin typeface="Arial Narrow"/>
                    <a:cs typeface="Arial Narrow"/>
                  </a:rPr>
                  <a:t>Birmigham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3" name="CuadroTexto 202"/>
              <p:cNvSpPr txBox="1"/>
              <p:nvPr/>
            </p:nvSpPr>
            <p:spPr>
              <a:xfrm>
                <a:off x="5704034" y="4226323"/>
                <a:ext cx="728056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>
                    <a:latin typeface="Arial Narrow"/>
                    <a:cs typeface="Arial Narrow"/>
                  </a:rPr>
                  <a:t>Peterborough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4" name="CuadroTexto 203"/>
              <p:cNvSpPr txBox="1"/>
              <p:nvPr/>
            </p:nvSpPr>
            <p:spPr>
              <a:xfrm>
                <a:off x="5923663" y="4886285"/>
                <a:ext cx="614883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Cambridge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5" name="CuadroTexto 204"/>
              <p:cNvSpPr txBox="1"/>
              <p:nvPr/>
            </p:nvSpPr>
            <p:spPr>
              <a:xfrm>
                <a:off x="6805387" y="4497898"/>
                <a:ext cx="491049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Norwich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6" name="CuadroTexto 205"/>
              <p:cNvSpPr txBox="1"/>
              <p:nvPr/>
            </p:nvSpPr>
            <p:spPr>
              <a:xfrm>
                <a:off x="2861238" y="6128918"/>
                <a:ext cx="279707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Exeter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7" name="CuadroTexto 206"/>
              <p:cNvSpPr txBox="1"/>
              <p:nvPr/>
            </p:nvSpPr>
            <p:spPr>
              <a:xfrm>
                <a:off x="3704160" y="5172920"/>
                <a:ext cx="268874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Bristol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8" name="CuadroTexto 207"/>
              <p:cNvSpPr txBox="1"/>
              <p:nvPr/>
            </p:nvSpPr>
            <p:spPr>
              <a:xfrm>
                <a:off x="4063585" y="5536158"/>
                <a:ext cx="199091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>
                    <a:latin typeface="Arial Narrow"/>
                    <a:cs typeface="Arial Narrow"/>
                  </a:rPr>
                  <a:t>Bath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  <p:sp>
            <p:nvSpPr>
              <p:cNvPr id="209" name="CuadroTexto 208"/>
              <p:cNvSpPr txBox="1"/>
              <p:nvPr/>
            </p:nvSpPr>
            <p:spPr>
              <a:xfrm>
                <a:off x="3975847" y="5980846"/>
                <a:ext cx="656568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/>
                  <a:t>Southampton</a:t>
                </a:r>
                <a:endParaRPr lang="es-ES" sz="1200" dirty="0"/>
              </a:p>
            </p:txBody>
          </p:sp>
          <p:sp>
            <p:nvSpPr>
              <p:cNvPr id="210" name="CuadroTexto 209"/>
              <p:cNvSpPr txBox="1"/>
              <p:nvPr/>
            </p:nvSpPr>
            <p:spPr>
              <a:xfrm>
                <a:off x="4584953" y="5088829"/>
                <a:ext cx="330647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smtClean="0"/>
                  <a:t>Oxford</a:t>
                </a:r>
                <a:endParaRPr lang="es-ES" sz="1200" dirty="0"/>
              </a:p>
            </p:txBody>
          </p:sp>
          <p:sp>
            <p:nvSpPr>
              <p:cNvPr id="211" name="CuadroTexto 210"/>
              <p:cNvSpPr txBox="1"/>
              <p:nvPr/>
            </p:nvSpPr>
            <p:spPr>
              <a:xfrm>
                <a:off x="5423810" y="5276664"/>
                <a:ext cx="399161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err="1" smtClean="0"/>
                  <a:t>Watford</a:t>
                </a:r>
                <a:endParaRPr lang="es-ES" sz="1200" dirty="0"/>
              </a:p>
            </p:txBody>
          </p:sp>
          <p:sp>
            <p:nvSpPr>
              <p:cNvPr id="212" name="CuadroTexto 211"/>
              <p:cNvSpPr txBox="1"/>
              <p:nvPr/>
            </p:nvSpPr>
            <p:spPr>
              <a:xfrm>
                <a:off x="4471531" y="5675175"/>
                <a:ext cx="525646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err="1" smtClean="0"/>
                  <a:t>Basingtoke</a:t>
                </a:r>
                <a:endParaRPr lang="es-ES" sz="1200" dirty="0"/>
              </a:p>
            </p:txBody>
          </p:sp>
          <p:sp>
            <p:nvSpPr>
              <p:cNvPr id="213" name="CuadroTexto 212"/>
              <p:cNvSpPr txBox="1"/>
              <p:nvPr/>
            </p:nvSpPr>
            <p:spPr>
              <a:xfrm>
                <a:off x="5098704" y="6049632"/>
                <a:ext cx="393380" cy="18631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s-ES" sz="1200" dirty="0" err="1" smtClean="0"/>
                  <a:t>Crawley</a:t>
                </a:r>
                <a:endParaRPr lang="es-ES" sz="1200" dirty="0"/>
              </a:p>
            </p:txBody>
          </p:sp>
          <p:sp>
            <p:nvSpPr>
              <p:cNvPr id="214" name="CuadroTexto 213"/>
              <p:cNvSpPr txBox="1"/>
              <p:nvPr/>
            </p:nvSpPr>
            <p:spPr>
              <a:xfrm>
                <a:off x="4890770" y="5576939"/>
                <a:ext cx="442933" cy="186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>
                    <a:latin typeface="Arial Narrow"/>
                    <a:cs typeface="Arial Narrow"/>
                  </a:rPr>
                  <a:t>Slough</a:t>
                </a:r>
                <a:endParaRPr lang="es-ES" sz="1200" dirty="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14" name="CuadroTexto 113"/>
            <p:cNvSpPr txBox="1"/>
            <p:nvPr/>
          </p:nvSpPr>
          <p:spPr>
            <a:xfrm>
              <a:off x="5503030" y="5514098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76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597041" y="6145284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>
                  <a:solidFill>
                    <a:srgbClr val="FF0000"/>
                  </a:solidFill>
                </a:rPr>
                <a:t>8</a:t>
              </a:r>
              <a:r>
                <a:rPr lang="es-ES" sz="1000" b="1" dirty="0" smtClean="0">
                  <a:solidFill>
                    <a:srgbClr val="FF0000"/>
                  </a:solidFill>
                </a:rPr>
                <a:t>6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4292576" y="6255866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48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728957" y="6036218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23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8" name="CuadroTexto 117"/>
            <p:cNvSpPr txBox="1"/>
            <p:nvPr/>
          </p:nvSpPr>
          <p:spPr>
            <a:xfrm>
              <a:off x="3743898" y="5599265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>
                  <a:solidFill>
                    <a:srgbClr val="FF0000"/>
                  </a:solidFill>
                </a:rPr>
                <a:t>3</a:t>
              </a:r>
              <a:r>
                <a:rPr lang="es-ES" sz="1000" b="1" dirty="0" smtClean="0">
                  <a:solidFill>
                    <a:srgbClr val="FF0000"/>
                  </a:solidFill>
                </a:rPr>
                <a:t>3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19" name="CuadroTexto 118"/>
            <p:cNvSpPr txBox="1"/>
            <p:nvPr/>
          </p:nvSpPr>
          <p:spPr>
            <a:xfrm>
              <a:off x="4500832" y="555719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64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CuadroTexto 119"/>
            <p:cNvSpPr txBox="1"/>
            <p:nvPr/>
          </p:nvSpPr>
          <p:spPr>
            <a:xfrm>
              <a:off x="4566460" y="5338185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51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1" name="CuadroTexto 120"/>
            <p:cNvSpPr txBox="1"/>
            <p:nvPr/>
          </p:nvSpPr>
          <p:spPr>
            <a:xfrm>
              <a:off x="5052169" y="5578834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uadroTexto 121"/>
            <p:cNvSpPr txBox="1"/>
            <p:nvPr/>
          </p:nvSpPr>
          <p:spPr>
            <a:xfrm>
              <a:off x="4690404" y="5145969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23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3" name="CuadroTexto 122"/>
            <p:cNvSpPr txBox="1"/>
            <p:nvPr/>
          </p:nvSpPr>
          <p:spPr>
            <a:xfrm>
              <a:off x="4947598" y="4957803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20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4" name="CuadroTexto 123"/>
            <p:cNvSpPr txBox="1"/>
            <p:nvPr/>
          </p:nvSpPr>
          <p:spPr>
            <a:xfrm>
              <a:off x="4594080" y="490913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CuadroTexto 124"/>
            <p:cNvSpPr txBox="1"/>
            <p:nvPr/>
          </p:nvSpPr>
          <p:spPr>
            <a:xfrm>
              <a:off x="4354358" y="471780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>
              <a:off x="3044420" y="4716272"/>
              <a:ext cx="1112732" cy="7332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CuadroTexto 126"/>
            <p:cNvSpPr txBox="1"/>
            <p:nvPr/>
          </p:nvSpPr>
          <p:spPr>
            <a:xfrm>
              <a:off x="3573674" y="4930856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97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CuadroTexto 127"/>
            <p:cNvSpPr txBox="1"/>
            <p:nvPr/>
          </p:nvSpPr>
          <p:spPr>
            <a:xfrm>
              <a:off x="3407415" y="4505560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73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2832947" y="4848172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14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2187132" y="518834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84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932149" y="6009111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5754370" y="4628670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82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6511331" y="3942707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45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CuadroTexto 133"/>
            <p:cNvSpPr txBox="1"/>
            <p:nvPr/>
          </p:nvSpPr>
          <p:spPr>
            <a:xfrm>
              <a:off x="6698543" y="3208830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23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5" name="CuadroTexto 134"/>
            <p:cNvSpPr txBox="1"/>
            <p:nvPr/>
          </p:nvSpPr>
          <p:spPr>
            <a:xfrm>
              <a:off x="5902184" y="3612599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64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5360022" y="3655659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41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4826676" y="2830727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58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4533074" y="1682452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72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CuadroTexto 138"/>
            <p:cNvSpPr txBox="1"/>
            <p:nvPr/>
          </p:nvSpPr>
          <p:spPr>
            <a:xfrm>
              <a:off x="3901227" y="1233235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45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3496932" y="2254436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86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CuadroTexto 140"/>
            <p:cNvSpPr txBox="1"/>
            <p:nvPr/>
          </p:nvSpPr>
          <p:spPr>
            <a:xfrm>
              <a:off x="4204642" y="3825716"/>
              <a:ext cx="379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120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5398421" y="4375933"/>
              <a:ext cx="314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 smtClean="0">
                  <a:solidFill>
                    <a:srgbClr val="FF0000"/>
                  </a:solidFill>
                </a:rPr>
                <a:t>55</a:t>
              </a:r>
              <a:endParaRPr lang="es-E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56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Download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40994" y="2569595"/>
            <a:ext cx="8397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 smtClean="0">
                <a:latin typeface="Arial Narrow"/>
                <a:cs typeface="Arial Narrow"/>
              </a:rPr>
              <a:t>Please</a:t>
            </a:r>
            <a:r>
              <a:rPr lang="es-ES" sz="2800" dirty="0" smtClean="0">
                <a:latin typeface="Arial Narrow"/>
                <a:cs typeface="Arial Narrow"/>
              </a:rPr>
              <a:t>, </a:t>
            </a:r>
            <a:r>
              <a:rPr lang="es-ES" sz="2800" dirty="0" err="1" smtClean="0">
                <a:latin typeface="Arial Narrow"/>
                <a:cs typeface="Arial Narrow"/>
              </a:rPr>
              <a:t>download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Worksheet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Lecture</a:t>
            </a:r>
            <a:r>
              <a:rPr lang="es-ES" sz="2800" dirty="0" smtClean="0">
                <a:latin typeface="Arial Narrow"/>
                <a:cs typeface="Arial Narrow"/>
              </a:rPr>
              <a:t> 15 </a:t>
            </a:r>
            <a:r>
              <a:rPr lang="es-ES" sz="2800" dirty="0" err="1" smtClean="0">
                <a:latin typeface="Arial Narrow"/>
                <a:cs typeface="Arial Narrow"/>
              </a:rPr>
              <a:t>available</a:t>
            </a:r>
            <a:r>
              <a:rPr lang="es-ES" sz="2800" dirty="0" smtClean="0">
                <a:latin typeface="Arial Narrow"/>
                <a:cs typeface="Arial Narrow"/>
              </a:rPr>
              <a:t> at </a:t>
            </a:r>
            <a:r>
              <a:rPr lang="es-ES" sz="2800" dirty="0" err="1" smtClean="0">
                <a:latin typeface="Arial Narrow"/>
                <a:cs typeface="Arial Narrow"/>
              </a:rPr>
              <a:t>learn.gold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4003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370004"/>
            <a:ext cx="65710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week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&amp;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Essay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assignment</a:t>
            </a:r>
            <a:endParaRPr lang="es-ES" sz="3200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Numbers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Comparison</a:t>
            </a:r>
            <a:r>
              <a:rPr lang="es-ES" sz="3200" dirty="0" smtClean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sort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rgbClr val="BFBFBF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rgbClr val="BFBFBF"/>
                </a:solidFill>
                <a:latin typeface="Arial Narrow"/>
                <a:cs typeface="Arial Narrow"/>
              </a:rPr>
              <a:t>Shuffling</a:t>
            </a:r>
            <a:endParaRPr lang="es-ES" sz="3200" dirty="0" smtClean="0">
              <a:solidFill>
                <a:srgbClr val="BFBFBF"/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3073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use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3166831"/>
            <a:ext cx="5969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How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does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Kahoot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! </a:t>
            </a:r>
            <a:r>
              <a:rPr lang="es-ES" sz="3200" dirty="0" err="1">
                <a:solidFill>
                  <a:srgbClr val="000000"/>
                </a:solidFill>
                <a:latin typeface="Arial Narrow"/>
                <a:cs typeface="Arial Narrow"/>
              </a:rPr>
              <a:t>n</a:t>
            </a:r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ame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generator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rgbClr val="000000"/>
                </a:solidFill>
                <a:latin typeface="Arial Narrow"/>
                <a:cs typeface="Arial Narrow"/>
              </a:rPr>
              <a:t>work</a:t>
            </a:r>
            <a:r>
              <a:rPr lang="es-ES" sz="3200" dirty="0" smtClean="0">
                <a:solidFill>
                  <a:srgbClr val="000000"/>
                </a:solidFill>
                <a:latin typeface="Arial Narrow"/>
                <a:cs typeface="Arial Narrow"/>
              </a:rPr>
              <a:t>?</a:t>
            </a:r>
          </a:p>
          <a:p>
            <a:pPr algn="ctr"/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1.1)</a:t>
            </a:r>
          </a:p>
        </p:txBody>
      </p:sp>
      <p:pic>
        <p:nvPicPr>
          <p:cNvPr id="3" name="Imagen 2" descr="Screen Shot 2019-02-06 at 04.3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191" y="1167354"/>
            <a:ext cx="2621592" cy="52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Use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015842"/>
            <a:ext cx="291618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Kahoot</a:t>
            </a:r>
            <a:r>
              <a:rPr lang="es-ES" sz="2400" dirty="0" smtClean="0">
                <a:latin typeface="Arial Narrow"/>
                <a:cs typeface="Arial Narrow"/>
              </a:rPr>
              <a:t>! </a:t>
            </a:r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ame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generator</a:t>
            </a:r>
            <a:endParaRPr lang="es-ES" sz="2400" dirty="0">
              <a:latin typeface="Arial Narrow"/>
              <a:cs typeface="Arial Narrow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74456"/>
              </p:ext>
            </p:extLst>
          </p:nvPr>
        </p:nvGraphicFramePr>
        <p:xfrm>
          <a:off x="-1" y="1991439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Silly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“Swift”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Brave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Wonder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“Big”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Broke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“Spiritual”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Glorius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Galactic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45763"/>
              </p:ext>
            </p:extLst>
          </p:nvPr>
        </p:nvGraphicFramePr>
        <p:xfrm>
          <a:off x="0" y="3021987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“Coyote”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Sphinx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“Iguana”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“Wolf”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Goat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“Eagle”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Cat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“Fox”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“Mole”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24277" y="2335259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4277" y="3392827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4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1370004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r>
              <a:rPr lang="es-ES" sz="3200" dirty="0" smtClean="0">
                <a:latin typeface="Arial Narrow"/>
                <a:cs typeface="Arial Narrow"/>
              </a:rPr>
              <a:t> &amp; </a:t>
            </a:r>
            <a:r>
              <a:rPr lang="es-ES" sz="32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Essay</a:t>
            </a:r>
            <a:r>
              <a:rPr lang="es-ES" sz="3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assignment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Numbers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Comparison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sorts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Shuffling</a:t>
            </a:r>
            <a:endParaRPr lang="es-ES" sz="3200" dirty="0" smtClean="0"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5552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20942"/>
              </p:ext>
            </p:extLst>
          </p:nvPr>
        </p:nvGraphicFramePr>
        <p:xfrm>
          <a:off x="-1" y="1991439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Silly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“Swift”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Brave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Wonder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“Big”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Broke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“Spiritual”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Glorius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Galactic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919052"/>
              </p:ext>
            </p:extLst>
          </p:nvPr>
        </p:nvGraphicFramePr>
        <p:xfrm>
          <a:off x="0" y="3021987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“Coyote”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Sphinx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“Iguana”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“Wolf”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Goat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“Eagle”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Cat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“Fox”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“Mole”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24277" y="2335259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4277" y="3392827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4336701"/>
            <a:ext cx="6784129" cy="147732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Create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array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with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adjectives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 err="1" smtClean="0">
                <a:latin typeface="Consolas"/>
                <a:cs typeface="Consolas"/>
              </a:rPr>
              <a:t>Create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array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with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animals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 err="1" smtClean="0">
                <a:latin typeface="Consolas"/>
                <a:cs typeface="Consolas"/>
              </a:rPr>
              <a:t>Generate</a:t>
            </a:r>
            <a:r>
              <a:rPr lang="es-ES" dirty="0" smtClean="0">
                <a:latin typeface="Consolas"/>
                <a:cs typeface="Consolas"/>
              </a:rPr>
              <a:t> a </a:t>
            </a:r>
            <a:r>
              <a:rPr lang="es-ES" dirty="0" err="1" smtClean="0">
                <a:latin typeface="Consolas"/>
                <a:cs typeface="Consolas"/>
              </a:rPr>
              <a:t>random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number</a:t>
            </a:r>
            <a:r>
              <a:rPr lang="es-ES" dirty="0" smtClean="0">
                <a:latin typeface="Consolas"/>
                <a:cs typeface="Consolas"/>
              </a:rPr>
              <a:t> in [0,8] and </a:t>
            </a:r>
            <a:r>
              <a:rPr lang="es-ES" dirty="0" err="1" smtClean="0">
                <a:latin typeface="Consolas"/>
                <a:cs typeface="Consolas"/>
              </a:rPr>
              <a:t>store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it</a:t>
            </a:r>
            <a:r>
              <a:rPr lang="es-ES" dirty="0" smtClean="0">
                <a:latin typeface="Consolas"/>
                <a:cs typeface="Consolas"/>
              </a:rPr>
              <a:t> in i1</a:t>
            </a:r>
          </a:p>
          <a:p>
            <a:r>
              <a:rPr lang="es-ES" dirty="0" err="1" smtClean="0">
                <a:latin typeface="Consolas"/>
                <a:cs typeface="Consolas"/>
              </a:rPr>
              <a:t>Generate</a:t>
            </a:r>
            <a:r>
              <a:rPr lang="es-ES" dirty="0" smtClean="0">
                <a:latin typeface="Consolas"/>
                <a:cs typeface="Consolas"/>
              </a:rPr>
              <a:t> a </a:t>
            </a:r>
            <a:r>
              <a:rPr lang="es-ES" dirty="0" err="1" smtClean="0">
                <a:latin typeface="Consolas"/>
                <a:cs typeface="Consolas"/>
              </a:rPr>
              <a:t>random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number</a:t>
            </a:r>
            <a:r>
              <a:rPr lang="es-ES" dirty="0" smtClean="0">
                <a:latin typeface="Consolas"/>
                <a:cs typeface="Consolas"/>
              </a:rPr>
              <a:t> in [0,8] and </a:t>
            </a:r>
            <a:r>
              <a:rPr lang="es-ES" dirty="0" err="1" smtClean="0">
                <a:latin typeface="Consolas"/>
                <a:cs typeface="Consolas"/>
              </a:rPr>
              <a:t>store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it</a:t>
            </a:r>
            <a:r>
              <a:rPr lang="es-ES" dirty="0" smtClean="0">
                <a:latin typeface="Consolas"/>
                <a:cs typeface="Consolas"/>
              </a:rPr>
              <a:t> in i2</a:t>
            </a:r>
          </a:p>
          <a:p>
            <a:r>
              <a:rPr lang="es-ES" dirty="0" err="1" smtClean="0">
                <a:latin typeface="Consolas"/>
                <a:cs typeface="Consolas"/>
              </a:rPr>
              <a:t>Print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adjectives</a:t>
            </a:r>
            <a:r>
              <a:rPr lang="es-ES" dirty="0" smtClean="0">
                <a:latin typeface="Consolas"/>
                <a:cs typeface="Consolas"/>
              </a:rPr>
              <a:t>[i1]+</a:t>
            </a:r>
            <a:r>
              <a:rPr lang="es-ES" dirty="0" err="1" smtClean="0">
                <a:latin typeface="Consolas"/>
                <a:cs typeface="Consolas"/>
              </a:rPr>
              <a:t>animals</a:t>
            </a:r>
            <a:r>
              <a:rPr lang="es-ES" dirty="0" smtClean="0">
                <a:latin typeface="Consolas"/>
                <a:cs typeface="Consolas"/>
              </a:rPr>
              <a:t>[i2]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Use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1015842"/>
            <a:ext cx="291618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Kahoot</a:t>
            </a:r>
            <a:r>
              <a:rPr lang="es-ES" sz="2400" dirty="0" smtClean="0">
                <a:latin typeface="Arial Narrow"/>
                <a:cs typeface="Arial Narrow"/>
              </a:rPr>
              <a:t>! </a:t>
            </a:r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ame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generator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4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29362"/>
              </p:ext>
            </p:extLst>
          </p:nvPr>
        </p:nvGraphicFramePr>
        <p:xfrm>
          <a:off x="-1" y="1991439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Silly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“Swift”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Brave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Wonder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“Big”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Broke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“Spiritual”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Glorius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 smtClean="0"/>
                        <a:t>“</a:t>
                      </a:r>
                      <a:r>
                        <a:rPr lang="es-ES" sz="1700" dirty="0" err="1" smtClean="0"/>
                        <a:t>Galactic</a:t>
                      </a:r>
                      <a:r>
                        <a:rPr lang="es-ES" sz="1700" dirty="0" smtClean="0"/>
                        <a:t>”</a:t>
                      </a:r>
                      <a:endParaRPr lang="es-ES" sz="1700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24616"/>
              </p:ext>
            </p:extLst>
          </p:nvPr>
        </p:nvGraphicFramePr>
        <p:xfrm>
          <a:off x="0" y="3021987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“Coyote”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Sphinx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“Iguana”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“Wolf”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Goat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“Eagle”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</a:t>
                      </a:r>
                      <a:r>
                        <a:rPr lang="es-ES" dirty="0" err="1" smtClean="0"/>
                        <a:t>Cat</a:t>
                      </a:r>
                      <a:r>
                        <a:rPr lang="es-ES" dirty="0" smtClean="0"/>
                        <a:t>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“Fox”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“Mole”</a:t>
                      </a:r>
                      <a:endParaRPr lang="es-ES" dirty="0"/>
                    </a:p>
                  </a:txBody>
                  <a:tcPr marL="36000" marR="3600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24277" y="2335259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4277" y="3392827"/>
            <a:ext cx="8819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</a:rPr>
              <a:t>[0]		  [1]		     [2]		      [3]			[4]		[5]		   [6]		     [7]		       [8]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4336701"/>
            <a:ext cx="6784129" cy="1477328"/>
          </a:xfrm>
          <a:prstGeom prst="rect">
            <a:avLst/>
          </a:prstGeom>
          <a:solidFill>
            <a:srgbClr val="EEECE1"/>
          </a:solidFill>
          <a:ln>
            <a:solidFill>
              <a:srgbClr val="948A54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nsolas"/>
                <a:cs typeface="Consolas"/>
              </a:rPr>
              <a:t>Create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array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with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adjectives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 err="1" smtClean="0">
                <a:latin typeface="Consolas"/>
                <a:cs typeface="Consolas"/>
              </a:rPr>
              <a:t>Create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array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with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animals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 err="1" smtClean="0">
                <a:latin typeface="Consolas"/>
                <a:cs typeface="Consolas"/>
              </a:rPr>
              <a:t>Generate</a:t>
            </a:r>
            <a:r>
              <a:rPr lang="es-ES" dirty="0" smtClean="0">
                <a:latin typeface="Consolas"/>
                <a:cs typeface="Consolas"/>
              </a:rPr>
              <a:t> a </a:t>
            </a:r>
            <a:r>
              <a:rPr lang="es-ES" dirty="0" err="1" smtClean="0">
                <a:latin typeface="Consolas"/>
                <a:cs typeface="Consolas"/>
              </a:rPr>
              <a:t>random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number</a:t>
            </a:r>
            <a:r>
              <a:rPr lang="es-ES" dirty="0" smtClean="0">
                <a:latin typeface="Consolas"/>
                <a:cs typeface="Consolas"/>
              </a:rPr>
              <a:t> in [0,8] and </a:t>
            </a:r>
            <a:r>
              <a:rPr lang="es-ES" dirty="0" err="1" smtClean="0">
                <a:latin typeface="Consolas"/>
                <a:cs typeface="Consolas"/>
              </a:rPr>
              <a:t>store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it</a:t>
            </a:r>
            <a:r>
              <a:rPr lang="es-ES" dirty="0" smtClean="0">
                <a:latin typeface="Consolas"/>
                <a:cs typeface="Consolas"/>
              </a:rPr>
              <a:t> in i1</a:t>
            </a:r>
          </a:p>
          <a:p>
            <a:r>
              <a:rPr lang="es-ES" dirty="0" err="1" smtClean="0">
                <a:latin typeface="Consolas"/>
                <a:cs typeface="Consolas"/>
              </a:rPr>
              <a:t>Generate</a:t>
            </a:r>
            <a:r>
              <a:rPr lang="es-ES" dirty="0" smtClean="0">
                <a:latin typeface="Consolas"/>
                <a:cs typeface="Consolas"/>
              </a:rPr>
              <a:t> a </a:t>
            </a:r>
            <a:r>
              <a:rPr lang="es-ES" dirty="0" err="1" smtClean="0">
                <a:latin typeface="Consolas"/>
                <a:cs typeface="Consolas"/>
              </a:rPr>
              <a:t>random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number</a:t>
            </a:r>
            <a:r>
              <a:rPr lang="es-ES" dirty="0" smtClean="0">
                <a:latin typeface="Consolas"/>
                <a:cs typeface="Consolas"/>
              </a:rPr>
              <a:t> in [0,8] and </a:t>
            </a:r>
            <a:r>
              <a:rPr lang="es-ES" dirty="0" err="1" smtClean="0">
                <a:latin typeface="Consolas"/>
                <a:cs typeface="Consolas"/>
              </a:rPr>
              <a:t>store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it</a:t>
            </a:r>
            <a:r>
              <a:rPr lang="es-ES" dirty="0" smtClean="0">
                <a:latin typeface="Consolas"/>
                <a:cs typeface="Consolas"/>
              </a:rPr>
              <a:t> in i2</a:t>
            </a:r>
          </a:p>
          <a:p>
            <a:r>
              <a:rPr lang="es-ES" dirty="0" err="1" smtClean="0">
                <a:latin typeface="Consolas"/>
                <a:cs typeface="Consolas"/>
              </a:rPr>
              <a:t>Print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adjectives</a:t>
            </a:r>
            <a:r>
              <a:rPr lang="es-ES" dirty="0" smtClean="0">
                <a:latin typeface="Consolas"/>
                <a:cs typeface="Consolas"/>
              </a:rPr>
              <a:t>[i1]+</a:t>
            </a:r>
            <a:r>
              <a:rPr lang="es-ES" dirty="0" err="1" smtClean="0">
                <a:latin typeface="Consolas"/>
                <a:cs typeface="Consolas"/>
              </a:rPr>
              <a:t>animals</a:t>
            </a:r>
            <a:r>
              <a:rPr lang="es-ES" dirty="0" smtClean="0">
                <a:latin typeface="Consolas"/>
                <a:cs typeface="Consolas"/>
              </a:rPr>
              <a:t>[i2]</a:t>
            </a:r>
          </a:p>
        </p:txBody>
      </p:sp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Use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0" y="1015842"/>
            <a:ext cx="291618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Kahoot</a:t>
            </a:r>
            <a:r>
              <a:rPr lang="es-ES" sz="2400" dirty="0" smtClean="0">
                <a:latin typeface="Arial Narrow"/>
                <a:cs typeface="Arial Narrow"/>
              </a:rPr>
              <a:t>! </a:t>
            </a:r>
            <a:r>
              <a:rPr lang="es-ES" sz="2400" dirty="0" err="1">
                <a:latin typeface="Arial Narrow"/>
                <a:cs typeface="Arial Narrow"/>
              </a:rPr>
              <a:t>n</a:t>
            </a:r>
            <a:r>
              <a:rPr lang="es-ES" sz="2400" dirty="0" err="1" smtClean="0">
                <a:latin typeface="Arial Narrow"/>
                <a:cs typeface="Arial Narrow"/>
              </a:rPr>
              <a:t>ame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generator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71670"/>
            <a:ext cx="4323724" cy="526889"/>
          </a:xfrm>
          <a:prstGeom prst="rect">
            <a:avLst/>
          </a:prstGeom>
          <a:ln w="5715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Llamada rectangular redondeada 2"/>
          <p:cNvSpPr/>
          <p:nvPr/>
        </p:nvSpPr>
        <p:spPr>
          <a:xfrm>
            <a:off x="4607469" y="5957898"/>
            <a:ext cx="3472490" cy="639532"/>
          </a:xfrm>
          <a:prstGeom prst="wedgeRoundRectCallout">
            <a:avLst>
              <a:gd name="adj1" fmla="val -56885"/>
              <a:gd name="adj2" fmla="val -115547"/>
              <a:gd name="adj3" fmla="val 16667"/>
            </a:avLst>
          </a:prstGeom>
          <a:solidFill>
            <a:schemeClr val="bg2">
              <a:lumMod val="90000"/>
            </a:schemeClr>
          </a:solidFill>
          <a:ln w="9525" cmpd="sng">
            <a:solidFill>
              <a:srgbClr val="948A54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391282" y="5989392"/>
            <a:ext cx="389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How can we generate a randomness with a computer?</a:t>
            </a:r>
            <a:endParaRPr lang="en-GB" dirty="0"/>
          </a:p>
        </p:txBody>
      </p:sp>
      <p:sp>
        <p:nvSpPr>
          <p:cNvPr id="8" name="Rectángulo 7"/>
          <p:cNvSpPr/>
          <p:nvPr/>
        </p:nvSpPr>
        <p:spPr>
          <a:xfrm>
            <a:off x="5719037" y="6522191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1.2)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648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Generating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randomness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in a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computer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9005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Linear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Congruential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(1951)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45293" y="1582131"/>
            <a:ext cx="321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i-1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685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Linear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Congruential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(1951)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9194" y="2699669"/>
            <a:ext cx="318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>
                <a:latin typeface="Times New Roman"/>
                <a:cs typeface="Times New Roman"/>
              </a:rPr>
              <a:t>1</a:t>
            </a:r>
            <a:r>
              <a:rPr lang="es-ES" sz="2800" i="1" dirty="0" smtClean="0">
                <a:latin typeface="Times New Roman"/>
                <a:cs typeface="Times New Roman"/>
              </a:rPr>
              <a:t>=(a</a:t>
            </a:r>
            <a:r>
              <a:rPr lang="es-E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45293" y="1582131"/>
            <a:ext cx="321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i-1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9194" y="3234194"/>
            <a:ext cx="312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>
                <a:latin typeface="Times New Roman"/>
                <a:cs typeface="Times New Roman"/>
              </a:rPr>
              <a:t>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391699" y="2512855"/>
            <a:ext cx="459395" cy="337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837582" y="2259029"/>
            <a:ext cx="56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seed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9194" y="3757414"/>
            <a:ext cx="312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>
                <a:latin typeface="Times New Roman"/>
                <a:cs typeface="Times New Roman"/>
              </a:rPr>
              <a:t>3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1837582" y="4539351"/>
            <a:ext cx="0" cy="97271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983425" y="6268627"/>
            <a:ext cx="213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>
                <a:latin typeface="Times New Roman"/>
                <a:cs typeface="Times New Roman"/>
              </a:rPr>
              <a:t>m</a:t>
            </a:r>
            <a:r>
              <a:rPr lang="es-ES" sz="2400" dirty="0" smtClean="0">
                <a:latin typeface="Times New Roman"/>
                <a:cs typeface="Times New Roman"/>
              </a:rPr>
              <a:t>&gt;0  </a:t>
            </a:r>
            <a:r>
              <a:rPr lang="es-ES" sz="2400" i="1" dirty="0" smtClean="0">
                <a:latin typeface="Times New Roman"/>
                <a:cs typeface="Times New Roman"/>
              </a:rPr>
              <a:t>a</a:t>
            </a:r>
            <a:r>
              <a:rPr lang="es-ES" sz="2400" dirty="0" smtClean="0">
                <a:latin typeface="Times New Roman"/>
                <a:cs typeface="Times New Roman"/>
              </a:rPr>
              <a:t>,</a:t>
            </a:r>
            <a:r>
              <a:rPr lang="es-ES" sz="2400" i="1" dirty="0" smtClean="0">
                <a:latin typeface="Times New Roman"/>
                <a:cs typeface="Times New Roman"/>
              </a:rPr>
              <a:t>c</a:t>
            </a:r>
            <a:r>
              <a:rPr lang="es-ES" sz="2400" dirty="0" smtClean="0">
                <a:latin typeface="Times New Roman"/>
                <a:cs typeface="Times New Roman"/>
              </a:rPr>
              <a:t>,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s-ES" sz="2400" dirty="0" smtClean="0">
                <a:latin typeface="Times New Roman"/>
                <a:cs typeface="Times New Roman"/>
              </a:rPr>
              <a:t>&lt;</a:t>
            </a:r>
            <a:r>
              <a:rPr lang="es-ES" sz="2400" i="1" dirty="0" smtClean="0">
                <a:latin typeface="Times New Roman"/>
                <a:cs typeface="Times New Roman"/>
              </a:rPr>
              <a:t>m</a:t>
            </a:r>
            <a:endParaRPr lang="es-E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6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Linear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Congruential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(1951)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9194" y="2699669"/>
            <a:ext cx="318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>
                <a:latin typeface="Times New Roman"/>
                <a:cs typeface="Times New Roman"/>
              </a:rPr>
              <a:t>1</a:t>
            </a:r>
            <a:r>
              <a:rPr lang="es-ES" sz="2800" i="1" dirty="0" smtClean="0">
                <a:latin typeface="Times New Roman"/>
                <a:cs typeface="Times New Roman"/>
              </a:rPr>
              <a:t>=(a</a:t>
            </a:r>
            <a:r>
              <a:rPr lang="es-E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45293" y="1582131"/>
            <a:ext cx="321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i-1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9194" y="3234194"/>
            <a:ext cx="312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>
                <a:latin typeface="Times New Roman"/>
                <a:cs typeface="Times New Roman"/>
              </a:rPr>
              <a:t>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391699" y="2512855"/>
            <a:ext cx="459395" cy="337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837582" y="2259029"/>
            <a:ext cx="56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seed</a:t>
            </a:r>
            <a:endParaRPr lang="es-ES" sz="2000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39194" y="3757414"/>
            <a:ext cx="312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>
                <a:latin typeface="Times New Roman"/>
                <a:cs typeface="Times New Roman"/>
              </a:rPr>
              <a:t>3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1837582" y="4539351"/>
            <a:ext cx="0" cy="97271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350606" y="2837094"/>
            <a:ext cx="3721241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Times New Roman"/>
                <a:cs typeface="Times New Roman"/>
              </a:rPr>
              <a:t>a</a:t>
            </a:r>
            <a:r>
              <a:rPr lang="es-ES" sz="2400" dirty="0" smtClean="0">
                <a:latin typeface="Times New Roman"/>
                <a:cs typeface="Times New Roman"/>
              </a:rPr>
              <a:t>=31 </a:t>
            </a:r>
            <a:r>
              <a:rPr lang="es-ES" sz="2400" i="1" dirty="0" smtClean="0">
                <a:latin typeface="Times New Roman"/>
                <a:cs typeface="Times New Roman"/>
              </a:rPr>
              <a:t>c</a:t>
            </a:r>
            <a:r>
              <a:rPr lang="es-ES" sz="2400" dirty="0" smtClean="0">
                <a:latin typeface="Times New Roman"/>
                <a:cs typeface="Times New Roman"/>
              </a:rPr>
              <a:t>=13  </a:t>
            </a:r>
            <a:r>
              <a:rPr lang="es-ES" sz="2400" i="1" dirty="0" smtClean="0">
                <a:latin typeface="Times New Roman"/>
                <a:cs typeface="Times New Roman"/>
              </a:rPr>
              <a:t>m</a:t>
            </a:r>
            <a:r>
              <a:rPr lang="es-ES" sz="2400" dirty="0" smtClean="0">
                <a:latin typeface="Times New Roman"/>
                <a:cs typeface="Times New Roman"/>
              </a:rPr>
              <a:t>=20 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s-ES" sz="2400" dirty="0" smtClean="0">
                <a:latin typeface="Times New Roman"/>
                <a:cs typeface="Times New Roman"/>
              </a:rPr>
              <a:t>=1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350607" y="3300996"/>
            <a:ext cx="3721240" cy="26776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948A54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1</a:t>
            </a:r>
            <a:r>
              <a:rPr lang="es-ES" sz="2400" dirty="0" smtClean="0"/>
              <a:t>=(31*1+13)    </a:t>
            </a:r>
            <a:r>
              <a:rPr lang="es-ES" sz="2400" i="1" dirty="0" err="1" smtClean="0">
                <a:latin typeface="Times New Roman"/>
                <a:cs typeface="Times New Roman"/>
              </a:rPr>
              <a:t>mod</a:t>
            </a:r>
            <a:r>
              <a:rPr lang="es-ES" sz="2400" dirty="0" smtClean="0"/>
              <a:t> 20 = 4</a:t>
            </a:r>
          </a:p>
          <a:p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2</a:t>
            </a:r>
            <a:r>
              <a:rPr lang="es-ES" sz="2400" dirty="0" smtClean="0"/>
              <a:t>=(31*4+13)    </a:t>
            </a:r>
            <a:r>
              <a:rPr lang="es-ES" sz="2400" i="1" dirty="0" err="1">
                <a:latin typeface="Times New Roman"/>
                <a:cs typeface="Times New Roman"/>
              </a:rPr>
              <a:t>mod</a:t>
            </a:r>
            <a:r>
              <a:rPr lang="es-ES" sz="2400" dirty="0" smtClean="0"/>
              <a:t> 20 = 17</a:t>
            </a:r>
          </a:p>
          <a:p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3</a:t>
            </a:r>
            <a:r>
              <a:rPr lang="es-ES" sz="2400" dirty="0" smtClean="0"/>
              <a:t>= (31*17+13) </a:t>
            </a:r>
            <a:r>
              <a:rPr lang="es-ES" sz="2400" i="1" dirty="0" err="1">
                <a:latin typeface="Times New Roman"/>
                <a:cs typeface="Times New Roman"/>
              </a:rPr>
              <a:t>mod</a:t>
            </a:r>
            <a:r>
              <a:rPr lang="es-ES" sz="2400" dirty="0" smtClean="0"/>
              <a:t> 20 = 0</a:t>
            </a:r>
          </a:p>
          <a:p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4</a:t>
            </a:r>
            <a:r>
              <a:rPr lang="es-ES" sz="2400" dirty="0" smtClean="0"/>
              <a:t>= (31*0+13)   </a:t>
            </a:r>
            <a:r>
              <a:rPr lang="es-ES" sz="2400" i="1" dirty="0" err="1">
                <a:latin typeface="Times New Roman"/>
                <a:cs typeface="Times New Roman"/>
              </a:rPr>
              <a:t>mod</a:t>
            </a:r>
            <a:r>
              <a:rPr lang="es-ES" sz="2400" dirty="0" smtClean="0"/>
              <a:t> 20 = 13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7110891" y="4971670"/>
            <a:ext cx="0" cy="54039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350607" y="2427232"/>
            <a:ext cx="148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latin typeface="Arial Narrow"/>
                <a:cs typeface="Arial Narrow"/>
              </a:rPr>
              <a:t>EXAMPLE:</a:t>
            </a:r>
            <a:endParaRPr lang="es-ES" sz="2400" b="1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1973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Linear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Congruential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(1951)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45293" y="1582131"/>
            <a:ext cx="3214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>
                <a:latin typeface="Times New Roman"/>
                <a:cs typeface="Times New Roman"/>
              </a:rPr>
              <a:t>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</a:t>
            </a:r>
            <a:r>
              <a:rPr lang="es-ES" sz="2800" i="1" dirty="0" smtClean="0">
                <a:latin typeface="Times New Roman"/>
                <a:cs typeface="Times New Roman"/>
              </a:rPr>
              <a:t>=(aX</a:t>
            </a:r>
            <a:r>
              <a:rPr lang="es-ES" sz="2800" i="1" baseline="-25000" dirty="0" smtClean="0">
                <a:latin typeface="Times New Roman"/>
                <a:cs typeface="Times New Roman"/>
              </a:rPr>
              <a:t>i-1</a:t>
            </a:r>
            <a:r>
              <a:rPr lang="es-ES" sz="2800" i="1" dirty="0" smtClean="0">
                <a:latin typeface="Times New Roman"/>
                <a:cs typeface="Times New Roman"/>
              </a:rPr>
              <a:t>+c) </a:t>
            </a:r>
            <a:r>
              <a:rPr lang="es-ES" sz="2800" i="1" dirty="0" err="1" smtClean="0">
                <a:latin typeface="Times New Roman"/>
                <a:cs typeface="Times New Roman"/>
              </a:rPr>
              <a:t>mod</a:t>
            </a:r>
            <a:r>
              <a:rPr lang="es-ES" sz="2800" i="1" dirty="0" smtClean="0">
                <a:latin typeface="Times New Roman"/>
                <a:cs typeface="Times New Roman"/>
              </a:rPr>
              <a:t> m</a:t>
            </a:r>
            <a:endParaRPr lang="es-ES" sz="2800" i="1" dirty="0">
              <a:latin typeface="Times New Roman"/>
              <a:cs typeface="Times New Roman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10418" y="3457390"/>
            <a:ext cx="3721241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 smtClean="0">
                <a:latin typeface="Times New Roman"/>
                <a:cs typeface="Times New Roman"/>
              </a:rPr>
              <a:t>a</a:t>
            </a:r>
            <a:r>
              <a:rPr lang="es-ES" sz="2400" dirty="0" smtClean="0">
                <a:latin typeface="Times New Roman"/>
                <a:cs typeface="Times New Roman"/>
              </a:rPr>
              <a:t>=11 </a:t>
            </a:r>
            <a:r>
              <a:rPr lang="es-ES" sz="2400" i="1" dirty="0" smtClean="0">
                <a:latin typeface="Times New Roman"/>
                <a:cs typeface="Times New Roman"/>
              </a:rPr>
              <a:t>c</a:t>
            </a:r>
            <a:r>
              <a:rPr lang="es-ES" sz="2400" dirty="0" smtClean="0">
                <a:latin typeface="Times New Roman"/>
                <a:cs typeface="Times New Roman"/>
              </a:rPr>
              <a:t>=0  </a:t>
            </a:r>
            <a:r>
              <a:rPr lang="es-ES" sz="2400" i="1" dirty="0" smtClean="0">
                <a:latin typeface="Times New Roman"/>
                <a:cs typeface="Times New Roman"/>
              </a:rPr>
              <a:t>m</a:t>
            </a:r>
            <a:r>
              <a:rPr lang="es-ES" sz="2400" dirty="0" smtClean="0">
                <a:latin typeface="Times New Roman"/>
                <a:cs typeface="Times New Roman"/>
              </a:rPr>
              <a:t>=8 </a:t>
            </a:r>
            <a:r>
              <a:rPr lang="es-ES" sz="2400" i="1" dirty="0" smtClean="0">
                <a:latin typeface="Times New Roman"/>
                <a:cs typeface="Times New Roman"/>
              </a:rPr>
              <a:t>X</a:t>
            </a:r>
            <a:r>
              <a:rPr lang="es-E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s-ES" sz="2400" dirty="0" smtClean="0">
                <a:latin typeface="Times New Roman"/>
                <a:cs typeface="Times New Roman"/>
              </a:rPr>
              <a:t>=3</a:t>
            </a:r>
            <a:endParaRPr lang="es-ES" sz="2400" dirty="0">
              <a:latin typeface="Times New Roman"/>
              <a:cs typeface="Times New Roman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572522" y="2876461"/>
            <a:ext cx="3959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rial Narrow"/>
                <a:cs typeface="Arial Narrow"/>
              </a:rPr>
              <a:t>What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happens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with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these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values</a:t>
            </a:r>
            <a:r>
              <a:rPr lang="es-ES" sz="2400" dirty="0" smtClean="0">
                <a:latin typeface="Arial Narrow"/>
                <a:cs typeface="Arial Narrow"/>
              </a:rPr>
              <a:t>?</a:t>
            </a:r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881454" y="3956459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1.3)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70270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Kahoot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!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Name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endParaRPr lang="es-ES" sz="3600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134838"/>
            <a:ext cx="9144000" cy="52629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nsolas"/>
                <a:cs typeface="Consolas"/>
              </a:rPr>
              <a:t>   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 err="1">
                <a:latin typeface="Consolas"/>
                <a:cs typeface="Consolas"/>
              </a:rPr>
              <a:t>adjectives</a:t>
            </a:r>
            <a:r>
              <a:rPr lang="es-ES" sz="1400" dirty="0">
                <a:latin typeface="Consolas"/>
                <a:cs typeface="Consolas"/>
              </a:rPr>
              <a:t>={"Silly","Swift","Brave","Wonder","Broke","Spiritual","Glorius","Galactic","Majestic"};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 err="1">
                <a:latin typeface="Consolas"/>
                <a:cs typeface="Consolas"/>
              </a:rPr>
              <a:t>animals</a:t>
            </a:r>
            <a:r>
              <a:rPr lang="es-ES" sz="1400" dirty="0">
                <a:latin typeface="Consolas"/>
                <a:cs typeface="Consolas"/>
              </a:rPr>
              <a:t>={"Mole","Fox","Cat","Eagle","Goat","Wolf","Iguana","Sphinx","Coyote"}</a:t>
            </a:r>
            <a:r>
              <a:rPr lang="es-ES" sz="1400" dirty="0" smtClean="0">
                <a:latin typeface="Consolas"/>
                <a:cs typeface="Consolas"/>
              </a:rPr>
              <a:t>;</a:t>
            </a:r>
          </a:p>
          <a:p>
            <a:r>
              <a:rPr lang="es-ES" sz="1400" dirty="0">
                <a:latin typeface="Consolas"/>
                <a:cs typeface="Consolas"/>
              </a:rPr>
              <a:t>X0&lt;-3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 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die()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</a:t>
            </a:r>
            <a:r>
              <a:rPr lang="es-ES" sz="1400" dirty="0" err="1">
                <a:latin typeface="Consolas"/>
                <a:cs typeface="Consolas"/>
              </a:rPr>
              <a:t>int</a:t>
            </a:r>
            <a:r>
              <a:rPr lang="es-ES" sz="1400" dirty="0">
                <a:latin typeface="Consolas"/>
                <a:cs typeface="Consolas"/>
              </a:rPr>
              <a:t> X;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X&lt;-(11*X0)%8;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X0&lt;-X;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</a:t>
            </a:r>
            <a:r>
              <a:rPr lang="es-ES" sz="1400" dirty="0" err="1">
                <a:latin typeface="Consolas"/>
                <a:cs typeface="Consolas"/>
              </a:rPr>
              <a:t>return</a:t>
            </a:r>
            <a:r>
              <a:rPr lang="es-ES" sz="1400" dirty="0">
                <a:latin typeface="Consolas"/>
                <a:cs typeface="Consolas"/>
              </a:rPr>
              <a:t> X;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function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 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function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main</a:t>
            </a:r>
            <a:r>
              <a:rPr lang="es-ES" sz="1400" dirty="0">
                <a:latin typeface="Consolas"/>
                <a:cs typeface="Consolas"/>
              </a:rPr>
              <a:t>()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latin typeface="Consolas"/>
                <a:cs typeface="Consolas"/>
              </a:rPr>
              <a:t>answer</a:t>
            </a:r>
            <a:r>
              <a:rPr lang="es-ES" sz="1400" dirty="0">
                <a:latin typeface="Consolas"/>
                <a:cs typeface="Consolas"/>
              </a:rPr>
              <a:t>&lt;-"Yes";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b="1" dirty="0" err="1">
                <a:latin typeface="Consolas"/>
                <a:cs typeface="Consolas"/>
              </a:rPr>
              <a:t>while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answer</a:t>
            </a:r>
            <a:r>
              <a:rPr lang="es-ES" sz="1400" dirty="0">
                <a:latin typeface="Consolas"/>
                <a:cs typeface="Consolas"/>
              </a:rPr>
              <a:t>==”Yes”)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r1=die();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r2=die();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</a:t>
            </a:r>
            <a:r>
              <a:rPr lang="es-ES" sz="1400" dirty="0" err="1">
                <a:latin typeface="Consolas"/>
                <a:cs typeface="Consolas"/>
              </a:rPr>
              <a:t>print</a:t>
            </a:r>
            <a:r>
              <a:rPr lang="es-ES" sz="1400" dirty="0">
                <a:latin typeface="Consolas"/>
                <a:cs typeface="Consolas"/>
              </a:rPr>
              <a:t>(</a:t>
            </a:r>
            <a:r>
              <a:rPr lang="es-ES" sz="1400" dirty="0" err="1">
                <a:latin typeface="Consolas"/>
                <a:cs typeface="Consolas"/>
              </a:rPr>
              <a:t>adjectives</a:t>
            </a:r>
            <a:r>
              <a:rPr lang="es-ES" sz="1400" dirty="0">
                <a:latin typeface="Consolas"/>
                <a:cs typeface="Consolas"/>
              </a:rPr>
              <a:t>[r1]+</a:t>
            </a:r>
            <a:r>
              <a:rPr lang="es-ES" sz="1400" dirty="0" err="1">
                <a:latin typeface="Consolas"/>
                <a:cs typeface="Consolas"/>
              </a:rPr>
              <a:t>animals</a:t>
            </a:r>
            <a:r>
              <a:rPr lang="es-ES" sz="1400" dirty="0">
                <a:latin typeface="Consolas"/>
                <a:cs typeface="Consolas"/>
              </a:rPr>
              <a:t>[r2]);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</a:t>
            </a:r>
            <a:r>
              <a:rPr lang="es-ES" sz="1400" dirty="0" err="1">
                <a:latin typeface="Consolas"/>
                <a:cs typeface="Consolas"/>
              </a:rPr>
              <a:t>print</a:t>
            </a:r>
            <a:r>
              <a:rPr lang="es-ES" sz="1400" dirty="0">
                <a:latin typeface="Consolas"/>
                <a:cs typeface="Consolas"/>
              </a:rPr>
              <a:t>("Spin </a:t>
            </a:r>
            <a:r>
              <a:rPr lang="es-ES" sz="1400" dirty="0" err="1">
                <a:latin typeface="Consolas"/>
                <a:cs typeface="Consolas"/>
              </a:rPr>
              <a:t>again</a:t>
            </a:r>
            <a:r>
              <a:rPr lang="es-ES" sz="1400" dirty="0">
                <a:latin typeface="Consolas"/>
                <a:cs typeface="Consolas"/>
              </a:rPr>
              <a:t>? Yes/No");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   </a:t>
            </a:r>
            <a:r>
              <a:rPr lang="es-ES" sz="1400" dirty="0" err="1">
                <a:latin typeface="Consolas"/>
                <a:cs typeface="Consolas"/>
              </a:rPr>
              <a:t>answer</a:t>
            </a:r>
            <a:r>
              <a:rPr lang="es-ES" sz="1400" dirty="0">
                <a:latin typeface="Consolas"/>
                <a:cs typeface="Consolas"/>
              </a:rPr>
              <a:t>=</a:t>
            </a:r>
            <a:r>
              <a:rPr lang="es-ES" sz="1400" dirty="0" err="1">
                <a:latin typeface="Consolas"/>
                <a:cs typeface="Consolas"/>
              </a:rPr>
              <a:t>ReadInput</a:t>
            </a:r>
            <a:r>
              <a:rPr lang="es-ES" sz="1400" dirty="0">
                <a:latin typeface="Consolas"/>
                <a:cs typeface="Consolas"/>
              </a:rPr>
              <a:t>();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>
                <a:latin typeface="Consolas"/>
                <a:cs typeface="Consolas"/>
              </a:rPr>
              <a:t>while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dirty="0">
                <a:latin typeface="Consolas"/>
                <a:cs typeface="Consolas"/>
              </a:rPr>
              <a:t>    </a:t>
            </a:r>
            <a:r>
              <a:rPr lang="es-ES" sz="1400" dirty="0" err="1">
                <a:latin typeface="Consolas"/>
                <a:cs typeface="Consolas"/>
              </a:rPr>
              <a:t>print</a:t>
            </a:r>
            <a:r>
              <a:rPr lang="es-ES" sz="1400" dirty="0">
                <a:latin typeface="Consolas"/>
                <a:cs typeface="Consolas"/>
              </a:rPr>
              <a:t>("</a:t>
            </a:r>
            <a:r>
              <a:rPr lang="es-ES" sz="1400" dirty="0" err="1">
                <a:latin typeface="Consolas"/>
                <a:cs typeface="Consolas"/>
              </a:rPr>
              <a:t>Let's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go</a:t>
            </a:r>
            <a:r>
              <a:rPr lang="es-ES" sz="1400" dirty="0">
                <a:latin typeface="Consolas"/>
                <a:cs typeface="Consolas"/>
              </a:rPr>
              <a:t> </a:t>
            </a:r>
            <a:r>
              <a:rPr lang="es-ES" sz="1400" dirty="0" err="1">
                <a:latin typeface="Consolas"/>
                <a:cs typeface="Consolas"/>
              </a:rPr>
              <a:t>then</a:t>
            </a:r>
            <a:r>
              <a:rPr lang="es-ES" sz="1400" dirty="0">
                <a:latin typeface="Consolas"/>
                <a:cs typeface="Consolas"/>
              </a:rPr>
              <a:t> "+</a:t>
            </a:r>
            <a:r>
              <a:rPr lang="es-ES" sz="1400" dirty="0" err="1">
                <a:latin typeface="Consolas"/>
                <a:cs typeface="Consolas"/>
              </a:rPr>
              <a:t>adjectives</a:t>
            </a:r>
            <a:r>
              <a:rPr lang="es-ES" sz="1400" dirty="0">
                <a:latin typeface="Consolas"/>
                <a:cs typeface="Consolas"/>
              </a:rPr>
              <a:t>[r1]+</a:t>
            </a:r>
            <a:r>
              <a:rPr lang="es-ES" sz="1400" dirty="0" err="1">
                <a:latin typeface="Consolas"/>
                <a:cs typeface="Consolas"/>
              </a:rPr>
              <a:t>animals</a:t>
            </a:r>
            <a:r>
              <a:rPr lang="es-ES" sz="1400" dirty="0">
                <a:latin typeface="Consolas"/>
                <a:cs typeface="Consolas"/>
              </a:rPr>
              <a:t>[r2]+"!");</a:t>
            </a:r>
            <a:endParaRPr lang="es-ES_tradnl" sz="1400" dirty="0">
              <a:latin typeface="Consolas"/>
              <a:cs typeface="Consolas"/>
            </a:endParaRPr>
          </a:p>
          <a:p>
            <a:r>
              <a:rPr lang="es-ES" sz="1400" b="1" dirty="0" err="1">
                <a:latin typeface="Consolas"/>
                <a:cs typeface="Consolas"/>
              </a:rPr>
              <a:t>end</a:t>
            </a:r>
            <a:r>
              <a:rPr lang="es-ES" sz="1400" b="1" dirty="0">
                <a:latin typeface="Consolas"/>
                <a:cs typeface="Consolas"/>
              </a:rPr>
              <a:t> </a:t>
            </a:r>
            <a:r>
              <a:rPr lang="es-ES" sz="1400" b="1" dirty="0" err="1" smtClean="0">
                <a:latin typeface="Consolas"/>
                <a:cs typeface="Consolas"/>
              </a:rPr>
              <a:t>function</a:t>
            </a:r>
            <a:endParaRPr lang="es-ES" sz="1400" dirty="0">
              <a:latin typeface="Consolas"/>
              <a:cs typeface="Consolas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3442" y="2877624"/>
            <a:ext cx="1567350" cy="243180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134837" y="2796564"/>
            <a:ext cx="183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bad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parameters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choice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5263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Criteria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for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full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period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[0,m-1]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4" y="1486096"/>
            <a:ext cx="9160433" cy="33547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 Narrow"/>
                <a:cs typeface="Arial Narrow"/>
              </a:rPr>
              <a:t>Hull </a:t>
            </a:r>
            <a:r>
              <a:rPr lang="en-GB" sz="2400" dirty="0">
                <a:latin typeface="Arial Narrow"/>
                <a:cs typeface="Arial Narrow"/>
              </a:rPr>
              <a:t>&amp; </a:t>
            </a:r>
            <a:r>
              <a:rPr lang="en-GB" sz="2400" dirty="0" err="1" smtClean="0">
                <a:latin typeface="Arial Narrow"/>
                <a:cs typeface="Arial Narrow"/>
              </a:rPr>
              <a:t>Dobel</a:t>
            </a:r>
            <a:r>
              <a:rPr lang="en-GB" sz="2400" dirty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</a:rPr>
              <a:t>established, in 1962, the criteria for a LCG to generate numbers in the full period:</a:t>
            </a:r>
          </a:p>
          <a:p>
            <a:endParaRPr lang="es-ES_tradnl" sz="2400" dirty="0">
              <a:latin typeface="Arial Narrow"/>
              <a:cs typeface="Arial Narrow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2400" i="1" dirty="0">
                <a:latin typeface="Arial Narrow"/>
                <a:cs typeface="Arial Narrow"/>
              </a:rPr>
              <a:t>m</a:t>
            </a:r>
            <a:r>
              <a:rPr lang="en-GB" sz="2400" dirty="0">
                <a:latin typeface="Arial Narrow"/>
                <a:cs typeface="Arial Narrow"/>
              </a:rPr>
              <a:t> and</a:t>
            </a:r>
            <a:r>
              <a:rPr lang="en-GB" sz="2400" i="1" dirty="0">
                <a:latin typeface="Arial Narrow"/>
                <a:cs typeface="Arial Narrow"/>
              </a:rPr>
              <a:t> c</a:t>
            </a:r>
            <a:r>
              <a:rPr lang="en-GB" sz="2400" dirty="0">
                <a:latin typeface="Arial Narrow"/>
                <a:cs typeface="Arial Narrow"/>
              </a:rPr>
              <a:t> must be relatively prime. That is, the only positive integer that (exactly) divides both </a:t>
            </a:r>
            <a:r>
              <a:rPr lang="en-GB" sz="2400" i="1" dirty="0">
                <a:latin typeface="Arial Narrow"/>
                <a:cs typeface="Arial Narrow"/>
              </a:rPr>
              <a:t>m</a:t>
            </a:r>
            <a:r>
              <a:rPr lang="en-GB" sz="2400" dirty="0">
                <a:latin typeface="Arial Narrow"/>
                <a:cs typeface="Arial Narrow"/>
              </a:rPr>
              <a:t> and </a:t>
            </a:r>
            <a:r>
              <a:rPr lang="en-GB" sz="2400" i="1" dirty="0">
                <a:latin typeface="Arial Narrow"/>
                <a:cs typeface="Arial Narrow"/>
              </a:rPr>
              <a:t>c</a:t>
            </a:r>
            <a:r>
              <a:rPr lang="en-GB" sz="2400" dirty="0">
                <a:latin typeface="Arial Narrow"/>
                <a:cs typeface="Arial Narrow"/>
              </a:rPr>
              <a:t> is </a:t>
            </a:r>
            <a:r>
              <a:rPr lang="en-GB" sz="2400" dirty="0" smtClean="0">
                <a:latin typeface="Arial Narrow"/>
                <a:cs typeface="Arial Narrow"/>
              </a:rPr>
              <a:t>1</a:t>
            </a:r>
          </a:p>
          <a:p>
            <a:pPr marL="285750" lvl="0" indent="-285750">
              <a:buFont typeface="Arial"/>
              <a:buChar char="•"/>
            </a:pPr>
            <a:endParaRPr lang="es-ES_tradnl" sz="1000" dirty="0">
              <a:latin typeface="Arial Narrow"/>
              <a:cs typeface="Arial Narrow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if </a:t>
            </a:r>
            <a:r>
              <a:rPr lang="en-GB" sz="2400" i="1" dirty="0">
                <a:latin typeface="Arial Narrow"/>
                <a:cs typeface="Arial Narrow"/>
              </a:rPr>
              <a:t>q</a:t>
            </a:r>
            <a:r>
              <a:rPr lang="en-GB" sz="2400" dirty="0">
                <a:latin typeface="Arial Narrow"/>
                <a:cs typeface="Arial Narrow"/>
              </a:rPr>
              <a:t> is a prime number that divides </a:t>
            </a:r>
            <a:r>
              <a:rPr lang="en-GB" sz="2400" i="1" dirty="0">
                <a:latin typeface="Arial Narrow"/>
                <a:cs typeface="Arial Narrow"/>
              </a:rPr>
              <a:t>m</a:t>
            </a:r>
            <a:r>
              <a:rPr lang="en-GB" sz="2400" dirty="0">
                <a:latin typeface="Arial Narrow"/>
                <a:cs typeface="Arial Narrow"/>
              </a:rPr>
              <a:t>, then q divides (</a:t>
            </a:r>
            <a:r>
              <a:rPr lang="en-GB" sz="2400" i="1" dirty="0">
                <a:latin typeface="Arial Narrow"/>
                <a:cs typeface="Arial Narrow"/>
              </a:rPr>
              <a:t>a</a:t>
            </a:r>
            <a:r>
              <a:rPr lang="en-GB" sz="2400" dirty="0">
                <a:latin typeface="Arial Narrow"/>
                <a:cs typeface="Arial Narrow"/>
              </a:rPr>
              <a:t>-1</a:t>
            </a:r>
            <a:r>
              <a:rPr lang="en-GB" sz="2400" dirty="0" smtClean="0">
                <a:latin typeface="Arial Narrow"/>
                <a:cs typeface="Arial Narrow"/>
              </a:rPr>
              <a:t>)</a:t>
            </a:r>
          </a:p>
          <a:p>
            <a:pPr marL="285750" lvl="0" indent="-285750">
              <a:buFont typeface="Arial"/>
              <a:buChar char="•"/>
            </a:pPr>
            <a:endParaRPr lang="es-ES_tradnl" sz="1000" dirty="0">
              <a:latin typeface="Arial Narrow"/>
              <a:cs typeface="Arial Narrow"/>
            </a:endParaRPr>
          </a:p>
          <a:p>
            <a:pPr marL="285750" lvl="0" indent="-28575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if </a:t>
            </a:r>
            <a:r>
              <a:rPr lang="en-GB" sz="2400" i="1" dirty="0">
                <a:latin typeface="Arial Narrow"/>
                <a:cs typeface="Arial Narrow"/>
              </a:rPr>
              <a:t>m</a:t>
            </a:r>
            <a:r>
              <a:rPr lang="en-GB" sz="2400" dirty="0">
                <a:latin typeface="Arial Narrow"/>
                <a:cs typeface="Arial Narrow"/>
              </a:rPr>
              <a:t> is divisible by 4, then (</a:t>
            </a:r>
            <a:r>
              <a:rPr lang="en-GB" sz="2400" i="1" dirty="0">
                <a:latin typeface="Arial Narrow"/>
                <a:cs typeface="Arial Narrow"/>
              </a:rPr>
              <a:t>a</a:t>
            </a:r>
            <a:r>
              <a:rPr lang="en-GB" sz="2400" dirty="0">
                <a:latin typeface="Arial Narrow"/>
                <a:cs typeface="Arial Narrow"/>
              </a:rPr>
              <a:t>-1) must be divisible by 4 </a:t>
            </a:r>
            <a:endParaRPr lang="es-ES_tradnl" sz="2400" dirty="0">
              <a:latin typeface="Arial Narrow"/>
              <a:cs typeface="Arial Narrow"/>
            </a:endParaRPr>
          </a:p>
          <a:p>
            <a:endParaRPr lang="es-ES" sz="2400" dirty="0">
              <a:latin typeface="Arial Narrow"/>
              <a:cs typeface="Arial Narrow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3881454" y="5091297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1.4)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5817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4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basic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rules of a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random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2372" y="1769806"/>
            <a:ext cx="5070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3600" dirty="0" smtClean="0">
                <a:latin typeface="Arial Narrow"/>
                <a:cs typeface="Arial Narrow"/>
              </a:rPr>
              <a:t>Full &amp; </a:t>
            </a:r>
            <a:r>
              <a:rPr lang="es-ES" sz="3600" dirty="0" err="1" smtClean="0">
                <a:latin typeface="Arial Narrow"/>
                <a:cs typeface="Arial Narrow"/>
              </a:rPr>
              <a:t>long</a:t>
            </a:r>
            <a:r>
              <a:rPr lang="es-ES" sz="3600" dirty="0" smtClean="0">
                <a:latin typeface="Arial Narrow"/>
                <a:cs typeface="Arial Narrow"/>
              </a:rPr>
              <a:t> </a:t>
            </a:r>
            <a:r>
              <a:rPr lang="es-ES" sz="3600" dirty="0" err="1" smtClean="0">
                <a:latin typeface="Arial Narrow"/>
                <a:cs typeface="Arial Narrow"/>
              </a:rPr>
              <a:t>period</a:t>
            </a:r>
            <a:endParaRPr lang="es-ES" sz="36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r>
              <a:rPr lang="es-ES" sz="3600" dirty="0" err="1" smtClean="0">
                <a:latin typeface="Arial Narrow"/>
                <a:cs typeface="Arial Narrow"/>
              </a:rPr>
              <a:t>Evenly</a:t>
            </a:r>
            <a:r>
              <a:rPr lang="es-ES" sz="3600" dirty="0" smtClean="0">
                <a:latin typeface="Arial Narrow"/>
                <a:cs typeface="Arial Narrow"/>
              </a:rPr>
              <a:t> </a:t>
            </a:r>
            <a:r>
              <a:rPr lang="es-ES" sz="3600" dirty="0" err="1" smtClean="0">
                <a:latin typeface="Arial Narrow"/>
                <a:cs typeface="Arial Narrow"/>
              </a:rPr>
              <a:t>distributed</a:t>
            </a:r>
            <a:r>
              <a:rPr lang="es-ES" sz="3600" dirty="0" smtClean="0">
                <a:latin typeface="Arial Narrow"/>
                <a:cs typeface="Arial Narrow"/>
              </a:rPr>
              <a:t> </a:t>
            </a:r>
            <a:r>
              <a:rPr lang="es-ES" sz="3600" dirty="0" err="1" smtClean="0">
                <a:latin typeface="Arial Narrow"/>
                <a:cs typeface="Arial Narrow"/>
              </a:rPr>
              <a:t>numbers</a:t>
            </a:r>
            <a:endParaRPr lang="es-ES" sz="36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r>
              <a:rPr lang="es-ES" sz="3600" dirty="0" err="1" smtClean="0">
                <a:latin typeface="Arial Narrow"/>
                <a:cs typeface="Arial Narrow"/>
              </a:rPr>
              <a:t>Independent</a:t>
            </a:r>
            <a:r>
              <a:rPr lang="es-ES" sz="3600" dirty="0" smtClean="0">
                <a:latin typeface="Arial Narrow"/>
                <a:cs typeface="Arial Narrow"/>
              </a:rPr>
              <a:t> </a:t>
            </a:r>
            <a:r>
              <a:rPr lang="es-ES" sz="3600" dirty="0" err="1" smtClean="0">
                <a:latin typeface="Arial Narrow"/>
                <a:cs typeface="Arial Narrow"/>
              </a:rPr>
              <a:t>numbers</a:t>
            </a:r>
            <a:r>
              <a:rPr lang="es-ES" sz="3600" dirty="0">
                <a:latin typeface="Arial Narrow"/>
                <a:cs typeface="Arial Narrow"/>
              </a:rPr>
              <a:t>*</a:t>
            </a:r>
            <a:endParaRPr lang="es-ES" sz="36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r>
              <a:rPr lang="es-ES" sz="3600" dirty="0" err="1" smtClean="0">
                <a:latin typeface="Arial Narrow"/>
                <a:cs typeface="Arial Narrow"/>
              </a:rPr>
              <a:t>Fast</a:t>
            </a:r>
            <a:endParaRPr lang="es-ES" sz="3600" dirty="0"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4279" y="6376707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sophisticated</a:t>
            </a:r>
            <a:r>
              <a:rPr lang="es-ES" dirty="0" smtClean="0"/>
              <a:t> test 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047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370004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latin typeface="Arial Narrow"/>
                <a:cs typeface="Arial Narrow"/>
              </a:rPr>
              <a:t>last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week</a:t>
            </a:r>
            <a:r>
              <a:rPr lang="es-ES" sz="3200" dirty="0" smtClean="0">
                <a:latin typeface="Arial Narrow"/>
                <a:cs typeface="Arial Narrow"/>
              </a:rPr>
              <a:t> &amp; </a:t>
            </a:r>
            <a:r>
              <a:rPr lang="es-ES" sz="32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Essay</a:t>
            </a:r>
            <a:r>
              <a:rPr lang="es-ES" sz="32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32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assignment</a:t>
            </a:r>
            <a:endParaRPr lang="es-ES" sz="32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Numbers</a:t>
            </a: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Comparison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sorts</a:t>
            </a: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Shuffling</a:t>
            </a: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1019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Problem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with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low-order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bits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678779" y="997775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1.5)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2542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One solution to the low-order bit problem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" y="145791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Generate</a:t>
            </a:r>
            <a:r>
              <a:rPr lang="es-ES" sz="2400" dirty="0" smtClean="0">
                <a:latin typeface="Arial Narrow"/>
                <a:cs typeface="Arial Narrow"/>
              </a:rPr>
              <a:t> a </a:t>
            </a: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with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many</a:t>
            </a:r>
            <a:r>
              <a:rPr lang="es-ES" sz="2400" dirty="0" smtClean="0">
                <a:latin typeface="Arial Narrow"/>
                <a:cs typeface="Arial Narrow"/>
              </a:rPr>
              <a:t> bits and </a:t>
            </a:r>
            <a:r>
              <a:rPr lang="es-ES" sz="2400" dirty="0" err="1" smtClean="0">
                <a:latin typeface="Arial Narrow"/>
                <a:cs typeface="Arial Narrow"/>
              </a:rPr>
              <a:t>return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user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only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high-end</a:t>
            </a:r>
            <a:r>
              <a:rPr lang="es-ES" sz="2400" dirty="0" smtClean="0">
                <a:latin typeface="Arial Narrow"/>
                <a:cs typeface="Arial Narrow"/>
              </a:rPr>
              <a:t> bits</a:t>
            </a:r>
          </a:p>
          <a:p>
            <a:pPr marL="342900" indent="-342900">
              <a:buFont typeface="Arial"/>
              <a:buChar char="•"/>
            </a:pPr>
            <a:endParaRPr lang="es-ES" sz="24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example</a:t>
            </a:r>
            <a:r>
              <a:rPr lang="es-ES" sz="2400" dirty="0" smtClean="0">
                <a:latin typeface="Arial Narrow"/>
                <a:cs typeface="Arial Narrow"/>
              </a:rPr>
              <a:t> in Java, </a:t>
            </a:r>
            <a:r>
              <a:rPr lang="es-ES" sz="2400" dirty="0" err="1" smtClean="0">
                <a:latin typeface="Arial Narrow"/>
                <a:cs typeface="Arial Narrow"/>
              </a:rPr>
              <a:t>random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numbers</a:t>
            </a:r>
            <a:r>
              <a:rPr lang="es-ES" sz="2400" dirty="0" smtClean="0">
                <a:latin typeface="Arial Narrow"/>
                <a:cs typeface="Arial Narrow"/>
              </a:rPr>
              <a:t> of 48 bits are </a:t>
            </a:r>
            <a:r>
              <a:rPr lang="es-ES" sz="2400" dirty="0" err="1" smtClean="0">
                <a:latin typeface="Arial Narrow"/>
                <a:cs typeface="Arial Narrow"/>
              </a:rPr>
              <a:t>generated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but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only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highest</a:t>
            </a:r>
            <a:r>
              <a:rPr lang="es-ES" sz="2400" dirty="0" smtClean="0">
                <a:latin typeface="Arial Narrow"/>
                <a:cs typeface="Arial Narrow"/>
              </a:rPr>
              <a:t> 32 are </a:t>
            </a:r>
            <a:r>
              <a:rPr lang="es-ES" sz="2400" dirty="0" err="1" smtClean="0">
                <a:latin typeface="Arial Narrow"/>
                <a:cs typeface="Arial Narrow"/>
              </a:rPr>
              <a:t>returned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user</a:t>
            </a:r>
            <a:r>
              <a:rPr lang="es-ES" sz="2400" dirty="0" smtClean="0">
                <a:latin typeface="Arial Narrow"/>
                <a:cs typeface="Arial Narrow"/>
              </a:rPr>
              <a:t>:</a:t>
            </a:r>
            <a:endParaRPr lang="es-ES" sz="2400" dirty="0">
              <a:latin typeface="Arial Narrow"/>
              <a:cs typeface="Arial Narrow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18850"/>
              </p:ext>
            </p:extLst>
          </p:nvPr>
        </p:nvGraphicFramePr>
        <p:xfrm>
          <a:off x="7580026" y="3982879"/>
          <a:ext cx="13820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404"/>
                <a:gridCol w="276404"/>
                <a:gridCol w="276404"/>
                <a:gridCol w="276404"/>
                <a:gridCol w="276404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95118"/>
              </p:ext>
            </p:extLst>
          </p:nvPr>
        </p:nvGraphicFramePr>
        <p:xfrm>
          <a:off x="118784" y="3982879"/>
          <a:ext cx="438912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572748" y="4286169"/>
            <a:ext cx="145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   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 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2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 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1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0</a:t>
            </a:r>
            <a:endParaRPr lang="es-ES" sz="1400" baseline="-25000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4837162" y="4147562"/>
            <a:ext cx="2422351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8247" y="4299679"/>
            <a:ext cx="5448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47 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46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45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44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43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42 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41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40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39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38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37 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36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35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34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33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32   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31</a:t>
            </a:r>
            <a:r>
              <a:rPr lang="es-ES" sz="14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 b</a:t>
            </a:r>
            <a:r>
              <a:rPr lang="es-ES" sz="1400" baseline="-25000" dirty="0" smtClean="0">
                <a:solidFill>
                  <a:schemeClr val="bg1">
                    <a:lumMod val="50000"/>
                  </a:schemeClr>
                </a:solidFill>
                <a:latin typeface="Arial Narrow"/>
                <a:cs typeface="Arial Narrow"/>
              </a:rPr>
              <a:t>30</a:t>
            </a:r>
            <a:endParaRPr lang="es-ES" sz="1400" baseline="-25000" dirty="0">
              <a:solidFill>
                <a:schemeClr val="bg1">
                  <a:lumMod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8247" y="3809813"/>
            <a:ext cx="5907408" cy="797643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78247" y="4723929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made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bits b</a:t>
            </a:r>
            <a:r>
              <a:rPr lang="es-ES" baseline="-25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47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-b</a:t>
            </a:r>
            <a:r>
              <a:rPr lang="es-ES" baseline="-25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16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are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returned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to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the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user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Abrir llave 17"/>
          <p:cNvSpPr/>
          <p:nvPr/>
        </p:nvSpPr>
        <p:spPr>
          <a:xfrm rot="16200000">
            <a:off x="7366168" y="3379469"/>
            <a:ext cx="432373" cy="2888346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6715286" y="4999299"/>
            <a:ext cx="185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Bits b</a:t>
            </a:r>
            <a:r>
              <a:rPr lang="es-E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15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-b</a:t>
            </a:r>
            <a:r>
              <a:rPr lang="es-E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0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 are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DIN Condensed Bold"/>
                <a:cs typeface="DIN Condensed Bold"/>
              </a:rPr>
              <a:t>dropped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5821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Summary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drawbacks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LCG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" y="1445568"/>
            <a:ext cx="9144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Choice</a:t>
            </a:r>
            <a:r>
              <a:rPr lang="es-ES" sz="2800" dirty="0" smtClean="0">
                <a:latin typeface="Arial Narrow"/>
                <a:cs typeface="Arial Narrow"/>
              </a:rPr>
              <a:t> of </a:t>
            </a:r>
            <a:r>
              <a:rPr lang="es-ES" sz="2800" dirty="0" err="1" smtClean="0">
                <a:latin typeface="Arial Narrow"/>
                <a:cs typeface="Arial Narrow"/>
              </a:rPr>
              <a:t>parameters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affect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statistical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quality</a:t>
            </a:r>
            <a:r>
              <a:rPr lang="es-ES" sz="2800" dirty="0" smtClean="0">
                <a:latin typeface="Arial Narrow"/>
                <a:cs typeface="Arial Narrow"/>
              </a:rPr>
              <a:t> of </a:t>
            </a: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numbers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generated</a:t>
            </a:r>
            <a:endParaRPr lang="es-ES" sz="28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endParaRPr lang="es-ES" sz="28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Low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period</a:t>
            </a:r>
            <a:r>
              <a:rPr lang="es-ES" sz="2800" dirty="0" smtClean="0">
                <a:latin typeface="Arial Narrow"/>
                <a:cs typeface="Arial Narrow"/>
              </a:rPr>
              <a:t> of </a:t>
            </a:r>
            <a:r>
              <a:rPr lang="es-ES" sz="2800" dirty="0" err="1" smtClean="0">
                <a:latin typeface="Arial Narrow"/>
                <a:cs typeface="Arial Narrow"/>
              </a:rPr>
              <a:t>low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order</a:t>
            </a:r>
            <a:r>
              <a:rPr lang="es-ES" sz="2800" dirty="0" smtClean="0">
                <a:latin typeface="Arial Narrow"/>
                <a:cs typeface="Arial Narrow"/>
              </a:rPr>
              <a:t> bits and </a:t>
            </a:r>
            <a:r>
              <a:rPr lang="es-ES" sz="2800" dirty="0" err="1" smtClean="0">
                <a:latin typeface="Arial Narrow"/>
                <a:cs typeface="Arial Narrow"/>
              </a:rPr>
              <a:t>other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independency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aspects</a:t>
            </a:r>
            <a:endParaRPr lang="es-ES" sz="28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endParaRPr lang="es-ES" sz="2800" dirty="0" smtClean="0">
              <a:latin typeface="Arial Narrow"/>
              <a:cs typeface="Arial Narrow"/>
            </a:endParaRPr>
          </a:p>
          <a:p>
            <a:pPr marL="342900" indent="-342900">
              <a:buAutoNum type="arabicPeriod"/>
            </a:pPr>
            <a:r>
              <a:rPr lang="es-ES" sz="2800" dirty="0" err="1" smtClean="0">
                <a:latin typeface="Arial Narrow"/>
                <a:cs typeface="Arial Narrow"/>
              </a:rPr>
              <a:t>There</a:t>
            </a:r>
            <a:r>
              <a:rPr lang="es-ES" sz="2800" dirty="0" smtClean="0">
                <a:latin typeface="Arial Narrow"/>
                <a:cs typeface="Arial Narrow"/>
              </a:rPr>
              <a:t> are </a:t>
            </a:r>
            <a:r>
              <a:rPr lang="es-ES" sz="2800" dirty="0" err="1" smtClean="0">
                <a:latin typeface="Arial Narrow"/>
                <a:cs typeface="Arial Narrow"/>
              </a:rPr>
              <a:t>ways</a:t>
            </a:r>
            <a:r>
              <a:rPr lang="es-ES" sz="2800" dirty="0" smtClean="0">
                <a:latin typeface="Arial Narrow"/>
                <a:cs typeface="Arial Narrow"/>
              </a:rPr>
              <a:t> of </a:t>
            </a:r>
            <a:r>
              <a:rPr lang="es-ES" sz="2800" dirty="0" err="1" smtClean="0">
                <a:latin typeface="Arial Narrow"/>
                <a:cs typeface="Arial Narrow"/>
              </a:rPr>
              <a:t>finding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out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the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values</a:t>
            </a:r>
            <a:r>
              <a:rPr lang="es-ES" sz="2800" dirty="0" smtClean="0">
                <a:latin typeface="Arial Narrow"/>
                <a:cs typeface="Arial Narrow"/>
              </a:rPr>
              <a:t> of </a:t>
            </a:r>
            <a:r>
              <a:rPr lang="es-ES" sz="2800" dirty="0" err="1" smtClean="0">
                <a:latin typeface="Arial Narrow"/>
                <a:cs typeface="Arial Narrow"/>
              </a:rPr>
              <a:t>parameters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with</a:t>
            </a:r>
            <a:r>
              <a:rPr lang="es-ES" sz="2800" dirty="0" smtClean="0">
                <a:latin typeface="Arial Narrow"/>
                <a:cs typeface="Arial Narrow"/>
              </a:rPr>
              <a:t> 3 </a:t>
            </a:r>
            <a:r>
              <a:rPr lang="es-ES" sz="2800" dirty="0" err="1" smtClean="0">
                <a:latin typeface="Arial Narrow"/>
                <a:cs typeface="Arial Narrow"/>
              </a:rPr>
              <a:t>consecutive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numbers</a:t>
            </a:r>
            <a:r>
              <a:rPr lang="es-ES" sz="2800" dirty="0" smtClean="0">
                <a:latin typeface="Arial Narrow"/>
                <a:cs typeface="Arial Narrow"/>
              </a:rPr>
              <a:t> (</a:t>
            </a:r>
            <a:r>
              <a:rPr lang="es-ES" sz="2800" dirty="0" err="1" smtClean="0">
                <a:latin typeface="Arial Narrow"/>
                <a:cs typeface="Arial Narrow"/>
              </a:rPr>
              <a:t>not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good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for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cryptographic</a:t>
            </a:r>
            <a:r>
              <a:rPr lang="es-ES" sz="2800" dirty="0" smtClean="0">
                <a:latin typeface="Arial Narrow"/>
                <a:cs typeface="Arial Narrow"/>
              </a:rPr>
              <a:t> </a:t>
            </a:r>
            <a:r>
              <a:rPr lang="es-ES" sz="2800" dirty="0" err="1" smtClean="0">
                <a:latin typeface="Arial Narrow"/>
                <a:cs typeface="Arial Narrow"/>
              </a:rPr>
              <a:t>applications</a:t>
            </a:r>
            <a:r>
              <a:rPr lang="es-ES" sz="2800" dirty="0" smtClean="0">
                <a:latin typeface="Arial Narrow"/>
                <a:cs typeface="Arial Narrow"/>
              </a:rPr>
              <a:t>)</a:t>
            </a:r>
            <a:endParaRPr lang="es-ES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40752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typical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values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2405"/>
              </p:ext>
            </p:extLst>
          </p:nvPr>
        </p:nvGraphicFramePr>
        <p:xfrm>
          <a:off x="175649" y="1397000"/>
          <a:ext cx="8887279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341"/>
                <a:gridCol w="733416"/>
                <a:gridCol w="1768828"/>
                <a:gridCol w="1514732"/>
                <a:gridCol w="243996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Language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i="1" dirty="0" smtClean="0">
                          <a:latin typeface="Times New Roman"/>
                          <a:cs typeface="Times New Roman"/>
                        </a:rPr>
                        <a:t>a</a:t>
                      </a:r>
                      <a:endParaRPr lang="es-ES" i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i="1" dirty="0" smtClean="0">
                          <a:latin typeface="Times New Roman"/>
                          <a:cs typeface="Times New Roman"/>
                        </a:rPr>
                        <a:t>c</a:t>
                      </a:r>
                      <a:endParaRPr lang="es-ES" i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i="1" dirty="0" smtClean="0">
                          <a:latin typeface="Times New Roman"/>
                          <a:cs typeface="Times New Roman"/>
                        </a:rPr>
                        <a:t>m</a:t>
                      </a:r>
                      <a:endParaRPr lang="es-ES" i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Bits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returned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Borland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 C/C++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lang="es-ES" baseline="30000" dirty="0" smtClean="0">
                          <a:latin typeface="Arial Narrow"/>
                          <a:cs typeface="Arial Narrow"/>
                        </a:rPr>
                        <a:t>32</a:t>
                      </a:r>
                      <a:endParaRPr lang="es-ES" baseline="30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22695477</a:t>
                      </a:r>
                      <a:endParaRPr lang="es-ES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30 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- 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16 </a:t>
                      </a:r>
                      <a:r>
                        <a:rPr lang="es-ES" baseline="0" dirty="0" smtClean="0">
                          <a:latin typeface="Arial Narrow"/>
                          <a:cs typeface="Arial Narrow"/>
                        </a:rPr>
                        <a:t>in rand()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>
                          <a:latin typeface="Arial Narrow"/>
                          <a:cs typeface="Arial Narrow"/>
                        </a:rPr>
                        <a:t>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30 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- 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0 </a:t>
                      </a:r>
                      <a:r>
                        <a:rPr lang="es-ES" baseline="0" dirty="0" smtClean="0">
                          <a:latin typeface="Arial Narrow"/>
                          <a:cs typeface="Arial Narrow"/>
                        </a:rPr>
                        <a:t>in </a:t>
                      </a:r>
                      <a:r>
                        <a:rPr lang="es-ES" baseline="0" dirty="0" err="1" smtClean="0">
                          <a:latin typeface="Arial Narrow"/>
                          <a:cs typeface="Arial Narrow"/>
                        </a:rPr>
                        <a:t>lrand</a:t>
                      </a:r>
                      <a:r>
                        <a:rPr lang="es-ES" baseline="0" dirty="0" smtClean="0">
                          <a:latin typeface="Arial Narrow"/>
                          <a:cs typeface="Arial Narrow"/>
                        </a:rPr>
                        <a:t>()</a:t>
                      </a:r>
                      <a:endParaRPr lang="es-ES" baseline="-25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Java’s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java.util.Random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lang="es-ES" baseline="30000" dirty="0" smtClean="0">
                          <a:latin typeface="Arial Narrow"/>
                          <a:cs typeface="Arial Narrow"/>
                        </a:rPr>
                        <a:t>48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25214903917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11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>
                          <a:latin typeface="Arial Narrow"/>
                          <a:cs typeface="Arial Narrow"/>
                        </a:rPr>
                        <a:t>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47 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- 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16 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Glibc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 (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used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lang="es-ES" dirty="0" err="1" smtClean="0">
                          <a:latin typeface="Arial Narrow"/>
                          <a:cs typeface="Arial Narrow"/>
                        </a:rPr>
                        <a:t>by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 GCC)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2</a:t>
                      </a:r>
                      <a:r>
                        <a:rPr lang="es-ES" baseline="30000" dirty="0" smtClean="0">
                          <a:latin typeface="Arial Narrow"/>
                          <a:cs typeface="Arial Narrow"/>
                        </a:rPr>
                        <a:t>31</a:t>
                      </a:r>
                      <a:endParaRPr lang="es-ES" baseline="30000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1103515245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12345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latin typeface="Arial Narrow"/>
                          <a:cs typeface="Arial Narrow"/>
                        </a:rPr>
                        <a:t>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30</a:t>
                      </a:r>
                      <a:r>
                        <a:rPr lang="es-ES" dirty="0" smtClean="0">
                          <a:latin typeface="Arial Narrow"/>
                          <a:cs typeface="Arial Narrow"/>
                        </a:rPr>
                        <a:t>-b</a:t>
                      </a:r>
                      <a:r>
                        <a:rPr lang="es-ES" baseline="-250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lang="es-ES" dirty="0">
                        <a:latin typeface="Arial Narrow"/>
                        <a:cs typeface="Arial Narro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2405071" y="3174429"/>
            <a:ext cx="4429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https</a:t>
            </a:r>
            <a:r>
              <a:rPr lang="es-ES" sz="1100" dirty="0"/>
              <a:t>://</a:t>
            </a:r>
            <a:r>
              <a:rPr lang="es-ES" sz="1100" dirty="0" err="1"/>
              <a:t>en.wikipedia.org</a:t>
            </a:r>
            <a:r>
              <a:rPr lang="es-ES" sz="1100" dirty="0"/>
              <a:t>/wiki/Linear_congruential_generator#cite_note-1</a:t>
            </a:r>
          </a:p>
        </p:txBody>
      </p:sp>
    </p:spTree>
    <p:extLst>
      <p:ext uri="{BB962C8B-B14F-4D97-AF65-F5344CB8AC3E}">
        <p14:creationId xmlns:p14="http://schemas.microsoft.com/office/powerpoint/2010/main" val="410535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Operations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of a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random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224265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seed(k): set the initial state (X</a:t>
            </a:r>
            <a:r>
              <a:rPr lang="en-GB" sz="2800" baseline="-25000" dirty="0" smtClean="0">
                <a:latin typeface="Arial Narrow"/>
                <a:cs typeface="Arial Narrow"/>
              </a:rPr>
              <a:t>0</a:t>
            </a:r>
            <a:r>
              <a:rPr lang="en-GB" sz="2800" dirty="0" smtClean="0">
                <a:latin typeface="Arial Narrow"/>
                <a:cs typeface="Arial Narrow"/>
              </a:rPr>
              <a:t>) to k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>
              <a:latin typeface="Arial Narrow"/>
              <a:cs typeface="Arial Narrow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 smtClean="0">
                <a:latin typeface="Arial Narrow"/>
                <a:cs typeface="Arial Narrow"/>
              </a:rPr>
              <a:t>next(): return the next random number and update the generator state</a:t>
            </a:r>
            <a:endParaRPr lang="en-GB" sz="28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0123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Alternative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random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number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generators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87" y="1211335"/>
            <a:ext cx="91382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Mersenne</a:t>
            </a: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Twister</a:t>
            </a: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19937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 smtClean="0">
                <a:latin typeface="Arial Narrow"/>
                <a:cs typeface="Arial Narrow"/>
              </a:rPr>
              <a:t>Period</a:t>
            </a:r>
            <a:r>
              <a:rPr lang="es-ES" sz="2400" dirty="0" smtClean="0">
                <a:latin typeface="Arial Narrow"/>
                <a:cs typeface="Arial Narrow"/>
              </a:rPr>
              <a:t> 2</a:t>
            </a:r>
            <a:r>
              <a:rPr lang="es-ES" sz="2400" baseline="30000" dirty="0" smtClean="0">
                <a:latin typeface="Arial Narrow"/>
                <a:cs typeface="Arial Narrow"/>
              </a:rPr>
              <a:t>19937</a:t>
            </a:r>
            <a:r>
              <a:rPr lang="es-ES" sz="2400" dirty="0" smtClean="0">
                <a:latin typeface="Arial Narrow"/>
                <a:cs typeface="Arial Narrow"/>
              </a:rPr>
              <a:t>-1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 smtClean="0">
                <a:latin typeface="Arial Narrow"/>
                <a:cs typeface="Arial Narrow"/>
              </a:rPr>
              <a:t>Number</a:t>
            </a:r>
            <a:r>
              <a:rPr lang="es-ES" sz="2400" dirty="0" smtClean="0">
                <a:latin typeface="Arial Narrow"/>
                <a:cs typeface="Arial Narrow"/>
              </a:rPr>
              <a:t> of bits : 19937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cryptographic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applications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pathological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zero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states</a:t>
            </a:r>
            <a:endParaRPr lang="es-ES" sz="24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28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Xorshift</a:t>
            </a: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, </a:t>
            </a:r>
            <a:r>
              <a:rPr lang="es-ES" sz="2800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xoroshiro</a:t>
            </a:r>
            <a:endParaRPr lang="es-ES" sz="2800" dirty="0" smtClean="0">
              <a:solidFill>
                <a:srgbClr val="FF0000"/>
              </a:solidFill>
              <a:latin typeface="DIN Condensed Bold"/>
              <a:cs typeface="DIN Condensed Bold"/>
            </a:endParaRP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 smtClean="0">
                <a:latin typeface="Arial Narrow"/>
                <a:cs typeface="Arial Narrow"/>
              </a:rPr>
              <a:t>Maximum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period</a:t>
            </a:r>
            <a:r>
              <a:rPr lang="es-ES" sz="2400" dirty="0" smtClean="0">
                <a:latin typeface="Arial Narrow"/>
                <a:cs typeface="Arial Narrow"/>
              </a:rPr>
              <a:t> 2</a:t>
            </a:r>
            <a:r>
              <a:rPr lang="es-ES" sz="2400" baseline="30000" dirty="0" smtClean="0">
                <a:latin typeface="Arial Narrow"/>
                <a:cs typeface="Arial Narrow"/>
              </a:rPr>
              <a:t>128</a:t>
            </a:r>
            <a:r>
              <a:rPr lang="es-ES" sz="2400" dirty="0" smtClean="0">
                <a:latin typeface="Arial Narrow"/>
                <a:cs typeface="Arial Narrow"/>
              </a:rPr>
              <a:t>-</a:t>
            </a:r>
            <a:r>
              <a:rPr lang="es-ES" sz="2400" dirty="0">
                <a:latin typeface="Arial Narrow"/>
                <a:cs typeface="Arial Narrow"/>
              </a:rPr>
              <a:t>1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>
                <a:latin typeface="Arial Narrow"/>
                <a:cs typeface="Arial Narrow"/>
              </a:rPr>
              <a:t>Number</a:t>
            </a:r>
            <a:r>
              <a:rPr lang="es-ES" sz="2400" dirty="0">
                <a:latin typeface="Arial Narrow"/>
                <a:cs typeface="Arial Narrow"/>
              </a:rPr>
              <a:t> of bits : </a:t>
            </a:r>
            <a:r>
              <a:rPr lang="es-ES" sz="2400" dirty="0" smtClean="0">
                <a:latin typeface="Arial Narrow"/>
                <a:cs typeface="Arial Narrow"/>
              </a:rPr>
              <a:t>up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128</a:t>
            </a:r>
            <a:endParaRPr lang="es-ES" sz="2400" dirty="0">
              <a:latin typeface="Arial Narrow"/>
              <a:cs typeface="Arial Narrow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Fast</a:t>
            </a:r>
            <a:r>
              <a:rPr lang="es-ES" sz="2400" dirty="0" smtClean="0">
                <a:latin typeface="Arial Narrow"/>
                <a:cs typeface="Arial Narrow"/>
              </a:rPr>
              <a:t>, </a:t>
            </a:r>
            <a:r>
              <a:rPr lang="es-ES" sz="2400" dirty="0" err="1" smtClean="0">
                <a:latin typeface="Arial Narrow"/>
                <a:cs typeface="Arial Narrow"/>
              </a:rPr>
              <a:t>independent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numbers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correlated</a:t>
            </a:r>
            <a:r>
              <a:rPr lang="es-ES" sz="2400" dirty="0" smtClean="0">
                <a:latin typeface="Arial Narrow"/>
                <a:cs typeface="Arial Narrow"/>
              </a:rPr>
              <a:t> outputs)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cryptographic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applications</a:t>
            </a:r>
            <a:endParaRPr lang="es-ES" sz="2400" dirty="0" smtClean="0">
              <a:latin typeface="Arial Narrow"/>
              <a:cs typeface="Arial Narrow"/>
            </a:endParaRPr>
          </a:p>
          <a:p>
            <a:endParaRPr lang="es-ES" sz="28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28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ISAAC, arc4random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s-ES" sz="2400" dirty="0" err="1" smtClean="0">
                <a:latin typeface="Arial Narrow"/>
                <a:cs typeface="Arial Narrow"/>
              </a:rPr>
              <a:t>Cryptographically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secure</a:t>
            </a:r>
            <a:endParaRPr lang="es-E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0058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7524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5551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24711"/>
              </p:ext>
            </p:extLst>
          </p:nvPr>
        </p:nvGraphicFramePr>
        <p:xfrm>
          <a:off x="4688538" y="2234619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0767" y="1513117"/>
            <a:ext cx="3865136" cy="340076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19614" y="1853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46342" y="22496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647725" y="1499607"/>
            <a:ext cx="202675" cy="340076"/>
          </a:xfrm>
          <a:prstGeom prst="ellipse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77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30508"/>
              </p:ext>
            </p:extLst>
          </p:nvPr>
        </p:nvGraphicFramePr>
        <p:xfrm>
          <a:off x="4688538" y="2234619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0767" y="1769807"/>
            <a:ext cx="3865136" cy="340076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19614" y="1853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40873"/>
              </p:ext>
            </p:extLst>
          </p:nvPr>
        </p:nvGraphicFramePr>
        <p:xfrm>
          <a:off x="4719614" y="3117326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750690" y="2735900"/>
            <a:ext cx="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&lt;&lt;3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6661237" y="3634183"/>
            <a:ext cx="189163" cy="391789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553"/>
              </p:ext>
            </p:extLst>
          </p:nvPr>
        </p:nvGraphicFramePr>
        <p:xfrm>
          <a:off x="4719614" y="4188404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912269" y="3634183"/>
            <a:ext cx="116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(y&lt;&lt;3)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0845" y="38188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46342" y="224963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19318" y="310523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86673" y="418991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1569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Implicit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Data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Structures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closed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-16433" y="826702"/>
            <a:ext cx="48264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rial Narrow"/>
                <a:cs typeface="Arial Narrow"/>
              </a:rPr>
              <a:t>Final </a:t>
            </a:r>
            <a:r>
              <a:rPr lang="es-ES" sz="3200" dirty="0" err="1" smtClean="0">
                <a:latin typeface="Arial Narrow"/>
                <a:cs typeface="Arial Narrow"/>
              </a:rPr>
              <a:t>marks</a:t>
            </a:r>
            <a:r>
              <a:rPr lang="es-ES" sz="3200" dirty="0" smtClean="0">
                <a:latin typeface="Arial Narrow"/>
                <a:cs typeface="Arial Narrow"/>
              </a:rPr>
              <a:t>: 30+70*(score/10)</a:t>
            </a:r>
            <a:r>
              <a:rPr lang="es-ES" sz="3200" baseline="30000" dirty="0" smtClean="0">
                <a:latin typeface="Arial Narrow"/>
                <a:cs typeface="Arial Narrow"/>
              </a:rPr>
              <a:t>2</a:t>
            </a:r>
            <a:endParaRPr lang="es-ES" sz="3200" dirty="0" smtClean="0">
              <a:latin typeface="Arial Narrow"/>
              <a:cs typeface="Arial Narro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620979"/>
            <a:ext cx="693010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/>
              <a:t>127</a:t>
            </a:r>
            <a:r>
              <a:rPr lang="es-ES" sz="2400" dirty="0" smtClean="0"/>
              <a:t> </a:t>
            </a:r>
            <a:r>
              <a:rPr lang="es-ES" sz="2400" dirty="0" err="1" smtClean="0"/>
              <a:t>students</a:t>
            </a:r>
            <a:r>
              <a:rPr lang="es-ES" sz="2400" dirty="0" smtClean="0"/>
              <a:t> </a:t>
            </a:r>
            <a:r>
              <a:rPr lang="es-ES" sz="2400" dirty="0" err="1" smtClean="0"/>
              <a:t>attempted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quiz</a:t>
            </a:r>
            <a:r>
              <a:rPr lang="es-ES" sz="2400" dirty="0" smtClean="0"/>
              <a:t> </a:t>
            </a:r>
            <a:endParaRPr lang="es-ES" sz="24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sym typeface="Wingdings"/>
              </a:rPr>
              <a:t>16</a:t>
            </a:r>
            <a:r>
              <a:rPr lang="es-ES" sz="2400" dirty="0" smtClean="0">
                <a:sym typeface="Wingdings"/>
              </a:rPr>
              <a:t> (</a:t>
            </a:r>
            <a:r>
              <a:rPr lang="es-ES" sz="2400" dirty="0" smtClean="0">
                <a:sym typeface="Wingdings"/>
              </a:rPr>
              <a:t>13</a:t>
            </a:r>
            <a:r>
              <a:rPr lang="es-ES" sz="2400" dirty="0" smtClean="0">
                <a:sym typeface="Wingdings"/>
              </a:rPr>
              <a:t>%</a:t>
            </a:r>
            <a:r>
              <a:rPr lang="es-ES" sz="2400" dirty="0" smtClean="0">
                <a:sym typeface="Wingdings"/>
              </a:rPr>
              <a:t>) </a:t>
            </a:r>
            <a:r>
              <a:rPr lang="es-ES" sz="2400" dirty="0" err="1" smtClean="0">
                <a:sym typeface="Wingdings"/>
              </a:rPr>
              <a:t>students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got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over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smtClean="0">
                <a:sym typeface="Wingdings"/>
              </a:rPr>
              <a:t>90 &amp; 59 (46%) </a:t>
            </a:r>
            <a:r>
              <a:rPr lang="es-ES" sz="2400" dirty="0" err="1" smtClean="0">
                <a:sym typeface="Wingdings"/>
              </a:rPr>
              <a:t>over</a:t>
            </a:r>
            <a:r>
              <a:rPr lang="es-ES" sz="2400" dirty="0" smtClean="0">
                <a:sym typeface="Wingdings"/>
              </a:rPr>
              <a:t> 70 </a:t>
            </a:r>
            <a:r>
              <a:rPr lang="es-ES" sz="2400" dirty="0" smtClean="0">
                <a:sym typeface="Wingdings"/>
              </a:rPr>
              <a:t>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quiz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8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992292"/>
              </p:ext>
            </p:extLst>
          </p:nvPr>
        </p:nvGraphicFramePr>
        <p:xfrm>
          <a:off x="1899899" y="2540182"/>
          <a:ext cx="5820325" cy="3711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69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41346"/>
              </p:ext>
            </p:extLst>
          </p:nvPr>
        </p:nvGraphicFramePr>
        <p:xfrm>
          <a:off x="4688538" y="2234619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0767" y="2040007"/>
            <a:ext cx="3865136" cy="340076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19614" y="1853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66362"/>
              </p:ext>
            </p:extLst>
          </p:nvPr>
        </p:nvGraphicFramePr>
        <p:xfrm>
          <a:off x="4719614" y="3117326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750690" y="2735900"/>
            <a:ext cx="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y&gt;&gt;5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6661237" y="3634183"/>
            <a:ext cx="189163" cy="391789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77995"/>
              </p:ext>
            </p:extLst>
          </p:nvPr>
        </p:nvGraphicFramePr>
        <p:xfrm>
          <a:off x="4719614" y="4188404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912269" y="3634183"/>
            <a:ext cx="116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(y&gt;&gt;5)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0845" y="38188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46342" y="2249637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36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19318" y="3105232"/>
            <a:ext cx="27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73161" y="4189912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59931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18081"/>
              </p:ext>
            </p:extLst>
          </p:nvPr>
        </p:nvGraphicFramePr>
        <p:xfrm>
          <a:off x="4688538" y="2234619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310767" y="2323717"/>
            <a:ext cx="3865136" cy="340076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4719614" y="18531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22268"/>
              </p:ext>
            </p:extLst>
          </p:nvPr>
        </p:nvGraphicFramePr>
        <p:xfrm>
          <a:off x="4719614" y="3117326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4750690" y="2735900"/>
            <a:ext cx="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y&lt;&lt;2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6661237" y="3634183"/>
            <a:ext cx="189163" cy="391789"/>
          </a:xfrm>
          <a:prstGeom prst="downArrow">
            <a:avLst/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02842"/>
              </p:ext>
            </p:extLst>
          </p:nvPr>
        </p:nvGraphicFramePr>
        <p:xfrm>
          <a:off x="4719614" y="4188404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6912269" y="3634183"/>
            <a:ext cx="116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y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xor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(y&gt;&gt;5)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00845" y="38188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46342" y="2249637"/>
            <a:ext cx="35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37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05806" y="3105232"/>
            <a:ext cx="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148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9113" y="4189912"/>
            <a:ext cx="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177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674189"/>
            <a:ext cx="91604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Generated</a:t>
            </a:r>
            <a:r>
              <a:rPr lang="es-ES" dirty="0" smtClean="0"/>
              <a:t>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: 177</a:t>
            </a:r>
            <a:endParaRPr lang="es-ES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04860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767" y="1179842"/>
            <a:ext cx="3865136" cy="2308324"/>
          </a:xfrm>
          <a:prstGeom prst="rect">
            <a:avLst/>
          </a:prstGeom>
          <a:solidFill>
            <a:srgbClr val="EEECE1"/>
          </a:solidFill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/>
                <a:cs typeface="Consolas"/>
              </a:rPr>
              <a:t>f</a:t>
            </a:r>
            <a:r>
              <a:rPr lang="es-ES" dirty="0" err="1" smtClean="0">
                <a:latin typeface="Consolas"/>
                <a:cs typeface="Consolas"/>
              </a:rPr>
              <a:t>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xorshift</a:t>
            </a:r>
            <a:r>
              <a:rPr lang="es-ES" dirty="0" smtClean="0">
                <a:latin typeface="Consolas"/>
                <a:cs typeface="Consolas"/>
              </a:rPr>
              <a:t>(</a:t>
            </a:r>
            <a:r>
              <a:rPr lang="es-ES" dirty="0" err="1" smtClean="0">
                <a:latin typeface="Consolas"/>
                <a:cs typeface="Consolas"/>
              </a:rPr>
              <a:t>a,b,c,seed</a:t>
            </a:r>
            <a:r>
              <a:rPr lang="es-ES" dirty="0" smtClean="0">
                <a:latin typeface="Consolas"/>
                <a:cs typeface="Consolas"/>
              </a:rPr>
              <a:t>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</a:t>
            </a:r>
            <a:r>
              <a:rPr lang="es-ES" dirty="0" err="1" smtClean="0">
                <a:latin typeface="Consolas"/>
                <a:cs typeface="Consolas"/>
              </a:rPr>
              <a:t>seed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(y&lt;&lt;a)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(y&gt;&gt;b)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smtClean="0">
                <a:latin typeface="Consolas"/>
                <a:cs typeface="Consolas"/>
              </a:rPr>
              <a:t>y=y </a:t>
            </a:r>
            <a:r>
              <a:rPr lang="es-ES" dirty="0" err="1" smtClean="0">
                <a:latin typeface="Consolas"/>
                <a:cs typeface="Consolas"/>
              </a:rPr>
              <a:t>xor</a:t>
            </a:r>
            <a:r>
              <a:rPr lang="es-ES" dirty="0" smtClean="0">
                <a:latin typeface="Consolas"/>
                <a:cs typeface="Consolas"/>
              </a:rPr>
              <a:t> (y&lt;&lt;c)</a:t>
            </a:r>
          </a:p>
          <a:p>
            <a:r>
              <a:rPr lang="es-ES" dirty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return</a:t>
            </a:r>
            <a:r>
              <a:rPr lang="es-ES" dirty="0" smtClean="0">
                <a:latin typeface="Consolas"/>
                <a:cs typeface="Consolas"/>
              </a:rPr>
              <a:t> y</a:t>
            </a:r>
          </a:p>
          <a:p>
            <a:r>
              <a:rPr lang="es-ES" dirty="0" err="1">
                <a:latin typeface="Consolas"/>
                <a:cs typeface="Consolas"/>
              </a:rPr>
              <a:t>e</a:t>
            </a:r>
            <a:r>
              <a:rPr lang="es-ES" dirty="0" err="1" smtClean="0">
                <a:latin typeface="Consolas"/>
                <a:cs typeface="Consolas"/>
              </a:rPr>
              <a:t>nd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 smtClean="0">
                <a:latin typeface="Consolas"/>
                <a:cs typeface="Consolas"/>
              </a:rPr>
              <a:t>function</a:t>
            </a:r>
            <a:endParaRPr lang="es-ES" dirty="0" smtClean="0">
              <a:latin typeface="Consolas"/>
              <a:cs typeface="Consolas"/>
            </a:endParaRPr>
          </a:p>
          <a:p>
            <a:r>
              <a:rPr lang="es-ES" dirty="0">
                <a:latin typeface="Consolas"/>
                <a:cs typeface="Consolas"/>
              </a:rPr>
              <a:t>	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688538" y="1206862"/>
            <a:ext cx="422017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/>
              <a:t>EXAMPLE:</a:t>
            </a:r>
            <a:r>
              <a:rPr lang="es-ES" dirty="0" smtClean="0"/>
              <a:t> </a:t>
            </a:r>
          </a:p>
          <a:p>
            <a:r>
              <a:rPr lang="es-ES" dirty="0" err="1">
                <a:latin typeface="Consolas"/>
                <a:cs typeface="Consolas"/>
              </a:rPr>
              <a:t>x</a:t>
            </a:r>
            <a:r>
              <a:rPr lang="es-ES" dirty="0" err="1" smtClean="0">
                <a:latin typeface="Consolas"/>
                <a:cs typeface="Consolas"/>
              </a:rPr>
              <a:t>orshift</a:t>
            </a:r>
            <a:r>
              <a:rPr lang="es-ES" dirty="0" smtClean="0">
                <a:latin typeface="Consolas"/>
                <a:cs typeface="Consolas"/>
              </a:rPr>
              <a:t>(3,5,2,4) </a:t>
            </a:r>
            <a:r>
              <a:rPr lang="es-ES" dirty="0" err="1" smtClean="0"/>
              <a:t>using</a:t>
            </a:r>
            <a:r>
              <a:rPr lang="es-ES" dirty="0" smtClean="0"/>
              <a:t> a </a:t>
            </a:r>
            <a:r>
              <a:rPr lang="es-ES" dirty="0"/>
              <a:t>8-bit </a:t>
            </a:r>
            <a:r>
              <a:rPr lang="es-ES" dirty="0" err="1"/>
              <a:t>word</a:t>
            </a:r>
            <a:r>
              <a:rPr lang="es-ES" dirty="0"/>
              <a:t>: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0767" y="2580407"/>
            <a:ext cx="3865136" cy="340076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25947"/>
              </p:ext>
            </p:extLst>
          </p:nvPr>
        </p:nvGraphicFramePr>
        <p:xfrm>
          <a:off x="4719614" y="4188404"/>
          <a:ext cx="42201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  <a:gridCol w="527522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4700845" y="381884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New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value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19113" y="4189912"/>
            <a:ext cx="4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177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5674189"/>
            <a:ext cx="91604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177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returned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3840922" y="6082088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1.6)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-16433" y="212149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/>
                </a:solidFill>
                <a:latin typeface="DIN Condensed Bold"/>
                <a:cs typeface="DIN Condensed Bold"/>
              </a:rPr>
              <a:t>Xorshift (2003)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03398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Outline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1370004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Review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of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last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week</a:t>
            </a:r>
            <a:r>
              <a:rPr lang="es-ES" sz="3200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&amp; </a:t>
            </a:r>
            <a:r>
              <a:rPr lang="es-ES" sz="3200" b="1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Essay</a:t>
            </a:r>
            <a:r>
              <a:rPr lang="es-ES" sz="3200" b="1" dirty="0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b="1" dirty="0" err="1" smtClean="0">
                <a:solidFill>
                  <a:schemeClr val="bg1">
                    <a:lumMod val="75000"/>
                  </a:schemeClr>
                </a:solidFill>
                <a:latin typeface="Arial Narrow"/>
                <a:cs typeface="Arial Narrow"/>
              </a:rPr>
              <a:t>assignment</a:t>
            </a:r>
            <a:endParaRPr lang="es-ES" sz="3200" b="1" dirty="0" smtClean="0">
              <a:solidFill>
                <a:schemeClr val="bg1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Random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Numbers</a:t>
            </a: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latin typeface="Arial Narrow"/>
                <a:cs typeface="Arial Narrow"/>
              </a:rPr>
              <a:t>Comparison</a:t>
            </a:r>
            <a:r>
              <a:rPr lang="es-ES" sz="3200" dirty="0" smtClean="0"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latin typeface="Arial Narrow"/>
                <a:cs typeface="Arial Narrow"/>
              </a:rPr>
              <a:t>sorts</a:t>
            </a:r>
            <a:endParaRPr lang="es-ES" sz="3200" dirty="0" smtClean="0"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endParaRPr lang="es-ES" sz="3200" dirty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pPr marL="285750" indent="-285750">
              <a:buFont typeface="Arial"/>
              <a:buChar char="•"/>
            </a:pP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Shuffling</a:t>
            </a:r>
            <a:endParaRPr lang="es-ES" sz="3200" dirty="0" smtClean="0">
              <a:solidFill>
                <a:schemeClr val="bg1">
                  <a:lumMod val="65000"/>
                </a:schemeClr>
              </a:solidFill>
              <a:latin typeface="Arial Narrow"/>
              <a:cs typeface="Arial Narrow"/>
            </a:endParaRPr>
          </a:p>
          <a:p>
            <a:endParaRPr lang="es-ES" sz="32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8635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Comparison Sorts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6433" y="1535574"/>
            <a:ext cx="9160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Algorithms that use a </a:t>
            </a:r>
            <a:r>
              <a:rPr lang="en-GB" sz="2400" b="1" dirty="0" smtClean="0">
                <a:latin typeface="Arial Narrow"/>
                <a:cs typeface="Arial Narrow"/>
              </a:rPr>
              <a:t>comparison operator</a:t>
            </a:r>
            <a:r>
              <a:rPr lang="en-GB" sz="2400" dirty="0" smtClean="0">
                <a:latin typeface="Arial Narrow"/>
                <a:cs typeface="Arial Narrow"/>
              </a:rPr>
              <a:t> to decide which element of a pair should precede the other.</a:t>
            </a:r>
          </a:p>
          <a:p>
            <a:pPr marL="342900" indent="-342900">
              <a:buFont typeface="Arial"/>
              <a:buChar char="•"/>
            </a:pPr>
            <a:endParaRPr lang="en-GB" sz="2400" dirty="0" smtClean="0"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The operator must obey two properties: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GB" sz="2400" dirty="0" smtClean="0">
                <a:latin typeface="Arial Narrow"/>
                <a:cs typeface="Arial Narrow"/>
              </a:rPr>
              <a:t> If </a:t>
            </a:r>
            <a:r>
              <a:rPr lang="en-GB" sz="2400" i="1" dirty="0" smtClean="0">
                <a:latin typeface="Times New Roman"/>
                <a:cs typeface="Times New Roman"/>
              </a:rPr>
              <a:t>a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≤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 and </a:t>
            </a:r>
            <a:r>
              <a:rPr lang="en-GB" sz="2400" i="1" dirty="0" smtClean="0">
                <a:latin typeface="Times New Roman"/>
                <a:cs typeface="Times New Roman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>
                <a:latin typeface="Times New Roman"/>
                <a:cs typeface="Times New Roman"/>
              </a:rPr>
              <a:t>≤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c</a:t>
            </a:r>
            <a:r>
              <a:rPr lang="en-GB" sz="2400" dirty="0" smtClean="0">
                <a:latin typeface="Arial Narrow"/>
                <a:cs typeface="Arial Narrow"/>
              </a:rPr>
              <a:t> then </a:t>
            </a:r>
            <a:r>
              <a:rPr lang="en-GB" sz="2400" i="1" dirty="0" smtClean="0">
                <a:latin typeface="Times New Roman"/>
                <a:cs typeface="Times New Roman"/>
              </a:rPr>
              <a:t>a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>
                <a:latin typeface="Times New Roman"/>
                <a:cs typeface="Times New Roman"/>
              </a:rPr>
              <a:t>≤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c</a:t>
            </a:r>
            <a:r>
              <a:rPr lang="en-GB" sz="2400" dirty="0" smtClean="0">
                <a:latin typeface="Arial Narrow"/>
                <a:cs typeface="Arial Narrow"/>
              </a:rPr>
              <a:t> (transitivity)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GB" sz="2400" dirty="0" smtClean="0">
                <a:latin typeface="Arial Narrow"/>
                <a:cs typeface="Arial Narrow"/>
              </a:rPr>
              <a:t> For all </a:t>
            </a:r>
            <a:r>
              <a:rPr lang="en-GB" sz="2400" i="1" dirty="0" smtClean="0">
                <a:latin typeface="Times New Roman"/>
                <a:cs typeface="Times New Roman"/>
              </a:rPr>
              <a:t>a</a:t>
            </a:r>
            <a:r>
              <a:rPr lang="en-GB" sz="2400" dirty="0" smtClean="0">
                <a:latin typeface="Arial Narrow"/>
                <a:cs typeface="Arial Narrow"/>
              </a:rPr>
              <a:t> and </a:t>
            </a:r>
            <a:r>
              <a:rPr lang="en-GB" sz="2400" i="1" dirty="0" smtClean="0">
                <a:latin typeface="Times New Roman"/>
                <a:cs typeface="Times New Roman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, either </a:t>
            </a:r>
            <a:r>
              <a:rPr lang="en-GB" sz="2400" i="1" dirty="0">
                <a:latin typeface="Times New Roman"/>
                <a:cs typeface="Times New Roman"/>
              </a:rPr>
              <a:t>a</a:t>
            </a:r>
            <a:r>
              <a:rPr lang="en-GB" sz="2400" dirty="0">
                <a:latin typeface="Arial Narrow"/>
                <a:cs typeface="Arial Narrow"/>
              </a:rPr>
              <a:t> </a:t>
            </a:r>
            <a:r>
              <a:rPr lang="en-GB" sz="2400" i="1" dirty="0">
                <a:latin typeface="Times New Roman"/>
                <a:cs typeface="Times New Roman"/>
              </a:rPr>
              <a:t>≤</a:t>
            </a:r>
            <a:r>
              <a:rPr lang="en-GB" sz="2400" dirty="0">
                <a:latin typeface="Arial Narrow"/>
                <a:cs typeface="Arial Narrow"/>
              </a:rPr>
              <a:t> </a:t>
            </a:r>
            <a:r>
              <a:rPr lang="en-GB" sz="2400" i="1" dirty="0">
                <a:latin typeface="Times New Roman"/>
                <a:cs typeface="Times New Roman"/>
              </a:rPr>
              <a:t>b</a:t>
            </a:r>
            <a:r>
              <a:rPr lang="en-GB" sz="2400" dirty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</a:rPr>
              <a:t>or </a:t>
            </a:r>
            <a:r>
              <a:rPr lang="en-GB" sz="2400" i="1" dirty="0" smtClean="0">
                <a:latin typeface="Times New Roman"/>
                <a:cs typeface="Times New Roman"/>
              </a:rPr>
              <a:t>b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i="1" dirty="0">
                <a:latin typeface="Times New Roman"/>
                <a:cs typeface="Times New Roman"/>
              </a:rPr>
              <a:t>≤</a:t>
            </a:r>
            <a:r>
              <a:rPr lang="en-GB" sz="2400" dirty="0">
                <a:latin typeface="Arial Narrow"/>
                <a:cs typeface="Arial Narrow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a</a:t>
            </a:r>
            <a:r>
              <a:rPr lang="en-GB" sz="2400" dirty="0" smtClean="0">
                <a:latin typeface="Arial Narrow"/>
                <a:cs typeface="Arial Narrow"/>
              </a:rPr>
              <a:t> (totality)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64397" y="4742000"/>
            <a:ext cx="2134839" cy="116185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mpd="sng"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Comparison Sort</a:t>
            </a:r>
            <a:endParaRPr lang="en-GB" dirty="0"/>
          </a:p>
        </p:txBody>
      </p:sp>
      <p:sp>
        <p:nvSpPr>
          <p:cNvPr id="6" name="Flecha derecha 5"/>
          <p:cNvSpPr/>
          <p:nvPr/>
        </p:nvSpPr>
        <p:spPr>
          <a:xfrm>
            <a:off x="2999583" y="5255379"/>
            <a:ext cx="270233" cy="28371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094447" y="4742000"/>
            <a:ext cx="162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Sequence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objects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35699" y="5106769"/>
            <a:ext cx="167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smtClean="0">
                <a:latin typeface="Times New Roman"/>
                <a:cs typeface="Times New Roman"/>
              </a:rPr>
              <a:t>s</a:t>
            </a:r>
            <a:r>
              <a:rPr lang="es-ES" sz="2000" i="1" baseline="-25000" dirty="0" smtClean="0">
                <a:latin typeface="Times New Roman"/>
                <a:cs typeface="Times New Roman"/>
              </a:rPr>
              <a:t>0 </a:t>
            </a:r>
            <a:r>
              <a:rPr lang="es-ES" sz="2000" i="1" dirty="0" smtClean="0">
                <a:latin typeface="Times New Roman"/>
                <a:cs typeface="Times New Roman"/>
              </a:rPr>
              <a:t>, s</a:t>
            </a:r>
            <a:r>
              <a:rPr lang="es-ES" sz="2000" i="1" baseline="-25000" dirty="0" smtClean="0">
                <a:latin typeface="Times New Roman"/>
                <a:cs typeface="Times New Roman"/>
              </a:rPr>
              <a:t>1 </a:t>
            </a:r>
            <a:r>
              <a:rPr lang="es-ES" sz="2000" i="1" dirty="0" smtClean="0">
                <a:latin typeface="Times New Roman"/>
                <a:cs typeface="Times New Roman"/>
              </a:rPr>
              <a:t>, …, s</a:t>
            </a:r>
            <a:r>
              <a:rPr lang="es-ES" sz="2000" i="1" baseline="-25000" dirty="0" smtClean="0">
                <a:latin typeface="Times New Roman"/>
                <a:cs typeface="Times New Roman"/>
              </a:rPr>
              <a:t>N-1</a:t>
            </a:r>
            <a:endParaRPr lang="es-E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84013" y="4742000"/>
            <a:ext cx="21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Sorted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sequence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 of </a:t>
            </a:r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objects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5638124" y="5245659"/>
            <a:ext cx="270233" cy="28371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mpd="sng">
            <a:solidFill>
              <a:schemeClr val="bg2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084013" y="5178077"/>
            <a:ext cx="375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𝑠</a:t>
            </a:r>
            <a:r>
              <a:rPr lang="es-ES" dirty="0" smtClean="0"/>
              <a:t>′</a:t>
            </a:r>
            <a:r>
              <a:rPr lang="es-ES" baseline="-25000" dirty="0" smtClean="0"/>
              <a:t>0</a:t>
            </a:r>
            <a:r>
              <a:rPr lang="es-ES" dirty="0" smtClean="0"/>
              <a:t>  </a:t>
            </a:r>
            <a:r>
              <a:rPr lang="es-ES" dirty="0"/>
              <a:t>≤ 𝑠</a:t>
            </a:r>
            <a:r>
              <a:rPr lang="es-ES" dirty="0" smtClean="0"/>
              <a:t>′</a:t>
            </a:r>
            <a:r>
              <a:rPr lang="es-ES" baseline="-25000" dirty="0" smtClean="0"/>
              <a:t>1</a:t>
            </a:r>
            <a:r>
              <a:rPr lang="es-ES" dirty="0" smtClean="0"/>
              <a:t>  </a:t>
            </a:r>
            <a:r>
              <a:rPr lang="es-ES" dirty="0"/>
              <a:t>≤ 𝑠</a:t>
            </a:r>
            <a:r>
              <a:rPr lang="es-ES" dirty="0" smtClean="0"/>
              <a:t>′</a:t>
            </a:r>
            <a:r>
              <a:rPr lang="es-ES" baseline="-25000" dirty="0" smtClean="0"/>
              <a:t>2</a:t>
            </a:r>
            <a:r>
              <a:rPr lang="es-ES" dirty="0" smtClean="0"/>
              <a:t>  </a:t>
            </a:r>
            <a:r>
              <a:rPr lang="es-ES" dirty="0"/>
              <a:t>≤ ... ≤ 𝑠</a:t>
            </a:r>
            <a:r>
              <a:rPr lang="es-ES" dirty="0" smtClean="0"/>
              <a:t>′</a:t>
            </a:r>
            <a:r>
              <a:rPr lang="es-ES" baseline="-25000" dirty="0" smtClean="0"/>
              <a:t>𝑁−</a:t>
            </a:r>
            <a:r>
              <a:rPr lang="es-E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30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Examples of comparison sorts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6419" y="2035443"/>
            <a:ext cx="8657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Bogosort</a:t>
            </a:r>
            <a:endParaRPr lang="en-GB" sz="2400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Bubble sort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Selection sort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Arial Narrow"/>
                <a:cs typeface="Arial Narrow"/>
              </a:rPr>
              <a:t>Insertion sort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Odd-even sort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Mergesort</a:t>
            </a:r>
            <a:endParaRPr lang="en-GB" sz="2400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Arial Narrow"/>
                <a:cs typeface="Arial Narrow"/>
              </a:rPr>
              <a:t>Quicksort</a:t>
            </a:r>
            <a:endParaRPr lang="en-GB" sz="24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6092998"/>
            <a:ext cx="9144000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We’ll work on the red ones today. Check the rest at home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3632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Bogosort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(also known as </a:t>
            </a:r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Stupidsort</a:t>
            </a:r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1609" y="927625"/>
            <a:ext cx="4175092" cy="550920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sorted(array b)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for</a:t>
            </a:r>
            <a:r>
              <a:rPr lang="en-GB" sz="1600" dirty="0" smtClean="0">
                <a:latin typeface="Consolas"/>
                <a:cs typeface="Consolas"/>
              </a:rPr>
              <a:t> 0 ≤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 ≤ (n-2) </a:t>
            </a:r>
            <a:r>
              <a:rPr lang="en-GB" sz="1600" b="1" dirty="0" smtClean="0">
                <a:latin typeface="Consolas"/>
                <a:cs typeface="Consolas"/>
              </a:rPr>
              <a:t>do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</a:t>
            </a:r>
            <a:r>
              <a:rPr lang="en-GB" sz="1600" b="1" dirty="0" smtClean="0">
                <a:latin typeface="Consolas"/>
                <a:cs typeface="Consolas"/>
              </a:rPr>
              <a:t>if</a:t>
            </a:r>
            <a:r>
              <a:rPr lang="en-GB" sz="1600" dirty="0" smtClean="0">
                <a:latin typeface="Consolas"/>
                <a:cs typeface="Consolas"/>
              </a:rPr>
              <a:t> b[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]&gt;b[i+1] </a:t>
            </a:r>
            <a:r>
              <a:rPr lang="en-GB" sz="1600" b="1" dirty="0" smtClean="0">
                <a:latin typeface="Consolas"/>
                <a:cs typeface="Consolas"/>
              </a:rPr>
              <a:t>then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	</a:t>
            </a:r>
            <a:r>
              <a:rPr lang="en-GB" sz="1600" b="1" dirty="0" smtClean="0">
                <a:latin typeface="Consolas"/>
                <a:cs typeface="Consolas"/>
              </a:rPr>
              <a:t>return</a:t>
            </a:r>
            <a:r>
              <a:rPr lang="en-GB" sz="1600" dirty="0" smtClean="0">
                <a:latin typeface="Consolas"/>
                <a:cs typeface="Consolas"/>
              </a:rPr>
              <a:t> FALSE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</a:t>
            </a:r>
            <a:r>
              <a:rPr lang="en-GB" sz="1600" b="1" dirty="0" smtClean="0">
                <a:latin typeface="Consolas"/>
                <a:cs typeface="Consolas"/>
              </a:rPr>
              <a:t>end if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end for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return </a:t>
            </a:r>
            <a:r>
              <a:rPr lang="en-GB" sz="1600" dirty="0" smtClean="0">
                <a:latin typeface="Consolas"/>
                <a:cs typeface="Consolas"/>
              </a:rPr>
              <a:t>TRUE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end function</a:t>
            </a:r>
          </a:p>
          <a:p>
            <a:r>
              <a:rPr lang="en-GB" sz="1600" dirty="0">
                <a:latin typeface="Consolas"/>
                <a:cs typeface="Consolas"/>
              </a:rPr>
              <a:t>		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random_permute</a:t>
            </a:r>
            <a:r>
              <a:rPr lang="en-GB" sz="1600" dirty="0" smtClean="0">
                <a:latin typeface="Consolas"/>
                <a:cs typeface="Consolas"/>
              </a:rPr>
              <a:t>(array b)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for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0 ≤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 ≤ (n-2) </a:t>
            </a:r>
            <a:r>
              <a:rPr lang="en-GB" sz="1600" b="1" dirty="0">
                <a:latin typeface="Consolas"/>
                <a:cs typeface="Consolas"/>
              </a:rPr>
              <a:t>do</a:t>
            </a:r>
          </a:p>
          <a:p>
            <a:r>
              <a:rPr lang="en-GB" sz="1600" dirty="0">
                <a:latin typeface="Consolas"/>
                <a:cs typeface="Consolas"/>
              </a:rPr>
              <a:t>		</a:t>
            </a:r>
            <a:r>
              <a:rPr lang="en-GB" sz="1600" dirty="0" smtClean="0">
                <a:latin typeface="Consolas"/>
                <a:cs typeface="Consolas"/>
              </a:rPr>
              <a:t>j&lt;-random(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 err="1" smtClean="0">
                <a:latin typeface="Consolas"/>
                <a:cs typeface="Consolas"/>
              </a:rPr>
              <a:t>,n</a:t>
            </a:r>
            <a:r>
              <a:rPr lang="en-GB" sz="1600" dirty="0" smtClean="0">
                <a:latin typeface="Consolas"/>
                <a:cs typeface="Consolas"/>
              </a:rPr>
              <a:t>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dirty="0" smtClean="0">
                <a:latin typeface="Consolas"/>
                <a:cs typeface="Consolas"/>
              </a:rPr>
              <a:t>	swap(b[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],b[j])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end for</a:t>
            </a:r>
          </a:p>
          <a:p>
            <a:r>
              <a:rPr lang="en-GB" sz="1600" b="1" dirty="0">
                <a:latin typeface="Consolas"/>
                <a:cs typeface="Consolas"/>
              </a:rPr>
              <a:t>e</a:t>
            </a:r>
            <a:r>
              <a:rPr lang="en-GB" sz="1600" b="1" dirty="0" smtClean="0">
                <a:latin typeface="Consolas"/>
                <a:cs typeface="Consolas"/>
              </a:rPr>
              <a:t>nd function</a:t>
            </a:r>
            <a:endParaRPr lang="en-GB" sz="1600" b="1" dirty="0">
              <a:latin typeface="Consolas"/>
              <a:cs typeface="Consolas"/>
            </a:endParaRPr>
          </a:p>
          <a:p>
            <a:endParaRPr lang="en-GB" sz="1600" b="1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bogosort</a:t>
            </a:r>
            <a:r>
              <a:rPr lang="en-GB" sz="1600" dirty="0" smtClean="0">
                <a:latin typeface="Consolas"/>
                <a:cs typeface="Consolas"/>
              </a:rPr>
              <a:t>(array s)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while</a:t>
            </a:r>
            <a:r>
              <a:rPr lang="en-GB" sz="1600" dirty="0" smtClean="0">
                <a:latin typeface="Consolas"/>
                <a:cs typeface="Consolas"/>
              </a:rPr>
              <a:t>(sorted(s)==FALSE)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random_permute</a:t>
            </a:r>
            <a:r>
              <a:rPr lang="en-GB" sz="1600" dirty="0" smtClean="0">
                <a:latin typeface="Consolas"/>
                <a:cs typeface="Consolas"/>
              </a:rPr>
              <a:t>(s)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end while</a:t>
            </a:r>
          </a:p>
          <a:p>
            <a:r>
              <a:rPr lang="en-GB" sz="1600" b="1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return </a:t>
            </a:r>
            <a:r>
              <a:rPr lang="en-GB" sz="1600" dirty="0" smtClean="0">
                <a:latin typeface="Consolas"/>
                <a:cs typeface="Consolas"/>
              </a:rPr>
              <a:t>s</a:t>
            </a:r>
          </a:p>
          <a:p>
            <a:r>
              <a:rPr lang="en-GB" sz="1600" b="1" dirty="0">
                <a:latin typeface="Consolas"/>
                <a:cs typeface="Consolas"/>
              </a:rPr>
              <a:t>e</a:t>
            </a:r>
            <a:r>
              <a:rPr lang="en-GB" sz="1600" b="1" dirty="0" smtClean="0">
                <a:latin typeface="Consolas"/>
                <a:cs typeface="Consolas"/>
              </a:rPr>
              <a:t>nd function</a:t>
            </a:r>
            <a:endParaRPr lang="en-GB" sz="1600" b="1" dirty="0">
              <a:latin typeface="Consolas"/>
              <a:cs typeface="Consola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840922" y="6451420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2.1)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1609" y="4763113"/>
            <a:ext cx="4175092" cy="1673713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57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Bogosort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1609" y="927625"/>
            <a:ext cx="4175092" cy="550920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sorted(array b)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for</a:t>
            </a:r>
            <a:r>
              <a:rPr lang="en-GB" sz="1600" dirty="0" smtClean="0">
                <a:latin typeface="Consolas"/>
                <a:cs typeface="Consolas"/>
              </a:rPr>
              <a:t> 0 ≤ 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 ≤ (n-2) </a:t>
            </a:r>
            <a:r>
              <a:rPr lang="en-GB" sz="1600" b="1" dirty="0" smtClean="0">
                <a:latin typeface="Consolas"/>
                <a:cs typeface="Consolas"/>
              </a:rPr>
              <a:t>do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</a:t>
            </a:r>
            <a:r>
              <a:rPr lang="en-GB" sz="1600" b="1" dirty="0" smtClean="0">
                <a:latin typeface="Consolas"/>
                <a:cs typeface="Consolas"/>
              </a:rPr>
              <a:t>if</a:t>
            </a:r>
            <a:r>
              <a:rPr lang="en-GB" sz="1600" dirty="0" smtClean="0">
                <a:latin typeface="Consolas"/>
                <a:cs typeface="Consolas"/>
              </a:rPr>
              <a:t> b[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]&gt;b[i+1] </a:t>
            </a:r>
            <a:r>
              <a:rPr lang="en-GB" sz="1600" b="1" dirty="0" smtClean="0">
                <a:latin typeface="Consolas"/>
                <a:cs typeface="Consolas"/>
              </a:rPr>
              <a:t>then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	</a:t>
            </a:r>
            <a:r>
              <a:rPr lang="en-GB" sz="1600" b="1" dirty="0" smtClean="0">
                <a:latin typeface="Consolas"/>
                <a:cs typeface="Consolas"/>
              </a:rPr>
              <a:t>return</a:t>
            </a:r>
            <a:r>
              <a:rPr lang="en-GB" sz="1600" dirty="0" smtClean="0">
                <a:latin typeface="Consolas"/>
                <a:cs typeface="Consolas"/>
              </a:rPr>
              <a:t> FALSE</a:t>
            </a:r>
          </a:p>
          <a:p>
            <a:r>
              <a:rPr lang="en-GB" sz="1600" dirty="0" smtClean="0">
                <a:latin typeface="Consolas"/>
                <a:cs typeface="Consolas"/>
              </a:rPr>
              <a:t>		</a:t>
            </a:r>
            <a:r>
              <a:rPr lang="en-GB" sz="1600" b="1" dirty="0" smtClean="0">
                <a:latin typeface="Consolas"/>
                <a:cs typeface="Consolas"/>
              </a:rPr>
              <a:t>end if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end for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return </a:t>
            </a:r>
            <a:r>
              <a:rPr lang="en-GB" sz="1600" dirty="0" smtClean="0">
                <a:latin typeface="Consolas"/>
                <a:cs typeface="Consolas"/>
              </a:rPr>
              <a:t>TRUE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end function</a:t>
            </a:r>
          </a:p>
          <a:p>
            <a:r>
              <a:rPr lang="en-GB" sz="1600" dirty="0">
                <a:latin typeface="Consolas"/>
                <a:cs typeface="Consolas"/>
              </a:rPr>
              <a:t>		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random_permute</a:t>
            </a:r>
            <a:r>
              <a:rPr lang="en-GB" sz="1600" dirty="0" smtClean="0">
                <a:latin typeface="Consolas"/>
                <a:cs typeface="Consolas"/>
              </a:rPr>
              <a:t>(array b)</a:t>
            </a:r>
          </a:p>
          <a:p>
            <a:r>
              <a:rPr lang="en-GB" sz="1600" b="1" dirty="0" smtClean="0">
                <a:latin typeface="Consolas"/>
                <a:cs typeface="Consolas"/>
              </a:rPr>
              <a:t>	for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0 ≤ 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>
                <a:latin typeface="Consolas"/>
                <a:cs typeface="Consolas"/>
              </a:rPr>
              <a:t> ≤ (n-2) </a:t>
            </a:r>
            <a:r>
              <a:rPr lang="en-GB" sz="1600" b="1" dirty="0">
                <a:latin typeface="Consolas"/>
                <a:cs typeface="Consolas"/>
              </a:rPr>
              <a:t>do</a:t>
            </a:r>
          </a:p>
          <a:p>
            <a:r>
              <a:rPr lang="en-GB" sz="1600" dirty="0">
                <a:latin typeface="Consolas"/>
                <a:cs typeface="Consolas"/>
              </a:rPr>
              <a:t>		</a:t>
            </a:r>
            <a:r>
              <a:rPr lang="en-GB" sz="1600" dirty="0" smtClean="0">
                <a:latin typeface="Consolas"/>
                <a:cs typeface="Consolas"/>
              </a:rPr>
              <a:t>j&lt;-random(</a:t>
            </a:r>
            <a:r>
              <a:rPr lang="en-GB" sz="1600" dirty="0" err="1">
                <a:latin typeface="Consolas"/>
                <a:cs typeface="Consolas"/>
              </a:rPr>
              <a:t>i</a:t>
            </a:r>
            <a:r>
              <a:rPr lang="en-GB" sz="1600" dirty="0" err="1" smtClean="0">
                <a:latin typeface="Consolas"/>
                <a:cs typeface="Consolas"/>
              </a:rPr>
              <a:t>,n</a:t>
            </a:r>
            <a:r>
              <a:rPr lang="en-GB" sz="1600" dirty="0" smtClean="0">
                <a:latin typeface="Consolas"/>
                <a:cs typeface="Consolas"/>
              </a:rPr>
              <a:t>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dirty="0" smtClean="0">
                <a:latin typeface="Consolas"/>
                <a:cs typeface="Consolas"/>
              </a:rPr>
              <a:t>	swap(b[</a:t>
            </a:r>
            <a:r>
              <a:rPr lang="en-GB" sz="1600" dirty="0" err="1" smtClean="0">
                <a:latin typeface="Consolas"/>
                <a:cs typeface="Consolas"/>
              </a:rPr>
              <a:t>i</a:t>
            </a:r>
            <a:r>
              <a:rPr lang="en-GB" sz="1600" dirty="0" smtClean="0">
                <a:latin typeface="Consolas"/>
                <a:cs typeface="Consolas"/>
              </a:rPr>
              <a:t>],b[j])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end for</a:t>
            </a:r>
          </a:p>
          <a:p>
            <a:r>
              <a:rPr lang="en-GB" sz="1600" b="1" dirty="0">
                <a:latin typeface="Consolas"/>
                <a:cs typeface="Consolas"/>
              </a:rPr>
              <a:t>e</a:t>
            </a:r>
            <a:r>
              <a:rPr lang="en-GB" sz="1600" b="1" dirty="0" smtClean="0">
                <a:latin typeface="Consolas"/>
                <a:cs typeface="Consolas"/>
              </a:rPr>
              <a:t>nd function</a:t>
            </a:r>
            <a:endParaRPr lang="en-GB" sz="1600" b="1" dirty="0">
              <a:latin typeface="Consolas"/>
              <a:cs typeface="Consolas"/>
            </a:endParaRPr>
          </a:p>
          <a:p>
            <a:endParaRPr lang="en-GB" sz="1600" b="1" dirty="0" smtClean="0">
              <a:latin typeface="Consolas"/>
              <a:cs typeface="Consolas"/>
            </a:endParaRPr>
          </a:p>
          <a:p>
            <a:r>
              <a:rPr lang="en-GB" sz="1600" b="1" dirty="0" smtClean="0">
                <a:latin typeface="Consolas"/>
                <a:cs typeface="Consolas"/>
              </a:rPr>
              <a:t>function</a:t>
            </a:r>
            <a:r>
              <a:rPr lang="en-GB" sz="1600" dirty="0" smtClean="0">
                <a:latin typeface="Consolas"/>
                <a:cs typeface="Consolas"/>
              </a:rPr>
              <a:t> </a:t>
            </a:r>
            <a:r>
              <a:rPr lang="en-GB" sz="1600" dirty="0" err="1" smtClean="0">
                <a:latin typeface="Consolas"/>
                <a:cs typeface="Consolas"/>
              </a:rPr>
              <a:t>bogosort</a:t>
            </a:r>
            <a:r>
              <a:rPr lang="en-GB" sz="1600" dirty="0" smtClean="0">
                <a:latin typeface="Consolas"/>
                <a:cs typeface="Consolas"/>
              </a:rPr>
              <a:t>(array s)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while</a:t>
            </a:r>
            <a:r>
              <a:rPr lang="en-GB" sz="1600" dirty="0" smtClean="0">
                <a:latin typeface="Consolas"/>
                <a:cs typeface="Consolas"/>
              </a:rPr>
              <a:t>(sorted(s)==FALSE)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GB" sz="1600" dirty="0" err="1" smtClean="0">
                <a:latin typeface="Consolas"/>
                <a:cs typeface="Consolas"/>
              </a:rPr>
              <a:t>random_permute</a:t>
            </a:r>
            <a:r>
              <a:rPr lang="en-GB" sz="1600" dirty="0" smtClean="0">
                <a:latin typeface="Consolas"/>
                <a:cs typeface="Consolas"/>
              </a:rPr>
              <a:t>(s)</a:t>
            </a:r>
          </a:p>
          <a:p>
            <a:r>
              <a:rPr lang="en-GB" sz="1600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end while</a:t>
            </a:r>
          </a:p>
          <a:p>
            <a:r>
              <a:rPr lang="en-GB" sz="1600" b="1" dirty="0">
                <a:latin typeface="Consolas"/>
                <a:cs typeface="Consolas"/>
              </a:rPr>
              <a:t>	</a:t>
            </a:r>
            <a:r>
              <a:rPr lang="en-GB" sz="1600" b="1" dirty="0" smtClean="0">
                <a:latin typeface="Consolas"/>
                <a:cs typeface="Consolas"/>
              </a:rPr>
              <a:t>return </a:t>
            </a:r>
            <a:r>
              <a:rPr lang="en-GB" sz="1600" dirty="0" smtClean="0">
                <a:latin typeface="Consolas"/>
                <a:cs typeface="Consolas"/>
              </a:rPr>
              <a:t>s</a:t>
            </a:r>
          </a:p>
          <a:p>
            <a:r>
              <a:rPr lang="en-GB" sz="1600" b="1" dirty="0">
                <a:latin typeface="Consolas"/>
                <a:cs typeface="Consolas"/>
              </a:rPr>
              <a:t>e</a:t>
            </a:r>
            <a:r>
              <a:rPr lang="en-GB" sz="1600" b="1" dirty="0" smtClean="0">
                <a:latin typeface="Consolas"/>
                <a:cs typeface="Consolas"/>
              </a:rPr>
              <a:t>nd function</a:t>
            </a:r>
            <a:endParaRPr lang="en-GB" sz="1600" b="1" dirty="0">
              <a:latin typeface="Consolas"/>
              <a:cs typeface="Consola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1609" y="4763113"/>
            <a:ext cx="4175092" cy="1673713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3613132" y="5243207"/>
            <a:ext cx="5490332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TIME COMPLEXITY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There</a:t>
            </a:r>
            <a:r>
              <a:rPr lang="es-ES" dirty="0" smtClean="0"/>
              <a:t> are N! </a:t>
            </a:r>
            <a:r>
              <a:rPr lang="es-ES" dirty="0" err="1"/>
              <a:t>d</a:t>
            </a:r>
            <a:r>
              <a:rPr lang="es-ES" dirty="0" err="1" smtClean="0"/>
              <a:t>ifferent</a:t>
            </a:r>
            <a:r>
              <a:rPr lang="es-ES" dirty="0" smtClean="0"/>
              <a:t> </a:t>
            </a:r>
            <a:r>
              <a:rPr lang="es-ES" dirty="0" err="1" smtClean="0"/>
              <a:t>permutations</a:t>
            </a:r>
            <a:r>
              <a:rPr lang="es-ES" dirty="0" smtClean="0"/>
              <a:t> of N </a:t>
            </a:r>
            <a:r>
              <a:rPr lang="es-ES" dirty="0" err="1" smtClean="0"/>
              <a:t>elements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If</a:t>
            </a:r>
            <a:r>
              <a:rPr lang="es-ES" dirty="0" smtClean="0"/>
              <a:t> a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permutation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obtained</a:t>
            </a:r>
            <a:r>
              <a:rPr lang="es-ES" dirty="0" smtClean="0"/>
              <a:t> in </a:t>
            </a:r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 smtClean="0"/>
              <a:t>attempt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happens</a:t>
            </a:r>
            <a:r>
              <a:rPr lang="es-ES" dirty="0" smtClean="0"/>
              <a:t> at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end</a:t>
            </a:r>
            <a:r>
              <a:rPr lang="es-ES" dirty="0" smtClean="0"/>
              <a:t>: </a:t>
            </a:r>
            <a:r>
              <a:rPr lang="es-ES" dirty="0" err="1" smtClean="0"/>
              <a:t>Ω</a:t>
            </a:r>
            <a:r>
              <a:rPr lang="es-ES" dirty="0" smtClean="0"/>
              <a:t>(N!)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45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16433" y="5951540"/>
            <a:ext cx="9187457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Repeatedly insert the next unsorted element into its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  <a:latin typeface="Arial Narrow"/>
                <a:cs typeface="Arial Narrow"/>
              </a:rPr>
              <a:t>correct place in the sorted sequence.</a:t>
            </a:r>
            <a:endParaRPr lang="en-GB" sz="24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84417" y="3728391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2.2)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83386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741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059952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Heap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Lab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.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closed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366979"/>
            <a:ext cx="4121641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/>
              <a:t>123</a:t>
            </a:r>
            <a:r>
              <a:rPr lang="es-ES" sz="2400" dirty="0" smtClean="0"/>
              <a:t> final </a:t>
            </a:r>
            <a:r>
              <a:rPr lang="es-ES" sz="2400" dirty="0" err="1" smtClean="0"/>
              <a:t>submissions</a:t>
            </a:r>
            <a:endParaRPr lang="es-ES" sz="20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smtClean="0">
                <a:sym typeface="Wingdings"/>
              </a:rPr>
              <a:t>63% of </a:t>
            </a:r>
            <a:r>
              <a:rPr lang="es-ES" sz="2400" dirty="0" err="1" smtClean="0">
                <a:sym typeface="Wingdings"/>
              </a:rPr>
              <a:t>submission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err="1" smtClean="0">
                <a:sym typeface="Wingdings"/>
              </a:rPr>
              <a:t>over</a:t>
            </a:r>
            <a:r>
              <a:rPr lang="es-ES" sz="2400" dirty="0" smtClean="0">
                <a:sym typeface="Wingdings"/>
              </a:rPr>
              <a:t> </a:t>
            </a:r>
            <a:r>
              <a:rPr lang="es-ES" sz="2400" dirty="0" smtClean="0">
                <a:sym typeface="Wingdings"/>
              </a:rPr>
              <a:t>70 </a:t>
            </a:r>
            <a:r>
              <a:rPr lang="es-ES" sz="2400" dirty="0" smtClean="0">
                <a:sym typeface="Wingdings"/>
              </a:rPr>
              <a:t>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lab. submission closed at </a:t>
            </a:r>
            <a:r>
              <a:rPr lang="en-GB" sz="2400" b="1" dirty="0" smtClean="0">
                <a:latin typeface="Arial Narrow"/>
                <a:cs typeface="Arial Narrow"/>
              </a:rPr>
              <a:t>4PM on Friday 8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070809"/>
              </p:ext>
            </p:extLst>
          </p:nvPr>
        </p:nvGraphicFramePr>
        <p:xfrm>
          <a:off x="1181863" y="2320168"/>
          <a:ext cx="6756020" cy="380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40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25418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235790"/>
            <a:ext cx="4729069" cy="209777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1077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54695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47897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98498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329052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50731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72215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09495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67864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220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7688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376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65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81771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67864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220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9487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2930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5647" y="995175"/>
            <a:ext cx="27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22202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0033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67864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220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85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42175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4652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07957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4802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1534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65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22215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6700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90930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69487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86604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7439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04237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93805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7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=1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5353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108918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22686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165185" y="2855078"/>
            <a:ext cx="250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END OF 1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st 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FOR-LOOP ITERATION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66581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1598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2433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51313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8158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Graphs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Quiz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still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open)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16433" y="1251199"/>
            <a:ext cx="6724918" cy="830997"/>
          </a:xfrm>
          <a:prstGeom prst="rect">
            <a:avLst/>
          </a:prstGeom>
          <a:solidFill>
            <a:srgbClr val="DDD9C3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81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</a:rPr>
              <a:t>students (out of </a:t>
            </a:r>
            <a:r>
              <a:rPr lang="en-GB" sz="2400" dirty="0" smtClean="0">
                <a:latin typeface="Arial Narrow"/>
                <a:cs typeface="Arial Narrow"/>
              </a:rPr>
              <a:t>142) </a:t>
            </a:r>
            <a:r>
              <a:rPr lang="en-GB" sz="2400" dirty="0" smtClean="0">
                <a:latin typeface="Arial Narrow"/>
                <a:cs typeface="Arial Narrow"/>
              </a:rPr>
              <a:t>have not made any attempt yet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Just 5 </a:t>
            </a:r>
            <a:r>
              <a:rPr lang="en-GB" sz="2400" dirty="0" smtClean="0">
                <a:latin typeface="Arial Narrow"/>
                <a:cs typeface="Arial Narrow"/>
              </a:rPr>
              <a:t>students over </a:t>
            </a:r>
            <a:r>
              <a:rPr lang="en-GB" sz="2400" dirty="0" smtClean="0">
                <a:latin typeface="Arial Narrow"/>
                <a:cs typeface="Arial Narrow"/>
              </a:rPr>
              <a:t>70</a:t>
            </a:r>
            <a:endParaRPr lang="en-GB" sz="2400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 submission closes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935559"/>
              </p:ext>
            </p:extLst>
          </p:nvPr>
        </p:nvGraphicFramePr>
        <p:xfrm>
          <a:off x="1668610" y="2322016"/>
          <a:ext cx="6304552" cy="371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956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71278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48648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48974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2462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153334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3265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05029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71615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3603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0506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97969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59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5517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6162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3595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681068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2990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4595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4407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937758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=2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76934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66291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35253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165185" y="2855078"/>
            <a:ext cx="251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END OF 2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nd 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FOR-LOOP ITERATION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10823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31902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2433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8888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4014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8156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48648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46458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4614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532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397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76417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72966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12574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190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2614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9462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88772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959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59280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190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2614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2921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5668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21602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90117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190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2614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2411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Graphs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Lab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Submission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still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open) 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6305177"/>
            <a:ext cx="9144000" cy="461665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Arial Narrow"/>
                <a:cs typeface="Arial Narrow"/>
              </a:rPr>
              <a:t>This lab submission closes at </a:t>
            </a:r>
            <a:r>
              <a:rPr lang="en-GB" sz="2400" b="1" dirty="0" smtClean="0">
                <a:latin typeface="Arial Narrow"/>
                <a:cs typeface="Arial Narrow"/>
              </a:rPr>
              <a:t>4PM on Friday 15</a:t>
            </a:r>
            <a:r>
              <a:rPr lang="en-GB" sz="2400" b="1" baseline="30000" dirty="0" smtClean="0">
                <a:latin typeface="Arial Narrow"/>
                <a:cs typeface="Arial Narrow"/>
              </a:rPr>
              <a:t>th</a:t>
            </a:r>
            <a:r>
              <a:rPr lang="en-GB" sz="2400" b="1" dirty="0" smtClean="0">
                <a:latin typeface="Arial Narrow"/>
                <a:cs typeface="Arial Narrow"/>
              </a:rPr>
              <a:t> February</a:t>
            </a:r>
            <a:endParaRPr lang="en-GB" sz="2400" b="1" dirty="0">
              <a:latin typeface="Arial Narrow"/>
              <a:cs typeface="Arial Narrow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16433" y="1251199"/>
            <a:ext cx="6865982" cy="830997"/>
          </a:xfrm>
          <a:prstGeom prst="rect">
            <a:avLst/>
          </a:prstGeom>
          <a:solidFill>
            <a:srgbClr val="DDD9C3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>
                <a:latin typeface="Arial Narrow"/>
                <a:cs typeface="Arial Narrow"/>
              </a:rPr>
              <a:t>122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</a:rPr>
              <a:t>students (out of </a:t>
            </a:r>
            <a:r>
              <a:rPr lang="en-GB" sz="2400" dirty="0" smtClean="0">
                <a:latin typeface="Arial Narrow"/>
                <a:cs typeface="Arial Narrow"/>
              </a:rPr>
              <a:t>142) </a:t>
            </a:r>
            <a:r>
              <a:rPr lang="en-GB" sz="2400" dirty="0" smtClean="0">
                <a:latin typeface="Arial Narrow"/>
                <a:cs typeface="Arial Narrow"/>
              </a:rPr>
              <a:t>have not made any attempt yet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 Narrow"/>
                <a:cs typeface="Arial Narrow"/>
              </a:rPr>
              <a:t>9</a:t>
            </a:r>
            <a:r>
              <a:rPr lang="en-GB" sz="2400" dirty="0" smtClean="0">
                <a:latin typeface="Arial Narrow"/>
                <a:cs typeface="Arial Narrow"/>
              </a:rPr>
              <a:t> </a:t>
            </a:r>
            <a:r>
              <a:rPr lang="en-GB" sz="2400" dirty="0" smtClean="0">
                <a:latin typeface="Arial Narrow"/>
                <a:cs typeface="Arial Narrow"/>
              </a:rPr>
              <a:t>students over </a:t>
            </a:r>
            <a:r>
              <a:rPr lang="en-GB" sz="2400" dirty="0" smtClean="0">
                <a:latin typeface="Arial Narrow"/>
                <a:cs typeface="Arial Narrow"/>
              </a:rPr>
              <a:t>70 </a:t>
            </a:r>
            <a:r>
              <a:rPr lang="en-GB" sz="2400" dirty="0" smtClean="0">
                <a:latin typeface="Arial Narrow"/>
                <a:cs typeface="Arial Narrow"/>
              </a:rPr>
              <a:t>already </a:t>
            </a:r>
            <a:r>
              <a:rPr lang="en-GB" sz="2400" dirty="0" smtClean="0">
                <a:latin typeface="Arial Narrow"/>
                <a:cs typeface="Arial Narrow"/>
                <a:sym typeface="Wingdings"/>
              </a:rPr>
              <a:t></a:t>
            </a:r>
            <a:endParaRPr lang="en-GB" sz="2400" dirty="0">
              <a:latin typeface="Arial Narrow"/>
              <a:cs typeface="Arial Narrow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6982"/>
              </p:ext>
            </p:extLst>
          </p:nvPr>
        </p:nvGraphicFramePr>
        <p:xfrm>
          <a:off x="1227615" y="2153840"/>
          <a:ext cx="6445671" cy="4038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514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17945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4592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1813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6692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68142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959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706988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4249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59396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20251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88917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653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5984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4592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91565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577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1866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19593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50980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827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4897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708088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16666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7507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3776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1806" y="2937758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=3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42265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35830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5546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165185" y="2855078"/>
            <a:ext cx="249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END OF 3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rd 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FOR-LOOP ITERATION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87606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2289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23951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3683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979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09911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48269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332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705665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99230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0426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5962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72587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33259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2730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1666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13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Schedule Term2  (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first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half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)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30111" y="1098224"/>
            <a:ext cx="626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Tue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Wed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Thu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s-E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r>
              <a:rPr lang="es-E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-16433" y="1360692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30111" y="1431247"/>
            <a:ext cx="794455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14-Jan			15-Jan			16-Jan			17-Jan			18-Jan</a:t>
            </a:r>
            <a:endParaRPr lang="es-ES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95829" y="2575351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>
                <a:solidFill>
                  <a:srgbClr val="000000"/>
                </a:solidFill>
              </a:rPr>
              <a:t>Lecture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rgbClr val="000000"/>
                </a:solidFill>
              </a:rPr>
              <a:t>12 </a:t>
            </a:r>
            <a:r>
              <a:rPr lang="es-ES" sz="1400" b="1" dirty="0" smtClean="0">
                <a:solidFill>
                  <a:srgbClr val="000000"/>
                </a:solidFill>
              </a:rPr>
              <a:t>		Lab.12					Lab.12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/>
              <a:t>Hashing</a:t>
            </a:r>
            <a:r>
              <a:rPr lang="es-ES" sz="1400" b="1" dirty="0"/>
              <a:t> </a:t>
            </a:r>
            <a:r>
              <a:rPr lang="es-ES" sz="1400" b="1" dirty="0" err="1"/>
              <a:t>quiz</a:t>
            </a:r>
            <a:endParaRPr lang="es-ES" sz="1400" b="1" dirty="0"/>
          </a:p>
          <a:p>
            <a:r>
              <a:rPr lang="es-ES" sz="1400" b="1" dirty="0" smtClean="0">
                <a:solidFill>
                  <a:srgbClr val="FF0000"/>
                </a:solidFill>
              </a:rPr>
              <a:t>												</a:t>
            </a:r>
            <a:r>
              <a:rPr lang="es-ES" sz="1400" b="1" dirty="0" err="1" smtClean="0">
                <a:solidFill>
                  <a:srgbClr val="000000"/>
                </a:solidFill>
              </a:rPr>
              <a:t>Lab</a:t>
            </a:r>
            <a:r>
              <a:rPr lang="es-ES" sz="1400" b="1" dirty="0" smtClean="0">
                <a:solidFill>
                  <a:srgbClr val="000000"/>
                </a:solidFill>
              </a:rPr>
              <a:t>. </a:t>
            </a:r>
            <a:r>
              <a:rPr lang="es-ES" sz="1400" b="1" dirty="0" err="1" smtClean="0">
                <a:solidFill>
                  <a:srgbClr val="000000"/>
                </a:solidFill>
              </a:rPr>
              <a:t>Submission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</a:rPr>
              <a:t>Binary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</a:rPr>
              <a:t>Search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8162" y="3534527"/>
            <a:ext cx="7908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solidFill>
                  <a:srgbClr val="000000"/>
                </a:solidFill>
              </a:rPr>
              <a:t>Lecture</a:t>
            </a:r>
            <a:r>
              <a:rPr lang="es-ES" sz="1400" b="1" dirty="0">
                <a:solidFill>
                  <a:srgbClr val="000000"/>
                </a:solidFill>
              </a:rPr>
              <a:t> 13		Lab.13					Lab.</a:t>
            </a:r>
            <a:r>
              <a:rPr lang="es-ES" sz="1400" b="1" dirty="0" smtClean="0">
                <a:solidFill>
                  <a:srgbClr val="000000"/>
                </a:solidFill>
              </a:rPr>
              <a:t>13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1400" b="1" dirty="0" err="1" smtClean="0">
                <a:solidFill>
                  <a:srgbClr val="000000"/>
                </a:solidFill>
              </a:rPr>
              <a:t>Binary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 err="1">
                <a:solidFill>
                  <a:srgbClr val="000000"/>
                </a:solidFill>
              </a:rPr>
              <a:t>Search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 err="1">
                <a:solidFill>
                  <a:srgbClr val="000000"/>
                </a:solidFill>
              </a:rPr>
              <a:t>quiz</a:t>
            </a:r>
            <a:endParaRPr lang="es-ES" sz="1400" b="1" dirty="0" smtClean="0">
              <a:solidFill>
                <a:srgbClr val="00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		</a:t>
            </a:r>
          </a:p>
          <a:p>
            <a:r>
              <a: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									</a:t>
            </a:r>
            <a:r>
              <a:rPr lang="es-E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38162" y="4461440"/>
            <a:ext cx="790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Lecture</a:t>
            </a:r>
            <a:r>
              <a:rPr lang="es-ES" sz="1400" b="1" dirty="0" smtClean="0"/>
              <a:t> 14 		Lab.14					Lab.14  		</a:t>
            </a:r>
            <a:r>
              <a:rPr lang="es-ES" sz="1400" b="1" dirty="0" err="1">
                <a:solidFill>
                  <a:srgbClr val="000000"/>
                </a:solidFill>
              </a:rPr>
              <a:t>Implicit</a:t>
            </a:r>
            <a:r>
              <a:rPr lang="es-ES" sz="1400" b="1" dirty="0">
                <a:solidFill>
                  <a:srgbClr val="000000"/>
                </a:solidFill>
              </a:rPr>
              <a:t> Data </a:t>
            </a:r>
            <a:r>
              <a:rPr lang="es-ES" sz="1400" b="1" dirty="0" err="1">
                <a:solidFill>
                  <a:srgbClr val="000000"/>
                </a:solidFill>
              </a:rPr>
              <a:t>Structures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 err="1">
                <a:solidFill>
                  <a:srgbClr val="000000"/>
                </a:solidFill>
              </a:rPr>
              <a:t>quiz</a:t>
            </a:r>
            <a:endParaRPr lang="es-ES" sz="1400" b="1" dirty="0">
              <a:solidFill>
                <a:srgbClr val="00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          </a:t>
            </a:r>
            <a:r>
              <a:rPr lang="es-ES" sz="1400" b="1" dirty="0">
                <a:solidFill>
                  <a:srgbClr val="000000"/>
                </a:solidFill>
              </a:rPr>
              <a:t>	</a:t>
            </a:r>
            <a:r>
              <a:rPr lang="es-ES" sz="1400" b="1" dirty="0" smtClean="0">
                <a:solidFill>
                  <a:srgbClr val="000000"/>
                </a:solidFill>
              </a:rPr>
              <a:t>											</a:t>
            </a:r>
            <a:r>
              <a:rPr lang="es-ES" sz="1400" b="1" dirty="0" err="1" smtClean="0">
                <a:solidFill>
                  <a:srgbClr val="000000"/>
                </a:solidFill>
              </a:rPr>
              <a:t>Lab</a:t>
            </a:r>
            <a:r>
              <a:rPr lang="es-ES" sz="1400" b="1" dirty="0" smtClean="0">
                <a:solidFill>
                  <a:srgbClr val="000000"/>
                </a:solidFill>
              </a:rPr>
              <a:t>. </a:t>
            </a:r>
            <a:r>
              <a:rPr lang="es-ES" sz="1400" b="1" dirty="0" err="1" smtClean="0">
                <a:solidFill>
                  <a:srgbClr val="000000"/>
                </a:solidFill>
              </a:rPr>
              <a:t>Sub.Heap</a:t>
            </a:r>
            <a:r>
              <a:rPr lang="es-ES" sz="1400" b="1" dirty="0" smtClean="0">
                <a:solidFill>
                  <a:srgbClr val="000000"/>
                </a:solidFill>
              </a:rPr>
              <a:t>, </a:t>
            </a:r>
            <a:r>
              <a:rPr lang="es-ES" sz="1400" b="1" dirty="0" err="1" smtClean="0">
                <a:solidFill>
                  <a:srgbClr val="000000"/>
                </a:solidFill>
              </a:rPr>
              <a:t>Heapsort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69543" y="1682580"/>
            <a:ext cx="961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/>
              <a:t>Lecture</a:t>
            </a:r>
            <a:r>
              <a:rPr lang="es-ES" sz="1400" b="1" dirty="0"/>
              <a:t> 11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30111" y="2321353"/>
            <a:ext cx="7944556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948A54"/>
                </a:solidFill>
              </a:rPr>
              <a:t>21-Jan		</a:t>
            </a:r>
            <a:r>
              <a:rPr lang="es-ES" sz="1200" b="1" dirty="0" smtClean="0">
                <a:solidFill>
                  <a:srgbClr val="948A54"/>
                </a:solidFill>
              </a:rPr>
              <a:t>	22</a:t>
            </a:r>
            <a:r>
              <a:rPr lang="es-ES" sz="1200" b="1" dirty="0">
                <a:solidFill>
                  <a:srgbClr val="948A54"/>
                </a:solidFill>
              </a:rPr>
              <a:t>-Jan		</a:t>
            </a:r>
            <a:r>
              <a:rPr lang="es-ES" sz="1200" b="1" dirty="0" smtClean="0">
                <a:solidFill>
                  <a:srgbClr val="948A54"/>
                </a:solidFill>
              </a:rPr>
              <a:t>	23</a:t>
            </a:r>
            <a:r>
              <a:rPr lang="es-ES" sz="1200" b="1" dirty="0">
                <a:solidFill>
                  <a:srgbClr val="948A54"/>
                </a:solidFill>
              </a:rPr>
              <a:t>-Jan		</a:t>
            </a:r>
            <a:r>
              <a:rPr lang="es-ES" sz="1200" b="1" dirty="0" smtClean="0">
                <a:solidFill>
                  <a:srgbClr val="948A54"/>
                </a:solidFill>
              </a:rPr>
              <a:t>	24</a:t>
            </a:r>
            <a:r>
              <a:rPr lang="es-ES" sz="1200" b="1" dirty="0">
                <a:solidFill>
                  <a:srgbClr val="948A54"/>
                </a:solidFill>
              </a:rPr>
              <a:t>-Jan		</a:t>
            </a:r>
            <a:r>
              <a:rPr lang="es-ES" sz="1200" b="1" dirty="0" smtClean="0">
                <a:solidFill>
                  <a:srgbClr val="948A54"/>
                </a:solidFill>
              </a:rPr>
              <a:t>	25</a:t>
            </a:r>
            <a:r>
              <a:rPr lang="es-ES" sz="1200" b="1" dirty="0">
                <a:solidFill>
                  <a:srgbClr val="948A54"/>
                </a:solidFill>
              </a:rPr>
              <a:t>-</a:t>
            </a:r>
            <a:r>
              <a:rPr lang="es-ES" sz="1200" b="1" dirty="0" smtClean="0">
                <a:solidFill>
                  <a:srgbClr val="948A54"/>
                </a:solidFill>
              </a:rPr>
              <a:t>Jan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066383" y="32780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28-Jan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29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-Jan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30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-Jan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31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-Jan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01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Feb</a:t>
            </a:r>
            <a:endParaRPr lang="es-ES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-16433" y="22624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12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-20557" y="3207528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-6060" y="4162663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14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4112" y="5124996"/>
            <a:ext cx="121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Week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15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66384" y="4218231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04-Feb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05-Feb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06-Feb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07-Feb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08-Feb</a:t>
            </a:r>
            <a:endParaRPr lang="es-ES" sz="12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009940" y="5364392"/>
            <a:ext cx="7908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Lecture</a:t>
            </a:r>
            <a:r>
              <a:rPr lang="es-ES" sz="1400" b="1" dirty="0" smtClean="0"/>
              <a:t> 15 		Lab.15					Lab.15  		</a:t>
            </a:r>
            <a:r>
              <a:rPr lang="es-ES" sz="1400" b="1" dirty="0" err="1" smtClean="0">
                <a:solidFill>
                  <a:srgbClr val="000000"/>
                </a:solidFill>
              </a:rPr>
              <a:t>Graphs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</a:rPr>
              <a:t>quiz</a:t>
            </a:r>
            <a:endParaRPr lang="es-ES" sz="1400" b="1" dirty="0">
              <a:solidFill>
                <a:srgbClr val="00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          </a:t>
            </a:r>
            <a:r>
              <a:rPr lang="es-ES" sz="1400" b="1" dirty="0">
                <a:solidFill>
                  <a:srgbClr val="000000"/>
                </a:solidFill>
              </a:rPr>
              <a:t>	</a:t>
            </a:r>
            <a:r>
              <a:rPr lang="es-ES" sz="1400" b="1" dirty="0" smtClean="0">
                <a:solidFill>
                  <a:srgbClr val="000000"/>
                </a:solidFill>
              </a:rPr>
              <a:t>											</a:t>
            </a:r>
            <a:r>
              <a:rPr lang="es-ES" sz="1400" b="1" dirty="0" err="1" smtClean="0">
                <a:solidFill>
                  <a:srgbClr val="000000"/>
                </a:solidFill>
              </a:rPr>
              <a:t>Lab</a:t>
            </a:r>
            <a:r>
              <a:rPr lang="es-ES" sz="1400" b="1" dirty="0" smtClean="0">
                <a:solidFill>
                  <a:srgbClr val="000000"/>
                </a:solidFill>
              </a:rPr>
              <a:t>. </a:t>
            </a:r>
            <a:r>
              <a:rPr lang="es-ES" sz="1400" b="1" dirty="0" err="1" smtClean="0">
                <a:solidFill>
                  <a:srgbClr val="000000"/>
                </a:solidFill>
              </a:rPr>
              <a:t>Submission</a:t>
            </a:r>
            <a:r>
              <a:rPr lang="es-ES" sz="1400" b="1" dirty="0" smtClean="0">
                <a:solidFill>
                  <a:srgbClr val="000000"/>
                </a:solidFill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</a:rPr>
              <a:t>Graphs</a:t>
            </a:r>
            <a:endParaRPr lang="es-ES" sz="1400" b="1" dirty="0" smtClean="0">
              <a:solidFill>
                <a:srgbClr val="000000"/>
              </a:solidFill>
            </a:endParaRPr>
          </a:p>
          <a:p>
            <a:r>
              <a:rPr lang="es-ES" sz="1400" b="1" dirty="0" smtClean="0">
                <a:solidFill>
                  <a:srgbClr val="000000"/>
                </a:solidFill>
              </a:rPr>
              <a:t>												</a:t>
            </a:r>
            <a:r>
              <a:rPr lang="es-ES" sz="1400" b="1" dirty="0" smtClean="0">
                <a:solidFill>
                  <a:srgbClr val="FF0000"/>
                </a:solidFill>
              </a:rPr>
              <a:t>ESSAY, </a:t>
            </a:r>
            <a:r>
              <a:rPr lang="es-ES" sz="1400" b="1" dirty="0" err="1" smtClean="0">
                <a:solidFill>
                  <a:srgbClr val="FF0000"/>
                </a:solidFill>
              </a:rPr>
              <a:t>Assignment</a:t>
            </a:r>
            <a:endParaRPr lang="es-ES" sz="1400" b="1" dirty="0">
              <a:solidFill>
                <a:srgbClr val="FF0000"/>
              </a:solidFill>
            </a:endParaRPr>
          </a:p>
          <a:p>
            <a:r>
              <a:rPr lang="es-ES" sz="1400" dirty="0" smtClean="0">
                <a:solidFill>
                  <a:srgbClr val="000000"/>
                </a:solidFill>
              </a:rPr>
              <a:t>	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38162" y="5121183"/>
            <a:ext cx="7908283" cy="276999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11-Feb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12-Feb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13-Feb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14-Feb</a:t>
            </a:r>
            <a:r>
              <a:rPr lang="es-ES" sz="1200" b="1" dirty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	15-Feb</a:t>
            </a:r>
            <a:endParaRPr lang="es-ES" sz="12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038162" y="6079306"/>
            <a:ext cx="7908283" cy="307777"/>
          </a:xfrm>
          <a:prstGeom prst="rect">
            <a:avLst/>
          </a:prstGeom>
          <a:pattFill prst="ltUpDiag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</a:rPr>
              <a:t>READING WEEK (18-Feb-24Feb)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811886" y="2852961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27362" y="3800998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827362" y="4724059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827362" y="5624724"/>
            <a:ext cx="1382889" cy="276999"/>
          </a:xfrm>
          <a:prstGeom prst="rect">
            <a:avLst/>
          </a:prstGeom>
          <a:pattFill prst="pct25">
            <a:fgClr>
              <a:srgbClr val="DDD9C3"/>
            </a:fgClr>
            <a:bgClr>
              <a:prstClr val="white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Office </a:t>
            </a:r>
            <a:r>
              <a:rPr lang="es-ES" sz="1200" b="1" dirty="0" err="1" smtClean="0">
                <a:solidFill>
                  <a:schemeClr val="bg2">
                    <a:lumMod val="50000"/>
                  </a:schemeClr>
                </a:solidFill>
              </a:rPr>
              <a:t>hours</a:t>
            </a:r>
            <a:r>
              <a:rPr lang="es-ES" sz="1200" b="1" dirty="0" smtClean="0">
                <a:solidFill>
                  <a:schemeClr val="bg2">
                    <a:lumMod val="50000"/>
                  </a:schemeClr>
                </a:solidFill>
              </a:rPr>
              <a:t> 2-4pm</a:t>
            </a:r>
            <a:endParaRPr lang="es-ES" sz="1200" dirty="0"/>
          </a:p>
        </p:txBody>
      </p:sp>
      <p:sp>
        <p:nvSpPr>
          <p:cNvPr id="3" name="Estrella de 5 puntas 2"/>
          <p:cNvSpPr/>
          <p:nvPr/>
        </p:nvSpPr>
        <p:spPr>
          <a:xfrm>
            <a:off x="427259" y="5494328"/>
            <a:ext cx="582681" cy="585803"/>
          </a:xfrm>
          <a:prstGeom prst="star5">
            <a:avLst>
              <a:gd name="adj" fmla="val 23712"/>
              <a:gd name="hf" fmla="val 105146"/>
              <a:gd name="vf" fmla="val 110557"/>
            </a:avLst>
          </a:prstGeom>
          <a:solidFill>
            <a:srgbClr val="FF0000"/>
          </a:solidFill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881528" y="57099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YOU ARE HERE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79882" y="5829502"/>
            <a:ext cx="1927412" cy="250629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43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4558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5554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48094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2730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1666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2156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42328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21223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73335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7273057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166622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4284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6838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441900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219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5960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5316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3544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79827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78199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48781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5960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5316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8754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4176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213939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69649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759601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653166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2887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7693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457119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50321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383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6256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1949483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4962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0491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99765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698241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28541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0334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56364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2927911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4869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165185" y="2855078"/>
            <a:ext cx="248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END OF 4</a:t>
            </a:r>
            <a:r>
              <a:rPr lang="es-ES" baseline="30000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th 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FOR-LOOP ITERATION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422824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3619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3171091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86786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8295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-16433" y="451205"/>
            <a:ext cx="9160433" cy="614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Essay</a:t>
            </a:r>
            <a:r>
              <a:rPr lang="es-ES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Assignment</a:t>
            </a:r>
            <a:endParaRPr lang="es-ES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732291"/>
            <a:ext cx="9144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You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must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research</a:t>
            </a:r>
            <a:r>
              <a:rPr lang="es-ES" sz="2400" dirty="0" smtClean="0">
                <a:latin typeface="Arial Narrow"/>
                <a:cs typeface="Arial Narrow"/>
              </a:rPr>
              <a:t> and </a:t>
            </a:r>
            <a:r>
              <a:rPr lang="es-ES" sz="2400" dirty="0" err="1" smtClean="0">
                <a:latin typeface="Arial Narrow"/>
                <a:cs typeface="Arial Narrow"/>
              </a:rPr>
              <a:t>write</a:t>
            </a:r>
            <a:r>
              <a:rPr lang="es-ES" sz="2400" dirty="0" smtClean="0">
                <a:latin typeface="Arial Narrow"/>
                <a:cs typeface="Arial Narrow"/>
              </a:rPr>
              <a:t> short </a:t>
            </a:r>
            <a:r>
              <a:rPr lang="es-ES" sz="2400" dirty="0" err="1" smtClean="0">
                <a:latin typeface="Arial Narrow"/>
                <a:cs typeface="Arial Narrow"/>
              </a:rPr>
              <a:t>summaries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on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one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algorithm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and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one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 data </a:t>
            </a:r>
            <a:r>
              <a:rPr lang="es-ES" sz="2400" b="1" dirty="0" err="1" smtClean="0">
                <a:solidFill>
                  <a:srgbClr val="FF0000"/>
                </a:solidFill>
                <a:latin typeface="Arial Narrow"/>
                <a:cs typeface="Arial Narrow"/>
              </a:rPr>
              <a:t>structure</a:t>
            </a:r>
            <a:endParaRPr lang="es-ES" sz="2400" b="1" dirty="0" smtClean="0">
              <a:solidFill>
                <a:srgbClr val="FF0000"/>
              </a:solidFill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endParaRPr lang="es-ES" sz="24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You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>
                <a:latin typeface="Arial Narrow"/>
                <a:cs typeface="Arial Narrow"/>
              </a:rPr>
              <a:t>are </a:t>
            </a:r>
            <a:r>
              <a:rPr lang="es-ES" sz="2400" dirty="0" err="1">
                <a:latin typeface="Arial Narrow"/>
                <a:cs typeface="Arial Narrow"/>
              </a:rPr>
              <a:t>not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required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to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implement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them</a:t>
            </a:r>
            <a:r>
              <a:rPr lang="es-ES" sz="2400" dirty="0">
                <a:latin typeface="Arial Narrow"/>
                <a:cs typeface="Arial Narrow"/>
              </a:rPr>
              <a:t> (</a:t>
            </a:r>
            <a:r>
              <a:rPr lang="es-ES" sz="2400" dirty="0" err="1">
                <a:latin typeface="Arial Narrow"/>
                <a:cs typeface="Arial Narrow"/>
              </a:rPr>
              <a:t>though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you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may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wish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to</a:t>
            </a:r>
            <a:r>
              <a:rPr lang="es-ES" sz="2400" dirty="0">
                <a:latin typeface="Arial Narrow"/>
                <a:cs typeface="Arial Narrow"/>
              </a:rPr>
              <a:t> in </a:t>
            </a:r>
            <a:r>
              <a:rPr lang="es-ES" sz="2400" dirty="0" err="1">
                <a:latin typeface="Arial Narrow"/>
                <a:cs typeface="Arial Narrow"/>
              </a:rPr>
              <a:t>order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to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help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your</a:t>
            </a:r>
            <a:r>
              <a:rPr lang="es-ES" sz="2400" dirty="0" smtClean="0">
                <a:latin typeface="Arial Narrow"/>
                <a:cs typeface="Arial Narrow"/>
              </a:rPr>
              <a:t>  </a:t>
            </a:r>
            <a:r>
              <a:rPr lang="es-ES" sz="2400" dirty="0" err="1" smtClean="0">
                <a:latin typeface="Arial Narrow"/>
                <a:cs typeface="Arial Narrow"/>
              </a:rPr>
              <a:t>understanding</a:t>
            </a:r>
            <a:r>
              <a:rPr lang="es-ES" sz="2400" dirty="0" smtClean="0">
                <a:latin typeface="Arial Narrow"/>
                <a:cs typeface="Arial Narrow"/>
              </a:rPr>
              <a:t>)</a:t>
            </a:r>
          </a:p>
          <a:p>
            <a:pPr marL="342900" indent="-342900" algn="just">
              <a:buFont typeface="Arial"/>
              <a:buChar char="•"/>
            </a:pPr>
            <a:endParaRPr lang="es-ES" sz="24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err="1">
                <a:latin typeface="Arial Narrow"/>
                <a:cs typeface="Arial Narrow"/>
              </a:rPr>
              <a:t>Each</a:t>
            </a:r>
            <a:r>
              <a:rPr lang="es-ES" sz="2400" dirty="0">
                <a:latin typeface="Arial Narrow"/>
                <a:cs typeface="Arial Narrow"/>
              </a:rPr>
              <a:t> of </a:t>
            </a:r>
            <a:r>
              <a:rPr lang="es-ES" sz="2400" dirty="0" err="1">
                <a:latin typeface="Arial Narrow"/>
                <a:cs typeface="Arial Narrow"/>
              </a:rPr>
              <a:t>the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summaries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should</a:t>
            </a:r>
            <a:r>
              <a:rPr lang="es-ES" sz="2400" dirty="0">
                <a:latin typeface="Arial Narrow"/>
                <a:cs typeface="Arial Narrow"/>
              </a:rPr>
              <a:t> be 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no more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than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two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sides</a:t>
            </a:r>
            <a:r>
              <a:rPr lang="es-ES" sz="2400" b="1" dirty="0">
                <a:solidFill>
                  <a:srgbClr val="FF0000"/>
                </a:solidFill>
                <a:latin typeface="Arial Narrow"/>
                <a:cs typeface="Arial Narrow"/>
              </a:rPr>
              <a:t> of A4 </a:t>
            </a:r>
            <a:r>
              <a:rPr lang="es-ES" sz="2400" b="1" dirty="0" err="1">
                <a:solidFill>
                  <a:srgbClr val="FF0000"/>
                </a:solidFill>
                <a:latin typeface="Arial Narrow"/>
                <a:cs typeface="Arial Narrow"/>
              </a:rPr>
              <a:t>paper</a:t>
            </a:r>
            <a:r>
              <a:rPr lang="es-ES" sz="2400" dirty="0">
                <a:latin typeface="Arial Narrow"/>
                <a:cs typeface="Arial Narrow"/>
              </a:rPr>
              <a:t>,  </a:t>
            </a:r>
            <a:r>
              <a:rPr lang="es-ES" sz="2400" dirty="0" err="1">
                <a:latin typeface="Arial Narrow"/>
                <a:cs typeface="Arial Narrow"/>
              </a:rPr>
              <a:t>including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any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diagrams</a:t>
            </a:r>
            <a:r>
              <a:rPr lang="es-ES" sz="2400" dirty="0">
                <a:latin typeface="Arial Narrow"/>
                <a:cs typeface="Arial Narrow"/>
              </a:rPr>
              <a:t>, </a:t>
            </a:r>
            <a:r>
              <a:rPr lang="es-ES" sz="2400" dirty="0" err="1">
                <a:latin typeface="Arial Narrow"/>
                <a:cs typeface="Arial Narrow"/>
              </a:rPr>
              <a:t>pictures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or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pseudocode</a:t>
            </a:r>
            <a:r>
              <a:rPr lang="es-ES" sz="2400" dirty="0" smtClean="0">
                <a:latin typeface="Arial Narrow"/>
                <a:cs typeface="Arial Narrow"/>
              </a:rPr>
              <a:t> (</a:t>
            </a:r>
            <a:r>
              <a:rPr lang="es-ES" sz="2400" dirty="0" err="1" smtClean="0">
                <a:latin typeface="Arial Narrow"/>
                <a:cs typeface="Arial Narrow"/>
              </a:rPr>
              <a:t>you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loose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points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for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not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meeting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this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condition</a:t>
            </a:r>
            <a:r>
              <a:rPr lang="es-ES" sz="2400" dirty="0" smtClean="0">
                <a:latin typeface="Arial Narrow"/>
                <a:cs typeface="Arial Narrow"/>
              </a:rPr>
              <a:t>).</a:t>
            </a:r>
            <a:endParaRPr lang="es-ES" sz="24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endParaRPr lang="es-ES" sz="2400" dirty="0" smtClean="0">
              <a:latin typeface="Arial Narrow"/>
              <a:cs typeface="Arial Narrow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err="1" smtClean="0">
                <a:latin typeface="Arial Narrow"/>
                <a:cs typeface="Arial Narrow"/>
              </a:rPr>
              <a:t>You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must</a:t>
            </a:r>
            <a:r>
              <a:rPr lang="es-ES" sz="2400" dirty="0" smtClean="0">
                <a:latin typeface="Arial Narrow"/>
                <a:cs typeface="Arial Narrow"/>
              </a:rPr>
              <a:t> </a:t>
            </a:r>
            <a:r>
              <a:rPr lang="es-ES" sz="2400" dirty="0" err="1" smtClean="0">
                <a:latin typeface="Arial Narrow"/>
                <a:cs typeface="Arial Narrow"/>
              </a:rPr>
              <a:t>submit</a:t>
            </a:r>
            <a:r>
              <a:rPr lang="es-ES" sz="2400" dirty="0" smtClean="0">
                <a:latin typeface="Arial Narrow"/>
                <a:cs typeface="Arial Narrow"/>
              </a:rPr>
              <a:t> a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PDF </a:t>
            </a:r>
            <a:r>
              <a:rPr lang="es-ES" sz="2400" b="1" dirty="0" smtClean="0">
                <a:solidFill>
                  <a:srgbClr val="FF0000"/>
                </a:solidFill>
                <a:latin typeface="Arial Narrow"/>
                <a:cs typeface="Arial Narrow"/>
              </a:rPr>
              <a:t>file </a:t>
            </a:r>
            <a:r>
              <a:rPr lang="es-ES" sz="2400" dirty="0">
                <a:latin typeface="Arial Narrow"/>
                <a:cs typeface="Arial Narrow"/>
              </a:rPr>
              <a:t>(</a:t>
            </a:r>
            <a:r>
              <a:rPr lang="es-ES" sz="2400" dirty="0" err="1">
                <a:latin typeface="Arial Narrow"/>
                <a:cs typeface="Arial Narrow"/>
              </a:rPr>
              <a:t>you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loose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points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for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not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meeting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this</a:t>
            </a:r>
            <a:r>
              <a:rPr lang="es-ES" sz="2400" dirty="0">
                <a:latin typeface="Arial Narrow"/>
                <a:cs typeface="Arial Narrow"/>
              </a:rPr>
              <a:t> </a:t>
            </a:r>
            <a:r>
              <a:rPr lang="es-ES" sz="2400" dirty="0" err="1">
                <a:latin typeface="Arial Narrow"/>
                <a:cs typeface="Arial Narrow"/>
              </a:rPr>
              <a:t>condition</a:t>
            </a:r>
            <a:r>
              <a:rPr lang="es-ES" sz="2400" dirty="0">
                <a:latin typeface="Arial Narrow"/>
                <a:cs typeface="Arial Narrow"/>
              </a:rPr>
              <a:t>).</a:t>
            </a:r>
            <a:endParaRPr lang="es-ES" sz="2400" b="1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3586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98800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8336" y="3427781"/>
            <a:ext cx="4729069" cy="235740"/>
          </a:xfrm>
          <a:prstGeom prst="rect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-52982" y="1125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DIN Condensed Bold"/>
                <a:cs typeface="DIN Condensed Bold"/>
              </a:rPr>
              <a:t>j</a:t>
            </a:r>
            <a:r>
              <a:rPr lang="es-ES" dirty="0" smtClean="0">
                <a:solidFill>
                  <a:srgbClr val="FF0000"/>
                </a:solidFill>
                <a:latin typeface="DIN Condensed Bold"/>
                <a:cs typeface="DIN Condensed Bold"/>
              </a:rPr>
              <a:t>=4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823281" y="112580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716846" y="772662"/>
            <a:ext cx="23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j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01202"/>
              </p:ext>
            </p:extLst>
          </p:nvPr>
        </p:nvGraphicFramePr>
        <p:xfrm>
          <a:off x="5468686" y="2276754"/>
          <a:ext cx="38185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5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87614" y="19254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  <a:latin typeface="DIN Condensed Bold"/>
                <a:cs typeface="DIN Condensed Bold"/>
              </a:rPr>
              <a:t>key</a:t>
            </a:r>
            <a:endParaRPr lang="es-ES" dirty="0">
              <a:solidFill>
                <a:srgbClr val="FF0000"/>
              </a:solidFill>
              <a:latin typeface="DIN Condensed Bold"/>
              <a:cs typeface="DIN Condensed Bold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232633" y="1129591"/>
            <a:ext cx="0" cy="2315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126198" y="776452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8806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378336" y="927625"/>
            <a:ext cx="4729069" cy="28007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/>
                <a:cs typeface="Consolas"/>
              </a:rPr>
              <a:t>function </a:t>
            </a:r>
            <a:r>
              <a:rPr lang="en-GB" sz="1600" dirty="0" smtClean="0">
                <a:latin typeface="Consolas"/>
                <a:cs typeface="Consolas"/>
              </a:rPr>
              <a:t>insertion (array s)</a:t>
            </a:r>
          </a:p>
          <a:p>
            <a:r>
              <a:rPr lang="en-GB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for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1 ≤ j &lt; length(s)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key </a:t>
            </a:r>
            <a:r>
              <a:rPr lang="en-US" sz="1600" dirty="0">
                <a:latin typeface="Consolas"/>
                <a:cs typeface="Consolas"/>
              </a:rPr>
              <a:t>← s[j]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j−1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	</a:t>
            </a:r>
            <a:r>
              <a:rPr lang="en-US" sz="1600" b="1" dirty="0" smtClean="0">
                <a:latin typeface="Consolas"/>
                <a:cs typeface="Consolas"/>
              </a:rPr>
              <a:t>while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≥ 0 ∧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&gt; key  </a:t>
            </a:r>
            <a:r>
              <a:rPr lang="en-US" sz="1600" b="1" dirty="0">
                <a:latin typeface="Consolas"/>
                <a:cs typeface="Consolas"/>
              </a:rPr>
              <a:t>do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s</a:t>
            </a:r>
            <a:r>
              <a:rPr lang="en-US" sz="1600" dirty="0">
                <a:latin typeface="Consolas"/>
                <a:cs typeface="Consolas"/>
              </a:rPr>
              <a:t>[i+1] ← 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	</a:t>
            </a:r>
            <a:r>
              <a:rPr lang="en-US" sz="1600" dirty="0" err="1" smtClean="0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←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- 1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	end </a:t>
            </a:r>
            <a:r>
              <a:rPr lang="en-US" sz="1600" b="1" dirty="0">
                <a:latin typeface="Consolas"/>
                <a:cs typeface="Consolas"/>
              </a:rPr>
              <a:t>while</a:t>
            </a:r>
          </a:p>
          <a:p>
            <a:r>
              <a:rPr lang="en-US" sz="1600" dirty="0" smtClean="0">
                <a:latin typeface="Consolas"/>
                <a:cs typeface="Consolas"/>
              </a:rPr>
              <a:t>		s</a:t>
            </a:r>
            <a:r>
              <a:rPr lang="en-US" sz="1600" dirty="0">
                <a:latin typeface="Consolas"/>
                <a:cs typeface="Consolas"/>
              </a:rPr>
              <a:t>[i+1] ← key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end </a:t>
            </a:r>
            <a:r>
              <a:rPr lang="en-US" sz="1600" b="1" dirty="0">
                <a:latin typeface="Consolas"/>
                <a:cs typeface="Consolas"/>
              </a:rPr>
              <a:t>for</a:t>
            </a:r>
          </a:p>
          <a:p>
            <a:r>
              <a:rPr lang="en-US" sz="1600" b="1" dirty="0">
                <a:latin typeface="Consolas"/>
                <a:cs typeface="Consolas"/>
              </a:rPr>
              <a:t>end function</a:t>
            </a:r>
            <a:r>
              <a:rPr lang="en-GB" sz="1600" b="1" dirty="0">
                <a:latin typeface="Consolas"/>
                <a:cs typeface="Consolas"/>
              </a:rPr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INSERTION 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15903"/>
              </p:ext>
            </p:extLst>
          </p:nvPr>
        </p:nvGraphicFramePr>
        <p:xfrm>
          <a:off x="5442375" y="1357380"/>
          <a:ext cx="261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112"/>
                <a:gridCol w="522112"/>
                <a:gridCol w="522112"/>
                <a:gridCol w="522112"/>
                <a:gridCol w="52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5468686" y="1701200"/>
            <a:ext cx="2922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[0]	    [1]	     [2]	       [3]          [4]	</a:t>
            </a: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21434" y="3432870"/>
            <a:ext cx="6763804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/>
              <a:t>TIME COMPLEXITY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(j) </a:t>
            </a:r>
            <a:r>
              <a:rPr lang="es-ES" dirty="0" err="1" smtClean="0"/>
              <a:t>executes</a:t>
            </a:r>
            <a:r>
              <a:rPr lang="es-ES" dirty="0" smtClean="0"/>
              <a:t> (N-1) times 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r>
              <a:rPr lang="es-ES" dirty="0" smtClean="0"/>
              <a:t> (i) </a:t>
            </a:r>
            <a:r>
              <a:rPr lang="es-ES" dirty="0" err="1" smtClean="0"/>
              <a:t>makes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j </a:t>
            </a:r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writes</a:t>
            </a: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=&gt; </a:t>
            </a:r>
            <a:r>
              <a:rPr lang="es-ES" dirty="0" err="1" smtClean="0"/>
              <a:t>Θ</a:t>
            </a:r>
            <a:r>
              <a:rPr lang="es-ES" dirty="0" smtClean="0"/>
              <a:t> (N</a:t>
            </a:r>
            <a:r>
              <a:rPr lang="es-ES" baseline="30000" dirty="0" smtClean="0"/>
              <a:t>2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427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Work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1305904"/>
            <a:ext cx="9144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400" b="1" dirty="0" smtClean="0">
                <a:latin typeface="Arial Narrow"/>
                <a:cs typeface="Arial Narrow"/>
              </a:rPr>
              <a:t>Reading</a:t>
            </a:r>
            <a:endParaRPr lang="es-ES" sz="2400" b="1" dirty="0">
              <a:latin typeface="Arial Narrow"/>
              <a:cs typeface="Arial Narrow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 dirty="0" smtClean="0">
                <a:latin typeface="Arial Narrow"/>
                <a:cs typeface="Arial Narrow"/>
              </a:rPr>
              <a:t>CLRS</a:t>
            </a:r>
            <a:r>
              <a:rPr lang="en-US" sz="2400" dirty="0">
                <a:latin typeface="Arial Narrow"/>
                <a:cs typeface="Arial Narrow"/>
              </a:rPr>
              <a:t>, sections 2.1, </a:t>
            </a:r>
            <a:r>
              <a:rPr lang="en-US" sz="2400" dirty="0" smtClean="0">
                <a:latin typeface="Arial Narrow"/>
                <a:cs typeface="Arial Narrow"/>
              </a:rPr>
              <a:t>2.2</a:t>
            </a:r>
          </a:p>
          <a:p>
            <a:pPr lvl="1"/>
            <a:endParaRPr lang="en-US" sz="2400" dirty="0">
              <a:latin typeface="Arial Narrow"/>
              <a:cs typeface="Arial Narrow"/>
            </a:endParaRPr>
          </a:p>
          <a:p>
            <a:pPr marL="457200" indent="-457200">
              <a:buAutoNum type="arabicPeriod" startAt="2"/>
            </a:pPr>
            <a:r>
              <a:rPr lang="en-US" sz="2400" b="1" dirty="0" smtClean="0">
                <a:latin typeface="Arial Narrow"/>
                <a:cs typeface="Arial Narrow"/>
              </a:rPr>
              <a:t>Investigate </a:t>
            </a:r>
            <a:r>
              <a:rPr lang="en-US" sz="2400" b="1" dirty="0">
                <a:latin typeface="Arial Narrow"/>
                <a:cs typeface="Arial Narrow"/>
              </a:rPr>
              <a:t>other quadratic sorting algorithms, for example: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Arial Narrow"/>
                <a:cs typeface="Arial Narrow"/>
              </a:rPr>
              <a:t>selection </a:t>
            </a:r>
            <a:r>
              <a:rPr lang="en-US" sz="2400" dirty="0">
                <a:latin typeface="Arial Narrow"/>
                <a:cs typeface="Arial Narrow"/>
              </a:rPr>
              <a:t>sort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Arial Narrow"/>
                <a:cs typeface="Arial Narrow"/>
              </a:rPr>
              <a:t>bubble </a:t>
            </a:r>
            <a:r>
              <a:rPr lang="en-US" sz="2400" dirty="0">
                <a:latin typeface="Arial Narrow"/>
                <a:cs typeface="Arial Narrow"/>
              </a:rPr>
              <a:t>sort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latin typeface="Arial Narrow"/>
                <a:cs typeface="Arial Narrow"/>
              </a:rPr>
              <a:t>odd</a:t>
            </a:r>
            <a:r>
              <a:rPr lang="en-US" sz="2400" dirty="0">
                <a:latin typeface="Arial Narrow"/>
                <a:cs typeface="Arial Narrow"/>
              </a:rPr>
              <a:t>-even sort.</a:t>
            </a:r>
          </a:p>
          <a:p>
            <a:r>
              <a:rPr lang="en-US" sz="2400" dirty="0">
                <a:latin typeface="Arial Narrow"/>
                <a:cs typeface="Arial Narrow"/>
              </a:rPr>
              <a:t> </a:t>
            </a:r>
            <a:r>
              <a:rPr lang="en-US" sz="2400" dirty="0" smtClean="0">
                <a:latin typeface="Arial Narrow"/>
                <a:cs typeface="Arial Narrow"/>
              </a:rPr>
              <a:t>	What </a:t>
            </a:r>
            <a:r>
              <a:rPr lang="en-US" sz="2400" dirty="0">
                <a:latin typeface="Arial Narrow"/>
                <a:cs typeface="Arial Narrow"/>
              </a:rPr>
              <a:t>advantages and disadvantages do they have relative </a:t>
            </a:r>
            <a:r>
              <a:rPr lang="en-US" sz="2400" dirty="0" smtClean="0">
                <a:latin typeface="Arial Narrow"/>
                <a:cs typeface="Arial Narrow"/>
              </a:rPr>
              <a:t>to insertion </a:t>
            </a:r>
            <a:r>
              <a:rPr lang="en-US" sz="2400" dirty="0">
                <a:latin typeface="Arial Narrow"/>
                <a:cs typeface="Arial Narrow"/>
              </a:rPr>
              <a:t>sort</a:t>
            </a:r>
            <a:r>
              <a:rPr lang="en-US" sz="2400" dirty="0" smtClean="0">
                <a:latin typeface="Arial Narrow"/>
                <a:cs typeface="Arial Narrow"/>
              </a:rPr>
              <a:t>?</a:t>
            </a:r>
          </a:p>
          <a:p>
            <a:endParaRPr lang="en-US" sz="2400" dirty="0">
              <a:latin typeface="Arial Narrow"/>
              <a:cs typeface="Arial Narrow"/>
            </a:endParaRPr>
          </a:p>
          <a:p>
            <a:r>
              <a:rPr lang="en-US" sz="2400" b="1" dirty="0">
                <a:latin typeface="Arial Narrow"/>
                <a:cs typeface="Arial Narrow"/>
              </a:rPr>
              <a:t>3.  Questions from CLRS</a:t>
            </a:r>
          </a:p>
          <a:p>
            <a:r>
              <a:rPr lang="en-US" sz="2400" dirty="0" smtClean="0">
                <a:latin typeface="Arial Narrow"/>
                <a:cs typeface="Arial Narrow"/>
              </a:rPr>
              <a:t>	2</a:t>
            </a:r>
            <a:r>
              <a:rPr lang="en-US" sz="2400" dirty="0">
                <a:latin typeface="Arial Narrow"/>
                <a:cs typeface="Arial Narrow"/>
              </a:rPr>
              <a:t>-2  Correctness of </a:t>
            </a:r>
            <a:r>
              <a:rPr lang="en-US" sz="2400" dirty="0" err="1">
                <a:latin typeface="Arial Narrow"/>
                <a:cs typeface="Arial Narrow"/>
              </a:rPr>
              <a:t>bubblesort</a:t>
            </a:r>
            <a:endParaRPr lang="en-GB" sz="2400" dirty="0">
              <a:solidFill>
                <a:srgbClr val="FF000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8257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6377492" cy="4801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Vector</a:t>
            </a:r>
          </a:p>
          <a:p>
            <a:r>
              <a:rPr lang="es-ES" dirty="0" smtClean="0">
                <a:latin typeface="Consolas"/>
                <a:cs typeface="Consolas"/>
              </a:rPr>
              <a:t>2.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3.	al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(a);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(b); cl ← al + </a:t>
            </a:r>
            <a:r>
              <a:rPr lang="es-ES" dirty="0" err="1">
                <a:latin typeface="Consolas"/>
                <a:cs typeface="Consolas"/>
              </a:rPr>
              <a:t>bl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4.	c </a:t>
            </a:r>
            <a:r>
              <a:rPr lang="es-ES" dirty="0">
                <a:latin typeface="Consolas"/>
                <a:cs typeface="Consolas"/>
              </a:rPr>
              <a:t>←  new Vector(cl)</a:t>
            </a:r>
          </a:p>
          <a:p>
            <a:r>
              <a:rPr lang="hr-HR" dirty="0" smtClean="0">
                <a:latin typeface="Consolas"/>
                <a:cs typeface="Consolas"/>
              </a:rPr>
              <a:t>5.	ai </a:t>
            </a:r>
            <a:r>
              <a:rPr lang="hr-HR" dirty="0">
                <a:latin typeface="Consolas"/>
                <a:cs typeface="Consolas"/>
              </a:rPr>
              <a:t>← bi ← ci ← 0</a:t>
            </a:r>
          </a:p>
          <a:p>
            <a:r>
              <a:rPr lang="es-ES" dirty="0" smtClean="0">
                <a:latin typeface="Consolas"/>
                <a:cs typeface="Consolas"/>
              </a:rPr>
              <a:t>6. 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ci &lt; cl 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7.	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 = al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8.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9. 	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∨ a[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] ≤ b[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]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it-IT" dirty="0" smtClean="0">
                <a:latin typeface="Consolas"/>
                <a:cs typeface="Consolas"/>
              </a:rPr>
              <a:t>10.				c</a:t>
            </a:r>
            <a:r>
              <a:rPr lang="it-IT" dirty="0">
                <a:latin typeface="Consolas"/>
                <a:cs typeface="Consolas"/>
              </a:rPr>
              <a:t>[ci] ← a[ai]; ai ← ai + 1</a:t>
            </a:r>
          </a:p>
          <a:p>
            <a:r>
              <a:rPr lang="it-IT" dirty="0" smtClean="0">
                <a:latin typeface="Consolas"/>
                <a:cs typeface="Consolas"/>
              </a:rPr>
              <a:t>11. 			  </a:t>
            </a:r>
            <a:r>
              <a:rPr lang="it-IT" b="1" dirty="0" smtClean="0">
                <a:latin typeface="Consolas"/>
                <a:cs typeface="Consolas"/>
              </a:rPr>
              <a:t>else</a:t>
            </a:r>
            <a:endParaRPr lang="it-IT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12.	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13. 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14.		ci </a:t>
            </a:r>
            <a:r>
              <a:rPr lang="fr-FR" dirty="0">
                <a:latin typeface="Consolas"/>
                <a:cs typeface="Consolas"/>
              </a:rPr>
              <a:t>← ci + 1</a:t>
            </a:r>
          </a:p>
          <a:p>
            <a:r>
              <a:rPr lang="fr-FR" dirty="0" smtClean="0">
                <a:latin typeface="Consolas"/>
                <a:cs typeface="Consolas"/>
              </a:rPr>
              <a:t>15. </a:t>
            </a:r>
            <a:r>
              <a:rPr lang="fr-FR" b="1" dirty="0" smtClean="0">
                <a:latin typeface="Consolas"/>
                <a:cs typeface="Consolas"/>
              </a:rPr>
              <a:t>	end </a:t>
            </a:r>
            <a:r>
              <a:rPr lang="fr-FR" b="1" dirty="0" err="1">
                <a:latin typeface="Consolas"/>
                <a:cs typeface="Consolas"/>
              </a:rPr>
              <a:t>while</a:t>
            </a:r>
            <a:endParaRPr lang="fr-FR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16.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c</a:t>
            </a:r>
          </a:p>
          <a:p>
            <a:r>
              <a:rPr lang="fr-FR" dirty="0" smtClean="0">
                <a:latin typeface="Consolas"/>
                <a:cs typeface="Consolas"/>
              </a:rPr>
              <a:t>17. </a:t>
            </a:r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538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6377492" cy="4801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Vector</a:t>
            </a:r>
          </a:p>
          <a:p>
            <a:r>
              <a:rPr lang="es-ES" dirty="0" smtClean="0">
                <a:latin typeface="Consolas"/>
                <a:cs typeface="Consolas"/>
              </a:rPr>
              <a:t>2.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3.	al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(a);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(b); cl ← al + </a:t>
            </a:r>
            <a:r>
              <a:rPr lang="es-ES" dirty="0" err="1">
                <a:latin typeface="Consolas"/>
                <a:cs typeface="Consolas"/>
              </a:rPr>
              <a:t>bl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4.	c </a:t>
            </a:r>
            <a:r>
              <a:rPr lang="es-ES" dirty="0">
                <a:latin typeface="Consolas"/>
                <a:cs typeface="Consolas"/>
              </a:rPr>
              <a:t>←  new Vector(cl)</a:t>
            </a:r>
          </a:p>
          <a:p>
            <a:r>
              <a:rPr lang="hr-HR" dirty="0" smtClean="0">
                <a:latin typeface="Consolas"/>
                <a:cs typeface="Consolas"/>
              </a:rPr>
              <a:t>5.	ai </a:t>
            </a:r>
            <a:r>
              <a:rPr lang="hr-HR" dirty="0">
                <a:latin typeface="Consolas"/>
                <a:cs typeface="Consolas"/>
              </a:rPr>
              <a:t>← bi ← ci ← 0</a:t>
            </a:r>
          </a:p>
          <a:p>
            <a:r>
              <a:rPr lang="es-ES" dirty="0" smtClean="0">
                <a:latin typeface="Consolas"/>
                <a:cs typeface="Consolas"/>
              </a:rPr>
              <a:t>6. 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ci &lt; cl 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7.	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 = al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8.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9. 	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∨ a[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] ≤ b[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]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it-IT" dirty="0" smtClean="0">
                <a:latin typeface="Consolas"/>
                <a:cs typeface="Consolas"/>
              </a:rPr>
              <a:t>10.				c</a:t>
            </a:r>
            <a:r>
              <a:rPr lang="it-IT" dirty="0">
                <a:latin typeface="Consolas"/>
                <a:cs typeface="Consolas"/>
              </a:rPr>
              <a:t>[ci] ← a[ai]; ai ← ai + 1</a:t>
            </a:r>
          </a:p>
          <a:p>
            <a:r>
              <a:rPr lang="it-IT" dirty="0" smtClean="0">
                <a:latin typeface="Consolas"/>
                <a:cs typeface="Consolas"/>
              </a:rPr>
              <a:t>11. 			  </a:t>
            </a:r>
            <a:r>
              <a:rPr lang="it-IT" b="1" dirty="0" smtClean="0">
                <a:latin typeface="Consolas"/>
                <a:cs typeface="Consolas"/>
              </a:rPr>
              <a:t>else</a:t>
            </a:r>
            <a:endParaRPr lang="it-IT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12.	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13. 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14.		ci </a:t>
            </a:r>
            <a:r>
              <a:rPr lang="fr-FR" dirty="0">
                <a:latin typeface="Consolas"/>
                <a:cs typeface="Consolas"/>
              </a:rPr>
              <a:t>← ci + 1</a:t>
            </a:r>
          </a:p>
          <a:p>
            <a:r>
              <a:rPr lang="fr-FR" dirty="0" smtClean="0">
                <a:latin typeface="Consolas"/>
                <a:cs typeface="Consolas"/>
              </a:rPr>
              <a:t>15. </a:t>
            </a:r>
            <a:r>
              <a:rPr lang="fr-FR" b="1" dirty="0" smtClean="0">
                <a:latin typeface="Consolas"/>
                <a:cs typeface="Consolas"/>
              </a:rPr>
              <a:t>	end </a:t>
            </a:r>
            <a:r>
              <a:rPr lang="fr-FR" b="1" dirty="0" err="1">
                <a:latin typeface="Consolas"/>
                <a:cs typeface="Consolas"/>
              </a:rPr>
              <a:t>while</a:t>
            </a:r>
            <a:endParaRPr lang="fr-FR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16.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c</a:t>
            </a:r>
          </a:p>
          <a:p>
            <a:r>
              <a:rPr lang="fr-FR" dirty="0" smtClean="0">
                <a:latin typeface="Consolas"/>
                <a:cs typeface="Consolas"/>
              </a:rPr>
              <a:t>17. </a:t>
            </a:r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8861" y="1675237"/>
            <a:ext cx="5837027" cy="810598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661237" y="1675237"/>
            <a:ext cx="851233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664870" y="1665517"/>
            <a:ext cx="1117694" cy="27991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661237" y="1557437"/>
            <a:ext cx="8512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664870" y="1557437"/>
            <a:ext cx="111769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07539" y="1201615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023042" y="1188105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bl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688261" y="2831165"/>
            <a:ext cx="1968927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665005" y="2728331"/>
            <a:ext cx="199218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794910" y="2408565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6665005" y="1945436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532305" y="2067026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ai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7699218" y="1961963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566518" y="2083553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i</a:t>
            </a:r>
            <a:endParaRPr lang="es-ES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712405" y="3078135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579705" y="3199725"/>
            <a:ext cx="33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57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6377492" cy="4801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Vector</a:t>
            </a:r>
          </a:p>
          <a:p>
            <a:r>
              <a:rPr lang="es-ES" dirty="0" smtClean="0">
                <a:latin typeface="Consolas"/>
                <a:cs typeface="Consolas"/>
              </a:rPr>
              <a:t>2.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3.	al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(a);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(b); cl ← al + </a:t>
            </a:r>
            <a:r>
              <a:rPr lang="es-ES" dirty="0" err="1">
                <a:latin typeface="Consolas"/>
                <a:cs typeface="Consolas"/>
              </a:rPr>
              <a:t>bl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4.	c </a:t>
            </a:r>
            <a:r>
              <a:rPr lang="es-ES" dirty="0">
                <a:latin typeface="Consolas"/>
                <a:cs typeface="Consolas"/>
              </a:rPr>
              <a:t>←  new Vector(cl)</a:t>
            </a:r>
          </a:p>
          <a:p>
            <a:r>
              <a:rPr lang="hr-HR" dirty="0" smtClean="0">
                <a:latin typeface="Consolas"/>
                <a:cs typeface="Consolas"/>
              </a:rPr>
              <a:t>5.	ai </a:t>
            </a:r>
            <a:r>
              <a:rPr lang="hr-HR" dirty="0">
                <a:latin typeface="Consolas"/>
                <a:cs typeface="Consolas"/>
              </a:rPr>
              <a:t>← bi ← ci ← 0</a:t>
            </a:r>
          </a:p>
          <a:p>
            <a:r>
              <a:rPr lang="es-ES" dirty="0" smtClean="0">
                <a:latin typeface="Consolas"/>
                <a:cs typeface="Consolas"/>
              </a:rPr>
              <a:t>6. 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ci &lt; cl 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7.	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 = al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8.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9. 	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∨ a[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] ≤ b[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]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it-IT" dirty="0" smtClean="0">
                <a:latin typeface="Consolas"/>
                <a:cs typeface="Consolas"/>
              </a:rPr>
              <a:t>10.				c</a:t>
            </a:r>
            <a:r>
              <a:rPr lang="it-IT" dirty="0">
                <a:latin typeface="Consolas"/>
                <a:cs typeface="Consolas"/>
              </a:rPr>
              <a:t>[ci] ← a[ai]; ai ← ai + 1</a:t>
            </a:r>
          </a:p>
          <a:p>
            <a:r>
              <a:rPr lang="it-IT" dirty="0" smtClean="0">
                <a:latin typeface="Consolas"/>
                <a:cs typeface="Consolas"/>
              </a:rPr>
              <a:t>11. 			  </a:t>
            </a:r>
            <a:r>
              <a:rPr lang="it-IT" b="1" dirty="0" smtClean="0">
                <a:latin typeface="Consolas"/>
                <a:cs typeface="Consolas"/>
              </a:rPr>
              <a:t>else</a:t>
            </a:r>
            <a:endParaRPr lang="it-IT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12.	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13. 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14.		ci </a:t>
            </a:r>
            <a:r>
              <a:rPr lang="fr-FR" dirty="0">
                <a:latin typeface="Consolas"/>
                <a:cs typeface="Consolas"/>
              </a:rPr>
              <a:t>← ci + 1</a:t>
            </a:r>
          </a:p>
          <a:p>
            <a:r>
              <a:rPr lang="fr-FR" dirty="0" smtClean="0">
                <a:latin typeface="Consolas"/>
                <a:cs typeface="Consolas"/>
              </a:rPr>
              <a:t>15. </a:t>
            </a:r>
            <a:r>
              <a:rPr lang="fr-FR" b="1" dirty="0" smtClean="0">
                <a:latin typeface="Consolas"/>
                <a:cs typeface="Consolas"/>
              </a:rPr>
              <a:t>	end </a:t>
            </a:r>
            <a:r>
              <a:rPr lang="fr-FR" b="1" dirty="0" err="1">
                <a:latin typeface="Consolas"/>
                <a:cs typeface="Consolas"/>
              </a:rPr>
              <a:t>while</a:t>
            </a:r>
            <a:endParaRPr lang="fr-FR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16.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c</a:t>
            </a:r>
          </a:p>
          <a:p>
            <a:r>
              <a:rPr lang="fr-FR" dirty="0" smtClean="0">
                <a:latin typeface="Consolas"/>
                <a:cs typeface="Consolas"/>
              </a:rPr>
              <a:t>17. </a:t>
            </a:r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0466" y="2794426"/>
            <a:ext cx="5837027" cy="1947574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634213" y="2846041"/>
            <a:ext cx="851233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637846" y="2836321"/>
            <a:ext cx="1117694" cy="27991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6634213" y="2728241"/>
            <a:ext cx="8512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637846" y="2728241"/>
            <a:ext cx="111769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80515" y="2372419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996018" y="235890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bl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661237" y="4001969"/>
            <a:ext cx="1968927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6637981" y="3899135"/>
            <a:ext cx="199218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767886" y="357936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7133446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000746" y="3237830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ai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8013327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880627" y="3237830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i</a:t>
            </a:r>
            <a:endParaRPr lang="es-ES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7493608" y="4248939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360908" y="4370529"/>
            <a:ext cx="33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7015331" y="2836321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</a:t>
            </a:r>
            <a:endParaRPr lang="es-ES" sz="1400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7065525" y="284604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7217925" y="284467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880627" y="2824990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32" name="Conector recto 31"/>
          <p:cNvCxnSpPr/>
          <p:nvPr/>
        </p:nvCxnSpPr>
        <p:spPr>
          <a:xfrm>
            <a:off x="7935493" y="284171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8087893" y="284034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2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6377492" cy="4801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Vector</a:t>
            </a:r>
          </a:p>
          <a:p>
            <a:r>
              <a:rPr lang="es-ES" dirty="0" smtClean="0">
                <a:latin typeface="Consolas"/>
                <a:cs typeface="Consolas"/>
              </a:rPr>
              <a:t>2.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3.	al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(a);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(b); cl ← al + </a:t>
            </a:r>
            <a:r>
              <a:rPr lang="es-ES" dirty="0" err="1">
                <a:latin typeface="Consolas"/>
                <a:cs typeface="Consolas"/>
              </a:rPr>
              <a:t>bl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4.	c </a:t>
            </a:r>
            <a:r>
              <a:rPr lang="es-ES" dirty="0">
                <a:latin typeface="Consolas"/>
                <a:cs typeface="Consolas"/>
              </a:rPr>
              <a:t>←  new Vector(cl)</a:t>
            </a:r>
          </a:p>
          <a:p>
            <a:r>
              <a:rPr lang="hr-HR" dirty="0" smtClean="0">
                <a:latin typeface="Consolas"/>
                <a:cs typeface="Consolas"/>
              </a:rPr>
              <a:t>5.	ai </a:t>
            </a:r>
            <a:r>
              <a:rPr lang="hr-HR" dirty="0">
                <a:latin typeface="Consolas"/>
                <a:cs typeface="Consolas"/>
              </a:rPr>
              <a:t>← bi ← ci ← 0</a:t>
            </a:r>
          </a:p>
          <a:p>
            <a:r>
              <a:rPr lang="es-ES" dirty="0" smtClean="0">
                <a:latin typeface="Consolas"/>
                <a:cs typeface="Consolas"/>
              </a:rPr>
              <a:t>6. 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ci &lt; cl 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7.	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 = al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8.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9. 	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∨ a[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] ≤ b[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]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it-IT" dirty="0" smtClean="0">
                <a:latin typeface="Consolas"/>
                <a:cs typeface="Consolas"/>
              </a:rPr>
              <a:t>10.				c</a:t>
            </a:r>
            <a:r>
              <a:rPr lang="it-IT" dirty="0">
                <a:latin typeface="Consolas"/>
                <a:cs typeface="Consolas"/>
              </a:rPr>
              <a:t>[ci] ← a[ai]; ai ← ai + 1</a:t>
            </a:r>
          </a:p>
          <a:p>
            <a:r>
              <a:rPr lang="it-IT" dirty="0" smtClean="0">
                <a:latin typeface="Consolas"/>
                <a:cs typeface="Consolas"/>
              </a:rPr>
              <a:t>11. 			  </a:t>
            </a:r>
            <a:r>
              <a:rPr lang="it-IT" b="1" dirty="0" smtClean="0">
                <a:latin typeface="Consolas"/>
                <a:cs typeface="Consolas"/>
              </a:rPr>
              <a:t>else</a:t>
            </a:r>
            <a:endParaRPr lang="it-IT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12.	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13. 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14.		ci </a:t>
            </a:r>
            <a:r>
              <a:rPr lang="fr-FR" dirty="0">
                <a:latin typeface="Consolas"/>
                <a:cs typeface="Consolas"/>
              </a:rPr>
              <a:t>← ci + 1</a:t>
            </a:r>
          </a:p>
          <a:p>
            <a:r>
              <a:rPr lang="fr-FR" dirty="0" smtClean="0">
                <a:latin typeface="Consolas"/>
                <a:cs typeface="Consolas"/>
              </a:rPr>
              <a:t>15. </a:t>
            </a:r>
            <a:r>
              <a:rPr lang="fr-FR" b="1" dirty="0" smtClean="0">
                <a:latin typeface="Consolas"/>
                <a:cs typeface="Consolas"/>
              </a:rPr>
              <a:t>	end </a:t>
            </a:r>
            <a:r>
              <a:rPr lang="fr-FR" b="1" dirty="0" err="1">
                <a:latin typeface="Consolas"/>
                <a:cs typeface="Consolas"/>
              </a:rPr>
              <a:t>while</a:t>
            </a:r>
            <a:endParaRPr lang="fr-FR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16.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c</a:t>
            </a:r>
          </a:p>
          <a:p>
            <a:r>
              <a:rPr lang="fr-FR" dirty="0" smtClean="0">
                <a:latin typeface="Consolas"/>
                <a:cs typeface="Consolas"/>
              </a:rPr>
              <a:t>17. </a:t>
            </a:r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0466" y="2794426"/>
            <a:ext cx="5837027" cy="1947574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3386904" y="3605025"/>
            <a:ext cx="15908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6634213" y="2846041"/>
            <a:ext cx="851233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7637846" y="2836321"/>
            <a:ext cx="1117694" cy="27991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6634213" y="2728241"/>
            <a:ext cx="8512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637846" y="2728241"/>
            <a:ext cx="111769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880515" y="2372419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996018" y="235890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bl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661237" y="4001969"/>
            <a:ext cx="1968927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6637981" y="3899135"/>
            <a:ext cx="199218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767886" y="357936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7133446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000746" y="3237830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ai</a:t>
            </a:r>
            <a:endParaRPr lang="es-ES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8013327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880627" y="3237830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i</a:t>
            </a:r>
            <a:endParaRPr lang="es-ES" dirty="0"/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7493608" y="4248939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360908" y="4370529"/>
            <a:ext cx="33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015331" y="2836321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</a:t>
            </a:r>
            <a:endParaRPr lang="es-ES" sz="1400" dirty="0"/>
          </a:p>
        </p:txBody>
      </p:sp>
      <p:cxnSp>
        <p:nvCxnSpPr>
          <p:cNvPr id="48" name="Conector recto 47"/>
          <p:cNvCxnSpPr/>
          <p:nvPr/>
        </p:nvCxnSpPr>
        <p:spPr>
          <a:xfrm>
            <a:off x="7065525" y="284604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7217925" y="284467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880627" y="2824990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7935493" y="284171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8087893" y="284034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3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1080798"/>
            <a:ext cx="6377492" cy="4801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 smtClean="0">
                <a:latin typeface="Consolas"/>
                <a:cs typeface="Consolas"/>
              </a:rPr>
              <a:t>Require</a:t>
            </a:r>
            <a:r>
              <a:rPr lang="es-ES" dirty="0">
                <a:latin typeface="Consolas"/>
                <a:cs typeface="Consolas"/>
              </a:rPr>
              <a:t>: 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 :: Vector</a:t>
            </a:r>
          </a:p>
          <a:p>
            <a:r>
              <a:rPr lang="es-ES" dirty="0" smtClean="0">
                <a:latin typeface="Consolas"/>
                <a:cs typeface="Consolas"/>
              </a:rPr>
              <a:t>2. </a:t>
            </a:r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</a:t>
            </a:r>
            <a:r>
              <a:rPr lang="es-ES" dirty="0">
                <a:latin typeface="Consolas"/>
                <a:cs typeface="Consolas"/>
              </a:rPr>
              <a:t>(</a:t>
            </a:r>
            <a:r>
              <a:rPr lang="es-ES" dirty="0" err="1">
                <a:latin typeface="Consolas"/>
                <a:cs typeface="Consolas"/>
              </a:rPr>
              <a:t>a,b</a:t>
            </a:r>
            <a:r>
              <a:rPr lang="es-ES" dirty="0">
                <a:latin typeface="Consolas"/>
                <a:cs typeface="Consolas"/>
              </a:rPr>
              <a:t>)</a:t>
            </a:r>
          </a:p>
          <a:p>
            <a:r>
              <a:rPr lang="es-ES" dirty="0" smtClean="0">
                <a:latin typeface="Consolas"/>
                <a:cs typeface="Consolas"/>
              </a:rPr>
              <a:t>3.	al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(a);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(b); cl ← al + </a:t>
            </a:r>
            <a:r>
              <a:rPr lang="es-ES" dirty="0" err="1">
                <a:latin typeface="Consolas"/>
                <a:cs typeface="Consolas"/>
              </a:rPr>
              <a:t>bl</a:t>
            </a:r>
            <a:endParaRPr lang="es-ES" dirty="0">
              <a:latin typeface="Consolas"/>
              <a:cs typeface="Consolas"/>
            </a:endParaRPr>
          </a:p>
          <a:p>
            <a:r>
              <a:rPr lang="es-ES" dirty="0" smtClean="0">
                <a:latin typeface="Consolas"/>
                <a:cs typeface="Consolas"/>
              </a:rPr>
              <a:t>4.	c </a:t>
            </a:r>
            <a:r>
              <a:rPr lang="es-ES" dirty="0">
                <a:latin typeface="Consolas"/>
                <a:cs typeface="Consolas"/>
              </a:rPr>
              <a:t>←  new Vector(cl)</a:t>
            </a:r>
          </a:p>
          <a:p>
            <a:r>
              <a:rPr lang="hr-HR" dirty="0" smtClean="0">
                <a:latin typeface="Consolas"/>
                <a:cs typeface="Consolas"/>
              </a:rPr>
              <a:t>5.	ai </a:t>
            </a:r>
            <a:r>
              <a:rPr lang="hr-HR" dirty="0">
                <a:latin typeface="Consolas"/>
                <a:cs typeface="Consolas"/>
              </a:rPr>
              <a:t>← bi ← ci ← 0</a:t>
            </a:r>
          </a:p>
          <a:p>
            <a:r>
              <a:rPr lang="es-ES" dirty="0" smtClean="0">
                <a:latin typeface="Consolas"/>
                <a:cs typeface="Consolas"/>
              </a:rPr>
              <a:t>6. 	</a:t>
            </a:r>
            <a:r>
              <a:rPr lang="es-ES" b="1" dirty="0" err="1" smtClean="0">
                <a:latin typeface="Consolas"/>
                <a:cs typeface="Consolas"/>
              </a:rPr>
              <a:t>while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ci &lt; cl  </a:t>
            </a:r>
            <a:r>
              <a:rPr lang="es-ES" b="1" dirty="0">
                <a:latin typeface="Consolas"/>
                <a:cs typeface="Consolas"/>
              </a:rPr>
              <a:t>do</a:t>
            </a:r>
          </a:p>
          <a:p>
            <a:r>
              <a:rPr lang="es-ES" dirty="0" smtClean="0">
                <a:latin typeface="Consolas"/>
                <a:cs typeface="Consolas"/>
              </a:rPr>
              <a:t>7.		</a:t>
            </a:r>
            <a:r>
              <a:rPr lang="es-ES" b="1" dirty="0" err="1" smtClean="0">
                <a:latin typeface="Consolas"/>
                <a:cs typeface="Consolas"/>
              </a:rPr>
              <a:t>if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 = al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8.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9. 		</a:t>
            </a:r>
            <a:r>
              <a:rPr lang="es-ES" b="1" dirty="0" err="1" smtClean="0">
                <a:latin typeface="Consolas"/>
                <a:cs typeface="Consolas"/>
              </a:rPr>
              <a:t>else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r>
              <a:rPr lang="es-ES" b="1" dirty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 = </a:t>
            </a:r>
            <a:r>
              <a:rPr lang="es-ES" dirty="0" err="1">
                <a:latin typeface="Consolas"/>
                <a:cs typeface="Consolas"/>
              </a:rPr>
              <a:t>bl</a:t>
            </a:r>
            <a:r>
              <a:rPr lang="es-ES" dirty="0">
                <a:latin typeface="Consolas"/>
                <a:cs typeface="Consolas"/>
              </a:rPr>
              <a:t> ∨ a[</a:t>
            </a:r>
            <a:r>
              <a:rPr lang="es-ES" dirty="0" err="1">
                <a:latin typeface="Consolas"/>
                <a:cs typeface="Consolas"/>
              </a:rPr>
              <a:t>ai</a:t>
            </a:r>
            <a:r>
              <a:rPr lang="es-ES" dirty="0">
                <a:latin typeface="Consolas"/>
                <a:cs typeface="Consolas"/>
              </a:rPr>
              <a:t>] ≤ b[</a:t>
            </a:r>
            <a:r>
              <a:rPr lang="es-ES" dirty="0" err="1">
                <a:latin typeface="Consolas"/>
                <a:cs typeface="Consolas"/>
              </a:rPr>
              <a:t>bi</a:t>
            </a:r>
            <a:r>
              <a:rPr lang="es-ES" dirty="0">
                <a:latin typeface="Consolas"/>
                <a:cs typeface="Consolas"/>
              </a:rPr>
              <a:t>]  </a:t>
            </a:r>
            <a:r>
              <a:rPr lang="es-ES" b="1" dirty="0" err="1">
                <a:latin typeface="Consolas"/>
                <a:cs typeface="Consolas"/>
              </a:rPr>
              <a:t>then</a:t>
            </a:r>
            <a:endParaRPr lang="es-ES" b="1" dirty="0">
              <a:latin typeface="Consolas"/>
              <a:cs typeface="Consolas"/>
            </a:endParaRPr>
          </a:p>
          <a:p>
            <a:r>
              <a:rPr lang="it-IT" dirty="0" smtClean="0">
                <a:latin typeface="Consolas"/>
                <a:cs typeface="Consolas"/>
              </a:rPr>
              <a:t>10.				c</a:t>
            </a:r>
            <a:r>
              <a:rPr lang="it-IT" dirty="0">
                <a:latin typeface="Consolas"/>
                <a:cs typeface="Consolas"/>
              </a:rPr>
              <a:t>[ci] ← a[ai]; ai ← ai + 1</a:t>
            </a:r>
          </a:p>
          <a:p>
            <a:r>
              <a:rPr lang="it-IT" dirty="0" smtClean="0">
                <a:latin typeface="Consolas"/>
                <a:cs typeface="Consolas"/>
              </a:rPr>
              <a:t>11. 			  </a:t>
            </a:r>
            <a:r>
              <a:rPr lang="it-IT" b="1" dirty="0" smtClean="0">
                <a:latin typeface="Consolas"/>
                <a:cs typeface="Consolas"/>
              </a:rPr>
              <a:t>else</a:t>
            </a:r>
            <a:endParaRPr lang="it-IT" b="1" dirty="0">
              <a:latin typeface="Consolas"/>
              <a:cs typeface="Consolas"/>
            </a:endParaRPr>
          </a:p>
          <a:p>
            <a:r>
              <a:rPr lang="hr-HR" dirty="0" smtClean="0">
                <a:latin typeface="Consolas"/>
                <a:cs typeface="Consolas"/>
              </a:rPr>
              <a:t>12.				c</a:t>
            </a:r>
            <a:r>
              <a:rPr lang="hr-HR" dirty="0">
                <a:latin typeface="Consolas"/>
                <a:cs typeface="Consolas"/>
              </a:rPr>
              <a:t>[ci] ← b[bi]; bi ← bi + 1</a:t>
            </a:r>
          </a:p>
          <a:p>
            <a:r>
              <a:rPr lang="es-ES" dirty="0" smtClean="0">
                <a:latin typeface="Consolas"/>
                <a:cs typeface="Consolas"/>
              </a:rPr>
              <a:t>13. 		</a:t>
            </a:r>
            <a:r>
              <a:rPr lang="es-ES" b="1" dirty="0" err="1" smtClean="0">
                <a:latin typeface="Consolas"/>
                <a:cs typeface="Consolas"/>
              </a:rPr>
              <a:t>end</a:t>
            </a:r>
            <a:r>
              <a:rPr lang="es-ES" b="1" dirty="0" smtClean="0">
                <a:latin typeface="Consolas"/>
                <a:cs typeface="Consolas"/>
              </a:rPr>
              <a:t> </a:t>
            </a:r>
            <a:r>
              <a:rPr lang="es-ES" b="1" dirty="0" err="1">
                <a:latin typeface="Consolas"/>
                <a:cs typeface="Consolas"/>
              </a:rPr>
              <a:t>if</a:t>
            </a:r>
            <a:endParaRPr lang="es-ES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14.		ci </a:t>
            </a:r>
            <a:r>
              <a:rPr lang="fr-FR" dirty="0">
                <a:latin typeface="Consolas"/>
                <a:cs typeface="Consolas"/>
              </a:rPr>
              <a:t>← ci + 1</a:t>
            </a:r>
          </a:p>
          <a:p>
            <a:r>
              <a:rPr lang="fr-FR" dirty="0" smtClean="0">
                <a:latin typeface="Consolas"/>
                <a:cs typeface="Consolas"/>
              </a:rPr>
              <a:t>15. </a:t>
            </a:r>
            <a:r>
              <a:rPr lang="fr-FR" b="1" dirty="0" smtClean="0">
                <a:latin typeface="Consolas"/>
                <a:cs typeface="Consolas"/>
              </a:rPr>
              <a:t>	end </a:t>
            </a:r>
            <a:r>
              <a:rPr lang="fr-FR" b="1" dirty="0" err="1">
                <a:latin typeface="Consolas"/>
                <a:cs typeface="Consolas"/>
              </a:rPr>
              <a:t>while</a:t>
            </a:r>
            <a:endParaRPr lang="fr-FR" b="1" dirty="0">
              <a:latin typeface="Consolas"/>
              <a:cs typeface="Consolas"/>
            </a:endParaRPr>
          </a:p>
          <a:p>
            <a:r>
              <a:rPr lang="fr-FR" dirty="0" smtClean="0">
                <a:latin typeface="Consolas"/>
                <a:cs typeface="Consolas"/>
              </a:rPr>
              <a:t>16.	</a:t>
            </a:r>
            <a:r>
              <a:rPr lang="fr-FR" b="1" dirty="0" smtClean="0">
                <a:latin typeface="Consolas"/>
                <a:cs typeface="Consolas"/>
              </a:rPr>
              <a:t>return</a:t>
            </a:r>
            <a:r>
              <a:rPr lang="fr-FR" dirty="0" smtClean="0">
                <a:latin typeface="Consolas"/>
                <a:cs typeface="Consolas"/>
              </a:rPr>
              <a:t> </a:t>
            </a:r>
            <a:r>
              <a:rPr lang="fr-FR" dirty="0">
                <a:latin typeface="Consolas"/>
                <a:cs typeface="Consolas"/>
              </a:rPr>
              <a:t>c</a:t>
            </a:r>
          </a:p>
          <a:p>
            <a:r>
              <a:rPr lang="fr-FR" dirty="0" smtClean="0">
                <a:latin typeface="Consolas"/>
                <a:cs typeface="Consolas"/>
              </a:rPr>
              <a:t>17. </a:t>
            </a:r>
            <a:r>
              <a:rPr lang="fr-FR" b="1" dirty="0" smtClean="0">
                <a:latin typeface="Consolas"/>
                <a:cs typeface="Consolas"/>
              </a:rPr>
              <a:t>end </a:t>
            </a:r>
            <a:r>
              <a:rPr lang="fr-FR" b="1" dirty="0" err="1">
                <a:latin typeface="Consolas"/>
                <a:cs typeface="Consolas"/>
              </a:rPr>
              <a:t>function</a:t>
            </a:r>
            <a:endParaRPr lang="es-ES" b="1" dirty="0">
              <a:latin typeface="Consolas"/>
              <a:cs typeface="Consola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40466" y="2794426"/>
            <a:ext cx="5837027" cy="1947574"/>
          </a:xfrm>
          <a:prstGeom prst="rect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860231" y="3579369"/>
            <a:ext cx="3438221" cy="319766"/>
          </a:xfrm>
          <a:prstGeom prst="rect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6634213" y="2846041"/>
            <a:ext cx="851233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7637846" y="2836321"/>
            <a:ext cx="1117694" cy="27991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6634213" y="2728241"/>
            <a:ext cx="85123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7637846" y="2728241"/>
            <a:ext cx="111769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880515" y="2372419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al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996018" y="235890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rgbClr val="FF0000"/>
                </a:solidFill>
              </a:rPr>
              <a:t>bl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6661237" y="4001969"/>
            <a:ext cx="1968927" cy="270199"/>
          </a:xfrm>
          <a:prstGeom prst="rect">
            <a:avLst/>
          </a:prstGeom>
          <a:ln w="9525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6637981" y="3899135"/>
            <a:ext cx="199218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767886" y="3579369"/>
            <a:ext cx="4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l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 flipV="1">
            <a:off x="7300223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129036" y="3237830"/>
            <a:ext cx="34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ai</a:t>
            </a:r>
            <a:endParaRPr lang="es-ES" dirty="0"/>
          </a:p>
        </p:txBody>
      </p:sp>
      <p:cxnSp>
        <p:nvCxnSpPr>
          <p:cNvPr id="43" name="Conector recto de flecha 42"/>
          <p:cNvCxnSpPr/>
          <p:nvPr/>
        </p:nvCxnSpPr>
        <p:spPr>
          <a:xfrm flipV="1">
            <a:off x="8013327" y="3116240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880627" y="3237830"/>
            <a:ext cx="3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</a:t>
            </a:r>
            <a:r>
              <a:rPr lang="es-ES" dirty="0" err="1" smtClean="0"/>
              <a:t>i</a:t>
            </a:r>
            <a:endParaRPr lang="es-ES" dirty="0"/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7493608" y="4291743"/>
            <a:ext cx="0" cy="256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360908" y="4413333"/>
            <a:ext cx="33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i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015331" y="2836321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</a:t>
            </a:r>
            <a:endParaRPr lang="es-ES" sz="1400" dirty="0"/>
          </a:p>
        </p:txBody>
      </p:sp>
      <p:cxnSp>
        <p:nvCxnSpPr>
          <p:cNvPr id="48" name="Conector recto 47"/>
          <p:cNvCxnSpPr/>
          <p:nvPr/>
        </p:nvCxnSpPr>
        <p:spPr>
          <a:xfrm>
            <a:off x="7065525" y="284604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7217925" y="284467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7880627" y="2824990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7935493" y="2841711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8087893" y="2840346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7398311" y="3964391"/>
            <a:ext cx="190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</a:t>
            </a:r>
            <a:endParaRPr lang="es-ES" sz="1400" dirty="0"/>
          </a:p>
        </p:txBody>
      </p:sp>
      <p:cxnSp>
        <p:nvCxnSpPr>
          <p:cNvPr id="54" name="Conector recto 53"/>
          <p:cNvCxnSpPr/>
          <p:nvPr/>
        </p:nvCxnSpPr>
        <p:spPr>
          <a:xfrm>
            <a:off x="7448505" y="3995513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7600905" y="3994148"/>
            <a:ext cx="0" cy="270199"/>
          </a:xfrm>
          <a:prstGeom prst="line">
            <a:avLst/>
          </a:prstGeom>
          <a:ln w="952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3573602" y="6180512"/>
            <a:ext cx="148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worksheet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2.3)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4466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DIN Condensed Bold"/>
                <a:cs typeface="DIN Condensed Bold"/>
              </a:rPr>
              <a:t>Merge (vector)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5998"/>
              </p:ext>
            </p:extLst>
          </p:nvPr>
        </p:nvGraphicFramePr>
        <p:xfrm>
          <a:off x="1407595" y="1397000"/>
          <a:ext cx="194753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179"/>
                <a:gridCol w="649179"/>
                <a:gridCol w="6491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33614"/>
              </p:ext>
            </p:extLst>
          </p:nvPr>
        </p:nvGraphicFramePr>
        <p:xfrm>
          <a:off x="5115526" y="1397000"/>
          <a:ext cx="30053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074"/>
                <a:gridCol w="601074"/>
                <a:gridCol w="601074"/>
                <a:gridCol w="601074"/>
                <a:gridCol w="601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46469"/>
              </p:ext>
            </p:extLst>
          </p:nvPr>
        </p:nvGraphicFramePr>
        <p:xfrm>
          <a:off x="1742750" y="2658531"/>
          <a:ext cx="58776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702"/>
                <a:gridCol w="734702"/>
                <a:gridCol w="734702"/>
                <a:gridCol w="734702"/>
                <a:gridCol w="734702"/>
                <a:gridCol w="734702"/>
                <a:gridCol w="734702"/>
                <a:gridCol w="734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>
            <a:off x="2804719" y="1940527"/>
            <a:ext cx="723229" cy="423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5726558" y="1940527"/>
            <a:ext cx="723229" cy="423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0" y="4924878"/>
            <a:ext cx="9144000" cy="5847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Two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ordered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arrays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are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merged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into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another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sorted</a:t>
            </a:r>
            <a:r>
              <a:rPr lang="es-ES" sz="3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one</a:t>
            </a:r>
            <a:endParaRPr lang="es-ES" sz="3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3156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6433" y="212149"/>
            <a:ext cx="9160433" cy="614553"/>
          </a:xfr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 smtClean="0">
                <a:solidFill>
                  <a:schemeClr val="bg1"/>
                </a:solidFill>
                <a:latin typeface="DIN Condensed Bold"/>
                <a:cs typeface="DIN Condensed Bold"/>
              </a:rPr>
              <a:t>Mergesort</a:t>
            </a:r>
            <a:endParaRPr lang="en-GB" dirty="0">
              <a:solidFill>
                <a:schemeClr val="bg1"/>
              </a:solidFill>
              <a:latin typeface="DIN Condensed Bold"/>
              <a:cs typeface="DIN Condensed Bold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" y="1080798"/>
            <a:ext cx="515080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latin typeface="Consolas"/>
                <a:cs typeface="Consolas"/>
              </a:rPr>
              <a:t>function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 err="1">
                <a:latin typeface="Consolas"/>
                <a:cs typeface="Consolas"/>
              </a:rPr>
              <a:t>mergesort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s-ES" dirty="0" smtClean="0">
                <a:latin typeface="Consolas"/>
                <a:cs typeface="Consolas"/>
              </a:rPr>
              <a:t>	</a:t>
            </a:r>
            <a:r>
              <a:rPr lang="es-ES" dirty="0" err="1" smtClean="0">
                <a:latin typeface="Consolas"/>
                <a:cs typeface="Consolas"/>
              </a:rPr>
              <a:t>sl</a:t>
            </a:r>
            <a:r>
              <a:rPr lang="es-ES" dirty="0" smtClean="0">
                <a:latin typeface="Consolas"/>
                <a:cs typeface="Consolas"/>
              </a:rPr>
              <a:t> </a:t>
            </a:r>
            <a:r>
              <a:rPr lang="es-ES" dirty="0">
                <a:latin typeface="Consolas"/>
                <a:cs typeface="Consolas"/>
              </a:rPr>
              <a:t>← </a:t>
            </a:r>
            <a:r>
              <a:rPr lang="es-ES" dirty="0" err="1">
                <a:latin typeface="Consolas"/>
                <a:cs typeface="Consolas"/>
              </a:rPr>
              <a:t>length</a:t>
            </a:r>
            <a:r>
              <a:rPr lang="es-ES" dirty="0">
                <a:latin typeface="Consolas"/>
                <a:cs typeface="Consolas"/>
              </a:rPr>
              <a:t>(s)</a:t>
            </a:r>
          </a:p>
          <a:p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sl</a:t>
            </a:r>
            <a:r>
              <a:rPr lang="en-US" dirty="0">
                <a:latin typeface="Consolas"/>
                <a:cs typeface="Consolas"/>
              </a:rPr>
              <a:t> ≤ 1  </a:t>
            </a:r>
            <a:r>
              <a:rPr lang="en-US" b="1" dirty="0">
                <a:latin typeface="Consolas"/>
                <a:cs typeface="Consolas"/>
              </a:rPr>
              <a:t>then</a:t>
            </a:r>
          </a:p>
          <a:p>
            <a:r>
              <a:rPr lang="en-US" dirty="0" smtClean="0">
                <a:latin typeface="Consolas"/>
                <a:cs typeface="Consolas"/>
              </a:rPr>
              <a:t>		return </a:t>
            </a:r>
            <a:r>
              <a:rPr lang="en-US" dirty="0">
                <a:latin typeface="Consolas"/>
                <a:cs typeface="Consolas"/>
              </a:rPr>
              <a:t>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	else</a:t>
            </a:r>
            <a:endParaRPr lang="en-US" b="1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mid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smtClean="0">
                <a:latin typeface="Consolas"/>
                <a:cs typeface="Consolas"/>
              </a:rPr>
              <a:t>floor(</a:t>
            </a:r>
            <a:r>
              <a:rPr lang="en-US" dirty="0" err="1" smtClean="0">
                <a:latin typeface="Consolas"/>
                <a:cs typeface="Consolas"/>
              </a:rPr>
              <a:t>sl</a:t>
            </a:r>
            <a:r>
              <a:rPr lang="en-US" dirty="0" smtClean="0">
                <a:latin typeface="Consolas"/>
                <a:cs typeface="Consolas"/>
              </a:rPr>
              <a:t>/2)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		left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(s[0...</a:t>
            </a:r>
            <a:r>
              <a:rPr lang="en-US" dirty="0" smtClean="0">
                <a:latin typeface="Consolas"/>
                <a:cs typeface="Consolas"/>
              </a:rPr>
              <a:t>mid-1)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		right </a:t>
            </a:r>
            <a:r>
              <a:rPr lang="en-US" dirty="0">
                <a:latin typeface="Consolas"/>
                <a:cs typeface="Consolas"/>
              </a:rPr>
              <a:t>← </a:t>
            </a:r>
            <a:r>
              <a:rPr lang="en-US" dirty="0" err="1">
                <a:latin typeface="Consolas"/>
                <a:cs typeface="Consolas"/>
              </a:rPr>
              <a:t>mergesort</a:t>
            </a:r>
            <a:r>
              <a:rPr lang="en-US" dirty="0">
                <a:latin typeface="Consolas"/>
                <a:cs typeface="Consolas"/>
              </a:rPr>
              <a:t>(s[mid...</a:t>
            </a:r>
            <a:r>
              <a:rPr lang="en-US" dirty="0" smtClean="0">
                <a:latin typeface="Consolas"/>
                <a:cs typeface="Consolas"/>
              </a:rPr>
              <a:t>sl-1)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merge(</a:t>
            </a:r>
            <a:r>
              <a:rPr lang="en-US" dirty="0" err="1">
                <a:latin typeface="Consolas"/>
                <a:cs typeface="Consolas"/>
              </a:rPr>
              <a:t>left,right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end </a:t>
            </a:r>
            <a:r>
              <a:rPr lang="en-US" b="1" dirty="0">
                <a:latin typeface="Consolas"/>
                <a:cs typeface="Consolas"/>
              </a:rPr>
              <a:t>if</a:t>
            </a:r>
          </a:p>
          <a:p>
            <a:r>
              <a:rPr lang="en-US" b="1" dirty="0">
                <a:latin typeface="Consolas"/>
                <a:cs typeface="Consolas"/>
              </a:rPr>
              <a:t>end function</a:t>
            </a:r>
            <a:endParaRPr lang="es-ES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070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 cmpd="sng">
          <a:solidFill>
            <a:srgbClr val="FF0000"/>
          </a:solidFill>
          <a:headEnd type="none"/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21856</TotalTime>
  <Words>5236</Words>
  <Application>Microsoft Macintosh PowerPoint</Application>
  <PresentationFormat>Presentación en pantalla (4:3)</PresentationFormat>
  <Paragraphs>2462</Paragraphs>
  <Slides>132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132</vt:i4>
      </vt:variant>
    </vt:vector>
  </HeadingPairs>
  <TitlesOfParts>
    <vt:vector size="133" baseType="lpstr">
      <vt:lpstr>Tema de Office</vt:lpstr>
      <vt:lpstr>Lecture 15</vt:lpstr>
      <vt:lpstr>Outline</vt:lpstr>
      <vt:lpstr>Outline</vt:lpstr>
      <vt:lpstr>Implicit Data Structures (closed)</vt:lpstr>
      <vt:lpstr>Heap Lab. Submission (closed)</vt:lpstr>
      <vt:lpstr>Graphs Quiz (still open)</vt:lpstr>
      <vt:lpstr>Graphs Lab Submission (still open)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Last lecture: Path Finding</vt:lpstr>
      <vt:lpstr>Download</vt:lpstr>
      <vt:lpstr>Outline</vt:lpstr>
      <vt:lpstr>Example of use</vt:lpstr>
      <vt:lpstr>Example of Use</vt:lpstr>
      <vt:lpstr>Example of Use</vt:lpstr>
      <vt:lpstr>Example of Use</vt:lpstr>
      <vt:lpstr>Generating randomness in a computer</vt:lpstr>
      <vt:lpstr>Linear Congruential Generator (1951)</vt:lpstr>
      <vt:lpstr>Linear Congruential Generator (1951)</vt:lpstr>
      <vt:lpstr>Linear Congruential Generator (1951)</vt:lpstr>
      <vt:lpstr>Linear Congruential Generator (1951)</vt:lpstr>
      <vt:lpstr>Kahoot! Name Generator </vt:lpstr>
      <vt:lpstr>Criteria for full period [0,m-1]</vt:lpstr>
      <vt:lpstr>The 4 basic rules of a random number generator</vt:lpstr>
      <vt:lpstr>Problem with low-order bits</vt:lpstr>
      <vt:lpstr>One solution to the low-order bit problem</vt:lpstr>
      <vt:lpstr>Summary of drawbacks of LCG</vt:lpstr>
      <vt:lpstr>Examples of typical values</vt:lpstr>
      <vt:lpstr>Operations of a random number generator</vt:lpstr>
      <vt:lpstr>Alternative random number generators</vt:lpstr>
      <vt:lpstr>Xorshift (2003)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Outline</vt:lpstr>
      <vt:lpstr>Comparison Sorts</vt:lpstr>
      <vt:lpstr>Examples of comparison sorts</vt:lpstr>
      <vt:lpstr>Bogosort (also known as Stupidsort)</vt:lpstr>
      <vt:lpstr>Bogosort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Work</vt:lpstr>
      <vt:lpstr>Merge (vector)</vt:lpstr>
      <vt:lpstr>Merge (vector)</vt:lpstr>
      <vt:lpstr>Merge (vector)</vt:lpstr>
      <vt:lpstr>Merge (vector)</vt:lpstr>
      <vt:lpstr>Merge (vector)</vt:lpstr>
      <vt:lpstr>Merge (vector)</vt:lpstr>
      <vt:lpstr>Mergesort</vt:lpstr>
      <vt:lpstr>Mergesort</vt:lpstr>
      <vt:lpstr>Mergesort</vt:lpstr>
      <vt:lpstr>Mergesort</vt:lpstr>
      <vt:lpstr>Mergesort</vt:lpstr>
      <vt:lpstr>Mergesort</vt:lpstr>
      <vt:lpstr>Mergesort (for 1st left)</vt:lpstr>
      <vt:lpstr>Mergesort (for 1st left)</vt:lpstr>
      <vt:lpstr>Mergesort (for 1st left)</vt:lpstr>
      <vt:lpstr>Mergesort (for 1st left)</vt:lpstr>
      <vt:lpstr>Mergesort (for 1st left)</vt:lpstr>
      <vt:lpstr>Mergesort (for 1st left)</vt:lpstr>
      <vt:lpstr>Mergesort </vt:lpstr>
      <vt:lpstr>Quicksort </vt:lpstr>
      <vt:lpstr>Quicksort </vt:lpstr>
      <vt:lpstr>Quicksort </vt:lpstr>
      <vt:lpstr>Quicksort </vt:lpstr>
      <vt:lpstr>Quicksort </vt:lpstr>
      <vt:lpstr>Complexity bounds</vt:lpstr>
      <vt:lpstr>Work</vt:lpstr>
      <vt:lpstr>Outline</vt:lpstr>
      <vt:lpstr>Shuffling</vt:lpstr>
      <vt:lpstr>Bad Shuffle1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Upload</vt:lpstr>
      <vt:lpstr>1-minute 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Alejandra Beghelli</dc:creator>
  <cp:lastModifiedBy>Alejandra Beghelli</cp:lastModifiedBy>
  <cp:revision>629</cp:revision>
  <dcterms:created xsi:type="dcterms:W3CDTF">2019-01-22T13:16:07Z</dcterms:created>
  <dcterms:modified xsi:type="dcterms:W3CDTF">2019-02-11T18:22:40Z</dcterms:modified>
</cp:coreProperties>
</file>