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2"/>
  </p:notesMasterIdLst>
  <p:sldIdLst>
    <p:sldId id="257" r:id="rId2"/>
    <p:sldId id="258" r:id="rId3"/>
    <p:sldId id="864" r:id="rId4"/>
    <p:sldId id="259" r:id="rId5"/>
    <p:sldId id="512" r:id="rId6"/>
    <p:sldId id="937" r:id="rId7"/>
    <p:sldId id="943" r:id="rId8"/>
    <p:sldId id="938" r:id="rId9"/>
    <p:sldId id="939" r:id="rId10"/>
    <p:sldId id="940" r:id="rId11"/>
    <p:sldId id="941" r:id="rId12"/>
    <p:sldId id="942" r:id="rId13"/>
    <p:sldId id="865" r:id="rId14"/>
    <p:sldId id="264" r:id="rId15"/>
    <p:sldId id="866" r:id="rId16"/>
    <p:sldId id="944" r:id="rId17"/>
    <p:sldId id="945" r:id="rId18"/>
    <p:sldId id="513" r:id="rId19"/>
    <p:sldId id="757" r:id="rId20"/>
    <p:sldId id="867" r:id="rId21"/>
    <p:sldId id="868" r:id="rId22"/>
    <p:sldId id="869" r:id="rId23"/>
    <p:sldId id="534" r:id="rId24"/>
    <p:sldId id="755" r:id="rId25"/>
    <p:sldId id="870" r:id="rId26"/>
    <p:sldId id="758" r:id="rId27"/>
    <p:sldId id="872" r:id="rId28"/>
    <p:sldId id="871" r:id="rId29"/>
    <p:sldId id="873" r:id="rId30"/>
    <p:sldId id="874" r:id="rId31"/>
    <p:sldId id="875" r:id="rId32"/>
    <p:sldId id="876" r:id="rId33"/>
    <p:sldId id="877" r:id="rId34"/>
    <p:sldId id="878" r:id="rId35"/>
    <p:sldId id="879" r:id="rId36"/>
    <p:sldId id="883" r:id="rId37"/>
    <p:sldId id="880" r:id="rId38"/>
    <p:sldId id="885" r:id="rId39"/>
    <p:sldId id="882" r:id="rId40"/>
    <p:sldId id="886" r:id="rId41"/>
    <p:sldId id="888" r:id="rId42"/>
    <p:sldId id="887" r:id="rId43"/>
    <p:sldId id="889" r:id="rId44"/>
    <p:sldId id="890" r:id="rId45"/>
    <p:sldId id="892" r:id="rId46"/>
    <p:sldId id="894" r:id="rId47"/>
    <p:sldId id="893" r:id="rId48"/>
    <p:sldId id="895" r:id="rId49"/>
    <p:sldId id="897" r:id="rId50"/>
    <p:sldId id="896" r:id="rId51"/>
    <p:sldId id="898" r:id="rId52"/>
    <p:sldId id="899" r:id="rId53"/>
    <p:sldId id="901" r:id="rId54"/>
    <p:sldId id="905" r:id="rId55"/>
    <p:sldId id="902" r:id="rId56"/>
    <p:sldId id="906" r:id="rId57"/>
    <p:sldId id="904" r:id="rId58"/>
    <p:sldId id="907" r:id="rId59"/>
    <p:sldId id="946" r:id="rId60"/>
    <p:sldId id="947" r:id="rId61"/>
    <p:sldId id="948" r:id="rId62"/>
    <p:sldId id="949" r:id="rId63"/>
    <p:sldId id="950" r:id="rId64"/>
    <p:sldId id="951" r:id="rId65"/>
    <p:sldId id="952" r:id="rId66"/>
    <p:sldId id="909" r:id="rId67"/>
    <p:sldId id="919" r:id="rId68"/>
    <p:sldId id="910" r:id="rId69"/>
    <p:sldId id="911" r:id="rId70"/>
    <p:sldId id="912" r:id="rId71"/>
    <p:sldId id="913" r:id="rId72"/>
    <p:sldId id="914" r:id="rId73"/>
    <p:sldId id="915" r:id="rId74"/>
    <p:sldId id="916" r:id="rId75"/>
    <p:sldId id="917" r:id="rId76"/>
    <p:sldId id="918" r:id="rId77"/>
    <p:sldId id="920" r:id="rId78"/>
    <p:sldId id="921" r:id="rId79"/>
    <p:sldId id="922" r:id="rId80"/>
    <p:sldId id="923" r:id="rId81"/>
    <p:sldId id="924" r:id="rId82"/>
    <p:sldId id="925" r:id="rId83"/>
    <p:sldId id="926" r:id="rId84"/>
    <p:sldId id="927" r:id="rId85"/>
    <p:sldId id="928" r:id="rId86"/>
    <p:sldId id="929" r:id="rId87"/>
    <p:sldId id="936" r:id="rId88"/>
    <p:sldId id="953" r:id="rId89"/>
    <p:sldId id="954" r:id="rId90"/>
    <p:sldId id="955" r:id="rId91"/>
    <p:sldId id="956" r:id="rId92"/>
    <p:sldId id="957" r:id="rId93"/>
    <p:sldId id="958" r:id="rId94"/>
    <p:sldId id="959" r:id="rId95"/>
    <p:sldId id="960" r:id="rId96"/>
    <p:sldId id="962" r:id="rId97"/>
    <p:sldId id="963" r:id="rId98"/>
    <p:sldId id="964" r:id="rId99"/>
    <p:sldId id="965" r:id="rId100"/>
    <p:sldId id="966" r:id="rId101"/>
    <p:sldId id="967" r:id="rId102"/>
    <p:sldId id="968" r:id="rId103"/>
    <p:sldId id="970" r:id="rId104"/>
    <p:sldId id="971" r:id="rId105"/>
    <p:sldId id="961" r:id="rId106"/>
    <p:sldId id="969" r:id="rId107"/>
    <p:sldId id="972" r:id="rId108"/>
    <p:sldId id="974" r:id="rId109"/>
    <p:sldId id="975" r:id="rId110"/>
    <p:sldId id="976" r:id="rId111"/>
    <p:sldId id="977" r:id="rId112"/>
    <p:sldId id="978" r:id="rId113"/>
    <p:sldId id="979" r:id="rId114"/>
    <p:sldId id="981" r:id="rId115"/>
    <p:sldId id="980" r:id="rId116"/>
    <p:sldId id="983" r:id="rId117"/>
    <p:sldId id="985" r:id="rId118"/>
    <p:sldId id="984" r:id="rId119"/>
    <p:sldId id="986" r:id="rId120"/>
    <p:sldId id="987" r:id="rId121"/>
    <p:sldId id="988" r:id="rId122"/>
    <p:sldId id="989" r:id="rId123"/>
    <p:sldId id="990" r:id="rId124"/>
    <p:sldId id="991" r:id="rId125"/>
    <p:sldId id="992" r:id="rId126"/>
    <p:sldId id="997" r:id="rId127"/>
    <p:sldId id="995" r:id="rId128"/>
    <p:sldId id="996" r:id="rId129"/>
    <p:sldId id="973" r:id="rId130"/>
    <p:sldId id="994" r:id="rId131"/>
    <p:sldId id="998" r:id="rId132"/>
    <p:sldId id="1000" r:id="rId133"/>
    <p:sldId id="1001" r:id="rId134"/>
    <p:sldId id="1002" r:id="rId135"/>
    <p:sldId id="1003" r:id="rId136"/>
    <p:sldId id="1004" r:id="rId137"/>
    <p:sldId id="1005" r:id="rId138"/>
    <p:sldId id="1006" r:id="rId139"/>
    <p:sldId id="1007" r:id="rId140"/>
    <p:sldId id="999" r:id="rId1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9" autoAdjust="0"/>
  </p:normalViewPr>
  <p:slideViewPr>
    <p:cSldViewPr snapToGrid="0" snapToObjects="1">
      <p:cViewPr>
        <p:scale>
          <a:sx n="90" d="100"/>
          <a:sy n="90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notesMaster" Target="notesMasters/notesMaster1.xml"/><Relationship Id="rId143" Type="http://schemas.openxmlformats.org/officeDocument/2006/relationships/printerSettings" Target="printerSettings/printerSettings1.bin"/><Relationship Id="rId144" Type="http://schemas.openxmlformats.org/officeDocument/2006/relationships/presProps" Target="presProps.xml"/><Relationship Id="rId145" Type="http://schemas.openxmlformats.org/officeDocument/2006/relationships/viewProps" Target="viewProps.xml"/><Relationship Id="rId146" Type="http://schemas.openxmlformats.org/officeDocument/2006/relationships/theme" Target="theme/theme1.xml"/><Relationship Id="rId14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-Graphs%20(Due%20date%20Friday%2015th%20February%202019.%201600)-grades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%20Grades%20(7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3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Survey_Terms2_FirstHalf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Survey_Terms2_FirstHal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Survey_Terms2_FirstHal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Hoja1!$E$2:$E$5</c:f>
              <c:strCache>
                <c:ptCount val="4"/>
                <c:pt idx="0">
                  <c:v>mark&lt;40</c:v>
                </c:pt>
                <c:pt idx="1">
                  <c:v>40&lt;=mark&lt;70</c:v>
                </c:pt>
                <c:pt idx="2">
                  <c:v>70&lt;=mark&lt;90</c:v>
                </c:pt>
                <c:pt idx="3">
                  <c:v>mark&gt;=90</c:v>
                </c:pt>
              </c:strCache>
            </c:strRef>
          </c:cat>
          <c:val>
            <c:numRef>
              <c:f>Hoja1!$F$2:$F$5</c:f>
              <c:numCache>
                <c:formatCode>0.0</c:formatCode>
                <c:ptCount val="4"/>
                <c:pt idx="0">
                  <c:v>16.0</c:v>
                </c:pt>
                <c:pt idx="1">
                  <c:v>48.0</c:v>
                </c:pt>
                <c:pt idx="2">
                  <c:v>42.0</c:v>
                </c:pt>
                <c:pt idx="3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489096"/>
        <c:axId val="1814508232"/>
      </c:barChart>
      <c:catAx>
        <c:axId val="1820489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4508232"/>
        <c:crosses val="autoZero"/>
        <c:auto val="1"/>
        <c:lblAlgn val="ctr"/>
        <c:lblOffset val="100"/>
        <c:noMultiLvlLbl val="0"/>
      </c:catAx>
      <c:valAx>
        <c:axId val="18145082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sysDot"/>
            </a:ln>
          </c:spPr>
        </c:majorGridlines>
        <c:numFmt formatCode="0.0" sourceLinked="1"/>
        <c:majorTickMark val="out"/>
        <c:minorTickMark val="none"/>
        <c:tickLblPos val="nextTo"/>
        <c:crossAx val="182048909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Hoja1!$E$2:$E$6</c:f>
              <c:strCache>
                <c:ptCount val="5"/>
                <c:pt idx="0">
                  <c:v>Not attempted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mark&gt;=90</c:v>
                </c:pt>
              </c:strCache>
            </c:strRef>
          </c:cat>
          <c:val>
            <c:numRef>
              <c:f>Hoja1!$F$2:$F$6</c:f>
              <c:numCache>
                <c:formatCode>General</c:formatCode>
                <c:ptCount val="5"/>
                <c:pt idx="0">
                  <c:v>18.0</c:v>
                </c:pt>
                <c:pt idx="1">
                  <c:v>32.0</c:v>
                </c:pt>
                <c:pt idx="2" formatCode="@">
                  <c:v>50.0</c:v>
                </c:pt>
                <c:pt idx="3" formatCode="@">
                  <c:v>26.0</c:v>
                </c:pt>
                <c:pt idx="4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2754504"/>
        <c:axId val="1874346184"/>
      </c:barChart>
      <c:catAx>
        <c:axId val="-2092754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874346184"/>
        <c:crosses val="autoZero"/>
        <c:auto val="1"/>
        <c:lblAlgn val="ctr"/>
        <c:lblOffset val="100"/>
        <c:noMultiLvlLbl val="0"/>
      </c:catAx>
      <c:valAx>
        <c:axId val="1874346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2754504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pct20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Hoja1!$A$2:$A$8</c:f>
              <c:strCache>
                <c:ptCount val="7"/>
                <c:pt idx="0">
                  <c:v>Hashing Quiz</c:v>
                </c:pt>
                <c:pt idx="1">
                  <c:v>Binary Search Quiz</c:v>
                </c:pt>
                <c:pt idx="2">
                  <c:v>Implicit Quiz</c:v>
                </c:pt>
                <c:pt idx="3">
                  <c:v>Graphs Quiz</c:v>
                </c:pt>
                <c:pt idx="4">
                  <c:v>Binary Search Lab</c:v>
                </c:pt>
                <c:pt idx="5">
                  <c:v>Heap Lab</c:v>
                </c:pt>
                <c:pt idx="6">
                  <c:v>Graphs Lab</c:v>
                </c:pt>
              </c:strCache>
            </c:strRef>
          </c:cat>
          <c:val>
            <c:numRef>
              <c:f>Hoja1!$B$2:$B$8</c:f>
              <c:numCache>
                <c:formatCode>0.0</c:formatCode>
                <c:ptCount val="7"/>
                <c:pt idx="0">
                  <c:v>71.503</c:v>
                </c:pt>
                <c:pt idx="1">
                  <c:v>71.503</c:v>
                </c:pt>
                <c:pt idx="2">
                  <c:v>62.368</c:v>
                </c:pt>
                <c:pt idx="3">
                  <c:v>62.368</c:v>
                </c:pt>
                <c:pt idx="4" formatCode="General">
                  <c:v>88.0</c:v>
                </c:pt>
                <c:pt idx="5" formatCode="General">
                  <c:v>75.0</c:v>
                </c:pt>
                <c:pt idx="6" formatCode="General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2478952"/>
        <c:axId val="-2132961576"/>
      </c:barChart>
      <c:catAx>
        <c:axId val="18224789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961576"/>
        <c:crosses val="autoZero"/>
        <c:auto val="1"/>
        <c:lblAlgn val="ctr"/>
        <c:lblOffset val="100"/>
        <c:noMultiLvlLbl val="0"/>
      </c:catAx>
      <c:valAx>
        <c:axId val="-2132961576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82247895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ES" sz="2000"/>
              <a:t>What activity has helped you</a:t>
            </a:r>
            <a:r>
              <a:rPr lang="es-ES" sz="2000" baseline="0"/>
              <a:t> to understand the course topics?</a:t>
            </a:r>
            <a:endParaRPr lang="es-ES" sz="20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Hoja1!$C$6:$C$10</c:f>
              <c:strCache>
                <c:ptCount val="5"/>
                <c:pt idx="0">
                  <c:v>Visual/practical explanation</c:v>
                </c:pt>
                <c:pt idx="1">
                  <c:v>Interactive lectures</c:v>
                </c:pt>
                <c:pt idx="2">
                  <c:v>Detailed slides</c:v>
                </c:pt>
                <c:pt idx="3">
                  <c:v>Kahoots (after introducing topic)</c:v>
                </c:pt>
                <c:pt idx="4">
                  <c:v>Step-by-step code </c:v>
                </c:pt>
              </c:strCache>
            </c:strRef>
          </c:cat>
          <c:val>
            <c:numRef>
              <c:f>Hoja1!$D$6:$D$10</c:f>
              <c:numCache>
                <c:formatCode>General</c:formatCode>
                <c:ptCount val="5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5.0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9422557021821"/>
          <c:y val="0.176907118850665"/>
          <c:w val="0.387551063791051"/>
          <c:h val="0.751147619034339"/>
        </c:manualLayout>
      </c:layout>
      <c:overlay val="0"/>
      <c:txPr>
        <a:bodyPr/>
        <a:lstStyle/>
        <a:p>
          <a:pPr>
            <a:defRPr sz="1600"/>
          </a:pPr>
          <a:endParaRPr lang="es-ES"/>
        </a:p>
      </c:txPr>
    </c:legend>
    <c:plotVisOnly val="1"/>
    <c:dispBlanksAs val="gap"/>
    <c:showDLblsOverMax val="0"/>
  </c:chart>
  <c:spPr>
    <a:solidFill>
      <a:srgbClr val="EEECE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ES" sz="2000" dirty="0" err="1"/>
              <a:t>What</a:t>
            </a:r>
            <a:r>
              <a:rPr lang="es-ES" sz="2000" dirty="0"/>
              <a:t> </a:t>
            </a:r>
            <a:r>
              <a:rPr lang="es-ES" sz="2000" dirty="0" err="1"/>
              <a:t>activity</a:t>
            </a:r>
            <a:r>
              <a:rPr lang="es-ES" sz="2000" dirty="0"/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has </a:t>
            </a:r>
            <a:r>
              <a:rPr lang="es-ES" sz="2000" dirty="0" err="1">
                <a:solidFill>
                  <a:srgbClr val="FF0000"/>
                </a:solidFill>
              </a:rPr>
              <a:t>not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helped</a:t>
            </a:r>
            <a:r>
              <a:rPr lang="es-ES" sz="2000" baseline="0" dirty="0" smtClean="0">
                <a:solidFill>
                  <a:srgbClr val="FF0000"/>
                </a:solidFill>
              </a:rPr>
              <a:t> </a:t>
            </a:r>
            <a:r>
              <a:rPr lang="es-ES" sz="2000" baseline="0" dirty="0" err="1">
                <a:solidFill>
                  <a:srgbClr val="FF0000"/>
                </a:solidFill>
              </a:rPr>
              <a:t>you</a:t>
            </a:r>
            <a:r>
              <a:rPr lang="es-ES" sz="2000" baseline="0" dirty="0">
                <a:solidFill>
                  <a:srgbClr val="FF0000"/>
                </a:solidFill>
              </a:rPr>
              <a:t> </a:t>
            </a:r>
            <a:r>
              <a:rPr lang="es-ES" sz="2000" baseline="0" dirty="0" err="1"/>
              <a:t>to</a:t>
            </a:r>
            <a:r>
              <a:rPr lang="es-ES" sz="2000" baseline="0" dirty="0"/>
              <a:t> </a:t>
            </a:r>
            <a:r>
              <a:rPr lang="es-ES" sz="2000" baseline="0" dirty="0" err="1"/>
              <a:t>understand</a:t>
            </a:r>
            <a:r>
              <a:rPr lang="es-ES" sz="2000" baseline="0" dirty="0"/>
              <a:t> </a:t>
            </a:r>
            <a:r>
              <a:rPr lang="es-ES" sz="2000" baseline="0" dirty="0" err="1"/>
              <a:t>the</a:t>
            </a:r>
            <a:r>
              <a:rPr lang="es-ES" sz="2000" baseline="0" dirty="0"/>
              <a:t> </a:t>
            </a:r>
            <a:r>
              <a:rPr lang="es-ES" sz="2000" baseline="0" dirty="0" err="1"/>
              <a:t>course</a:t>
            </a:r>
            <a:r>
              <a:rPr lang="es-ES" sz="2000" baseline="0" dirty="0"/>
              <a:t> </a:t>
            </a:r>
            <a:r>
              <a:rPr lang="es-ES" sz="2000" baseline="0" dirty="0" err="1"/>
              <a:t>topics</a:t>
            </a:r>
            <a:r>
              <a:rPr lang="es-ES" sz="2000" baseline="0" dirty="0"/>
              <a:t>?</a:t>
            </a:r>
            <a:endParaRPr lang="es-E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694663167104"/>
          <c:y val="0.246816856226305"/>
          <c:w val="0.387708661417323"/>
          <c:h val="0.646181102362205"/>
        </c:manualLayout>
      </c:layout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Hoja2!$E$6:$E$11</c:f>
              <c:strCache>
                <c:ptCount val="6"/>
                <c:pt idx="0">
                  <c:v>Slides without enough detail</c:v>
                </c:pt>
                <c:pt idx="1">
                  <c:v>Too much info in one lecture</c:v>
                </c:pt>
                <c:pt idx="2">
                  <c:v>Kahoots</c:v>
                </c:pt>
                <c:pt idx="3">
                  <c:v>Student demos</c:v>
                </c:pt>
                <c:pt idx="4">
                  <c:v>Labs</c:v>
                </c:pt>
                <c:pt idx="5">
                  <c:v>Abstract/Not explained pseudocode</c:v>
                </c:pt>
              </c:strCache>
            </c:strRef>
          </c:cat>
          <c:val>
            <c:numRef>
              <c:f>Hoja2!$F$6:$F$11</c:f>
              <c:numCache>
                <c:formatCode>General</c:formatCode>
                <c:ptCount val="6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36764654418198"/>
          <c:y val="0.3276312335958"/>
          <c:w val="0.44101312335958"/>
          <c:h val="0.595663458734325"/>
        </c:manualLayout>
      </c:layout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solidFill>
      <a:srgbClr val="EEECE1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lang="en-GB" sz="2000" noProof="0"/>
            </a:pPr>
            <a:r>
              <a:rPr lang="en-GB" sz="2000" noProof="0"/>
              <a:t>What </a:t>
            </a:r>
            <a:r>
              <a:rPr lang="en-GB" sz="2000" noProof="0" smtClean="0"/>
              <a:t>new activity </a:t>
            </a:r>
            <a:r>
              <a:rPr lang="en-GB" sz="2000" noProof="0"/>
              <a:t>might</a:t>
            </a:r>
            <a:r>
              <a:rPr lang="en-GB" sz="2000" baseline="0" noProof="0"/>
              <a:t> help you to understand the course topics?</a:t>
            </a:r>
            <a:endParaRPr lang="en-GB" sz="2000" noProof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Hoja3!$H$6:$H$10</c:f>
              <c:strCache>
                <c:ptCount val="5"/>
                <c:pt idx="0">
                  <c:v>Videos</c:v>
                </c:pt>
                <c:pt idx="1">
                  <c:v>Practical examples</c:v>
                </c:pt>
                <c:pt idx="2">
                  <c:v>More material/homework</c:v>
                </c:pt>
                <c:pt idx="3">
                  <c:v>Recaps</c:v>
                </c:pt>
                <c:pt idx="4">
                  <c:v>Lab (detailed/wider context)</c:v>
                </c:pt>
              </c:strCache>
            </c:strRef>
          </c:cat>
          <c:val>
            <c:numRef>
              <c:f>Hoja3!$I$6:$I$10</c:f>
              <c:numCache>
                <c:formatCode>General</c:formatCode>
                <c:ptCount val="5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4.0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7183858267716"/>
          <c:y val="0.197529982240043"/>
          <c:w val="0.37948280839895"/>
          <c:h val="0.46508161677083"/>
        </c:manualLayout>
      </c:layout>
      <c:overlay val="0"/>
      <c:txPr>
        <a:bodyPr/>
        <a:lstStyle/>
        <a:p>
          <a:pPr>
            <a:defRPr sz="1600"/>
          </a:pPr>
          <a:endParaRPr lang="es-ES"/>
        </a:p>
      </c:txPr>
    </c:legend>
    <c:plotVisOnly val="1"/>
    <c:dispBlanksAs val="gap"/>
    <c:showDLblsOverMax val="0"/>
  </c:chart>
  <c:spPr>
    <a:solidFill>
      <a:srgbClr val="EEECE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2/25/19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2/25/19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cmu.edu/~cburch/pgss99/lecture/0721-divid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8afbTaA-gO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16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05692" y="6294432"/>
            <a:ext cx="161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February</a:t>
            </a:r>
            <a:r>
              <a:rPr lang="es-ES" sz="2000" dirty="0" smtClean="0">
                <a:latin typeface="DIN Condensed Bold"/>
                <a:cs typeface="DIN Condensed Bold"/>
              </a:rPr>
              <a:t> 25, 2019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09333" y="426155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PLEASE, DOWNLOAD WORKSHEET 16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820" y="846859"/>
            <a:ext cx="76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32 people gave written feedback at the end of last lecture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6320118"/>
            <a:ext cx="91440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FFFF"/>
                </a:solidFill>
                <a:latin typeface="Arial Narrow"/>
                <a:cs typeface="Arial Narrow"/>
              </a:rPr>
              <a:t>These are the 5 most mentioned activities</a:t>
            </a:r>
            <a:endParaRPr lang="en-GB" sz="24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509706"/>
              </p:ext>
            </p:extLst>
          </p:nvPr>
        </p:nvGraphicFramePr>
        <p:xfrm>
          <a:off x="911412" y="1658471"/>
          <a:ext cx="7620000" cy="42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8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03607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2100110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37412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2888" y="4307737"/>
            <a:ext cx="437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nsolas"/>
                <a:cs typeface="Consolas"/>
              </a:rPr>
              <a:t>(x &amp; 0x33 ) </a:t>
            </a:r>
            <a:r>
              <a:rPr lang="fr-FR" dirty="0" smtClean="0">
                <a:latin typeface="Consolas"/>
                <a:cs typeface="Consolas"/>
              </a:rPr>
              <a:t>  +   </a:t>
            </a:r>
            <a:r>
              <a:rPr lang="fr-FR" dirty="0">
                <a:latin typeface="Consolas"/>
                <a:cs typeface="Consolas"/>
              </a:rPr>
              <a:t>(x&gt;&gt;2  &amp; </a:t>
            </a:r>
            <a:r>
              <a:rPr lang="fr-FR" dirty="0" smtClean="0">
                <a:latin typeface="Consolas"/>
                <a:cs typeface="Consolas"/>
              </a:rPr>
              <a:t>0x33)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15" name="Abrir llave 14"/>
          <p:cNvSpPr/>
          <p:nvPr/>
        </p:nvSpPr>
        <p:spPr>
          <a:xfrm rot="16200000">
            <a:off x="804410" y="4095502"/>
            <a:ext cx="222604" cy="1385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222843" y="4913406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211265" y="5165806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0 0 1 1 0 0 1 1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-4663" y="5140405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222843" y="5535138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43" y="550973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0 0 0 1 0 0 0 1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284111" y="5535138"/>
            <a:ext cx="324470" cy="34393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21253" y="5535138"/>
            <a:ext cx="324470" cy="34393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-13044" y="6089387"/>
            <a:ext cx="212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We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get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right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pair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4-bit set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5" name="Abrir llave 24"/>
          <p:cNvSpPr/>
          <p:nvPr/>
        </p:nvSpPr>
        <p:spPr>
          <a:xfrm rot="16200000">
            <a:off x="3260840" y="3940535"/>
            <a:ext cx="236337" cy="173686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2623463" y="492713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0 0 0 0 0 1 1 0 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2611885" y="517953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0 0 1 1 0 0 1 1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395957" y="5154138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623463" y="5548871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623463" y="5523470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0 0 0 0 0 0 1 </a:t>
            </a:r>
            <a:r>
              <a:rPr lang="es-ES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684731" y="5548871"/>
            <a:ext cx="324470" cy="34393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3021873" y="5548871"/>
            <a:ext cx="324470" cy="34393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440631" y="6122285"/>
            <a:ext cx="212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We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get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left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pair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4-bit set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4364" y="6173970"/>
            <a:ext cx="21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We</a:t>
            </a:r>
            <a:r>
              <a:rPr lang="es-ES" dirty="0" smtClean="0">
                <a:latin typeface="Arial Narrow"/>
                <a:cs typeface="Arial Narrow"/>
              </a:rPr>
              <a:t> sum </a:t>
            </a:r>
            <a:r>
              <a:rPr lang="es-ES" dirty="0" err="1" smtClean="0">
                <a:latin typeface="Arial Narrow"/>
                <a:cs typeface="Arial Narrow"/>
              </a:rPr>
              <a:t>them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498421" y="504925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0 0 0 1 0 0 0 1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6498421" y="5305323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0 0 0 0 0 0 1 </a:t>
            </a:r>
            <a:r>
              <a:rPr lang="es-ES" dirty="0"/>
              <a:t>0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526643" y="5674655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69205" y="52915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+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482909" y="5694403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482909" y="5708136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06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28937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2100110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42691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99878" y="4269181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99878" y="4282914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/>
          <p:cNvCxnSpPr/>
          <p:nvPr/>
        </p:nvCxnSpPr>
        <p:spPr>
          <a:xfrm>
            <a:off x="1455689" y="4282914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2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9660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2368219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42691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99878" y="4269181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99878" y="4282914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/>
          <p:cNvCxnSpPr/>
          <p:nvPr/>
        </p:nvCxnSpPr>
        <p:spPr>
          <a:xfrm>
            <a:off x="1455689" y="4282914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312236" y="5328766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53974" y="4771916"/>
            <a:ext cx="386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nsolas"/>
                <a:cs typeface="Consolas"/>
              </a:rPr>
              <a:t>(x &amp; 0x0f ) + (x&gt;&gt;4  &amp; 0x0f )</a:t>
            </a:r>
          </a:p>
        </p:txBody>
      </p:sp>
      <p:sp>
        <p:nvSpPr>
          <p:cNvPr id="20" name="Abrir llave 19"/>
          <p:cNvSpPr/>
          <p:nvPr/>
        </p:nvSpPr>
        <p:spPr>
          <a:xfrm rot="16200000">
            <a:off x="910567" y="4489126"/>
            <a:ext cx="222604" cy="1385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314889" y="559527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</a:t>
            </a:r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/>
              <a:t>1</a:t>
            </a:r>
            <a:r>
              <a:rPr lang="es-ES" dirty="0" smtClean="0"/>
              <a:t> 1 1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8233" y="5566181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309850" y="5904470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95739" y="587906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0 0 0 0 0 0 1 1</a:t>
            </a:r>
            <a:endParaRPr lang="es-ES" dirty="0"/>
          </a:p>
        </p:txBody>
      </p:sp>
      <p:sp>
        <p:nvSpPr>
          <p:cNvPr id="25" name="Abrir llave 24"/>
          <p:cNvSpPr/>
          <p:nvPr/>
        </p:nvSpPr>
        <p:spPr>
          <a:xfrm rot="16200000">
            <a:off x="2952909" y="4344676"/>
            <a:ext cx="216975" cy="17512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2302388" y="5329640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0 0 0 0 0 0 0 1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2305041" y="5596151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</a:t>
            </a:r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/>
              <a:t>1</a:t>
            </a:r>
            <a:r>
              <a:rPr lang="es-ES" dirty="0" smtClean="0"/>
              <a:t> 1 1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058385" y="5567055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300002" y="5905344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285891" y="5879943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0 0 0 0 0 0 0 1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5886137" y="5290538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0 0 0 0 0 0 1 1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5886137" y="5538484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0 0 0 0 0 0 0 1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914359" y="5869909"/>
            <a:ext cx="13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602077" y="5542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+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886137" y="584168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872026" y="5893180"/>
            <a:ext cx="1485916" cy="275506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46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72300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2368219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47207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99878" y="4269181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99878" y="4282914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/>
          <p:cNvCxnSpPr/>
          <p:nvPr/>
        </p:nvCxnSpPr>
        <p:spPr>
          <a:xfrm>
            <a:off x="1455689" y="4282914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00626" y="470837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6515" y="4759870"/>
            <a:ext cx="1485916" cy="275506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73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17677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2636328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47207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99878" y="4269181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0 0 0 1 0 0 1 1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699878" y="4282914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/>
          <p:cNvCxnSpPr/>
          <p:nvPr/>
        </p:nvCxnSpPr>
        <p:spPr>
          <a:xfrm>
            <a:off x="1455689" y="4282914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00626" y="470837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6515" y="4759870"/>
            <a:ext cx="1485916" cy="275506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229447" y="4717537"/>
            <a:ext cx="257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(4,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correct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set bits)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52305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 for 32 bits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7690556" cy="2308324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32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0x55555555 ) + </a:t>
            </a:r>
            <a:r>
              <a:rPr lang="fr-FR" dirty="0" smtClean="0">
                <a:latin typeface="Consolas"/>
                <a:cs typeface="Consolas"/>
              </a:rPr>
              <a:t>(x&gt;&gt;1  &amp; </a:t>
            </a:r>
            <a:r>
              <a:rPr lang="fr-FR" dirty="0">
                <a:latin typeface="Consolas"/>
                <a:cs typeface="Consolas"/>
              </a:rPr>
              <a:t>0x55555555 )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0x33333333 ) + </a:t>
            </a:r>
            <a:r>
              <a:rPr lang="fr-FR" dirty="0" smtClean="0">
                <a:latin typeface="Consolas"/>
                <a:cs typeface="Consolas"/>
              </a:rPr>
              <a:t>(x&gt;&gt;2  &amp; </a:t>
            </a:r>
            <a:r>
              <a:rPr lang="fr-FR" dirty="0">
                <a:latin typeface="Consolas"/>
                <a:cs typeface="Consolas"/>
              </a:rPr>
              <a:t>0x33333333 )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0x0f0f0f0f ) + </a:t>
            </a:r>
            <a:r>
              <a:rPr lang="fr-FR" dirty="0" smtClean="0">
                <a:latin typeface="Consolas"/>
                <a:cs typeface="Consolas"/>
              </a:rPr>
              <a:t>(x&gt;&gt;4  &amp; </a:t>
            </a:r>
            <a:r>
              <a:rPr lang="fr-FR" dirty="0">
                <a:latin typeface="Consolas"/>
                <a:cs typeface="Consolas"/>
              </a:rPr>
              <a:t>0x0f0f0f0f 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0x00ff00ff ) + </a:t>
            </a:r>
            <a:r>
              <a:rPr lang="fr-FR" dirty="0" smtClean="0">
                <a:latin typeface="Consolas"/>
                <a:cs typeface="Consolas"/>
              </a:rPr>
              <a:t>(x&gt;&gt;8  &amp; </a:t>
            </a:r>
            <a:r>
              <a:rPr lang="fr-FR" dirty="0">
                <a:latin typeface="Consolas"/>
                <a:cs typeface="Consolas"/>
              </a:rPr>
              <a:t>0x00ff00ff 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0x0000ffff ) + </a:t>
            </a:r>
            <a:r>
              <a:rPr lang="fr-FR" dirty="0" smtClean="0">
                <a:latin typeface="Consolas"/>
                <a:cs typeface="Consolas"/>
              </a:rPr>
              <a:t>(x&gt;&gt;16 &amp; </a:t>
            </a:r>
            <a:r>
              <a:rPr lang="fr-FR" dirty="0">
                <a:latin typeface="Consolas"/>
                <a:cs typeface="Consolas"/>
              </a:rPr>
              <a:t>0x0000ffff 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76905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for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width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equal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to</a:t>
            </a:r>
            <a:r>
              <a:rPr lang="es-ES" dirty="0" smtClean="0">
                <a:latin typeface="Arial Narrow"/>
                <a:cs typeface="Arial Narrow"/>
              </a:rPr>
              <a:t> 32: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5810999"/>
            <a:ext cx="91440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arrow"/>
                <a:cs typeface="Arial Narrow"/>
              </a:rPr>
              <a:t>This algorithm (for 32 bits)  is explained in:</a:t>
            </a:r>
          </a:p>
          <a:p>
            <a:r>
              <a:rPr lang="en-GB" dirty="0" smtClean="0">
                <a:solidFill>
                  <a:schemeClr val="bg1"/>
                </a:solidFill>
                <a:latin typeface="Arial Narrow"/>
                <a:cs typeface="Arial Narrow"/>
              </a:rPr>
              <a:t>Henry S. Warren, Jr. Hacker’s Delight, Addison-Wesley (2003), Section 5-1</a:t>
            </a:r>
            <a:endParaRPr lang="en-GB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5507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370004"/>
            <a:ext cx="719940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Fixed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Point,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Signed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Numbers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,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Bits</a:t>
            </a: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Multiplication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Floating</a:t>
            </a:r>
            <a:r>
              <a:rPr lang="es-ES" sz="3200" dirty="0" smtClean="0">
                <a:solidFill>
                  <a:srgbClr val="A6A6A6"/>
                </a:solidFill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Representation</a:t>
            </a:r>
            <a:endParaRPr lang="es-ES" sz="3200" dirty="0" smtClean="0">
              <a:solidFill>
                <a:srgbClr val="A6A6A6"/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1487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/>
          <p:cNvSpPr/>
          <p:nvPr/>
        </p:nvSpPr>
        <p:spPr>
          <a:xfrm>
            <a:off x="0" y="2161304"/>
            <a:ext cx="3287889" cy="1945030"/>
          </a:xfrm>
          <a:prstGeom prst="rect">
            <a:avLst/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3591626" y="2160116"/>
            <a:ext cx="2603152" cy="1945030"/>
          </a:xfrm>
          <a:prstGeom prst="rect">
            <a:avLst/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6525406" y="2189028"/>
            <a:ext cx="2603152" cy="1945030"/>
          </a:xfrm>
          <a:prstGeom prst="rect">
            <a:avLst/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School Multiplication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5929111"/>
            <a:ext cx="9144991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Every method it involves w</a:t>
            </a:r>
            <a:r>
              <a:rPr lang="en-GB" sz="2400" baseline="30000" smtClean="0">
                <a:solidFill>
                  <a:schemeClr val="bg1"/>
                </a:solidFill>
                <a:latin typeface="Arial Narrow"/>
                <a:cs typeface="Arial Narrow"/>
              </a:rPr>
              <a:t>2</a:t>
            </a:r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 multiplications (w: number of digits)  =&gt; Θ(w</a:t>
            </a:r>
            <a:r>
              <a:rPr lang="en-GB" sz="2400" baseline="30000" smtClean="0">
                <a:solidFill>
                  <a:schemeClr val="bg1"/>
                </a:solidFill>
                <a:latin typeface="Arial Narrow"/>
                <a:cs typeface="Arial Narrow"/>
              </a:rPr>
              <a:t>2</a:t>
            </a:r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)</a:t>
            </a:r>
          </a:p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Can we do better?</a:t>
            </a:r>
            <a:endParaRPr lang="en-GB" sz="24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9888"/>
            <a:ext cx="527210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You might have learned any of the following methods:</a:t>
            </a:r>
            <a:endParaRPr lang="en-GB"/>
          </a:p>
        </p:txBody>
      </p:sp>
      <p:sp>
        <p:nvSpPr>
          <p:cNvPr id="4" name="CuadroTexto 3"/>
          <p:cNvSpPr txBox="1"/>
          <p:nvPr/>
        </p:nvSpPr>
        <p:spPr>
          <a:xfrm>
            <a:off x="3668889" y="944223"/>
            <a:ext cx="1453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123 x 135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298282" y="2189526"/>
            <a:ext cx="1453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123 x 135</a:t>
            </a:r>
            <a:endParaRPr lang="es-ES" sz="2000" dirty="0">
              <a:latin typeface="Consolas"/>
              <a:cs typeface="Consola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905993" y="2589636"/>
            <a:ext cx="9172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00173" y="2566989"/>
            <a:ext cx="60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615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148719" y="2806556"/>
            <a:ext cx="60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369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018881" y="3020722"/>
            <a:ext cx="60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onsolas"/>
                <a:cs typeface="Consolas"/>
              </a:rPr>
              <a:t>1</a:t>
            </a:r>
            <a:r>
              <a:rPr lang="es-ES" sz="2000" dirty="0" smtClean="0">
                <a:latin typeface="Consolas"/>
                <a:cs typeface="Consolas"/>
              </a:rPr>
              <a:t>23</a:t>
            </a:r>
            <a:endParaRPr lang="es-ES" sz="2000" dirty="0">
              <a:latin typeface="Consolas"/>
              <a:cs typeface="Consolas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905993" y="3420832"/>
            <a:ext cx="9172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718799" y="3013970"/>
            <a:ext cx="31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+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18881" y="3392610"/>
            <a:ext cx="88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16605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71619" y="2098670"/>
            <a:ext cx="889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 smtClean="0">
                <a:latin typeface="Consolas"/>
                <a:cs typeface="Consolas"/>
              </a:rPr>
              <a:t>123</a:t>
            </a:r>
          </a:p>
          <a:p>
            <a:r>
              <a:rPr lang="es-ES" sz="2000" dirty="0" smtClean="0">
                <a:latin typeface="Consolas"/>
                <a:cs typeface="Consolas"/>
              </a:rPr>
              <a:t>x 135</a:t>
            </a:r>
            <a:endParaRPr lang="es-ES" sz="2000" dirty="0">
              <a:latin typeface="Consolas"/>
              <a:cs typeface="Consolas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4255908" y="2806556"/>
            <a:ext cx="9172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584455" y="2772343"/>
            <a:ext cx="60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615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433001" y="3011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3690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303163" y="32260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12300</a:t>
            </a:r>
            <a:endParaRPr lang="es-ES" sz="2000" dirty="0">
              <a:latin typeface="Consolas"/>
              <a:cs typeface="Consolas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4190275" y="3626186"/>
            <a:ext cx="9172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003081" y="3219324"/>
            <a:ext cx="31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+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303163" y="3597964"/>
            <a:ext cx="88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16605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532228" y="4155102"/>
            <a:ext cx="2596330" cy="646331"/>
          </a:xfrm>
          <a:prstGeom prst="rect">
            <a:avLst/>
          </a:prstGeom>
          <a:solidFill>
            <a:srgbClr val="C4BD97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</a:t>
            </a:r>
            <a:r>
              <a:rPr lang="es-ES" baseline="30000" dirty="0" smtClean="0"/>
              <a:t>2</a:t>
            </a:r>
            <a:r>
              <a:rPr lang="es-ES" dirty="0" smtClean="0"/>
              <a:t> single-</a:t>
            </a:r>
            <a:r>
              <a:rPr lang="es-ES" dirty="0" err="1" smtClean="0"/>
              <a:t>digit</a:t>
            </a:r>
            <a:r>
              <a:rPr lang="es-ES" dirty="0" smtClean="0"/>
              <a:t> </a:t>
            </a:r>
            <a:r>
              <a:rPr lang="es-ES" dirty="0" err="1" smtClean="0"/>
              <a:t>multi</a:t>
            </a:r>
            <a:r>
              <a:rPr lang="es-ES" dirty="0" smtClean="0"/>
              <a:t>-</a:t>
            </a:r>
          </a:p>
          <a:p>
            <a:pPr algn="ctr"/>
            <a:r>
              <a:rPr lang="es-ES" dirty="0" err="1" smtClean="0"/>
              <a:t>plications</a:t>
            </a:r>
            <a:r>
              <a:rPr lang="es-ES" dirty="0" smtClean="0"/>
              <a:t> and w </a:t>
            </a:r>
            <a:r>
              <a:rPr lang="es-ES" dirty="0" err="1" smtClean="0"/>
              <a:t>sums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91626" y="4144441"/>
            <a:ext cx="2603152" cy="646331"/>
          </a:xfrm>
          <a:prstGeom prst="rect">
            <a:avLst/>
          </a:prstGeom>
          <a:solidFill>
            <a:srgbClr val="C4BD97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</a:t>
            </a:r>
            <a:r>
              <a:rPr lang="es-ES" baseline="30000" dirty="0" smtClean="0"/>
              <a:t>2</a:t>
            </a:r>
            <a:r>
              <a:rPr lang="es-ES" dirty="0" smtClean="0"/>
              <a:t> single-</a:t>
            </a:r>
            <a:r>
              <a:rPr lang="es-ES" dirty="0" err="1" smtClean="0"/>
              <a:t>digit</a:t>
            </a:r>
            <a:r>
              <a:rPr lang="es-ES" dirty="0" smtClean="0"/>
              <a:t> </a:t>
            </a:r>
            <a:r>
              <a:rPr lang="es-ES" dirty="0" err="1" smtClean="0"/>
              <a:t>multipli-cations</a:t>
            </a:r>
            <a:r>
              <a:rPr lang="es-ES" dirty="0" smtClean="0"/>
              <a:t> and w </a:t>
            </a:r>
            <a:r>
              <a:rPr lang="es-ES" dirty="0" err="1" smtClean="0"/>
              <a:t>sums</a:t>
            </a:r>
            <a:endParaRPr lang="es-ES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141109" y="2713814"/>
            <a:ext cx="2853785" cy="303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94264" y="2361359"/>
            <a:ext cx="0" cy="1368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94264" y="2361359"/>
            <a:ext cx="201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100   20    3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41109" y="2713814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100</a:t>
            </a:r>
          </a:p>
          <a:p>
            <a:r>
              <a:rPr lang="es-ES" sz="2000" dirty="0" smtClean="0">
                <a:latin typeface="Consolas"/>
                <a:cs typeface="Consolas"/>
              </a:rPr>
              <a:t> 30</a:t>
            </a:r>
          </a:p>
          <a:p>
            <a:r>
              <a:rPr lang="es-ES" sz="2000" dirty="0" smtClean="0">
                <a:latin typeface="Consolas"/>
                <a:cs typeface="Consolas"/>
              </a:rPr>
              <a:t>  </a:t>
            </a:r>
            <a:r>
              <a:rPr lang="es-ES" sz="200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33630" y="23444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-16433" y="4142635"/>
            <a:ext cx="3287889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multiplications</a:t>
            </a:r>
            <a:r>
              <a:rPr lang="es-ES" dirty="0" smtClean="0"/>
              <a:t> and </a:t>
            </a:r>
          </a:p>
          <a:p>
            <a:pPr algn="ctr"/>
            <a:r>
              <a:rPr lang="es-ES" dirty="0" smtClean="0"/>
              <a:t>w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sums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94264" y="271913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10000 2000  300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94264" y="300447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Consolas"/>
                <a:cs typeface="Consolas"/>
              </a:rPr>
              <a:t>3000  600   90</a:t>
            </a:r>
            <a:endParaRPr lang="es-ES" sz="2000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92525" y="3329367"/>
            <a:ext cx="21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onsolas"/>
                <a:cs typeface="Consolas"/>
              </a:rPr>
              <a:t>5</a:t>
            </a:r>
            <a:r>
              <a:rPr lang="es-ES" sz="2000" dirty="0" smtClean="0">
                <a:latin typeface="Consolas"/>
                <a:cs typeface="Consolas"/>
              </a:rPr>
              <a:t>00   100   15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731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attempt: Divide-and-Conquer Multiplication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184112"/>
            <a:ext cx="641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1. Divide each integer (made of </a:t>
            </a:r>
            <a:r>
              <a:rPr lang="en-GB" sz="2000" i="1" dirty="0" smtClean="0">
                <a:latin typeface="Times New Roman"/>
                <a:cs typeface="Times New Roman"/>
              </a:rPr>
              <a:t>w</a:t>
            </a:r>
            <a:r>
              <a:rPr lang="en-GB" sz="2000" dirty="0" smtClean="0"/>
              <a:t> digits each) in two halves:</a:t>
            </a:r>
            <a:endParaRPr lang="en-GB" sz="2000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1329896" y="1663891"/>
            <a:ext cx="4269474" cy="1429955"/>
            <a:chOff x="1329896" y="1663891"/>
            <a:chExt cx="4269474" cy="1429955"/>
          </a:xfrm>
        </p:grpSpPr>
        <p:sp>
          <p:nvSpPr>
            <p:cNvPr id="8" name="CuadroTexto 7"/>
            <p:cNvSpPr txBox="1"/>
            <p:nvPr/>
          </p:nvSpPr>
          <p:spPr>
            <a:xfrm>
              <a:off x="1625002" y="1663891"/>
              <a:ext cx="7046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smtClean="0">
                  <a:latin typeface="Consolas"/>
                  <a:cs typeface="Consolas"/>
                </a:rPr>
                <a:t>x</a:t>
              </a:r>
            </a:p>
            <a:p>
              <a:pPr algn="ctr"/>
              <a:r>
                <a:rPr lang="es-ES" sz="2000" dirty="0" smtClean="0"/>
                <a:t>1438</a:t>
              </a:r>
              <a:endParaRPr lang="es-ES" sz="2000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571402" y="1663891"/>
              <a:ext cx="7046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smtClean="0">
                  <a:latin typeface="Consolas"/>
                  <a:cs typeface="Consolas"/>
                </a:rPr>
                <a:t>y</a:t>
              </a:r>
            </a:p>
            <a:p>
              <a:pPr algn="ctr"/>
              <a:r>
                <a:rPr lang="es-ES" sz="2000" dirty="0" smtClean="0"/>
                <a:t>2576</a:t>
              </a:r>
              <a:endParaRPr lang="es-ES" sz="2000" dirty="0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H="1">
              <a:off x="1552222" y="2310222"/>
              <a:ext cx="296334" cy="187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091975" y="2310222"/>
              <a:ext cx="296334" cy="187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1329896" y="2384780"/>
              <a:ext cx="44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x</a:t>
              </a:r>
              <a:r>
                <a:rPr lang="es-ES" sz="20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hi</a:t>
              </a:r>
              <a:endParaRPr lang="es-ES" sz="2000" baseline="-25000" dirty="0" smtClean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  <a:p>
              <a:pPr algn="ctr"/>
              <a:r>
                <a:rPr lang="es-ES" sz="2000" dirty="0" smtClean="0"/>
                <a:t>14</a:t>
              </a:r>
              <a:endParaRPr lang="es-ES" sz="2000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194206" y="2384780"/>
              <a:ext cx="44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x</a:t>
              </a:r>
              <a:r>
                <a:rPr lang="es-ES" sz="20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lo</a:t>
              </a:r>
              <a:endParaRPr lang="es-ES" sz="2000" baseline="-25000" dirty="0" smtClean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  <a:p>
              <a:pPr algn="ctr"/>
              <a:r>
                <a:rPr lang="es-ES" sz="2000" dirty="0" smtClean="0"/>
                <a:t>38</a:t>
              </a:r>
              <a:endParaRPr lang="es-ES" sz="2000" dirty="0"/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 flipH="1">
              <a:off x="4512733" y="2311402"/>
              <a:ext cx="296334" cy="187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5052486" y="2311402"/>
              <a:ext cx="296334" cy="187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4290407" y="2385960"/>
              <a:ext cx="44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X</a:t>
              </a:r>
              <a:r>
                <a:rPr lang="es-ES" sz="20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hi</a:t>
              </a:r>
              <a:endParaRPr lang="es-ES" sz="2000" baseline="-25000" dirty="0" smtClean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  <a:p>
              <a:pPr algn="ctr"/>
              <a:r>
                <a:rPr lang="es-ES" sz="2000" dirty="0" smtClean="0"/>
                <a:t>25</a:t>
              </a:r>
              <a:endParaRPr lang="es-ES" sz="20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154717" y="2385960"/>
              <a:ext cx="44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X</a:t>
              </a:r>
              <a:r>
                <a:rPr lang="es-ES" sz="20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lo</a:t>
              </a:r>
              <a:endParaRPr lang="es-ES" sz="2000" baseline="-25000" dirty="0" smtClean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  <a:p>
              <a:pPr algn="ctr"/>
              <a:r>
                <a:rPr lang="es-ES" sz="2000" dirty="0" smtClean="0"/>
                <a:t>76</a:t>
              </a:r>
              <a:endParaRPr lang="es-ES" sz="2000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36223" y="3327780"/>
            <a:ext cx="670659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 Narrow"/>
                <a:cs typeface="Arial Narrow"/>
              </a:rPr>
              <a:t>Note </a:t>
            </a:r>
            <a:r>
              <a:rPr lang="es-ES" sz="2000" dirty="0" err="1" smtClean="0">
                <a:latin typeface="Arial Narrow"/>
                <a:cs typeface="Arial Narrow"/>
              </a:rPr>
              <a:t>that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we</a:t>
            </a:r>
            <a:r>
              <a:rPr lang="es-ES" sz="2000" dirty="0" smtClean="0">
                <a:latin typeface="Arial Narrow"/>
                <a:cs typeface="Arial Narrow"/>
              </a:rPr>
              <a:t> can </a:t>
            </a:r>
            <a:r>
              <a:rPr lang="es-ES" sz="2000" dirty="0" err="1" smtClean="0">
                <a:latin typeface="Arial Narrow"/>
                <a:cs typeface="Arial Narrow"/>
              </a:rPr>
              <a:t>reconstruct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the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number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by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making</a:t>
            </a:r>
            <a:r>
              <a:rPr lang="es-ES" sz="2000" dirty="0" smtClean="0">
                <a:latin typeface="Arial Narrow"/>
                <a:cs typeface="Arial Narrow"/>
              </a:rPr>
              <a:t>: 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* 10</a:t>
            </a:r>
            <a:r>
              <a:rPr lang="es-ES" sz="2000" baseline="30000" dirty="0">
                <a:latin typeface="Arial Narrow"/>
                <a:cs typeface="Arial Narrow"/>
              </a:rPr>
              <a:t>(</a:t>
            </a:r>
            <a:r>
              <a:rPr lang="es-ES" sz="2000" baseline="30000" dirty="0" smtClean="0">
                <a:latin typeface="Arial Narrow"/>
                <a:cs typeface="Arial Narrow"/>
              </a:rPr>
              <a:t>w/2)</a:t>
            </a:r>
            <a:r>
              <a:rPr lang="es-ES" sz="2000" dirty="0" smtClean="0">
                <a:latin typeface="Arial Narrow"/>
                <a:cs typeface="Arial Narrow"/>
              </a:rPr>
              <a:t> 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endParaRPr lang="es-ES" sz="2000" baseline="-25000" dirty="0">
              <a:latin typeface="Arial Narrow"/>
              <a:cs typeface="Arial Narrow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536223" y="3908245"/>
            <a:ext cx="4870400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Arial Narrow"/>
                <a:cs typeface="Arial Narrow"/>
              </a:rPr>
              <a:t>Thus</a:t>
            </a:r>
            <a:r>
              <a:rPr lang="es-ES" sz="2000" dirty="0" smtClean="0">
                <a:latin typeface="Arial Narrow"/>
                <a:cs typeface="Arial Narrow"/>
              </a:rPr>
              <a:t>, x * y = (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* 10</a:t>
            </a:r>
            <a:r>
              <a:rPr lang="es-ES" sz="2000" baseline="30000" dirty="0" smtClean="0">
                <a:latin typeface="Arial Narrow"/>
                <a:cs typeface="Arial Narrow"/>
              </a:rPr>
              <a:t>(w/2)</a:t>
            </a:r>
            <a:r>
              <a:rPr lang="es-ES" sz="2000" dirty="0" smtClean="0">
                <a:latin typeface="Arial Narrow"/>
                <a:cs typeface="Arial Narrow"/>
              </a:rPr>
              <a:t> 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 smtClean="0">
                <a:latin typeface="Arial Narrow"/>
                <a:cs typeface="Arial Narrow"/>
              </a:rPr>
              <a:t>) * (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>
                <a:latin typeface="Arial Narrow"/>
                <a:cs typeface="Arial Narrow"/>
              </a:rPr>
              <a:t>* </a:t>
            </a:r>
            <a:r>
              <a:rPr lang="es-ES" sz="2000" dirty="0" smtClean="0">
                <a:latin typeface="Arial Narrow"/>
                <a:cs typeface="Arial Narrow"/>
              </a:rPr>
              <a:t>10</a:t>
            </a:r>
            <a:r>
              <a:rPr lang="es-ES" sz="2000" baseline="30000" dirty="0" smtClean="0">
                <a:latin typeface="Arial Narrow"/>
                <a:cs typeface="Arial Narrow"/>
              </a:rPr>
              <a:t>(</a:t>
            </a:r>
            <a:r>
              <a:rPr lang="es-ES" sz="2000" baseline="30000" dirty="0">
                <a:latin typeface="Arial Narrow"/>
                <a:cs typeface="Arial Narrow"/>
              </a:rPr>
              <a:t>w/2)</a:t>
            </a:r>
            <a:r>
              <a:rPr lang="es-ES" sz="2000" dirty="0">
                <a:latin typeface="Arial Narrow"/>
                <a:cs typeface="Arial Narrow"/>
              </a:rPr>
              <a:t> + 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>
                <a:latin typeface="Arial Narrow"/>
                <a:cs typeface="Arial Narrow"/>
              </a:rPr>
              <a:t>)</a:t>
            </a:r>
            <a:endParaRPr lang="es-ES" sz="2000" baseline="-25000" dirty="0">
              <a:latin typeface="Arial Narrow"/>
              <a:cs typeface="Arial Narrow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536223" y="4460755"/>
            <a:ext cx="756974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 Narrow"/>
                <a:cs typeface="Arial Narrow"/>
              </a:rPr>
              <a:t>                  =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* 10</a:t>
            </a:r>
            <a:r>
              <a:rPr lang="es-ES" sz="2000" baseline="30000" dirty="0" smtClean="0">
                <a:latin typeface="Arial Narrow"/>
                <a:cs typeface="Arial Narrow"/>
              </a:rPr>
              <a:t>(w/2)* 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dirty="0">
                <a:latin typeface="Arial Narrow"/>
                <a:cs typeface="Arial Narrow"/>
              </a:rPr>
              <a:t> * </a:t>
            </a:r>
            <a:r>
              <a:rPr lang="es-ES" sz="2000" dirty="0" smtClean="0">
                <a:latin typeface="Arial Narrow"/>
                <a:cs typeface="Arial Narrow"/>
              </a:rPr>
              <a:t>10</a:t>
            </a:r>
            <a:r>
              <a:rPr lang="es-ES" sz="2000" baseline="30000" dirty="0">
                <a:latin typeface="Arial Narrow"/>
                <a:cs typeface="Arial Narrow"/>
              </a:rPr>
              <a:t>(</a:t>
            </a:r>
            <a:r>
              <a:rPr lang="es-ES" sz="2000" baseline="30000" dirty="0" smtClean="0">
                <a:latin typeface="Arial Narrow"/>
                <a:cs typeface="Arial Narrow"/>
              </a:rPr>
              <a:t>w</a:t>
            </a:r>
            <a:r>
              <a:rPr lang="es-ES" sz="2000" baseline="30000" dirty="0">
                <a:latin typeface="Arial Narrow"/>
                <a:cs typeface="Arial Narrow"/>
              </a:rPr>
              <a:t>/2)</a:t>
            </a:r>
            <a:r>
              <a:rPr lang="es-ES" sz="2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 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baseline="-25000" dirty="0" smtClean="0">
                <a:latin typeface="Arial Narrow"/>
                <a:cs typeface="Arial Narrow"/>
              </a:rPr>
              <a:t> </a:t>
            </a:r>
            <a:r>
              <a:rPr lang="es-ES" sz="2000" dirty="0">
                <a:latin typeface="Arial Narrow"/>
                <a:cs typeface="Arial Narrow"/>
              </a:rPr>
              <a:t>* </a:t>
            </a:r>
            <a:r>
              <a:rPr lang="es-ES" sz="2000" dirty="0" smtClean="0">
                <a:latin typeface="Arial Narrow"/>
                <a:cs typeface="Arial Narrow"/>
              </a:rPr>
              <a:t>10</a:t>
            </a:r>
            <a:r>
              <a:rPr lang="es-ES" sz="2000" baseline="30000" dirty="0" smtClean="0">
                <a:latin typeface="Arial Narrow"/>
                <a:cs typeface="Arial Narrow"/>
              </a:rPr>
              <a:t>(</a:t>
            </a:r>
            <a:r>
              <a:rPr lang="es-ES" sz="2000" baseline="30000" dirty="0">
                <a:latin typeface="Arial Narrow"/>
                <a:cs typeface="Arial Narrow"/>
              </a:rPr>
              <a:t>w/2</a:t>
            </a:r>
            <a:r>
              <a:rPr lang="es-ES" sz="2000" baseline="30000" dirty="0" smtClean="0">
                <a:latin typeface="Arial Narrow"/>
                <a:cs typeface="Arial Narrow"/>
              </a:rPr>
              <a:t>) </a:t>
            </a:r>
            <a:r>
              <a:rPr lang="es-ES" sz="2000" dirty="0" smtClean="0">
                <a:latin typeface="Arial Narrow"/>
                <a:cs typeface="Arial Narrow"/>
              </a:rPr>
              <a:t>*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 smtClean="0">
                <a:latin typeface="Arial Narrow"/>
                <a:cs typeface="Arial Narrow"/>
              </a:rPr>
              <a:t> * 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>
                <a:latin typeface="Arial Narrow"/>
                <a:cs typeface="Arial Narrow"/>
              </a:rPr>
              <a:t>* </a:t>
            </a:r>
            <a:r>
              <a:rPr lang="es-ES" sz="2000" dirty="0" smtClean="0">
                <a:latin typeface="Arial Narrow"/>
                <a:cs typeface="Arial Narrow"/>
              </a:rPr>
              <a:t>10</a:t>
            </a:r>
            <a:r>
              <a:rPr lang="es-ES" sz="2000" baseline="30000" dirty="0" smtClean="0">
                <a:latin typeface="Arial Narrow"/>
                <a:cs typeface="Arial Narrow"/>
              </a:rPr>
              <a:t>(</a:t>
            </a:r>
            <a:r>
              <a:rPr lang="es-ES" sz="2000" baseline="30000" dirty="0">
                <a:latin typeface="Arial Narrow"/>
                <a:cs typeface="Arial Narrow"/>
              </a:rPr>
              <a:t>w/2)</a:t>
            </a:r>
            <a:r>
              <a:rPr lang="es-ES" sz="2000" dirty="0">
                <a:latin typeface="Arial Narrow"/>
                <a:cs typeface="Arial Narrow"/>
              </a:rPr>
              <a:t> 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baseline="-25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*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endParaRPr lang="es-ES" sz="2000" baseline="-25000" dirty="0">
              <a:latin typeface="Arial Narrow"/>
              <a:cs typeface="Arial Narrow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98168" y="5013265"/>
            <a:ext cx="613593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 Narrow"/>
                <a:cs typeface="Arial Narrow"/>
              </a:rPr>
              <a:t>                  =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*  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dirty="0">
                <a:latin typeface="Arial Narrow"/>
                <a:cs typeface="Arial Narrow"/>
              </a:rPr>
              <a:t> * </a:t>
            </a:r>
            <a:r>
              <a:rPr lang="es-ES" sz="2000" dirty="0" smtClean="0">
                <a:latin typeface="Arial Narrow"/>
                <a:cs typeface="Arial Narrow"/>
              </a:rPr>
              <a:t>10</a:t>
            </a:r>
            <a:r>
              <a:rPr lang="es-ES" sz="2000" baseline="30000" dirty="0" smtClean="0">
                <a:latin typeface="Arial Narrow"/>
                <a:cs typeface="Arial Narrow"/>
              </a:rPr>
              <a:t>w</a:t>
            </a:r>
            <a:r>
              <a:rPr lang="es-ES" sz="2000" dirty="0" smtClean="0">
                <a:latin typeface="Arial Narrow"/>
                <a:cs typeface="Arial Narrow"/>
              </a:rPr>
              <a:t>  + (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baseline="-25000" dirty="0" smtClean="0">
                <a:latin typeface="Arial Narrow"/>
                <a:cs typeface="Arial Narrow"/>
              </a:rPr>
              <a:t> </a:t>
            </a:r>
            <a:r>
              <a:rPr lang="es-ES" sz="2000" baseline="30000" dirty="0" smtClean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*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dirty="0" smtClean="0">
                <a:latin typeface="Arial Narrow"/>
                <a:cs typeface="Arial Narrow"/>
              </a:rPr>
              <a:t> * 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hi</a:t>
            </a:r>
            <a:r>
              <a:rPr lang="es-ES" sz="2000" dirty="0" smtClean="0">
                <a:latin typeface="Arial Narrow"/>
                <a:cs typeface="Arial Narrow"/>
              </a:rPr>
              <a:t> )* 10</a:t>
            </a:r>
            <a:r>
              <a:rPr lang="es-ES" sz="2000" baseline="30000" dirty="0" smtClean="0">
                <a:latin typeface="Arial Narrow"/>
                <a:cs typeface="Arial Narrow"/>
              </a:rPr>
              <a:t>(</a:t>
            </a:r>
            <a:r>
              <a:rPr lang="es-ES" sz="2000" baseline="30000" dirty="0">
                <a:latin typeface="Arial Narrow"/>
                <a:cs typeface="Arial Narrow"/>
              </a:rPr>
              <a:t>w/2)</a:t>
            </a:r>
            <a:r>
              <a:rPr lang="es-ES" sz="2000" dirty="0">
                <a:latin typeface="Arial Narrow"/>
                <a:cs typeface="Arial Narrow"/>
              </a:rPr>
              <a:t> + </a:t>
            </a:r>
            <a:r>
              <a:rPr lang="es-ES" sz="2000" dirty="0" err="1" smtClean="0">
                <a:latin typeface="Arial Narrow"/>
                <a:cs typeface="Arial Narrow"/>
              </a:rPr>
              <a:t>x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r>
              <a:rPr lang="es-ES" sz="2000" baseline="-25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*</a:t>
            </a:r>
            <a:r>
              <a:rPr lang="es-ES" sz="2000" dirty="0" err="1" smtClean="0">
                <a:latin typeface="Arial Narrow"/>
                <a:cs typeface="Arial Narrow"/>
              </a:rPr>
              <a:t>y</a:t>
            </a:r>
            <a:r>
              <a:rPr lang="es-ES" sz="2000" baseline="-25000" dirty="0" err="1" smtClean="0">
                <a:latin typeface="Arial Narrow"/>
                <a:cs typeface="Arial Narrow"/>
              </a:rPr>
              <a:t>lo</a:t>
            </a:r>
            <a:endParaRPr lang="es-ES" sz="2000" baseline="-25000" dirty="0">
              <a:latin typeface="Arial Narrow"/>
              <a:cs typeface="Arial Narrow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0" y="5677736"/>
            <a:ext cx="6430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2</a:t>
            </a:r>
            <a:r>
              <a:rPr lang="en-GB" sz="2000" dirty="0" smtClean="0"/>
              <a:t>. Calculate  </a:t>
            </a:r>
            <a:r>
              <a:rPr lang="es-ES" sz="2000" dirty="0" err="1">
                <a:latin typeface="Arial Narrow"/>
                <a:cs typeface="Arial Narrow"/>
              </a:rPr>
              <a:t>x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dirty="0">
                <a:latin typeface="Arial Narrow"/>
                <a:cs typeface="Arial Narrow"/>
              </a:rPr>
              <a:t> *  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dirty="0">
                <a:latin typeface="Arial Narrow"/>
                <a:cs typeface="Arial Narrow"/>
              </a:rPr>
              <a:t> * 10</a:t>
            </a:r>
            <a:r>
              <a:rPr lang="es-ES" sz="2000" baseline="30000" dirty="0">
                <a:latin typeface="Arial Narrow"/>
                <a:cs typeface="Arial Narrow"/>
              </a:rPr>
              <a:t>w</a:t>
            </a:r>
            <a:r>
              <a:rPr lang="es-ES" sz="2000" dirty="0">
                <a:latin typeface="Arial Narrow"/>
                <a:cs typeface="Arial Narrow"/>
              </a:rPr>
              <a:t>  + (</a:t>
            </a:r>
            <a:r>
              <a:rPr lang="es-ES" sz="2000" dirty="0" err="1">
                <a:latin typeface="Arial Narrow"/>
                <a:cs typeface="Arial Narrow"/>
              </a:rPr>
              <a:t>x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baseline="-25000" dirty="0">
                <a:latin typeface="Arial Narrow"/>
                <a:cs typeface="Arial Narrow"/>
              </a:rPr>
              <a:t> </a:t>
            </a:r>
            <a:r>
              <a:rPr lang="es-ES" sz="2000" baseline="30000" dirty="0">
                <a:latin typeface="Arial Narrow"/>
                <a:cs typeface="Arial Narrow"/>
              </a:rPr>
              <a:t> </a:t>
            </a:r>
            <a:r>
              <a:rPr lang="es-ES" sz="2000" dirty="0">
                <a:latin typeface="Arial Narrow"/>
                <a:cs typeface="Arial Narrow"/>
              </a:rPr>
              <a:t>*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lo</a:t>
            </a:r>
            <a:r>
              <a:rPr lang="es-ES" sz="2000" dirty="0">
                <a:latin typeface="Arial Narrow"/>
                <a:cs typeface="Arial Narrow"/>
              </a:rPr>
              <a:t> + </a:t>
            </a:r>
            <a:r>
              <a:rPr lang="es-ES" sz="2000" dirty="0" err="1">
                <a:latin typeface="Arial Narrow"/>
                <a:cs typeface="Arial Narrow"/>
              </a:rPr>
              <a:t>x</a:t>
            </a:r>
            <a:r>
              <a:rPr lang="es-ES" sz="2000" baseline="-25000" dirty="0" err="1">
                <a:latin typeface="Arial Narrow"/>
                <a:cs typeface="Arial Narrow"/>
              </a:rPr>
              <a:t>lo</a:t>
            </a:r>
            <a:r>
              <a:rPr lang="es-ES" sz="2000" dirty="0">
                <a:latin typeface="Arial Narrow"/>
                <a:cs typeface="Arial Narrow"/>
              </a:rPr>
              <a:t> * 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hi</a:t>
            </a:r>
            <a:r>
              <a:rPr lang="es-ES" sz="2000" dirty="0">
                <a:latin typeface="Arial Narrow"/>
                <a:cs typeface="Arial Narrow"/>
              </a:rPr>
              <a:t> )* 10</a:t>
            </a:r>
            <a:r>
              <a:rPr lang="es-ES" sz="2000" baseline="30000" dirty="0">
                <a:latin typeface="Arial Narrow"/>
                <a:cs typeface="Arial Narrow"/>
              </a:rPr>
              <a:t>floor(w/2)</a:t>
            </a:r>
            <a:r>
              <a:rPr lang="es-ES" sz="2000" dirty="0">
                <a:latin typeface="Arial Narrow"/>
                <a:cs typeface="Arial Narrow"/>
              </a:rPr>
              <a:t> + </a:t>
            </a:r>
            <a:r>
              <a:rPr lang="es-ES" sz="2000" dirty="0" err="1">
                <a:latin typeface="Arial Narrow"/>
                <a:cs typeface="Arial Narrow"/>
              </a:rPr>
              <a:t>x</a:t>
            </a:r>
            <a:r>
              <a:rPr lang="es-ES" sz="2000" baseline="-25000" dirty="0" err="1">
                <a:latin typeface="Arial Narrow"/>
                <a:cs typeface="Arial Narrow"/>
              </a:rPr>
              <a:t>lo</a:t>
            </a:r>
            <a:r>
              <a:rPr lang="es-ES" sz="2000" baseline="-25000" dirty="0">
                <a:latin typeface="Arial Narrow"/>
                <a:cs typeface="Arial Narrow"/>
              </a:rPr>
              <a:t> </a:t>
            </a:r>
            <a:r>
              <a:rPr lang="es-ES" sz="2000" dirty="0">
                <a:latin typeface="Arial Narrow"/>
                <a:cs typeface="Arial Narrow"/>
              </a:rPr>
              <a:t>*</a:t>
            </a:r>
            <a:r>
              <a:rPr lang="es-ES" sz="2000" dirty="0" err="1">
                <a:latin typeface="Arial Narrow"/>
                <a:cs typeface="Arial Narrow"/>
              </a:rPr>
              <a:t>y</a:t>
            </a:r>
            <a:r>
              <a:rPr lang="es-ES" sz="2000" baseline="-25000" dirty="0" err="1">
                <a:latin typeface="Arial Narrow"/>
                <a:cs typeface="Arial Narrow"/>
              </a:rPr>
              <a:t>lo</a:t>
            </a:r>
            <a:r>
              <a:rPr lang="en-GB" sz="2000" dirty="0" smtClean="0"/>
              <a:t>   </a:t>
            </a:r>
            <a:endParaRPr lang="en-GB" sz="20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0" y="6334667"/>
            <a:ext cx="9158020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The procedure is called recursively until you get only single-digit multiplications</a:t>
            </a:r>
            <a:endParaRPr lang="en-GB" sz="24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8179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 animBg="1"/>
      <p:bldP spid="54" grpId="0" animBg="1"/>
      <p:bldP spid="55" grpId="0" animBg="1"/>
      <p:bldP spid="56" grpId="0"/>
      <p:bldP spid="3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sp>
        <p:nvSpPr>
          <p:cNvPr id="3" name="Cerrar llave 2"/>
          <p:cNvSpPr/>
          <p:nvPr/>
        </p:nvSpPr>
        <p:spPr>
          <a:xfrm>
            <a:off x="4922742" y="4007556"/>
            <a:ext cx="340702" cy="1058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376333" y="4162778"/>
            <a:ext cx="317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Four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multiplications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half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7603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48114" y="852075"/>
            <a:ext cx="598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Things I can do now (second half of term) </a:t>
            </a:r>
            <a:r>
              <a:rPr lang="en-GB" sz="2800" dirty="0" smtClean="0">
                <a:latin typeface="Arial Narrow"/>
                <a:cs typeface="Arial Narrow"/>
                <a:sym typeface="Wingdings"/>
              </a:rPr>
              <a:t> 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374595"/>
            <a:ext cx="916043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Keep on:</a:t>
            </a: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Not going for:</a:t>
            </a: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Working extra to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:</a:t>
            </a:r>
            <a:endParaRPr lang="en-GB" sz="24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29417" y="1763888"/>
            <a:ext cx="917341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making detailed/visual slides with step-by-step code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doing live demos/practical examples if possible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(I am time/schedule-constrained on this)</a:t>
            </a:r>
            <a:endParaRPr lang="en-GB" sz="2400" dirty="0">
              <a:latin typeface="Arial Narrow"/>
              <a:cs typeface="Arial Narrow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making lectures as interactive as possible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(I am time/schedule-constrained on this)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using </a:t>
            </a:r>
            <a:r>
              <a:rPr lang="en-GB" sz="2400" dirty="0" err="1">
                <a:latin typeface="Arial Narrow"/>
                <a:cs typeface="Arial Narrow"/>
              </a:rPr>
              <a:t>Kahoots</a:t>
            </a:r>
            <a:r>
              <a:rPr lang="en-GB" sz="2400" dirty="0">
                <a:latin typeface="Arial Narrow"/>
                <a:cs typeface="Arial Narrow"/>
              </a:rPr>
              <a:t> to detect misunderstood points to then explain them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4035777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picking students for live demos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 err="1">
                <a:latin typeface="Arial Narrow"/>
                <a:cs typeface="Arial Narrow"/>
              </a:rPr>
              <a:t>Kahoots</a:t>
            </a:r>
            <a:r>
              <a:rPr lang="en-GB" sz="2400" dirty="0">
                <a:latin typeface="Arial Narrow"/>
                <a:cs typeface="Arial Narrow"/>
              </a:rPr>
              <a:t> without explanation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-29416" y="5543690"/>
            <a:ext cx="9189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giving you some extra explanations for labs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Giving you good </a:t>
            </a:r>
            <a:r>
              <a:rPr lang="en-GB" sz="2400" dirty="0">
                <a:latin typeface="Arial Narrow"/>
                <a:cs typeface="Arial Narrow"/>
              </a:rPr>
              <a:t>links on the topics covered in lectures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(If successful, really good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and easy to understand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material on A&amp;DS is scarce at the moment in the Internet)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429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374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768774"/>
            <a:ext cx="4922742" cy="333781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96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558996"/>
            <a:ext cx="4922742" cy="333781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122203" y="25234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w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29326"/>
              </p:ext>
            </p:extLst>
          </p:nvPr>
        </p:nvGraphicFramePr>
        <p:xfrm>
          <a:off x="5447933" y="252344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631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36332"/>
            <a:ext cx="4922742" cy="1171224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122203" y="25234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w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91634"/>
              </p:ext>
            </p:extLst>
          </p:nvPr>
        </p:nvGraphicFramePr>
        <p:xfrm>
          <a:off x="5447933" y="252344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5122203" y="3046685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37081"/>
              </p:ext>
            </p:extLst>
          </p:nvPr>
        </p:nvGraphicFramePr>
        <p:xfrm>
          <a:off x="5772486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377179" y="3046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x_lo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4639"/>
              </p:ext>
            </p:extLst>
          </p:nvPr>
        </p:nvGraphicFramePr>
        <p:xfrm>
          <a:off x="7041573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121904" y="3502191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y_hi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72590"/>
              </p:ext>
            </p:extLst>
          </p:nvPr>
        </p:nvGraphicFramePr>
        <p:xfrm>
          <a:off x="5772187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376880" y="3502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y</a:t>
            </a:r>
            <a:r>
              <a:rPr lang="es-ES" dirty="0" err="1" smtClean="0">
                <a:latin typeface="Consolas"/>
                <a:cs typeface="Consolas"/>
              </a:rPr>
              <a:t>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64989"/>
              </p:ext>
            </p:extLst>
          </p:nvPr>
        </p:nvGraphicFramePr>
        <p:xfrm>
          <a:off x="7041274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731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951111"/>
            <a:ext cx="4922742" cy="117122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122203" y="25234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w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07226"/>
              </p:ext>
            </p:extLst>
          </p:nvPr>
        </p:nvGraphicFramePr>
        <p:xfrm>
          <a:off x="5447933" y="252344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5122203" y="3046685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47854"/>
              </p:ext>
            </p:extLst>
          </p:nvPr>
        </p:nvGraphicFramePr>
        <p:xfrm>
          <a:off x="5772486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377179" y="3046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x_lo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44171"/>
              </p:ext>
            </p:extLst>
          </p:nvPr>
        </p:nvGraphicFramePr>
        <p:xfrm>
          <a:off x="7041573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121904" y="3502191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y_hi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25008"/>
              </p:ext>
            </p:extLst>
          </p:nvPr>
        </p:nvGraphicFramePr>
        <p:xfrm>
          <a:off x="5772187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376880" y="3502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y</a:t>
            </a:r>
            <a:r>
              <a:rPr lang="es-ES" dirty="0" err="1" smtClean="0">
                <a:latin typeface="Consolas"/>
                <a:cs typeface="Consolas"/>
              </a:rPr>
              <a:t>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36303"/>
              </p:ext>
            </p:extLst>
          </p:nvPr>
        </p:nvGraphicFramePr>
        <p:xfrm>
          <a:off x="7041274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996790" y="398139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024167" y="4627686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97533" y="4627686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167881" y="4641797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25162" y="4641797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38x76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" name="Conector recto de flecha 5"/>
          <p:cNvCxnSpPr>
            <a:stCxn id="19" idx="2"/>
          </p:cNvCxnSpPr>
          <p:nvPr/>
        </p:nvCxnSpPr>
        <p:spPr>
          <a:xfrm flipH="1">
            <a:off x="5602111" y="4350729"/>
            <a:ext cx="1185032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  <a:endCxn id="22" idx="0"/>
          </p:cNvCxnSpPr>
          <p:nvPr/>
        </p:nvCxnSpPr>
        <p:spPr>
          <a:xfrm flipH="1">
            <a:off x="6407148" y="4350729"/>
            <a:ext cx="379995" cy="276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2"/>
            <a:endCxn id="23" idx="0"/>
          </p:cNvCxnSpPr>
          <p:nvPr/>
        </p:nvCxnSpPr>
        <p:spPr>
          <a:xfrm>
            <a:off x="6787143" y="4350729"/>
            <a:ext cx="790353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9" idx="2"/>
            <a:endCxn id="24" idx="0"/>
          </p:cNvCxnSpPr>
          <p:nvPr/>
        </p:nvCxnSpPr>
        <p:spPr>
          <a:xfrm>
            <a:off x="6787143" y="4350729"/>
            <a:ext cx="1947634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074877" y="441884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485491" y="4444298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598888" y="447252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766473" y="441531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727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22203" y="145588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951111"/>
            <a:ext cx="4922742" cy="117122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122203" y="25234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w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8978"/>
              </p:ext>
            </p:extLst>
          </p:nvPr>
        </p:nvGraphicFramePr>
        <p:xfrm>
          <a:off x="5447933" y="252344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5122203" y="3046685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0929"/>
              </p:ext>
            </p:extLst>
          </p:nvPr>
        </p:nvGraphicFramePr>
        <p:xfrm>
          <a:off x="5772486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377179" y="3046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x_lo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14423"/>
              </p:ext>
            </p:extLst>
          </p:nvPr>
        </p:nvGraphicFramePr>
        <p:xfrm>
          <a:off x="7041573" y="3046685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121904" y="3502191"/>
            <a:ext cx="69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y_hi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0259"/>
              </p:ext>
            </p:extLst>
          </p:nvPr>
        </p:nvGraphicFramePr>
        <p:xfrm>
          <a:off x="5772187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376880" y="3502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y</a:t>
            </a:r>
            <a:r>
              <a:rPr lang="es-ES" dirty="0" err="1" smtClean="0">
                <a:latin typeface="Consolas"/>
                <a:cs typeface="Consolas"/>
              </a:rPr>
              <a:t>_lo</a:t>
            </a:r>
            <a:endParaRPr lang="es-ES" dirty="0">
              <a:latin typeface="Consolas"/>
              <a:cs typeface="Consolas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14472"/>
              </p:ext>
            </p:extLst>
          </p:nvPr>
        </p:nvGraphicFramePr>
        <p:xfrm>
          <a:off x="7041274" y="3502191"/>
          <a:ext cx="5362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996790" y="3981397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024167" y="4627686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97533" y="4627686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167881" y="4641797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25162" y="4641797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38x76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" name="Conector recto de flecha 5"/>
          <p:cNvCxnSpPr>
            <a:stCxn id="19" idx="2"/>
          </p:cNvCxnSpPr>
          <p:nvPr/>
        </p:nvCxnSpPr>
        <p:spPr>
          <a:xfrm flipH="1">
            <a:off x="5602111" y="4350729"/>
            <a:ext cx="1185032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  <a:endCxn id="22" idx="0"/>
          </p:cNvCxnSpPr>
          <p:nvPr/>
        </p:nvCxnSpPr>
        <p:spPr>
          <a:xfrm flipH="1">
            <a:off x="6407148" y="4350729"/>
            <a:ext cx="379995" cy="276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2"/>
            <a:endCxn id="23" idx="0"/>
          </p:cNvCxnSpPr>
          <p:nvPr/>
        </p:nvCxnSpPr>
        <p:spPr>
          <a:xfrm>
            <a:off x="6787143" y="4350729"/>
            <a:ext cx="790353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9" idx="2"/>
            <a:endCxn id="24" idx="0"/>
          </p:cNvCxnSpPr>
          <p:nvPr/>
        </p:nvCxnSpPr>
        <p:spPr>
          <a:xfrm>
            <a:off x="6787143" y="4350729"/>
            <a:ext cx="1947634" cy="291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54" idx="0"/>
          </p:cNvCxnSpPr>
          <p:nvPr/>
        </p:nvCxnSpPr>
        <p:spPr>
          <a:xfrm flipH="1">
            <a:off x="4198072" y="5011129"/>
            <a:ext cx="1204992" cy="1010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1" idx="2"/>
            <a:endCxn id="55" idx="0"/>
          </p:cNvCxnSpPr>
          <p:nvPr/>
        </p:nvCxnSpPr>
        <p:spPr>
          <a:xfrm flipH="1">
            <a:off x="4637179" y="4997018"/>
            <a:ext cx="796603" cy="1027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1" idx="2"/>
            <a:endCxn id="57" idx="0"/>
          </p:cNvCxnSpPr>
          <p:nvPr/>
        </p:nvCxnSpPr>
        <p:spPr>
          <a:xfrm flipH="1">
            <a:off x="5056599" y="4997018"/>
            <a:ext cx="377183" cy="1024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1" idx="2"/>
            <a:endCxn id="56" idx="0"/>
          </p:cNvCxnSpPr>
          <p:nvPr/>
        </p:nvCxnSpPr>
        <p:spPr>
          <a:xfrm>
            <a:off x="5433782" y="4997018"/>
            <a:ext cx="18495" cy="1024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936522" y="6021863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1x2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375629" y="6024306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1x5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190727" y="6021946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4x5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795049" y="6021863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4x2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61" name="Conector recto de flecha 60"/>
          <p:cNvCxnSpPr>
            <a:stCxn id="24" idx="2"/>
            <a:endCxn id="65" idx="0"/>
          </p:cNvCxnSpPr>
          <p:nvPr/>
        </p:nvCxnSpPr>
        <p:spPr>
          <a:xfrm flipH="1">
            <a:off x="7853153" y="5011129"/>
            <a:ext cx="881624" cy="1121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24" idx="2"/>
            <a:endCxn id="66" idx="0"/>
          </p:cNvCxnSpPr>
          <p:nvPr/>
        </p:nvCxnSpPr>
        <p:spPr>
          <a:xfrm flipH="1">
            <a:off x="8221705" y="5011129"/>
            <a:ext cx="513072" cy="11243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4" idx="2"/>
            <a:endCxn id="68" idx="0"/>
          </p:cNvCxnSpPr>
          <p:nvPr/>
        </p:nvCxnSpPr>
        <p:spPr>
          <a:xfrm flipH="1">
            <a:off x="8598792" y="5011129"/>
            <a:ext cx="135985" cy="1121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24" idx="2"/>
            <a:endCxn id="67" idx="0"/>
          </p:cNvCxnSpPr>
          <p:nvPr/>
        </p:nvCxnSpPr>
        <p:spPr>
          <a:xfrm>
            <a:off x="8734777" y="5011129"/>
            <a:ext cx="231471" cy="1122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591603" y="6133067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3x7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7960155" y="6135510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3x6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8704698" y="6133150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8x6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337242" y="6133067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8x7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376976" y="5326163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1x7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5745528" y="5328606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1x6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6504182" y="5326246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4x6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6108504" y="5326163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nsolas"/>
                <a:cs typeface="Consolas"/>
              </a:rPr>
              <a:t>4x7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344260" y="5642277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/>
                <a:cs typeface="Consolas"/>
              </a:rPr>
              <a:t>3</a:t>
            </a:r>
            <a:r>
              <a:rPr lang="es-ES" sz="1600" dirty="0" smtClean="0">
                <a:latin typeface="Consolas"/>
                <a:cs typeface="Consolas"/>
              </a:rPr>
              <a:t>x2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12812" y="5644720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/>
                <a:cs typeface="Consolas"/>
              </a:rPr>
              <a:t>3</a:t>
            </a:r>
            <a:r>
              <a:rPr lang="es-ES" sz="1600" dirty="0" smtClean="0">
                <a:latin typeface="Consolas"/>
                <a:cs typeface="Consolas"/>
              </a:rPr>
              <a:t>x5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7471466" y="5642360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/>
                <a:cs typeface="Consolas"/>
              </a:rPr>
              <a:t>8</a:t>
            </a:r>
            <a:r>
              <a:rPr lang="es-ES" sz="1600" dirty="0" smtClean="0">
                <a:latin typeface="Consolas"/>
                <a:cs typeface="Consolas"/>
              </a:rPr>
              <a:t>x5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7075788" y="5642277"/>
            <a:ext cx="52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/>
                <a:cs typeface="Consolas"/>
              </a:rPr>
              <a:t>8</a:t>
            </a:r>
            <a:r>
              <a:rPr lang="es-ES" sz="1600" dirty="0" smtClean="0">
                <a:latin typeface="Consolas"/>
                <a:cs typeface="Consolas"/>
              </a:rPr>
              <a:t>x2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88" name="Conector recto de flecha 87"/>
          <p:cNvCxnSpPr>
            <a:stCxn id="22" idx="2"/>
            <a:endCxn id="79" idx="0"/>
          </p:cNvCxnSpPr>
          <p:nvPr/>
        </p:nvCxnSpPr>
        <p:spPr>
          <a:xfrm flipH="1">
            <a:off x="5638526" y="4997018"/>
            <a:ext cx="768622" cy="329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2" idx="2"/>
            <a:endCxn id="80" idx="0"/>
          </p:cNvCxnSpPr>
          <p:nvPr/>
        </p:nvCxnSpPr>
        <p:spPr>
          <a:xfrm flipH="1">
            <a:off x="6007078" y="4997018"/>
            <a:ext cx="400070" cy="33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22" idx="2"/>
            <a:endCxn id="82" idx="0"/>
          </p:cNvCxnSpPr>
          <p:nvPr/>
        </p:nvCxnSpPr>
        <p:spPr>
          <a:xfrm flipH="1">
            <a:off x="6370054" y="4997018"/>
            <a:ext cx="37094" cy="329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22" idx="2"/>
            <a:endCxn id="81" idx="0"/>
          </p:cNvCxnSpPr>
          <p:nvPr/>
        </p:nvCxnSpPr>
        <p:spPr>
          <a:xfrm>
            <a:off x="6407148" y="4997018"/>
            <a:ext cx="358584" cy="329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 flipH="1">
            <a:off x="6730381" y="5011129"/>
            <a:ext cx="833004" cy="675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 flipH="1">
            <a:off x="7061677" y="5011129"/>
            <a:ext cx="501708" cy="6560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23" idx="2"/>
            <a:endCxn id="87" idx="0"/>
          </p:cNvCxnSpPr>
          <p:nvPr/>
        </p:nvCxnSpPr>
        <p:spPr>
          <a:xfrm flipH="1">
            <a:off x="7337338" y="5011129"/>
            <a:ext cx="240158" cy="6311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23" idx="2"/>
            <a:endCxn id="86" idx="0"/>
          </p:cNvCxnSpPr>
          <p:nvPr/>
        </p:nvCxnSpPr>
        <p:spPr>
          <a:xfrm>
            <a:off x="7577496" y="5011129"/>
            <a:ext cx="155520" cy="631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5074877" y="441884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6485491" y="4444298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7598888" y="447252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8766473" y="441531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3998102" y="6224473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405717" y="6220950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4867835" y="6220950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5224584" y="6207639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7605638" y="6320216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8013253" y="6316693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8475371" y="6316693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8832120" y="6303382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6390557" y="5794133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6798172" y="5790610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7260290" y="5790610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7617039" y="5777299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5433533" y="5490428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5841148" y="5486905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6303266" y="5486905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6660015" y="5473594"/>
            <a:ext cx="3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373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441432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781112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38x76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" name="Conector recto de flecha 5"/>
          <p:cNvCxnSpPr>
            <a:stCxn id="19" idx="2"/>
            <a:endCxn id="21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  <a:endCxn id="22" idx="0"/>
          </p:cNvCxnSpPr>
          <p:nvPr/>
        </p:nvCxnSpPr>
        <p:spPr>
          <a:xfrm flipH="1">
            <a:off x="3851047" y="3254328"/>
            <a:ext cx="549327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2"/>
            <a:endCxn id="23" idx="0"/>
          </p:cNvCxnSpPr>
          <p:nvPr/>
        </p:nvCxnSpPr>
        <p:spPr>
          <a:xfrm>
            <a:off x="4400374" y="3254328"/>
            <a:ext cx="790353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9" idx="2"/>
            <a:endCxn id="24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1" idx="2"/>
            <a:endCxn id="54" idx="0"/>
          </p:cNvCxnSpPr>
          <p:nvPr/>
        </p:nvCxnSpPr>
        <p:spPr>
          <a:xfrm flipH="1">
            <a:off x="244152" y="4126393"/>
            <a:ext cx="1956201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1" idx="2"/>
            <a:endCxn id="55" idx="0"/>
          </p:cNvCxnSpPr>
          <p:nvPr/>
        </p:nvCxnSpPr>
        <p:spPr>
          <a:xfrm flipH="1">
            <a:off x="711481" y="4126393"/>
            <a:ext cx="1488872" cy="1427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1" idx="2"/>
            <a:endCxn id="57" idx="0"/>
          </p:cNvCxnSpPr>
          <p:nvPr/>
        </p:nvCxnSpPr>
        <p:spPr>
          <a:xfrm flipH="1">
            <a:off x="1159123" y="4126393"/>
            <a:ext cx="1041230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1" idx="2"/>
            <a:endCxn id="56" idx="0"/>
          </p:cNvCxnSpPr>
          <p:nvPr/>
        </p:nvCxnSpPr>
        <p:spPr>
          <a:xfrm flipH="1">
            <a:off x="1583023" y="4126393"/>
            <a:ext cx="617330" cy="1425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-38550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779" y="555394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300321" y="555158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876421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1" name="Conector recto de flecha 60"/>
          <p:cNvCxnSpPr>
            <a:stCxn id="24" idx="2"/>
            <a:endCxn id="65" idx="0"/>
          </p:cNvCxnSpPr>
          <p:nvPr/>
        </p:nvCxnSpPr>
        <p:spPr>
          <a:xfrm>
            <a:off x="6856004" y="4140504"/>
            <a:ext cx="708877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24" idx="2"/>
            <a:endCxn id="66" idx="0"/>
          </p:cNvCxnSpPr>
          <p:nvPr/>
        </p:nvCxnSpPr>
        <p:spPr>
          <a:xfrm>
            <a:off x="6856004" y="4140504"/>
            <a:ext cx="1176206" cy="1412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4" idx="2"/>
            <a:endCxn id="68" idx="0"/>
          </p:cNvCxnSpPr>
          <p:nvPr/>
        </p:nvCxnSpPr>
        <p:spPr>
          <a:xfrm>
            <a:off x="6856004" y="4140504"/>
            <a:ext cx="1595626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24" idx="2"/>
            <a:endCxn id="67" idx="0"/>
          </p:cNvCxnSpPr>
          <p:nvPr/>
        </p:nvCxnSpPr>
        <p:spPr>
          <a:xfrm>
            <a:off x="6856004" y="4140504"/>
            <a:ext cx="2075970" cy="1410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282179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7749508" y="555298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8649272" y="555062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168928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50782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2989261" y="554478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860803" y="554242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40868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789591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200476" y="55586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6100240" y="555628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676340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88" name="Conector recto de flecha 87"/>
          <p:cNvCxnSpPr>
            <a:stCxn id="22" idx="2"/>
            <a:endCxn id="79" idx="0"/>
          </p:cNvCxnSpPr>
          <p:nvPr/>
        </p:nvCxnSpPr>
        <p:spPr>
          <a:xfrm flipH="1">
            <a:off x="2790523" y="4126393"/>
            <a:ext cx="106052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2" idx="2"/>
            <a:endCxn id="80" idx="0"/>
          </p:cNvCxnSpPr>
          <p:nvPr/>
        </p:nvCxnSpPr>
        <p:spPr>
          <a:xfrm flipH="1">
            <a:off x="3271963" y="4126393"/>
            <a:ext cx="579084" cy="141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22" idx="2"/>
            <a:endCxn id="82" idx="0"/>
          </p:cNvCxnSpPr>
          <p:nvPr/>
        </p:nvCxnSpPr>
        <p:spPr>
          <a:xfrm flipH="1">
            <a:off x="3691383" y="4126393"/>
            <a:ext cx="15966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22" idx="2"/>
            <a:endCxn id="81" idx="0"/>
          </p:cNvCxnSpPr>
          <p:nvPr/>
        </p:nvCxnSpPr>
        <p:spPr>
          <a:xfrm>
            <a:off x="3851047" y="4126393"/>
            <a:ext cx="292458" cy="1416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23" idx="2"/>
            <a:endCxn id="84" idx="0"/>
          </p:cNvCxnSpPr>
          <p:nvPr/>
        </p:nvCxnSpPr>
        <p:spPr>
          <a:xfrm flipH="1">
            <a:off x="5072293" y="4140504"/>
            <a:ext cx="118434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23" idx="2"/>
            <a:endCxn id="85" idx="0"/>
          </p:cNvCxnSpPr>
          <p:nvPr/>
        </p:nvCxnSpPr>
        <p:spPr>
          <a:xfrm>
            <a:off x="5190727" y="4140504"/>
            <a:ext cx="292451" cy="1418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23" idx="2"/>
            <a:endCxn id="87" idx="0"/>
          </p:cNvCxnSpPr>
          <p:nvPr/>
        </p:nvCxnSpPr>
        <p:spPr>
          <a:xfrm>
            <a:off x="5190727" y="4140504"/>
            <a:ext cx="768315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23" idx="2"/>
            <a:endCxn id="86" idx="0"/>
          </p:cNvCxnSpPr>
          <p:nvPr/>
        </p:nvCxnSpPr>
        <p:spPr>
          <a:xfrm>
            <a:off x="5190727" y="4140504"/>
            <a:ext cx="1192215" cy="141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444093" y="35877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3957294" y="3544692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5155675" y="3601895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831256" y="36011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23030" y="5754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5886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94920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348289" y="573727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7296214" y="57659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7802606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8307057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8776694" y="5749079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4864110" y="577142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5314058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889064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6274035" y="57545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564378" y="57489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3084881" y="57454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3576553" y="5745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989746" y="573179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0" name="Agrupar 89"/>
          <p:cNvGrpSpPr/>
          <p:nvPr/>
        </p:nvGrpSpPr>
        <p:grpSpPr>
          <a:xfrm>
            <a:off x="46450" y="826702"/>
            <a:ext cx="4922742" cy="2031325"/>
            <a:chOff x="0" y="1439333"/>
            <a:chExt cx="4922742" cy="2031325"/>
          </a:xfrm>
        </p:grpSpPr>
        <p:sp>
          <p:nvSpPr>
            <p:cNvPr id="132" name="CuadroTexto 131"/>
            <p:cNvSpPr txBox="1"/>
            <p:nvPr/>
          </p:nvSpPr>
          <p:spPr>
            <a:xfrm>
              <a:off x="0" y="1439333"/>
              <a:ext cx="4922742" cy="203132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Consolas"/>
                  <a:cs typeface="Consolas"/>
                </a:rPr>
                <a:t>function</a:t>
              </a:r>
              <a:r>
                <a:rPr lang="en-GB" dirty="0" smtClean="0">
                  <a:latin typeface="Consolas"/>
                  <a:cs typeface="Consolas"/>
                </a:rPr>
                <a:t> </a:t>
              </a:r>
              <a:r>
                <a:rPr lang="en-GB" dirty="0" err="1" smtClean="0">
                  <a:latin typeface="Consolas"/>
                  <a:cs typeface="Consolas"/>
                </a:rPr>
                <a:t>Div-Conq-Mult</a:t>
              </a:r>
              <a:r>
                <a:rPr lang="en-GB" dirty="0" smtClean="0">
                  <a:latin typeface="Consolas"/>
                  <a:cs typeface="Consolas"/>
                </a:rPr>
                <a:t>(</a:t>
              </a:r>
              <a:r>
                <a:rPr lang="en-GB" dirty="0" err="1" smtClean="0">
                  <a:latin typeface="Consolas"/>
                  <a:cs typeface="Consolas"/>
                </a:rPr>
                <a:t>x,y</a:t>
              </a:r>
              <a:r>
                <a:rPr lang="en-GB" dirty="0" smtClean="0">
                  <a:latin typeface="Consolas"/>
                  <a:cs typeface="Consolas"/>
                </a:rPr>
                <a:t>)</a:t>
              </a:r>
              <a:r>
                <a:rPr lang="en-GB" b="1" dirty="0" smtClean="0">
                  <a:latin typeface="Consolas"/>
                  <a:cs typeface="Consolas"/>
                </a:rPr>
                <a:t>: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	if</a:t>
              </a:r>
              <a:r>
                <a:rPr lang="en-GB" dirty="0" smtClean="0">
                  <a:latin typeface="Consolas"/>
                  <a:cs typeface="Consolas"/>
                </a:rPr>
                <a:t> x or y has one digit </a:t>
              </a:r>
              <a:r>
                <a:rPr lang="en-GB" b="1" dirty="0" smtClean="0">
                  <a:latin typeface="Consolas"/>
                  <a:cs typeface="Consolas"/>
                </a:rPr>
                <a:t>then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b="1" dirty="0" smtClean="0">
                  <a:latin typeface="Consolas"/>
                  <a:cs typeface="Consolas"/>
                </a:rPr>
                <a:t>	else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dirty="0" smtClean="0">
                  <a:latin typeface="Consolas"/>
                  <a:cs typeface="Consolas"/>
                </a:rPr>
                <a:t>    </a:t>
              </a:r>
              <a:r>
                <a:rPr lang="en-GB" b="1" dirty="0" smtClean="0">
                  <a:latin typeface="Consolas"/>
                  <a:cs typeface="Consolas"/>
                </a:rPr>
                <a:t>return</a:t>
              </a:r>
              <a:r>
                <a:rPr lang="en-GB" dirty="0" smtClean="0">
                  <a:latin typeface="Consolas"/>
                  <a:cs typeface="Consolas"/>
                </a:rPr>
                <a:t> x</a:t>
              </a:r>
              <a:r>
                <a:rPr lang="en-GB" baseline="-25000" dirty="0" smtClean="0">
                  <a:latin typeface="Consolas"/>
                  <a:cs typeface="Consolas"/>
                </a:rPr>
                <a:t>1</a:t>
              </a:r>
              <a:r>
                <a:rPr lang="en-GB" dirty="0" smtClean="0">
                  <a:latin typeface="Consolas"/>
                  <a:cs typeface="Consolas"/>
                </a:rPr>
                <a:t>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dirty="0" smtClean="0">
                  <a:latin typeface="Consolas"/>
                  <a:cs typeface="Consolas"/>
                </a:rPr>
                <a:t> + (x</a:t>
              </a:r>
              <a:r>
                <a:rPr lang="en-GB" baseline="-25000" dirty="0" smtClean="0">
                  <a:latin typeface="Consolas"/>
                  <a:cs typeface="Consolas"/>
                </a:rPr>
                <a:t>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3</a:t>
              </a:r>
              <a:r>
                <a:rPr lang="en-GB" dirty="0" smtClean="0">
                  <a:latin typeface="Consolas"/>
                  <a:cs typeface="Consolas"/>
                </a:rPr>
                <a:t>)*10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baseline="30000" dirty="0" smtClean="0">
                  <a:latin typeface="Consolas"/>
                  <a:cs typeface="Consolas"/>
                </a:rPr>
                <a:t>/2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4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end of if</a:t>
              </a:r>
              <a:endParaRPr lang="en-GB" dirty="0">
                <a:latin typeface="Consolas"/>
                <a:cs typeface="Consolas"/>
              </a:endParaRPr>
            </a:p>
          </p:txBody>
        </p:sp>
        <p:cxnSp>
          <p:nvCxnSpPr>
            <p:cNvPr id="83" name="Conector recto 82"/>
            <p:cNvCxnSpPr/>
            <p:nvPr/>
          </p:nvCxnSpPr>
          <p:spPr>
            <a:xfrm>
              <a:off x="1159123" y="255004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63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441432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781112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38x76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" name="Conector recto de flecha 5"/>
          <p:cNvCxnSpPr>
            <a:stCxn id="19" idx="2"/>
            <a:endCxn id="21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  <a:endCxn id="22" idx="0"/>
          </p:cNvCxnSpPr>
          <p:nvPr/>
        </p:nvCxnSpPr>
        <p:spPr>
          <a:xfrm flipH="1">
            <a:off x="3851047" y="3254328"/>
            <a:ext cx="549327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2"/>
            <a:endCxn id="23" idx="0"/>
          </p:cNvCxnSpPr>
          <p:nvPr/>
        </p:nvCxnSpPr>
        <p:spPr>
          <a:xfrm>
            <a:off x="4400374" y="3254328"/>
            <a:ext cx="790353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9" idx="2"/>
            <a:endCxn id="24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1" idx="2"/>
            <a:endCxn id="54" idx="0"/>
          </p:cNvCxnSpPr>
          <p:nvPr/>
        </p:nvCxnSpPr>
        <p:spPr>
          <a:xfrm flipH="1">
            <a:off x="244152" y="4126393"/>
            <a:ext cx="1956201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1" idx="2"/>
            <a:endCxn id="55" idx="0"/>
          </p:cNvCxnSpPr>
          <p:nvPr/>
        </p:nvCxnSpPr>
        <p:spPr>
          <a:xfrm flipH="1">
            <a:off x="711481" y="4126393"/>
            <a:ext cx="1488872" cy="1427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1" idx="2"/>
            <a:endCxn id="57" idx="0"/>
          </p:cNvCxnSpPr>
          <p:nvPr/>
        </p:nvCxnSpPr>
        <p:spPr>
          <a:xfrm flipH="1">
            <a:off x="1159123" y="4126393"/>
            <a:ext cx="1041230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1" idx="2"/>
            <a:endCxn id="56" idx="0"/>
          </p:cNvCxnSpPr>
          <p:nvPr/>
        </p:nvCxnSpPr>
        <p:spPr>
          <a:xfrm flipH="1">
            <a:off x="1583023" y="4126393"/>
            <a:ext cx="617330" cy="1425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-38550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779" y="555394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300321" y="555158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876421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1" name="Conector recto de flecha 60"/>
          <p:cNvCxnSpPr>
            <a:stCxn id="24" idx="2"/>
            <a:endCxn id="65" idx="0"/>
          </p:cNvCxnSpPr>
          <p:nvPr/>
        </p:nvCxnSpPr>
        <p:spPr>
          <a:xfrm>
            <a:off x="6856004" y="4140504"/>
            <a:ext cx="708877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24" idx="2"/>
            <a:endCxn id="66" idx="0"/>
          </p:cNvCxnSpPr>
          <p:nvPr/>
        </p:nvCxnSpPr>
        <p:spPr>
          <a:xfrm>
            <a:off x="6856004" y="4140504"/>
            <a:ext cx="1176206" cy="1412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4" idx="2"/>
            <a:endCxn id="68" idx="0"/>
          </p:cNvCxnSpPr>
          <p:nvPr/>
        </p:nvCxnSpPr>
        <p:spPr>
          <a:xfrm>
            <a:off x="6856004" y="4140504"/>
            <a:ext cx="1595626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24" idx="2"/>
            <a:endCxn id="67" idx="0"/>
          </p:cNvCxnSpPr>
          <p:nvPr/>
        </p:nvCxnSpPr>
        <p:spPr>
          <a:xfrm>
            <a:off x="6856004" y="4140504"/>
            <a:ext cx="2075970" cy="1410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282179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7749508" y="555298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8649272" y="555062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168928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50782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2989261" y="554478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860803" y="554242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40868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789591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200476" y="55586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6100240" y="555628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676340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88" name="Conector recto de flecha 87"/>
          <p:cNvCxnSpPr>
            <a:stCxn id="22" idx="2"/>
            <a:endCxn id="79" idx="0"/>
          </p:cNvCxnSpPr>
          <p:nvPr/>
        </p:nvCxnSpPr>
        <p:spPr>
          <a:xfrm flipH="1">
            <a:off x="2790523" y="4126393"/>
            <a:ext cx="106052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2" idx="2"/>
            <a:endCxn id="80" idx="0"/>
          </p:cNvCxnSpPr>
          <p:nvPr/>
        </p:nvCxnSpPr>
        <p:spPr>
          <a:xfrm flipH="1">
            <a:off x="3271963" y="4126393"/>
            <a:ext cx="579084" cy="141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22" idx="2"/>
            <a:endCxn id="82" idx="0"/>
          </p:cNvCxnSpPr>
          <p:nvPr/>
        </p:nvCxnSpPr>
        <p:spPr>
          <a:xfrm flipH="1">
            <a:off x="3691383" y="4126393"/>
            <a:ext cx="15966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22" idx="2"/>
            <a:endCxn id="81" idx="0"/>
          </p:cNvCxnSpPr>
          <p:nvPr/>
        </p:nvCxnSpPr>
        <p:spPr>
          <a:xfrm>
            <a:off x="3851047" y="4126393"/>
            <a:ext cx="292458" cy="1416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23" idx="2"/>
            <a:endCxn id="84" idx="0"/>
          </p:cNvCxnSpPr>
          <p:nvPr/>
        </p:nvCxnSpPr>
        <p:spPr>
          <a:xfrm flipH="1">
            <a:off x="5072293" y="4140504"/>
            <a:ext cx="118434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23" idx="2"/>
            <a:endCxn id="85" idx="0"/>
          </p:cNvCxnSpPr>
          <p:nvPr/>
        </p:nvCxnSpPr>
        <p:spPr>
          <a:xfrm>
            <a:off x="5190727" y="4140504"/>
            <a:ext cx="292451" cy="1418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23" idx="2"/>
            <a:endCxn id="87" idx="0"/>
          </p:cNvCxnSpPr>
          <p:nvPr/>
        </p:nvCxnSpPr>
        <p:spPr>
          <a:xfrm>
            <a:off x="5190727" y="4140504"/>
            <a:ext cx="768315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23" idx="2"/>
            <a:endCxn id="86" idx="0"/>
          </p:cNvCxnSpPr>
          <p:nvPr/>
        </p:nvCxnSpPr>
        <p:spPr>
          <a:xfrm>
            <a:off x="5190727" y="4140504"/>
            <a:ext cx="1192215" cy="141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444093" y="35877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3957294" y="3544692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5155675" y="3601895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831256" y="36011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23030" y="5754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5886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94920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348289" y="573727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7296214" y="57659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7802606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8307057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8776694" y="5749079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4864110" y="577142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5314058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889064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6274035" y="57545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564378" y="57489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3084881" y="57454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3576553" y="5745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989746" y="573179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0" name="Agrupar 89"/>
          <p:cNvGrpSpPr/>
          <p:nvPr/>
        </p:nvGrpSpPr>
        <p:grpSpPr>
          <a:xfrm>
            <a:off x="46450" y="826702"/>
            <a:ext cx="4922742" cy="2031325"/>
            <a:chOff x="0" y="1439333"/>
            <a:chExt cx="4922742" cy="2031325"/>
          </a:xfrm>
        </p:grpSpPr>
        <p:sp>
          <p:nvSpPr>
            <p:cNvPr id="132" name="CuadroTexto 131"/>
            <p:cNvSpPr txBox="1"/>
            <p:nvPr/>
          </p:nvSpPr>
          <p:spPr>
            <a:xfrm>
              <a:off x="0" y="1439333"/>
              <a:ext cx="4922742" cy="203132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Consolas"/>
                  <a:cs typeface="Consolas"/>
                </a:rPr>
                <a:t>function</a:t>
              </a:r>
              <a:r>
                <a:rPr lang="en-GB" dirty="0" smtClean="0">
                  <a:latin typeface="Consolas"/>
                  <a:cs typeface="Consolas"/>
                </a:rPr>
                <a:t> </a:t>
              </a:r>
              <a:r>
                <a:rPr lang="en-GB" dirty="0" err="1" smtClean="0">
                  <a:latin typeface="Consolas"/>
                  <a:cs typeface="Consolas"/>
                </a:rPr>
                <a:t>Div-Conq-Mult</a:t>
              </a:r>
              <a:r>
                <a:rPr lang="en-GB" dirty="0" smtClean="0">
                  <a:latin typeface="Consolas"/>
                  <a:cs typeface="Consolas"/>
                </a:rPr>
                <a:t>(</a:t>
              </a:r>
              <a:r>
                <a:rPr lang="en-GB" dirty="0" err="1" smtClean="0">
                  <a:latin typeface="Consolas"/>
                  <a:cs typeface="Consolas"/>
                </a:rPr>
                <a:t>x,y</a:t>
              </a:r>
              <a:r>
                <a:rPr lang="en-GB" dirty="0" smtClean="0">
                  <a:latin typeface="Consolas"/>
                  <a:cs typeface="Consolas"/>
                </a:rPr>
                <a:t>)</a:t>
              </a:r>
              <a:r>
                <a:rPr lang="en-GB" b="1" dirty="0" smtClean="0">
                  <a:latin typeface="Consolas"/>
                  <a:cs typeface="Consolas"/>
                </a:rPr>
                <a:t>: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	if</a:t>
              </a:r>
              <a:r>
                <a:rPr lang="en-GB" dirty="0" smtClean="0">
                  <a:latin typeface="Consolas"/>
                  <a:cs typeface="Consolas"/>
                </a:rPr>
                <a:t> x or y has one digit </a:t>
              </a:r>
              <a:r>
                <a:rPr lang="en-GB" b="1" dirty="0" smtClean="0">
                  <a:latin typeface="Consolas"/>
                  <a:cs typeface="Consolas"/>
                </a:rPr>
                <a:t>then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b="1" dirty="0" smtClean="0">
                  <a:latin typeface="Consolas"/>
                  <a:cs typeface="Consolas"/>
                </a:rPr>
                <a:t>	else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dirty="0" smtClean="0">
                  <a:latin typeface="Consolas"/>
                  <a:cs typeface="Consolas"/>
                </a:rPr>
                <a:t>    </a:t>
              </a:r>
              <a:r>
                <a:rPr lang="en-GB" b="1" dirty="0" smtClean="0">
                  <a:latin typeface="Consolas"/>
                  <a:cs typeface="Consolas"/>
                </a:rPr>
                <a:t>return</a:t>
              </a:r>
              <a:r>
                <a:rPr lang="en-GB" dirty="0" smtClean="0">
                  <a:latin typeface="Consolas"/>
                  <a:cs typeface="Consolas"/>
                </a:rPr>
                <a:t> x</a:t>
              </a:r>
              <a:r>
                <a:rPr lang="en-GB" baseline="-25000" dirty="0" smtClean="0">
                  <a:latin typeface="Consolas"/>
                  <a:cs typeface="Consolas"/>
                </a:rPr>
                <a:t>1</a:t>
              </a:r>
              <a:r>
                <a:rPr lang="en-GB" dirty="0" smtClean="0">
                  <a:latin typeface="Consolas"/>
                  <a:cs typeface="Consolas"/>
                </a:rPr>
                <a:t>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dirty="0" smtClean="0">
                  <a:latin typeface="Consolas"/>
                  <a:cs typeface="Consolas"/>
                </a:rPr>
                <a:t> + (x</a:t>
              </a:r>
              <a:r>
                <a:rPr lang="en-GB" baseline="-25000" dirty="0" smtClean="0">
                  <a:latin typeface="Consolas"/>
                  <a:cs typeface="Consolas"/>
                </a:rPr>
                <a:t>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3</a:t>
              </a:r>
              <a:r>
                <a:rPr lang="en-GB" dirty="0" smtClean="0">
                  <a:latin typeface="Consolas"/>
                  <a:cs typeface="Consolas"/>
                </a:rPr>
                <a:t>)*10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baseline="30000" dirty="0" smtClean="0">
                  <a:latin typeface="Consolas"/>
                  <a:cs typeface="Consolas"/>
                </a:rPr>
                <a:t>/2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4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end of if</a:t>
              </a:r>
              <a:endParaRPr lang="en-GB" dirty="0">
                <a:latin typeface="Consolas"/>
                <a:cs typeface="Consolas"/>
              </a:endParaRPr>
            </a:p>
          </p:txBody>
        </p:sp>
        <p:cxnSp>
          <p:nvCxnSpPr>
            <p:cNvPr id="83" name="Conector recto 82"/>
            <p:cNvCxnSpPr/>
            <p:nvPr/>
          </p:nvCxnSpPr>
          <p:spPr>
            <a:xfrm>
              <a:off x="1159123" y="255004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ángulo 132"/>
          <p:cNvSpPr/>
          <p:nvPr/>
        </p:nvSpPr>
        <p:spPr>
          <a:xfrm>
            <a:off x="46450" y="1135519"/>
            <a:ext cx="4922742" cy="543703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Forma libre 91"/>
          <p:cNvSpPr/>
          <p:nvPr/>
        </p:nvSpPr>
        <p:spPr>
          <a:xfrm>
            <a:off x="225778" y="3935754"/>
            <a:ext cx="1594555" cy="1581690"/>
          </a:xfrm>
          <a:custGeom>
            <a:avLst/>
            <a:gdLst>
              <a:gd name="connsiteX0" fmla="*/ 0 w 1594555"/>
              <a:gd name="connsiteY0" fmla="*/ 1581690 h 1581690"/>
              <a:gd name="connsiteX1" fmla="*/ 663222 w 1594555"/>
              <a:gd name="connsiteY1" fmla="*/ 255246 h 1581690"/>
              <a:gd name="connsiteX2" fmla="*/ 1594555 w 1594555"/>
              <a:gd name="connsiteY2" fmla="*/ 1246 h 158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555" h="1581690">
                <a:moveTo>
                  <a:pt x="0" y="1581690"/>
                </a:moveTo>
                <a:cubicBezTo>
                  <a:pt x="198731" y="1050171"/>
                  <a:pt x="397463" y="518653"/>
                  <a:pt x="663222" y="255246"/>
                </a:cubicBezTo>
                <a:cubicBezTo>
                  <a:pt x="928981" y="-8161"/>
                  <a:pt x="1261768" y="-3458"/>
                  <a:pt x="1594555" y="124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/>
          <p:cNvSpPr txBox="1"/>
          <p:nvPr/>
        </p:nvSpPr>
        <p:spPr>
          <a:xfrm>
            <a:off x="1424156" y="36268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95" name="Forma libre 94"/>
          <p:cNvSpPr/>
          <p:nvPr/>
        </p:nvSpPr>
        <p:spPr>
          <a:xfrm>
            <a:off x="1636889" y="3979333"/>
            <a:ext cx="1132681" cy="1524000"/>
          </a:xfrm>
          <a:custGeom>
            <a:avLst/>
            <a:gdLst>
              <a:gd name="connsiteX0" fmla="*/ 0 w 1132681"/>
              <a:gd name="connsiteY0" fmla="*/ 1524000 h 1524000"/>
              <a:gd name="connsiteX1" fmla="*/ 1072444 w 1132681"/>
              <a:gd name="connsiteY1" fmla="*/ 550334 h 1524000"/>
              <a:gd name="connsiteX2" fmla="*/ 903111 w 1132681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681" h="1524000">
                <a:moveTo>
                  <a:pt x="0" y="1524000"/>
                </a:moveTo>
                <a:cubicBezTo>
                  <a:pt x="460963" y="1164167"/>
                  <a:pt x="921926" y="804334"/>
                  <a:pt x="1072444" y="550334"/>
                </a:cubicBezTo>
                <a:cubicBezTo>
                  <a:pt x="1222963" y="296334"/>
                  <a:pt x="1063037" y="148167"/>
                  <a:pt x="903111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CuadroTexto 133"/>
          <p:cNvSpPr txBox="1"/>
          <p:nvPr/>
        </p:nvSpPr>
        <p:spPr>
          <a:xfrm>
            <a:off x="2590518" y="38215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20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35" name="Forma libre 134"/>
          <p:cNvSpPr/>
          <p:nvPr/>
        </p:nvSpPr>
        <p:spPr>
          <a:xfrm>
            <a:off x="644547" y="3996134"/>
            <a:ext cx="1594555" cy="1581690"/>
          </a:xfrm>
          <a:custGeom>
            <a:avLst/>
            <a:gdLst>
              <a:gd name="connsiteX0" fmla="*/ 0 w 1594555"/>
              <a:gd name="connsiteY0" fmla="*/ 1581690 h 1581690"/>
              <a:gd name="connsiteX1" fmla="*/ 663222 w 1594555"/>
              <a:gd name="connsiteY1" fmla="*/ 255246 h 1581690"/>
              <a:gd name="connsiteX2" fmla="*/ 1594555 w 1594555"/>
              <a:gd name="connsiteY2" fmla="*/ 1246 h 158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555" h="1581690">
                <a:moveTo>
                  <a:pt x="0" y="1581690"/>
                </a:moveTo>
                <a:cubicBezTo>
                  <a:pt x="198731" y="1050171"/>
                  <a:pt x="397463" y="518653"/>
                  <a:pt x="663222" y="255246"/>
                </a:cubicBezTo>
                <a:cubicBezTo>
                  <a:pt x="928981" y="-8161"/>
                  <a:pt x="1261768" y="-3458"/>
                  <a:pt x="1594555" y="124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CuadroTexto 135"/>
          <p:cNvSpPr txBox="1"/>
          <p:nvPr/>
        </p:nvSpPr>
        <p:spPr>
          <a:xfrm>
            <a:off x="1476340" y="39793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37" name="Forma libre 136"/>
          <p:cNvSpPr/>
          <p:nvPr/>
        </p:nvSpPr>
        <p:spPr>
          <a:xfrm>
            <a:off x="1253992" y="4018421"/>
            <a:ext cx="1132681" cy="1524000"/>
          </a:xfrm>
          <a:custGeom>
            <a:avLst/>
            <a:gdLst>
              <a:gd name="connsiteX0" fmla="*/ 0 w 1132681"/>
              <a:gd name="connsiteY0" fmla="*/ 1524000 h 1524000"/>
              <a:gd name="connsiteX1" fmla="*/ 1072444 w 1132681"/>
              <a:gd name="connsiteY1" fmla="*/ 550334 h 1524000"/>
              <a:gd name="connsiteX2" fmla="*/ 903111 w 1132681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681" h="1524000">
                <a:moveTo>
                  <a:pt x="0" y="1524000"/>
                </a:moveTo>
                <a:cubicBezTo>
                  <a:pt x="460963" y="1164167"/>
                  <a:pt x="921926" y="804334"/>
                  <a:pt x="1072444" y="550334"/>
                </a:cubicBezTo>
                <a:cubicBezTo>
                  <a:pt x="1222963" y="296334"/>
                  <a:pt x="1063037" y="148167"/>
                  <a:pt x="903111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CuadroTexto 137"/>
          <p:cNvSpPr txBox="1"/>
          <p:nvPr/>
        </p:nvSpPr>
        <p:spPr>
          <a:xfrm>
            <a:off x="2293263" y="39985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8</a:t>
            </a:r>
          </a:p>
        </p:txBody>
      </p:sp>
      <p:sp>
        <p:nvSpPr>
          <p:cNvPr id="96" name="Forma libre 95"/>
          <p:cNvSpPr/>
          <p:nvPr/>
        </p:nvSpPr>
        <p:spPr>
          <a:xfrm>
            <a:off x="2751667" y="4007556"/>
            <a:ext cx="804333" cy="1495777"/>
          </a:xfrm>
          <a:custGeom>
            <a:avLst/>
            <a:gdLst>
              <a:gd name="connsiteX0" fmla="*/ 0 w 804333"/>
              <a:gd name="connsiteY0" fmla="*/ 1495777 h 1495777"/>
              <a:gd name="connsiteX1" fmla="*/ 169333 w 804333"/>
              <a:gd name="connsiteY1" fmla="*/ 663222 h 1495777"/>
              <a:gd name="connsiteX2" fmla="*/ 804333 w 804333"/>
              <a:gd name="connsiteY2" fmla="*/ 0 h 149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333" h="1495777">
                <a:moveTo>
                  <a:pt x="0" y="1495777"/>
                </a:moveTo>
                <a:cubicBezTo>
                  <a:pt x="17639" y="1204147"/>
                  <a:pt x="35278" y="912518"/>
                  <a:pt x="169333" y="663222"/>
                </a:cubicBezTo>
                <a:cubicBezTo>
                  <a:pt x="303388" y="413926"/>
                  <a:pt x="804333" y="0"/>
                  <a:pt x="80433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CuadroTexto 138"/>
          <p:cNvSpPr txBox="1"/>
          <p:nvPr/>
        </p:nvSpPr>
        <p:spPr>
          <a:xfrm>
            <a:off x="3139772" y="38673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7</a:t>
            </a:r>
          </a:p>
        </p:txBody>
      </p:sp>
      <p:sp>
        <p:nvSpPr>
          <p:cNvPr id="98" name="Forma libre 97"/>
          <p:cNvSpPr/>
          <p:nvPr/>
        </p:nvSpPr>
        <p:spPr>
          <a:xfrm>
            <a:off x="4134556" y="4064000"/>
            <a:ext cx="324581" cy="1425222"/>
          </a:xfrm>
          <a:custGeom>
            <a:avLst/>
            <a:gdLst>
              <a:gd name="connsiteX0" fmla="*/ 14111 w 324581"/>
              <a:gd name="connsiteY0" fmla="*/ 1425222 h 1425222"/>
              <a:gd name="connsiteX1" fmla="*/ 324555 w 324581"/>
              <a:gd name="connsiteY1" fmla="*/ 508000 h 1425222"/>
              <a:gd name="connsiteX2" fmla="*/ 0 w 324581"/>
              <a:gd name="connsiteY2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81" h="1425222">
                <a:moveTo>
                  <a:pt x="14111" y="1425222"/>
                </a:moveTo>
                <a:cubicBezTo>
                  <a:pt x="170509" y="1085379"/>
                  <a:pt x="326907" y="745537"/>
                  <a:pt x="324555" y="508000"/>
                </a:cubicBezTo>
                <a:cubicBezTo>
                  <a:pt x="322203" y="270463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CuadroTexto 139"/>
          <p:cNvSpPr txBox="1"/>
          <p:nvPr/>
        </p:nvSpPr>
        <p:spPr>
          <a:xfrm>
            <a:off x="4249544" y="387933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24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3532059" y="39351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99" name="Forma libre 98"/>
          <p:cNvSpPr/>
          <p:nvPr/>
        </p:nvSpPr>
        <p:spPr>
          <a:xfrm>
            <a:off x="3167455" y="4078111"/>
            <a:ext cx="656656" cy="1411111"/>
          </a:xfrm>
          <a:custGeom>
            <a:avLst/>
            <a:gdLst>
              <a:gd name="connsiteX0" fmla="*/ 78101 w 656656"/>
              <a:gd name="connsiteY0" fmla="*/ 1411111 h 1411111"/>
              <a:gd name="connsiteX1" fmla="*/ 49878 w 656656"/>
              <a:gd name="connsiteY1" fmla="*/ 804333 h 1411111"/>
              <a:gd name="connsiteX2" fmla="*/ 656656 w 656656"/>
              <a:gd name="connsiteY2" fmla="*/ 0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656" h="1411111">
                <a:moveTo>
                  <a:pt x="78101" y="1411111"/>
                </a:moveTo>
                <a:cubicBezTo>
                  <a:pt x="15776" y="1225314"/>
                  <a:pt x="-46548" y="1039518"/>
                  <a:pt x="49878" y="804333"/>
                </a:cubicBezTo>
                <a:cubicBezTo>
                  <a:pt x="146304" y="569148"/>
                  <a:pt x="656656" y="0"/>
                  <a:pt x="656656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Forma libre 100"/>
          <p:cNvSpPr/>
          <p:nvPr/>
        </p:nvSpPr>
        <p:spPr>
          <a:xfrm>
            <a:off x="3668889" y="4162778"/>
            <a:ext cx="415205" cy="1326444"/>
          </a:xfrm>
          <a:custGeom>
            <a:avLst/>
            <a:gdLst>
              <a:gd name="connsiteX0" fmla="*/ 0 w 415205"/>
              <a:gd name="connsiteY0" fmla="*/ 1326444 h 1326444"/>
              <a:gd name="connsiteX1" fmla="*/ 381000 w 415205"/>
              <a:gd name="connsiteY1" fmla="*/ 649111 h 1326444"/>
              <a:gd name="connsiteX2" fmla="*/ 381000 w 415205"/>
              <a:gd name="connsiteY2" fmla="*/ 310444 h 1326444"/>
              <a:gd name="connsiteX3" fmla="*/ 239889 w 415205"/>
              <a:gd name="connsiteY3" fmla="*/ 0 h 13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05" h="1326444">
                <a:moveTo>
                  <a:pt x="0" y="1326444"/>
                </a:moveTo>
                <a:cubicBezTo>
                  <a:pt x="158750" y="1072444"/>
                  <a:pt x="317500" y="818444"/>
                  <a:pt x="381000" y="649111"/>
                </a:cubicBezTo>
                <a:cubicBezTo>
                  <a:pt x="444500" y="479778"/>
                  <a:pt x="404519" y="418629"/>
                  <a:pt x="381000" y="310444"/>
                </a:cubicBezTo>
                <a:cubicBezTo>
                  <a:pt x="357482" y="202259"/>
                  <a:pt x="298685" y="101129"/>
                  <a:pt x="239889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3934418" y="411068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28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2" name="Forma libre 101"/>
          <p:cNvSpPr/>
          <p:nvPr/>
        </p:nvSpPr>
        <p:spPr>
          <a:xfrm>
            <a:off x="4754510" y="4120444"/>
            <a:ext cx="367823" cy="1382889"/>
          </a:xfrm>
          <a:custGeom>
            <a:avLst/>
            <a:gdLst>
              <a:gd name="connsiteX0" fmla="*/ 283157 w 367823"/>
              <a:gd name="connsiteY0" fmla="*/ 1382889 h 1382889"/>
              <a:gd name="connsiteX1" fmla="*/ 934 w 367823"/>
              <a:gd name="connsiteY1" fmla="*/ 620889 h 1382889"/>
              <a:gd name="connsiteX2" fmla="*/ 367823 w 367823"/>
              <a:gd name="connsiteY2" fmla="*/ 0 h 138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23" h="1382889">
                <a:moveTo>
                  <a:pt x="283157" y="1382889"/>
                </a:moveTo>
                <a:cubicBezTo>
                  <a:pt x="134990" y="1117129"/>
                  <a:pt x="-13177" y="851370"/>
                  <a:pt x="934" y="620889"/>
                </a:cubicBezTo>
                <a:cubicBezTo>
                  <a:pt x="15045" y="390407"/>
                  <a:pt x="367823" y="0"/>
                  <a:pt x="36782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orma libre 103"/>
          <p:cNvSpPr/>
          <p:nvPr/>
        </p:nvSpPr>
        <p:spPr>
          <a:xfrm>
            <a:off x="5404556" y="4134556"/>
            <a:ext cx="959555" cy="1382888"/>
          </a:xfrm>
          <a:custGeom>
            <a:avLst/>
            <a:gdLst>
              <a:gd name="connsiteX0" fmla="*/ 959555 w 959555"/>
              <a:gd name="connsiteY0" fmla="*/ 1382888 h 1382888"/>
              <a:gd name="connsiteX1" fmla="*/ 776111 w 959555"/>
              <a:gd name="connsiteY1" fmla="*/ 465666 h 1382888"/>
              <a:gd name="connsiteX2" fmla="*/ 0 w 959555"/>
              <a:gd name="connsiteY2" fmla="*/ 0 h 13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555" h="1382888">
                <a:moveTo>
                  <a:pt x="959555" y="1382888"/>
                </a:moveTo>
                <a:cubicBezTo>
                  <a:pt x="947796" y="1039517"/>
                  <a:pt x="936037" y="696147"/>
                  <a:pt x="776111" y="465666"/>
                </a:cubicBezTo>
                <a:cubicBezTo>
                  <a:pt x="616185" y="235185"/>
                  <a:pt x="308092" y="117592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CuadroTexto 143"/>
          <p:cNvSpPr txBox="1"/>
          <p:nvPr/>
        </p:nvSpPr>
        <p:spPr>
          <a:xfrm>
            <a:off x="5514742" y="393375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40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4641831" y="4031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6</a:t>
            </a:r>
          </a:p>
        </p:txBody>
      </p:sp>
      <p:sp>
        <p:nvSpPr>
          <p:cNvPr id="105" name="Forma libre 104"/>
          <p:cNvSpPr/>
          <p:nvPr/>
        </p:nvSpPr>
        <p:spPr>
          <a:xfrm>
            <a:off x="5319889" y="4176889"/>
            <a:ext cx="625786" cy="1368778"/>
          </a:xfrm>
          <a:custGeom>
            <a:avLst/>
            <a:gdLst>
              <a:gd name="connsiteX0" fmla="*/ 606778 w 625786"/>
              <a:gd name="connsiteY0" fmla="*/ 1368778 h 1368778"/>
              <a:gd name="connsiteX1" fmla="*/ 550333 w 625786"/>
              <a:gd name="connsiteY1" fmla="*/ 564444 h 1368778"/>
              <a:gd name="connsiteX2" fmla="*/ 0 w 625786"/>
              <a:gd name="connsiteY2" fmla="*/ 0 h 136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786" h="1368778">
                <a:moveTo>
                  <a:pt x="606778" y="1368778"/>
                </a:moveTo>
                <a:cubicBezTo>
                  <a:pt x="629120" y="1080676"/>
                  <a:pt x="651463" y="792574"/>
                  <a:pt x="550333" y="564444"/>
                </a:cubicBezTo>
                <a:cubicBezTo>
                  <a:pt x="449203" y="336314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CuadroTexto 145"/>
          <p:cNvSpPr txBox="1"/>
          <p:nvPr/>
        </p:nvSpPr>
        <p:spPr>
          <a:xfrm>
            <a:off x="5643073" y="431123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7" name="Forma libre 106"/>
          <p:cNvSpPr/>
          <p:nvPr/>
        </p:nvSpPr>
        <p:spPr>
          <a:xfrm>
            <a:off x="5038560" y="4176889"/>
            <a:ext cx="422440" cy="1340555"/>
          </a:xfrm>
          <a:custGeom>
            <a:avLst/>
            <a:gdLst>
              <a:gd name="connsiteX0" fmla="*/ 422440 w 422440"/>
              <a:gd name="connsiteY0" fmla="*/ 1340555 h 1340555"/>
              <a:gd name="connsiteX1" fmla="*/ 13218 w 422440"/>
              <a:gd name="connsiteY1" fmla="*/ 733778 h 1340555"/>
              <a:gd name="connsiteX2" fmla="*/ 140218 w 422440"/>
              <a:gd name="connsiteY2" fmla="*/ 0 h 134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40" h="1340555">
                <a:moveTo>
                  <a:pt x="422440" y="1340555"/>
                </a:moveTo>
                <a:cubicBezTo>
                  <a:pt x="241347" y="1148879"/>
                  <a:pt x="60255" y="957204"/>
                  <a:pt x="13218" y="733778"/>
                </a:cubicBezTo>
                <a:cubicBezTo>
                  <a:pt x="-33819" y="510352"/>
                  <a:pt x="53199" y="255176"/>
                  <a:pt x="140218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CuadroTexto 146"/>
          <p:cNvSpPr txBox="1"/>
          <p:nvPr/>
        </p:nvSpPr>
        <p:spPr>
          <a:xfrm>
            <a:off x="4731618" y="44505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15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8" name="Forma libre 107"/>
          <p:cNvSpPr/>
          <p:nvPr/>
        </p:nvSpPr>
        <p:spPr>
          <a:xfrm>
            <a:off x="6667773" y="4134556"/>
            <a:ext cx="839338" cy="1411111"/>
          </a:xfrm>
          <a:custGeom>
            <a:avLst/>
            <a:gdLst>
              <a:gd name="connsiteX0" fmla="*/ 839338 w 839338"/>
              <a:gd name="connsiteY0" fmla="*/ 1411111 h 1411111"/>
              <a:gd name="connsiteX1" fmla="*/ 35005 w 839338"/>
              <a:gd name="connsiteY1" fmla="*/ 508000 h 1411111"/>
              <a:gd name="connsiteX2" fmla="*/ 133783 w 839338"/>
              <a:gd name="connsiteY2" fmla="*/ 0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338" h="1411111">
                <a:moveTo>
                  <a:pt x="839338" y="1411111"/>
                </a:moveTo>
                <a:cubicBezTo>
                  <a:pt x="495967" y="1077148"/>
                  <a:pt x="152597" y="743185"/>
                  <a:pt x="35005" y="508000"/>
                </a:cubicBezTo>
                <a:cubicBezTo>
                  <a:pt x="-82588" y="272815"/>
                  <a:pt x="133783" y="0"/>
                  <a:pt x="13378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CuadroTexto 147"/>
          <p:cNvSpPr txBox="1"/>
          <p:nvPr/>
        </p:nvSpPr>
        <p:spPr>
          <a:xfrm>
            <a:off x="6354153" y="412656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21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10" name="Forma libre 109"/>
          <p:cNvSpPr/>
          <p:nvPr/>
        </p:nvSpPr>
        <p:spPr>
          <a:xfrm>
            <a:off x="7182556" y="4049889"/>
            <a:ext cx="1721555" cy="1495778"/>
          </a:xfrm>
          <a:custGeom>
            <a:avLst/>
            <a:gdLst>
              <a:gd name="connsiteX0" fmla="*/ 1721555 w 1721555"/>
              <a:gd name="connsiteY0" fmla="*/ 1495778 h 1495778"/>
              <a:gd name="connsiteX1" fmla="*/ 1044222 w 1721555"/>
              <a:gd name="connsiteY1" fmla="*/ 395111 h 1495778"/>
              <a:gd name="connsiteX2" fmla="*/ 0 w 1721555"/>
              <a:gd name="connsiteY2" fmla="*/ 0 h 149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555" h="1495778">
                <a:moveTo>
                  <a:pt x="1721555" y="1495778"/>
                </a:moveTo>
                <a:cubicBezTo>
                  <a:pt x="1526351" y="1070092"/>
                  <a:pt x="1331148" y="644407"/>
                  <a:pt x="1044222" y="395111"/>
                </a:cubicBezTo>
                <a:cubicBezTo>
                  <a:pt x="757296" y="145815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CuadroTexto 148"/>
          <p:cNvSpPr txBox="1"/>
          <p:nvPr/>
        </p:nvSpPr>
        <p:spPr>
          <a:xfrm>
            <a:off x="7282179" y="37087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48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11" name="Forma libre 110"/>
          <p:cNvSpPr/>
          <p:nvPr/>
        </p:nvSpPr>
        <p:spPr>
          <a:xfrm>
            <a:off x="6942667" y="4120444"/>
            <a:ext cx="1495777" cy="1411112"/>
          </a:xfrm>
          <a:custGeom>
            <a:avLst/>
            <a:gdLst>
              <a:gd name="connsiteX0" fmla="*/ 1495777 w 1495777"/>
              <a:gd name="connsiteY0" fmla="*/ 1411112 h 1411112"/>
              <a:gd name="connsiteX1" fmla="*/ 1016000 w 1495777"/>
              <a:gd name="connsiteY1" fmla="*/ 493889 h 1411112"/>
              <a:gd name="connsiteX2" fmla="*/ 0 w 1495777"/>
              <a:gd name="connsiteY2" fmla="*/ 0 h 14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777" h="1411112">
                <a:moveTo>
                  <a:pt x="1495777" y="1411112"/>
                </a:moveTo>
                <a:cubicBezTo>
                  <a:pt x="1380536" y="1070093"/>
                  <a:pt x="1265296" y="729074"/>
                  <a:pt x="1016000" y="493889"/>
                </a:cubicBezTo>
                <a:cubicBezTo>
                  <a:pt x="766704" y="258704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CuadroTexto 149"/>
          <p:cNvSpPr txBox="1"/>
          <p:nvPr/>
        </p:nvSpPr>
        <p:spPr>
          <a:xfrm>
            <a:off x="7749508" y="429534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56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51" name="Forma libre 150"/>
          <p:cNvSpPr/>
          <p:nvPr/>
        </p:nvSpPr>
        <p:spPr>
          <a:xfrm>
            <a:off x="6914444" y="4162778"/>
            <a:ext cx="1086556" cy="1397000"/>
          </a:xfrm>
          <a:custGeom>
            <a:avLst/>
            <a:gdLst>
              <a:gd name="connsiteX0" fmla="*/ 1086556 w 1086556"/>
              <a:gd name="connsiteY0" fmla="*/ 1397000 h 1397000"/>
              <a:gd name="connsiteX1" fmla="*/ 183445 w 1086556"/>
              <a:gd name="connsiteY1" fmla="*/ 776111 h 1397000"/>
              <a:gd name="connsiteX2" fmla="*/ 0 w 1086556"/>
              <a:gd name="connsiteY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556" h="1397000">
                <a:moveTo>
                  <a:pt x="1086556" y="1397000"/>
                </a:moveTo>
                <a:cubicBezTo>
                  <a:pt x="725547" y="1202972"/>
                  <a:pt x="364538" y="1008944"/>
                  <a:pt x="183445" y="776111"/>
                </a:cubicBezTo>
                <a:cubicBezTo>
                  <a:pt x="2352" y="543278"/>
                  <a:pt x="1176" y="271639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uadroTexto 151"/>
          <p:cNvSpPr txBox="1"/>
          <p:nvPr/>
        </p:nvSpPr>
        <p:spPr>
          <a:xfrm>
            <a:off x="6579596" y="430513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18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0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Recursive Implementation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441432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14x76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781112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38x76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" name="Conector recto de flecha 5"/>
          <p:cNvCxnSpPr>
            <a:stCxn id="19" idx="2"/>
            <a:endCxn id="21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  <a:endCxn id="22" idx="0"/>
          </p:cNvCxnSpPr>
          <p:nvPr/>
        </p:nvCxnSpPr>
        <p:spPr>
          <a:xfrm flipH="1">
            <a:off x="3851047" y="3254328"/>
            <a:ext cx="549327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2"/>
            <a:endCxn id="23" idx="0"/>
          </p:cNvCxnSpPr>
          <p:nvPr/>
        </p:nvCxnSpPr>
        <p:spPr>
          <a:xfrm>
            <a:off x="4400374" y="3254328"/>
            <a:ext cx="790353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9" idx="2"/>
            <a:endCxn id="24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1" idx="2"/>
            <a:endCxn id="54" idx="0"/>
          </p:cNvCxnSpPr>
          <p:nvPr/>
        </p:nvCxnSpPr>
        <p:spPr>
          <a:xfrm flipH="1">
            <a:off x="244152" y="4126393"/>
            <a:ext cx="1956201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1" idx="2"/>
            <a:endCxn id="55" idx="0"/>
          </p:cNvCxnSpPr>
          <p:nvPr/>
        </p:nvCxnSpPr>
        <p:spPr>
          <a:xfrm flipH="1">
            <a:off x="711481" y="4126393"/>
            <a:ext cx="1488872" cy="1427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1" idx="2"/>
            <a:endCxn id="57" idx="0"/>
          </p:cNvCxnSpPr>
          <p:nvPr/>
        </p:nvCxnSpPr>
        <p:spPr>
          <a:xfrm flipH="1">
            <a:off x="1159123" y="4126393"/>
            <a:ext cx="1041230" cy="1425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1" idx="2"/>
            <a:endCxn id="56" idx="0"/>
          </p:cNvCxnSpPr>
          <p:nvPr/>
        </p:nvCxnSpPr>
        <p:spPr>
          <a:xfrm flipH="1">
            <a:off x="1583023" y="4126393"/>
            <a:ext cx="617330" cy="1425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-38550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779" y="555394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300321" y="555158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876421" y="555149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61" name="Conector recto de flecha 60"/>
          <p:cNvCxnSpPr>
            <a:stCxn id="24" idx="2"/>
            <a:endCxn id="65" idx="0"/>
          </p:cNvCxnSpPr>
          <p:nvPr/>
        </p:nvCxnSpPr>
        <p:spPr>
          <a:xfrm>
            <a:off x="6856004" y="4140504"/>
            <a:ext cx="708877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24" idx="2"/>
            <a:endCxn id="66" idx="0"/>
          </p:cNvCxnSpPr>
          <p:nvPr/>
        </p:nvCxnSpPr>
        <p:spPr>
          <a:xfrm>
            <a:off x="6856004" y="4140504"/>
            <a:ext cx="1176206" cy="1412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4" idx="2"/>
            <a:endCxn id="68" idx="0"/>
          </p:cNvCxnSpPr>
          <p:nvPr/>
        </p:nvCxnSpPr>
        <p:spPr>
          <a:xfrm>
            <a:off x="6856004" y="4140504"/>
            <a:ext cx="1595626" cy="141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24" idx="2"/>
            <a:endCxn id="67" idx="0"/>
          </p:cNvCxnSpPr>
          <p:nvPr/>
        </p:nvCxnSpPr>
        <p:spPr>
          <a:xfrm>
            <a:off x="6856004" y="4140504"/>
            <a:ext cx="2075970" cy="1410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282179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7749508" y="555298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8649272" y="5550625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168928" y="55505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50782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2989261" y="554478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860803" y="554242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4x6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408681" y="554233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4x7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789591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200476" y="555864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3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6100240" y="555628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676340" y="555619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/>
                <a:cs typeface="Consolas"/>
              </a:rPr>
              <a:t>8</a:t>
            </a:r>
            <a:r>
              <a:rPr lang="es-ES" dirty="0" smtClean="0">
                <a:latin typeface="Consolas"/>
                <a:cs typeface="Consolas"/>
              </a:rPr>
              <a:t>x2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88" name="Conector recto de flecha 87"/>
          <p:cNvCxnSpPr>
            <a:stCxn id="22" idx="2"/>
            <a:endCxn id="79" idx="0"/>
          </p:cNvCxnSpPr>
          <p:nvPr/>
        </p:nvCxnSpPr>
        <p:spPr>
          <a:xfrm flipH="1">
            <a:off x="2790523" y="4126393"/>
            <a:ext cx="106052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2" idx="2"/>
            <a:endCxn id="80" idx="0"/>
          </p:cNvCxnSpPr>
          <p:nvPr/>
        </p:nvCxnSpPr>
        <p:spPr>
          <a:xfrm flipH="1">
            <a:off x="3271963" y="4126393"/>
            <a:ext cx="579084" cy="141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22" idx="2"/>
            <a:endCxn id="82" idx="0"/>
          </p:cNvCxnSpPr>
          <p:nvPr/>
        </p:nvCxnSpPr>
        <p:spPr>
          <a:xfrm flipH="1">
            <a:off x="3691383" y="4126393"/>
            <a:ext cx="159664" cy="141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22" idx="2"/>
            <a:endCxn id="81" idx="0"/>
          </p:cNvCxnSpPr>
          <p:nvPr/>
        </p:nvCxnSpPr>
        <p:spPr>
          <a:xfrm>
            <a:off x="3851047" y="4126393"/>
            <a:ext cx="292458" cy="1416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23" idx="2"/>
            <a:endCxn id="84" idx="0"/>
          </p:cNvCxnSpPr>
          <p:nvPr/>
        </p:nvCxnSpPr>
        <p:spPr>
          <a:xfrm flipH="1">
            <a:off x="5072293" y="4140504"/>
            <a:ext cx="118434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23" idx="2"/>
            <a:endCxn id="85" idx="0"/>
          </p:cNvCxnSpPr>
          <p:nvPr/>
        </p:nvCxnSpPr>
        <p:spPr>
          <a:xfrm>
            <a:off x="5190727" y="4140504"/>
            <a:ext cx="292451" cy="1418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23" idx="2"/>
            <a:endCxn id="87" idx="0"/>
          </p:cNvCxnSpPr>
          <p:nvPr/>
        </p:nvCxnSpPr>
        <p:spPr>
          <a:xfrm>
            <a:off x="5190727" y="4140504"/>
            <a:ext cx="768315" cy="14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23" idx="2"/>
            <a:endCxn id="86" idx="0"/>
          </p:cNvCxnSpPr>
          <p:nvPr/>
        </p:nvCxnSpPr>
        <p:spPr>
          <a:xfrm>
            <a:off x="5190727" y="4140504"/>
            <a:ext cx="1192215" cy="141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444093" y="35877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3957294" y="3544692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5155675" y="3601895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831256" y="36011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23030" y="5754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5886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949207" y="575058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348289" y="573727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7296214" y="57659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7802606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8307057" y="57623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8776694" y="5749079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4864110" y="5771424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5314058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889064" y="5767901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6274035" y="5754590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564378" y="574893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3084881" y="5745413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x2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3576553" y="5745107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x3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989746" y="5731796"/>
            <a:ext cx="37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x4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0" name="Agrupar 89"/>
          <p:cNvGrpSpPr/>
          <p:nvPr/>
        </p:nvGrpSpPr>
        <p:grpSpPr>
          <a:xfrm>
            <a:off x="46450" y="826702"/>
            <a:ext cx="4922742" cy="2031325"/>
            <a:chOff x="0" y="1439333"/>
            <a:chExt cx="4922742" cy="2031325"/>
          </a:xfrm>
        </p:grpSpPr>
        <p:sp>
          <p:nvSpPr>
            <p:cNvPr id="132" name="CuadroTexto 131"/>
            <p:cNvSpPr txBox="1"/>
            <p:nvPr/>
          </p:nvSpPr>
          <p:spPr>
            <a:xfrm>
              <a:off x="0" y="1439333"/>
              <a:ext cx="4922742" cy="203132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Consolas"/>
                  <a:cs typeface="Consolas"/>
                </a:rPr>
                <a:t>function</a:t>
              </a:r>
              <a:r>
                <a:rPr lang="en-GB" dirty="0" smtClean="0">
                  <a:latin typeface="Consolas"/>
                  <a:cs typeface="Consolas"/>
                </a:rPr>
                <a:t> </a:t>
              </a:r>
              <a:r>
                <a:rPr lang="en-GB" dirty="0" err="1" smtClean="0">
                  <a:latin typeface="Consolas"/>
                  <a:cs typeface="Consolas"/>
                </a:rPr>
                <a:t>Div-Conq-Mult</a:t>
              </a:r>
              <a:r>
                <a:rPr lang="en-GB" dirty="0" smtClean="0">
                  <a:latin typeface="Consolas"/>
                  <a:cs typeface="Consolas"/>
                </a:rPr>
                <a:t>(</a:t>
              </a:r>
              <a:r>
                <a:rPr lang="en-GB" dirty="0" err="1" smtClean="0">
                  <a:latin typeface="Consolas"/>
                  <a:cs typeface="Consolas"/>
                </a:rPr>
                <a:t>x,y</a:t>
              </a:r>
              <a:r>
                <a:rPr lang="en-GB" dirty="0" smtClean="0">
                  <a:latin typeface="Consolas"/>
                  <a:cs typeface="Consolas"/>
                </a:rPr>
                <a:t>)</a:t>
              </a:r>
              <a:r>
                <a:rPr lang="en-GB" b="1" dirty="0" smtClean="0">
                  <a:latin typeface="Consolas"/>
                  <a:cs typeface="Consolas"/>
                </a:rPr>
                <a:t>: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	if</a:t>
              </a:r>
              <a:r>
                <a:rPr lang="en-GB" dirty="0" smtClean="0">
                  <a:latin typeface="Consolas"/>
                  <a:cs typeface="Consolas"/>
                </a:rPr>
                <a:t> x or y has one digit </a:t>
              </a:r>
              <a:r>
                <a:rPr lang="en-GB" b="1" dirty="0" smtClean="0">
                  <a:latin typeface="Consolas"/>
                  <a:cs typeface="Consolas"/>
                </a:rPr>
                <a:t>then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b="1" dirty="0" smtClean="0">
                  <a:latin typeface="Consolas"/>
                  <a:cs typeface="Consolas"/>
                </a:rPr>
                <a:t>	else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dirty="0" smtClean="0">
                  <a:latin typeface="Consolas"/>
                  <a:cs typeface="Consolas"/>
                </a:rPr>
                <a:t>    </a:t>
              </a:r>
              <a:r>
                <a:rPr lang="en-GB" b="1" dirty="0" smtClean="0">
                  <a:latin typeface="Consolas"/>
                  <a:cs typeface="Consolas"/>
                </a:rPr>
                <a:t>return</a:t>
              </a:r>
              <a:r>
                <a:rPr lang="en-GB" dirty="0" smtClean="0">
                  <a:latin typeface="Consolas"/>
                  <a:cs typeface="Consolas"/>
                </a:rPr>
                <a:t> x</a:t>
              </a:r>
              <a:r>
                <a:rPr lang="en-GB" baseline="-25000" dirty="0" smtClean="0">
                  <a:latin typeface="Consolas"/>
                  <a:cs typeface="Consolas"/>
                </a:rPr>
                <a:t>1</a:t>
              </a:r>
              <a:r>
                <a:rPr lang="en-GB" dirty="0" smtClean="0">
                  <a:latin typeface="Consolas"/>
                  <a:cs typeface="Consolas"/>
                </a:rPr>
                <a:t>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dirty="0" smtClean="0">
                  <a:latin typeface="Consolas"/>
                  <a:cs typeface="Consolas"/>
                </a:rPr>
                <a:t> + (x</a:t>
              </a:r>
              <a:r>
                <a:rPr lang="en-GB" baseline="-25000" dirty="0" smtClean="0">
                  <a:latin typeface="Consolas"/>
                  <a:cs typeface="Consolas"/>
                </a:rPr>
                <a:t>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3</a:t>
              </a:r>
              <a:r>
                <a:rPr lang="en-GB" dirty="0" smtClean="0">
                  <a:latin typeface="Consolas"/>
                  <a:cs typeface="Consolas"/>
                </a:rPr>
                <a:t>)*10</a:t>
              </a:r>
              <a:r>
                <a:rPr lang="en-GB" baseline="30000" dirty="0">
                  <a:latin typeface="Consolas"/>
                  <a:cs typeface="Consolas"/>
                </a:rPr>
                <a:t>w</a:t>
              </a:r>
              <a:r>
                <a:rPr lang="en-GB" baseline="30000" dirty="0" smtClean="0">
                  <a:latin typeface="Consolas"/>
                  <a:cs typeface="Consolas"/>
                </a:rPr>
                <a:t>/2</a:t>
              </a:r>
              <a:r>
                <a:rPr lang="en-GB" dirty="0" smtClean="0">
                  <a:latin typeface="Consolas"/>
                  <a:cs typeface="Consolas"/>
                </a:rPr>
                <a:t> + x</a:t>
              </a:r>
              <a:r>
                <a:rPr lang="en-GB" baseline="-25000" dirty="0" smtClean="0">
                  <a:latin typeface="Consolas"/>
                  <a:cs typeface="Consolas"/>
                </a:rPr>
                <a:t>4</a:t>
              </a:r>
              <a:endParaRPr lang="en-GB" dirty="0" smtClean="0">
                <a:latin typeface="Consolas"/>
                <a:cs typeface="Consolas"/>
              </a:endParaRPr>
            </a:p>
            <a:p>
              <a:r>
                <a:rPr lang="en-GB" b="1" dirty="0" smtClean="0">
                  <a:latin typeface="Consolas"/>
                  <a:cs typeface="Consolas"/>
                </a:rPr>
                <a:t>end of if</a:t>
              </a:r>
              <a:endParaRPr lang="en-GB" dirty="0">
                <a:latin typeface="Consolas"/>
                <a:cs typeface="Consolas"/>
              </a:endParaRPr>
            </a:p>
          </p:txBody>
        </p:sp>
        <p:cxnSp>
          <p:nvCxnSpPr>
            <p:cNvPr id="83" name="Conector recto 82"/>
            <p:cNvCxnSpPr/>
            <p:nvPr/>
          </p:nvCxnSpPr>
          <p:spPr>
            <a:xfrm>
              <a:off x="1159123" y="255004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ángulo 132"/>
          <p:cNvSpPr/>
          <p:nvPr/>
        </p:nvSpPr>
        <p:spPr>
          <a:xfrm>
            <a:off x="29435" y="2173111"/>
            <a:ext cx="4922742" cy="377259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Forma libre 91"/>
          <p:cNvSpPr/>
          <p:nvPr/>
        </p:nvSpPr>
        <p:spPr>
          <a:xfrm>
            <a:off x="225778" y="3935754"/>
            <a:ext cx="1594555" cy="1581690"/>
          </a:xfrm>
          <a:custGeom>
            <a:avLst/>
            <a:gdLst>
              <a:gd name="connsiteX0" fmla="*/ 0 w 1594555"/>
              <a:gd name="connsiteY0" fmla="*/ 1581690 h 1581690"/>
              <a:gd name="connsiteX1" fmla="*/ 663222 w 1594555"/>
              <a:gd name="connsiteY1" fmla="*/ 255246 h 1581690"/>
              <a:gd name="connsiteX2" fmla="*/ 1594555 w 1594555"/>
              <a:gd name="connsiteY2" fmla="*/ 1246 h 158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555" h="1581690">
                <a:moveTo>
                  <a:pt x="0" y="1581690"/>
                </a:moveTo>
                <a:cubicBezTo>
                  <a:pt x="198731" y="1050171"/>
                  <a:pt x="397463" y="518653"/>
                  <a:pt x="663222" y="255246"/>
                </a:cubicBezTo>
                <a:cubicBezTo>
                  <a:pt x="928981" y="-8161"/>
                  <a:pt x="1261768" y="-3458"/>
                  <a:pt x="1594555" y="124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/>
          <p:cNvSpPr txBox="1"/>
          <p:nvPr/>
        </p:nvSpPr>
        <p:spPr>
          <a:xfrm>
            <a:off x="1424156" y="36268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95" name="Forma libre 94"/>
          <p:cNvSpPr/>
          <p:nvPr/>
        </p:nvSpPr>
        <p:spPr>
          <a:xfrm>
            <a:off x="1636889" y="3979333"/>
            <a:ext cx="1132681" cy="1524000"/>
          </a:xfrm>
          <a:custGeom>
            <a:avLst/>
            <a:gdLst>
              <a:gd name="connsiteX0" fmla="*/ 0 w 1132681"/>
              <a:gd name="connsiteY0" fmla="*/ 1524000 h 1524000"/>
              <a:gd name="connsiteX1" fmla="*/ 1072444 w 1132681"/>
              <a:gd name="connsiteY1" fmla="*/ 550334 h 1524000"/>
              <a:gd name="connsiteX2" fmla="*/ 903111 w 1132681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681" h="1524000">
                <a:moveTo>
                  <a:pt x="0" y="1524000"/>
                </a:moveTo>
                <a:cubicBezTo>
                  <a:pt x="460963" y="1164167"/>
                  <a:pt x="921926" y="804334"/>
                  <a:pt x="1072444" y="550334"/>
                </a:cubicBezTo>
                <a:cubicBezTo>
                  <a:pt x="1222963" y="296334"/>
                  <a:pt x="1063037" y="148167"/>
                  <a:pt x="903111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CuadroTexto 133"/>
          <p:cNvSpPr txBox="1"/>
          <p:nvPr/>
        </p:nvSpPr>
        <p:spPr>
          <a:xfrm>
            <a:off x="2590518" y="38215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20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35" name="Forma libre 134"/>
          <p:cNvSpPr/>
          <p:nvPr/>
        </p:nvSpPr>
        <p:spPr>
          <a:xfrm>
            <a:off x="644547" y="3996134"/>
            <a:ext cx="1594555" cy="1581690"/>
          </a:xfrm>
          <a:custGeom>
            <a:avLst/>
            <a:gdLst>
              <a:gd name="connsiteX0" fmla="*/ 0 w 1594555"/>
              <a:gd name="connsiteY0" fmla="*/ 1581690 h 1581690"/>
              <a:gd name="connsiteX1" fmla="*/ 663222 w 1594555"/>
              <a:gd name="connsiteY1" fmla="*/ 255246 h 1581690"/>
              <a:gd name="connsiteX2" fmla="*/ 1594555 w 1594555"/>
              <a:gd name="connsiteY2" fmla="*/ 1246 h 158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555" h="1581690">
                <a:moveTo>
                  <a:pt x="0" y="1581690"/>
                </a:moveTo>
                <a:cubicBezTo>
                  <a:pt x="198731" y="1050171"/>
                  <a:pt x="397463" y="518653"/>
                  <a:pt x="663222" y="255246"/>
                </a:cubicBezTo>
                <a:cubicBezTo>
                  <a:pt x="928981" y="-8161"/>
                  <a:pt x="1261768" y="-3458"/>
                  <a:pt x="1594555" y="124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CuadroTexto 135"/>
          <p:cNvSpPr txBox="1"/>
          <p:nvPr/>
        </p:nvSpPr>
        <p:spPr>
          <a:xfrm>
            <a:off x="1476340" y="39793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5</a:t>
            </a:r>
          </a:p>
        </p:txBody>
      </p:sp>
      <p:sp>
        <p:nvSpPr>
          <p:cNvPr id="137" name="Forma libre 136"/>
          <p:cNvSpPr/>
          <p:nvPr/>
        </p:nvSpPr>
        <p:spPr>
          <a:xfrm>
            <a:off x="1253992" y="4018421"/>
            <a:ext cx="1132681" cy="1524000"/>
          </a:xfrm>
          <a:custGeom>
            <a:avLst/>
            <a:gdLst>
              <a:gd name="connsiteX0" fmla="*/ 0 w 1132681"/>
              <a:gd name="connsiteY0" fmla="*/ 1524000 h 1524000"/>
              <a:gd name="connsiteX1" fmla="*/ 1072444 w 1132681"/>
              <a:gd name="connsiteY1" fmla="*/ 550334 h 1524000"/>
              <a:gd name="connsiteX2" fmla="*/ 903111 w 1132681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681" h="1524000">
                <a:moveTo>
                  <a:pt x="0" y="1524000"/>
                </a:moveTo>
                <a:cubicBezTo>
                  <a:pt x="460963" y="1164167"/>
                  <a:pt x="921926" y="804334"/>
                  <a:pt x="1072444" y="550334"/>
                </a:cubicBezTo>
                <a:cubicBezTo>
                  <a:pt x="1222963" y="296334"/>
                  <a:pt x="1063037" y="148167"/>
                  <a:pt x="903111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CuadroTexto 137"/>
          <p:cNvSpPr txBox="1"/>
          <p:nvPr/>
        </p:nvSpPr>
        <p:spPr>
          <a:xfrm>
            <a:off x="2293263" y="39985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8</a:t>
            </a:r>
          </a:p>
        </p:txBody>
      </p:sp>
      <p:sp>
        <p:nvSpPr>
          <p:cNvPr id="96" name="Forma libre 95"/>
          <p:cNvSpPr/>
          <p:nvPr/>
        </p:nvSpPr>
        <p:spPr>
          <a:xfrm>
            <a:off x="2751667" y="4007556"/>
            <a:ext cx="804333" cy="1495777"/>
          </a:xfrm>
          <a:custGeom>
            <a:avLst/>
            <a:gdLst>
              <a:gd name="connsiteX0" fmla="*/ 0 w 804333"/>
              <a:gd name="connsiteY0" fmla="*/ 1495777 h 1495777"/>
              <a:gd name="connsiteX1" fmla="*/ 169333 w 804333"/>
              <a:gd name="connsiteY1" fmla="*/ 663222 h 1495777"/>
              <a:gd name="connsiteX2" fmla="*/ 804333 w 804333"/>
              <a:gd name="connsiteY2" fmla="*/ 0 h 149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333" h="1495777">
                <a:moveTo>
                  <a:pt x="0" y="1495777"/>
                </a:moveTo>
                <a:cubicBezTo>
                  <a:pt x="17639" y="1204147"/>
                  <a:pt x="35278" y="912518"/>
                  <a:pt x="169333" y="663222"/>
                </a:cubicBezTo>
                <a:cubicBezTo>
                  <a:pt x="303388" y="413926"/>
                  <a:pt x="804333" y="0"/>
                  <a:pt x="80433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CuadroTexto 138"/>
          <p:cNvSpPr txBox="1"/>
          <p:nvPr/>
        </p:nvSpPr>
        <p:spPr>
          <a:xfrm>
            <a:off x="3139772" y="38673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7</a:t>
            </a:r>
          </a:p>
        </p:txBody>
      </p:sp>
      <p:sp>
        <p:nvSpPr>
          <p:cNvPr id="98" name="Forma libre 97"/>
          <p:cNvSpPr/>
          <p:nvPr/>
        </p:nvSpPr>
        <p:spPr>
          <a:xfrm>
            <a:off x="4134556" y="4064000"/>
            <a:ext cx="324581" cy="1425222"/>
          </a:xfrm>
          <a:custGeom>
            <a:avLst/>
            <a:gdLst>
              <a:gd name="connsiteX0" fmla="*/ 14111 w 324581"/>
              <a:gd name="connsiteY0" fmla="*/ 1425222 h 1425222"/>
              <a:gd name="connsiteX1" fmla="*/ 324555 w 324581"/>
              <a:gd name="connsiteY1" fmla="*/ 508000 h 1425222"/>
              <a:gd name="connsiteX2" fmla="*/ 0 w 324581"/>
              <a:gd name="connsiteY2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81" h="1425222">
                <a:moveTo>
                  <a:pt x="14111" y="1425222"/>
                </a:moveTo>
                <a:cubicBezTo>
                  <a:pt x="170509" y="1085379"/>
                  <a:pt x="326907" y="745537"/>
                  <a:pt x="324555" y="508000"/>
                </a:cubicBezTo>
                <a:cubicBezTo>
                  <a:pt x="322203" y="270463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CuadroTexto 139"/>
          <p:cNvSpPr txBox="1"/>
          <p:nvPr/>
        </p:nvSpPr>
        <p:spPr>
          <a:xfrm>
            <a:off x="4249544" y="387933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24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3532059" y="39351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99" name="Forma libre 98"/>
          <p:cNvSpPr/>
          <p:nvPr/>
        </p:nvSpPr>
        <p:spPr>
          <a:xfrm>
            <a:off x="3167455" y="4078111"/>
            <a:ext cx="656656" cy="1411111"/>
          </a:xfrm>
          <a:custGeom>
            <a:avLst/>
            <a:gdLst>
              <a:gd name="connsiteX0" fmla="*/ 78101 w 656656"/>
              <a:gd name="connsiteY0" fmla="*/ 1411111 h 1411111"/>
              <a:gd name="connsiteX1" fmla="*/ 49878 w 656656"/>
              <a:gd name="connsiteY1" fmla="*/ 804333 h 1411111"/>
              <a:gd name="connsiteX2" fmla="*/ 656656 w 656656"/>
              <a:gd name="connsiteY2" fmla="*/ 0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656" h="1411111">
                <a:moveTo>
                  <a:pt x="78101" y="1411111"/>
                </a:moveTo>
                <a:cubicBezTo>
                  <a:pt x="15776" y="1225314"/>
                  <a:pt x="-46548" y="1039518"/>
                  <a:pt x="49878" y="804333"/>
                </a:cubicBezTo>
                <a:cubicBezTo>
                  <a:pt x="146304" y="569148"/>
                  <a:pt x="656656" y="0"/>
                  <a:pt x="656656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Forma libre 100"/>
          <p:cNvSpPr/>
          <p:nvPr/>
        </p:nvSpPr>
        <p:spPr>
          <a:xfrm>
            <a:off x="3668889" y="4162778"/>
            <a:ext cx="415205" cy="1326444"/>
          </a:xfrm>
          <a:custGeom>
            <a:avLst/>
            <a:gdLst>
              <a:gd name="connsiteX0" fmla="*/ 0 w 415205"/>
              <a:gd name="connsiteY0" fmla="*/ 1326444 h 1326444"/>
              <a:gd name="connsiteX1" fmla="*/ 381000 w 415205"/>
              <a:gd name="connsiteY1" fmla="*/ 649111 h 1326444"/>
              <a:gd name="connsiteX2" fmla="*/ 381000 w 415205"/>
              <a:gd name="connsiteY2" fmla="*/ 310444 h 1326444"/>
              <a:gd name="connsiteX3" fmla="*/ 239889 w 415205"/>
              <a:gd name="connsiteY3" fmla="*/ 0 h 13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05" h="1326444">
                <a:moveTo>
                  <a:pt x="0" y="1326444"/>
                </a:moveTo>
                <a:cubicBezTo>
                  <a:pt x="158750" y="1072444"/>
                  <a:pt x="317500" y="818444"/>
                  <a:pt x="381000" y="649111"/>
                </a:cubicBezTo>
                <a:cubicBezTo>
                  <a:pt x="444500" y="479778"/>
                  <a:pt x="404519" y="418629"/>
                  <a:pt x="381000" y="310444"/>
                </a:cubicBezTo>
                <a:cubicBezTo>
                  <a:pt x="357482" y="202259"/>
                  <a:pt x="298685" y="101129"/>
                  <a:pt x="239889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3934418" y="411068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28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2" name="Forma libre 101"/>
          <p:cNvSpPr/>
          <p:nvPr/>
        </p:nvSpPr>
        <p:spPr>
          <a:xfrm>
            <a:off x="4754510" y="4120444"/>
            <a:ext cx="367823" cy="1382889"/>
          </a:xfrm>
          <a:custGeom>
            <a:avLst/>
            <a:gdLst>
              <a:gd name="connsiteX0" fmla="*/ 283157 w 367823"/>
              <a:gd name="connsiteY0" fmla="*/ 1382889 h 1382889"/>
              <a:gd name="connsiteX1" fmla="*/ 934 w 367823"/>
              <a:gd name="connsiteY1" fmla="*/ 620889 h 1382889"/>
              <a:gd name="connsiteX2" fmla="*/ 367823 w 367823"/>
              <a:gd name="connsiteY2" fmla="*/ 0 h 138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23" h="1382889">
                <a:moveTo>
                  <a:pt x="283157" y="1382889"/>
                </a:moveTo>
                <a:cubicBezTo>
                  <a:pt x="134990" y="1117129"/>
                  <a:pt x="-13177" y="851370"/>
                  <a:pt x="934" y="620889"/>
                </a:cubicBezTo>
                <a:cubicBezTo>
                  <a:pt x="15045" y="390407"/>
                  <a:pt x="367823" y="0"/>
                  <a:pt x="36782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orma libre 103"/>
          <p:cNvSpPr/>
          <p:nvPr/>
        </p:nvSpPr>
        <p:spPr>
          <a:xfrm>
            <a:off x="5404556" y="4134556"/>
            <a:ext cx="959555" cy="1382888"/>
          </a:xfrm>
          <a:custGeom>
            <a:avLst/>
            <a:gdLst>
              <a:gd name="connsiteX0" fmla="*/ 959555 w 959555"/>
              <a:gd name="connsiteY0" fmla="*/ 1382888 h 1382888"/>
              <a:gd name="connsiteX1" fmla="*/ 776111 w 959555"/>
              <a:gd name="connsiteY1" fmla="*/ 465666 h 1382888"/>
              <a:gd name="connsiteX2" fmla="*/ 0 w 959555"/>
              <a:gd name="connsiteY2" fmla="*/ 0 h 13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555" h="1382888">
                <a:moveTo>
                  <a:pt x="959555" y="1382888"/>
                </a:moveTo>
                <a:cubicBezTo>
                  <a:pt x="947796" y="1039517"/>
                  <a:pt x="936037" y="696147"/>
                  <a:pt x="776111" y="465666"/>
                </a:cubicBezTo>
                <a:cubicBezTo>
                  <a:pt x="616185" y="235185"/>
                  <a:pt x="308092" y="117592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CuadroTexto 143"/>
          <p:cNvSpPr txBox="1"/>
          <p:nvPr/>
        </p:nvSpPr>
        <p:spPr>
          <a:xfrm>
            <a:off x="5514742" y="393375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40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4641831" y="4031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6</a:t>
            </a:r>
          </a:p>
        </p:txBody>
      </p:sp>
      <p:sp>
        <p:nvSpPr>
          <p:cNvPr id="105" name="Forma libre 104"/>
          <p:cNvSpPr/>
          <p:nvPr/>
        </p:nvSpPr>
        <p:spPr>
          <a:xfrm>
            <a:off x="5319889" y="4176889"/>
            <a:ext cx="625786" cy="1368778"/>
          </a:xfrm>
          <a:custGeom>
            <a:avLst/>
            <a:gdLst>
              <a:gd name="connsiteX0" fmla="*/ 606778 w 625786"/>
              <a:gd name="connsiteY0" fmla="*/ 1368778 h 1368778"/>
              <a:gd name="connsiteX1" fmla="*/ 550333 w 625786"/>
              <a:gd name="connsiteY1" fmla="*/ 564444 h 1368778"/>
              <a:gd name="connsiteX2" fmla="*/ 0 w 625786"/>
              <a:gd name="connsiteY2" fmla="*/ 0 h 136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786" h="1368778">
                <a:moveTo>
                  <a:pt x="606778" y="1368778"/>
                </a:moveTo>
                <a:cubicBezTo>
                  <a:pt x="629120" y="1080676"/>
                  <a:pt x="651463" y="792574"/>
                  <a:pt x="550333" y="564444"/>
                </a:cubicBezTo>
                <a:cubicBezTo>
                  <a:pt x="449203" y="336314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CuadroTexto 145"/>
          <p:cNvSpPr txBox="1"/>
          <p:nvPr/>
        </p:nvSpPr>
        <p:spPr>
          <a:xfrm>
            <a:off x="5643073" y="431123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7" name="Forma libre 106"/>
          <p:cNvSpPr/>
          <p:nvPr/>
        </p:nvSpPr>
        <p:spPr>
          <a:xfrm>
            <a:off x="5038560" y="4176889"/>
            <a:ext cx="422440" cy="1340555"/>
          </a:xfrm>
          <a:custGeom>
            <a:avLst/>
            <a:gdLst>
              <a:gd name="connsiteX0" fmla="*/ 422440 w 422440"/>
              <a:gd name="connsiteY0" fmla="*/ 1340555 h 1340555"/>
              <a:gd name="connsiteX1" fmla="*/ 13218 w 422440"/>
              <a:gd name="connsiteY1" fmla="*/ 733778 h 1340555"/>
              <a:gd name="connsiteX2" fmla="*/ 140218 w 422440"/>
              <a:gd name="connsiteY2" fmla="*/ 0 h 134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40" h="1340555">
                <a:moveTo>
                  <a:pt x="422440" y="1340555"/>
                </a:moveTo>
                <a:cubicBezTo>
                  <a:pt x="241347" y="1148879"/>
                  <a:pt x="60255" y="957204"/>
                  <a:pt x="13218" y="733778"/>
                </a:cubicBezTo>
                <a:cubicBezTo>
                  <a:pt x="-33819" y="510352"/>
                  <a:pt x="53199" y="255176"/>
                  <a:pt x="140218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CuadroTexto 146"/>
          <p:cNvSpPr txBox="1"/>
          <p:nvPr/>
        </p:nvSpPr>
        <p:spPr>
          <a:xfrm>
            <a:off x="4731618" y="44505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15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08" name="Forma libre 107"/>
          <p:cNvSpPr/>
          <p:nvPr/>
        </p:nvSpPr>
        <p:spPr>
          <a:xfrm>
            <a:off x="6667773" y="4134556"/>
            <a:ext cx="839338" cy="1411111"/>
          </a:xfrm>
          <a:custGeom>
            <a:avLst/>
            <a:gdLst>
              <a:gd name="connsiteX0" fmla="*/ 839338 w 839338"/>
              <a:gd name="connsiteY0" fmla="*/ 1411111 h 1411111"/>
              <a:gd name="connsiteX1" fmla="*/ 35005 w 839338"/>
              <a:gd name="connsiteY1" fmla="*/ 508000 h 1411111"/>
              <a:gd name="connsiteX2" fmla="*/ 133783 w 839338"/>
              <a:gd name="connsiteY2" fmla="*/ 0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338" h="1411111">
                <a:moveTo>
                  <a:pt x="839338" y="1411111"/>
                </a:moveTo>
                <a:cubicBezTo>
                  <a:pt x="495967" y="1077148"/>
                  <a:pt x="152597" y="743185"/>
                  <a:pt x="35005" y="508000"/>
                </a:cubicBezTo>
                <a:cubicBezTo>
                  <a:pt x="-82588" y="272815"/>
                  <a:pt x="133783" y="0"/>
                  <a:pt x="13378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CuadroTexto 147"/>
          <p:cNvSpPr txBox="1"/>
          <p:nvPr/>
        </p:nvSpPr>
        <p:spPr>
          <a:xfrm>
            <a:off x="6354153" y="412656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21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10" name="Forma libre 109"/>
          <p:cNvSpPr/>
          <p:nvPr/>
        </p:nvSpPr>
        <p:spPr>
          <a:xfrm>
            <a:off x="7182556" y="4049889"/>
            <a:ext cx="1721555" cy="1495778"/>
          </a:xfrm>
          <a:custGeom>
            <a:avLst/>
            <a:gdLst>
              <a:gd name="connsiteX0" fmla="*/ 1721555 w 1721555"/>
              <a:gd name="connsiteY0" fmla="*/ 1495778 h 1495778"/>
              <a:gd name="connsiteX1" fmla="*/ 1044222 w 1721555"/>
              <a:gd name="connsiteY1" fmla="*/ 395111 h 1495778"/>
              <a:gd name="connsiteX2" fmla="*/ 0 w 1721555"/>
              <a:gd name="connsiteY2" fmla="*/ 0 h 149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555" h="1495778">
                <a:moveTo>
                  <a:pt x="1721555" y="1495778"/>
                </a:moveTo>
                <a:cubicBezTo>
                  <a:pt x="1526351" y="1070092"/>
                  <a:pt x="1331148" y="644407"/>
                  <a:pt x="1044222" y="395111"/>
                </a:cubicBezTo>
                <a:cubicBezTo>
                  <a:pt x="757296" y="145815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CuadroTexto 148"/>
          <p:cNvSpPr txBox="1"/>
          <p:nvPr/>
        </p:nvSpPr>
        <p:spPr>
          <a:xfrm>
            <a:off x="7282179" y="37087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48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11" name="Forma libre 110"/>
          <p:cNvSpPr/>
          <p:nvPr/>
        </p:nvSpPr>
        <p:spPr>
          <a:xfrm>
            <a:off x="6942667" y="4120444"/>
            <a:ext cx="1495777" cy="1411112"/>
          </a:xfrm>
          <a:custGeom>
            <a:avLst/>
            <a:gdLst>
              <a:gd name="connsiteX0" fmla="*/ 1495777 w 1495777"/>
              <a:gd name="connsiteY0" fmla="*/ 1411112 h 1411112"/>
              <a:gd name="connsiteX1" fmla="*/ 1016000 w 1495777"/>
              <a:gd name="connsiteY1" fmla="*/ 493889 h 1411112"/>
              <a:gd name="connsiteX2" fmla="*/ 0 w 1495777"/>
              <a:gd name="connsiteY2" fmla="*/ 0 h 14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777" h="1411112">
                <a:moveTo>
                  <a:pt x="1495777" y="1411112"/>
                </a:moveTo>
                <a:cubicBezTo>
                  <a:pt x="1380536" y="1070093"/>
                  <a:pt x="1265296" y="729074"/>
                  <a:pt x="1016000" y="493889"/>
                </a:cubicBezTo>
                <a:cubicBezTo>
                  <a:pt x="766704" y="258704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CuadroTexto 149"/>
          <p:cNvSpPr txBox="1"/>
          <p:nvPr/>
        </p:nvSpPr>
        <p:spPr>
          <a:xfrm>
            <a:off x="7749508" y="429534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56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51" name="Forma libre 150"/>
          <p:cNvSpPr/>
          <p:nvPr/>
        </p:nvSpPr>
        <p:spPr>
          <a:xfrm>
            <a:off x="6914444" y="4162778"/>
            <a:ext cx="1086556" cy="1397000"/>
          </a:xfrm>
          <a:custGeom>
            <a:avLst/>
            <a:gdLst>
              <a:gd name="connsiteX0" fmla="*/ 1086556 w 1086556"/>
              <a:gd name="connsiteY0" fmla="*/ 1397000 h 1397000"/>
              <a:gd name="connsiteX1" fmla="*/ 183445 w 1086556"/>
              <a:gd name="connsiteY1" fmla="*/ 776111 h 1397000"/>
              <a:gd name="connsiteX2" fmla="*/ 0 w 1086556"/>
              <a:gd name="connsiteY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556" h="1397000">
                <a:moveTo>
                  <a:pt x="1086556" y="1397000"/>
                </a:moveTo>
                <a:cubicBezTo>
                  <a:pt x="725547" y="1202972"/>
                  <a:pt x="364538" y="1008944"/>
                  <a:pt x="183445" y="776111"/>
                </a:cubicBezTo>
                <a:cubicBezTo>
                  <a:pt x="2352" y="543278"/>
                  <a:pt x="1176" y="271639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uadroTexto 151"/>
          <p:cNvSpPr txBox="1"/>
          <p:nvPr/>
        </p:nvSpPr>
        <p:spPr>
          <a:xfrm>
            <a:off x="6579596" y="430513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18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Forma libre 1"/>
          <p:cNvSpPr/>
          <p:nvPr/>
        </p:nvSpPr>
        <p:spPr>
          <a:xfrm>
            <a:off x="2116667" y="3076222"/>
            <a:ext cx="1580444" cy="663222"/>
          </a:xfrm>
          <a:custGeom>
            <a:avLst/>
            <a:gdLst>
              <a:gd name="connsiteX0" fmla="*/ 0 w 1580444"/>
              <a:gd name="connsiteY0" fmla="*/ 663222 h 663222"/>
              <a:gd name="connsiteX1" fmla="*/ 324555 w 1580444"/>
              <a:gd name="connsiteY1" fmla="*/ 183445 h 663222"/>
              <a:gd name="connsiteX2" fmla="*/ 1580444 w 1580444"/>
              <a:gd name="connsiteY2" fmla="*/ 0 h 66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444" h="663222">
                <a:moveTo>
                  <a:pt x="0" y="663222"/>
                </a:moveTo>
                <a:cubicBezTo>
                  <a:pt x="30574" y="478602"/>
                  <a:pt x="61148" y="293982"/>
                  <a:pt x="324555" y="183445"/>
                </a:cubicBezTo>
                <a:cubicBezTo>
                  <a:pt x="587962" y="72908"/>
                  <a:pt x="1580444" y="0"/>
                  <a:pt x="1580444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45226" y="2921991"/>
            <a:ext cx="199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2x10</a:t>
            </a:r>
            <a:r>
              <a:rPr lang="es-ES" baseline="30000" dirty="0">
                <a:solidFill>
                  <a:srgbClr val="7F7F7F"/>
                </a:solidFill>
              </a:rPr>
              <a:t>2</a:t>
            </a:r>
            <a:r>
              <a:rPr lang="es-ES" baseline="30000" dirty="0" smtClean="0">
                <a:solidFill>
                  <a:srgbClr val="7F7F7F"/>
                </a:solidFill>
              </a:rPr>
              <a:t> </a:t>
            </a:r>
            <a:r>
              <a:rPr lang="es-ES" dirty="0" smtClean="0">
                <a:solidFill>
                  <a:srgbClr val="7F7F7F"/>
                </a:solidFill>
              </a:rPr>
              <a:t>+ 13x10</a:t>
            </a:r>
            <a:r>
              <a:rPr lang="es-ES" baseline="30000" dirty="0">
                <a:solidFill>
                  <a:srgbClr val="7F7F7F"/>
                </a:solidFill>
              </a:rPr>
              <a:t>1</a:t>
            </a:r>
            <a:r>
              <a:rPr lang="es-ES" baseline="30000" dirty="0" smtClean="0">
                <a:solidFill>
                  <a:srgbClr val="7F7F7F"/>
                </a:solidFill>
              </a:rPr>
              <a:t> </a:t>
            </a:r>
            <a:r>
              <a:rPr lang="es-ES" dirty="0" smtClean="0">
                <a:solidFill>
                  <a:srgbClr val="7F7F7F"/>
                </a:solidFill>
              </a:rPr>
              <a:t>+ 20</a:t>
            </a:r>
          </a:p>
          <a:p>
            <a:r>
              <a:rPr lang="es-ES" dirty="0" smtClean="0">
                <a:solidFill>
                  <a:srgbClr val="7F7F7F"/>
                </a:solidFill>
              </a:rPr>
              <a:t>= 350  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5192889" y="3047534"/>
            <a:ext cx="2497158" cy="762466"/>
          </a:xfrm>
          <a:custGeom>
            <a:avLst/>
            <a:gdLst>
              <a:gd name="connsiteX0" fmla="*/ 1961444 w 2497158"/>
              <a:gd name="connsiteY0" fmla="*/ 762466 h 762466"/>
              <a:gd name="connsiteX1" fmla="*/ 2370667 w 2497158"/>
              <a:gd name="connsiteY1" fmla="*/ 113355 h 762466"/>
              <a:gd name="connsiteX2" fmla="*/ 0 w 2497158"/>
              <a:gd name="connsiteY2" fmla="*/ 466 h 76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158" h="762466">
                <a:moveTo>
                  <a:pt x="1961444" y="762466"/>
                </a:moveTo>
                <a:cubicBezTo>
                  <a:pt x="2329509" y="501410"/>
                  <a:pt x="2697574" y="240355"/>
                  <a:pt x="2370667" y="113355"/>
                </a:cubicBezTo>
                <a:cubicBezTo>
                  <a:pt x="2043760" y="-13645"/>
                  <a:pt x="0" y="466"/>
                  <a:pt x="0" y="466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CuadroTexto 140"/>
          <p:cNvSpPr txBox="1"/>
          <p:nvPr/>
        </p:nvSpPr>
        <p:spPr>
          <a:xfrm>
            <a:off x="6745390" y="2492528"/>
            <a:ext cx="211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21x10</a:t>
            </a:r>
            <a:r>
              <a:rPr lang="es-ES" baseline="30000" dirty="0">
                <a:solidFill>
                  <a:srgbClr val="7F7F7F"/>
                </a:solidFill>
              </a:rPr>
              <a:t>2</a:t>
            </a:r>
            <a:r>
              <a:rPr lang="es-ES" baseline="30000" dirty="0" smtClean="0">
                <a:solidFill>
                  <a:srgbClr val="7F7F7F"/>
                </a:solidFill>
              </a:rPr>
              <a:t> </a:t>
            </a:r>
            <a:r>
              <a:rPr lang="es-ES" dirty="0" smtClean="0">
                <a:solidFill>
                  <a:srgbClr val="7F7F7F"/>
                </a:solidFill>
              </a:rPr>
              <a:t>+ 74x10</a:t>
            </a:r>
            <a:r>
              <a:rPr lang="es-ES" baseline="30000" dirty="0">
                <a:solidFill>
                  <a:srgbClr val="7F7F7F"/>
                </a:solidFill>
              </a:rPr>
              <a:t>1</a:t>
            </a:r>
            <a:r>
              <a:rPr lang="es-ES" baseline="30000" dirty="0" smtClean="0">
                <a:solidFill>
                  <a:srgbClr val="7F7F7F"/>
                </a:solidFill>
              </a:rPr>
              <a:t> </a:t>
            </a:r>
            <a:r>
              <a:rPr lang="es-ES" dirty="0" smtClean="0">
                <a:solidFill>
                  <a:srgbClr val="7F7F7F"/>
                </a:solidFill>
              </a:rPr>
              <a:t>+ 48</a:t>
            </a:r>
          </a:p>
          <a:p>
            <a:r>
              <a:rPr lang="es-ES" dirty="0" smtClean="0">
                <a:solidFill>
                  <a:srgbClr val="7F7F7F"/>
                </a:solidFill>
              </a:rPr>
              <a:t>= 2888  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3584973" y="3189111"/>
            <a:ext cx="563694" cy="592667"/>
          </a:xfrm>
          <a:custGeom>
            <a:avLst/>
            <a:gdLst>
              <a:gd name="connsiteX0" fmla="*/ 126249 w 563694"/>
              <a:gd name="connsiteY0" fmla="*/ 592667 h 592667"/>
              <a:gd name="connsiteX1" fmla="*/ 27471 w 563694"/>
              <a:gd name="connsiteY1" fmla="*/ 225778 h 592667"/>
              <a:gd name="connsiteX2" fmla="*/ 563694 w 563694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694" h="592667">
                <a:moveTo>
                  <a:pt x="126249" y="592667"/>
                </a:moveTo>
                <a:cubicBezTo>
                  <a:pt x="40406" y="458611"/>
                  <a:pt x="-45437" y="324556"/>
                  <a:pt x="27471" y="225778"/>
                </a:cubicBezTo>
                <a:cubicBezTo>
                  <a:pt x="100379" y="127000"/>
                  <a:pt x="563694" y="0"/>
                  <a:pt x="563694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4924778" y="3189111"/>
            <a:ext cx="588467" cy="578556"/>
          </a:xfrm>
          <a:custGeom>
            <a:avLst/>
            <a:gdLst>
              <a:gd name="connsiteX0" fmla="*/ 310444 w 588467"/>
              <a:gd name="connsiteY0" fmla="*/ 578556 h 578556"/>
              <a:gd name="connsiteX1" fmla="*/ 578555 w 588467"/>
              <a:gd name="connsiteY1" fmla="*/ 197556 h 578556"/>
              <a:gd name="connsiteX2" fmla="*/ 0 w 588467"/>
              <a:gd name="connsiteY2" fmla="*/ 0 h 5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67" h="578556">
                <a:moveTo>
                  <a:pt x="310444" y="578556"/>
                </a:moveTo>
                <a:cubicBezTo>
                  <a:pt x="470370" y="436269"/>
                  <a:pt x="630296" y="293982"/>
                  <a:pt x="578555" y="197556"/>
                </a:cubicBezTo>
                <a:cubicBezTo>
                  <a:pt x="526814" y="101130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CuadroTexto 152"/>
          <p:cNvSpPr txBox="1"/>
          <p:nvPr/>
        </p:nvSpPr>
        <p:spPr>
          <a:xfrm>
            <a:off x="3074409" y="309652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1064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5350018" y="306426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950</a:t>
            </a:r>
            <a:endParaRPr lang="es-ES" dirty="0">
              <a:solidFill>
                <a:srgbClr val="7F7F7F"/>
              </a:solidFill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4487333" y="1473706"/>
            <a:ext cx="4478660" cy="1447294"/>
            <a:chOff x="4487333" y="1473706"/>
            <a:chExt cx="4478660" cy="1447294"/>
          </a:xfrm>
        </p:grpSpPr>
        <p:sp>
          <p:nvSpPr>
            <p:cNvPr id="9" name="Forma libre 8"/>
            <p:cNvSpPr/>
            <p:nvPr/>
          </p:nvSpPr>
          <p:spPr>
            <a:xfrm>
              <a:off x="4487333" y="1834444"/>
              <a:ext cx="1754411" cy="1086556"/>
            </a:xfrm>
            <a:custGeom>
              <a:avLst/>
              <a:gdLst>
                <a:gd name="connsiteX0" fmla="*/ 0 w 2159000"/>
                <a:gd name="connsiteY0" fmla="*/ 1086556 h 1086556"/>
                <a:gd name="connsiteX1" fmla="*/ 1030111 w 2159000"/>
                <a:gd name="connsiteY1" fmla="*/ 183445 h 1086556"/>
                <a:gd name="connsiteX2" fmla="*/ 2159000 w 2159000"/>
                <a:gd name="connsiteY2" fmla="*/ 0 h 108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0" h="1086556">
                  <a:moveTo>
                    <a:pt x="0" y="1086556"/>
                  </a:moveTo>
                  <a:cubicBezTo>
                    <a:pt x="335139" y="725547"/>
                    <a:pt x="670278" y="364538"/>
                    <a:pt x="1030111" y="183445"/>
                  </a:cubicBezTo>
                  <a:cubicBezTo>
                    <a:pt x="1389944" y="2352"/>
                    <a:pt x="2159000" y="0"/>
                    <a:pt x="2159000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6266591" y="1473706"/>
              <a:ext cx="2699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7F7F"/>
                  </a:solidFill>
                </a:rPr>
                <a:t>350x10</a:t>
              </a:r>
              <a:r>
                <a:rPr lang="es-ES" baseline="30000" dirty="0">
                  <a:solidFill>
                    <a:srgbClr val="7F7F7F"/>
                  </a:solidFill>
                </a:rPr>
                <a:t>4</a:t>
              </a:r>
              <a:r>
                <a:rPr lang="es-ES" baseline="30000" dirty="0" smtClean="0">
                  <a:solidFill>
                    <a:srgbClr val="7F7F7F"/>
                  </a:solidFill>
                </a:rPr>
                <a:t> </a:t>
              </a:r>
              <a:r>
                <a:rPr lang="es-ES" dirty="0" smtClean="0">
                  <a:solidFill>
                    <a:srgbClr val="7F7F7F"/>
                  </a:solidFill>
                </a:rPr>
                <a:t>+ 2014x10</a:t>
              </a:r>
              <a:r>
                <a:rPr lang="es-ES" baseline="30000" dirty="0">
                  <a:solidFill>
                    <a:srgbClr val="7F7F7F"/>
                  </a:solidFill>
                </a:rPr>
                <a:t>2</a:t>
              </a:r>
              <a:r>
                <a:rPr lang="es-ES" baseline="30000" dirty="0" smtClean="0">
                  <a:solidFill>
                    <a:srgbClr val="7F7F7F"/>
                  </a:solidFill>
                </a:rPr>
                <a:t> </a:t>
              </a:r>
              <a:r>
                <a:rPr lang="es-ES" dirty="0" smtClean="0">
                  <a:solidFill>
                    <a:srgbClr val="7F7F7F"/>
                  </a:solidFill>
                </a:rPr>
                <a:t>+ 2888</a:t>
              </a:r>
            </a:p>
            <a:p>
              <a:r>
                <a:rPr lang="es-ES" dirty="0" smtClean="0">
                  <a:solidFill>
                    <a:srgbClr val="7F7F7F"/>
                  </a:solidFill>
                </a:rPr>
                <a:t>= 3704288</a:t>
              </a:r>
              <a:endParaRPr lang="es-ES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9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Time Complexity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439333"/>
            <a:ext cx="4922742" cy="42473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function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x,y</a:t>
            </a:r>
            <a:r>
              <a:rPr lang="en-GB" dirty="0" smtClean="0">
                <a:latin typeface="Consolas"/>
                <a:cs typeface="Consolas"/>
              </a:rPr>
              <a:t>)</a:t>
            </a:r>
            <a:r>
              <a:rPr lang="en-GB" b="1" dirty="0" smtClean="0">
                <a:latin typeface="Consolas"/>
                <a:cs typeface="Consolas"/>
              </a:rPr>
              <a:t>: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	if</a:t>
            </a:r>
            <a:r>
              <a:rPr lang="en-GB" dirty="0" smtClean="0">
                <a:latin typeface="Consolas"/>
                <a:cs typeface="Consolas"/>
              </a:rPr>
              <a:t> x or y has one digit </a:t>
            </a:r>
            <a:r>
              <a:rPr lang="en-GB" b="1" dirty="0" smtClean="0">
                <a:latin typeface="Consolas"/>
                <a:cs typeface="Consolas"/>
              </a:rPr>
              <a:t>then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b="1" dirty="0" smtClean="0">
                <a:latin typeface="Consolas"/>
                <a:cs typeface="Consolas"/>
              </a:rPr>
              <a:t>	else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y_hi</a:t>
            </a:r>
            <a:r>
              <a:rPr lang="en-GB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dirty="0" smtClean="0">
                <a:latin typeface="Consolas"/>
                <a:cs typeface="Consolas"/>
              </a:rPr>
              <a:t>	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dirty="0" smtClean="0">
                <a:latin typeface="Consolas"/>
                <a:cs typeface="Consolas"/>
              </a:rPr>
              <a:t>    x1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x2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x_hi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x3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x_lo,y_hi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r>
              <a:rPr lang="en-GB" dirty="0" smtClean="0">
                <a:latin typeface="Consolas"/>
                <a:cs typeface="Consolas"/>
              </a:rPr>
              <a:t> &lt;- </a:t>
            </a:r>
            <a:r>
              <a:rPr lang="en-GB" dirty="0" err="1" smtClean="0">
                <a:latin typeface="Consolas"/>
                <a:cs typeface="Consolas"/>
              </a:rPr>
              <a:t>Div-Conq-Mult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 err="1" smtClean="0">
                <a:latin typeface="Consolas"/>
                <a:cs typeface="Consolas"/>
              </a:rPr>
              <a:t>x_lo</a:t>
            </a:r>
            <a:r>
              <a:rPr lang="en-GB" dirty="0" smtClean="0">
                <a:latin typeface="Consolas"/>
                <a:cs typeface="Consolas"/>
              </a:rPr>
              <a:t>, </a:t>
            </a:r>
            <a:r>
              <a:rPr lang="en-GB" dirty="0" err="1" smtClean="0">
                <a:latin typeface="Consolas"/>
                <a:cs typeface="Consolas"/>
              </a:rPr>
              <a:t>y_lo</a:t>
            </a:r>
            <a:r>
              <a:rPr lang="en-GB" dirty="0" smtClean="0">
                <a:latin typeface="Consolas"/>
                <a:cs typeface="Consolas"/>
              </a:rPr>
              <a:t>)</a:t>
            </a:r>
          </a:p>
          <a:p>
            <a:r>
              <a:rPr lang="en-GB" dirty="0" smtClean="0">
                <a:latin typeface="Consolas"/>
                <a:cs typeface="Consolas"/>
              </a:rPr>
              <a:t>    </a:t>
            </a:r>
            <a:r>
              <a:rPr lang="en-GB" b="1" dirty="0" smtClean="0">
                <a:latin typeface="Consolas"/>
                <a:cs typeface="Consolas"/>
              </a:rPr>
              <a:t>return</a:t>
            </a:r>
            <a:r>
              <a:rPr lang="en-GB" dirty="0" smtClean="0">
                <a:latin typeface="Consolas"/>
                <a:cs typeface="Consolas"/>
              </a:rPr>
              <a:t> x</a:t>
            </a:r>
            <a:r>
              <a:rPr lang="en-GB" baseline="-25000" dirty="0" smtClean="0">
                <a:latin typeface="Consolas"/>
                <a:cs typeface="Consolas"/>
              </a:rPr>
              <a:t>1</a:t>
            </a:r>
            <a:r>
              <a:rPr lang="en-GB" dirty="0" smtClean="0">
                <a:latin typeface="Consolas"/>
                <a:cs typeface="Consolas"/>
              </a:rPr>
              <a:t>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dirty="0" smtClean="0">
                <a:latin typeface="Consolas"/>
                <a:cs typeface="Consolas"/>
              </a:rPr>
              <a:t> + (x</a:t>
            </a:r>
            <a:r>
              <a:rPr lang="en-GB" baseline="-25000" dirty="0" smtClean="0">
                <a:latin typeface="Consolas"/>
                <a:cs typeface="Consolas"/>
              </a:rPr>
              <a:t>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3</a:t>
            </a:r>
            <a:r>
              <a:rPr lang="en-GB" dirty="0" smtClean="0">
                <a:latin typeface="Consolas"/>
                <a:cs typeface="Consolas"/>
              </a:rPr>
              <a:t>)*10</a:t>
            </a:r>
            <a:r>
              <a:rPr lang="en-GB" baseline="30000" dirty="0">
                <a:latin typeface="Consolas"/>
                <a:cs typeface="Consolas"/>
              </a:rPr>
              <a:t>w</a:t>
            </a:r>
            <a:r>
              <a:rPr lang="en-GB" baseline="30000" dirty="0" smtClean="0">
                <a:latin typeface="Consolas"/>
                <a:cs typeface="Consolas"/>
              </a:rPr>
              <a:t>/2</a:t>
            </a:r>
            <a:r>
              <a:rPr lang="en-GB" dirty="0" smtClean="0">
                <a:latin typeface="Consolas"/>
                <a:cs typeface="Consolas"/>
              </a:rPr>
              <a:t> + x</a:t>
            </a:r>
            <a:r>
              <a:rPr lang="en-GB" baseline="-25000" dirty="0" smtClean="0">
                <a:latin typeface="Consolas"/>
                <a:cs typeface="Consolas"/>
              </a:rPr>
              <a:t>4</a:t>
            </a:r>
            <a:endParaRPr lang="en-GB" dirty="0" smtClean="0">
              <a:latin typeface="Consolas"/>
              <a:cs typeface="Consolas"/>
            </a:endParaRPr>
          </a:p>
          <a:p>
            <a:r>
              <a:rPr lang="en-GB" b="1" dirty="0" smtClean="0">
                <a:latin typeface="Consolas"/>
                <a:cs typeface="Consolas"/>
              </a:rPr>
              <a:t>end of if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25777" y="911368"/>
            <a:ext cx="85090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* 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 +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76333" y="1640553"/>
            <a:ext cx="29767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T(w) = 4 T(w/2) + O(w) 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" name="Cerrar llave 5"/>
          <p:cNvSpPr/>
          <p:nvPr/>
        </p:nvSpPr>
        <p:spPr>
          <a:xfrm>
            <a:off x="4922742" y="4007556"/>
            <a:ext cx="340702" cy="1058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376333" y="4162778"/>
            <a:ext cx="317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Four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multiplications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half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922742" y="5235222"/>
            <a:ext cx="3407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376333" y="4912056"/>
            <a:ext cx="1902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sums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=&gt; 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(1)</a:t>
            </a: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Multiply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w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=&gt;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(w)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855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48114" y="956662"/>
            <a:ext cx="639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Things I cannot do now (second half of term) </a:t>
            </a:r>
            <a:r>
              <a:rPr lang="en-GB" sz="2800" dirty="0" smtClean="0">
                <a:latin typeface="Arial Narrow"/>
                <a:cs typeface="Arial Narrow"/>
                <a:sym typeface="Wingdings"/>
              </a:rPr>
              <a:t> 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3" y="1957294"/>
            <a:ext cx="9160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Modifying the content of lectures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(for slower pace; lectures are already setup for this term)</a:t>
            </a:r>
            <a:endParaRPr lang="en-GB" sz="1400" dirty="0" smtClean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Changing the content/context of the labs</a:t>
            </a:r>
            <a:r>
              <a:rPr lang="en-GB" dirty="0" smtClean="0">
                <a:latin typeface="Arial Narrow"/>
                <a:cs typeface="Arial Narrow"/>
              </a:rPr>
              <a:t>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(the system is automatized and already setup)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Prepare more material/homework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(this term I am focused in producing detailed slides, next term I should have time to produce solved exercises)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Recaps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(I am time-constrained on this, but it is something I should definitely consider for next term)</a:t>
            </a:r>
          </a:p>
        </p:txBody>
      </p:sp>
    </p:spTree>
    <p:extLst>
      <p:ext uri="{BB962C8B-B14F-4D97-AF65-F5344CB8AC3E}">
        <p14:creationId xmlns:p14="http://schemas.microsoft.com/office/powerpoint/2010/main" val="27989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Time Complexity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9889" y="1104331"/>
            <a:ext cx="29767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T(w) = 4 T(w/2) + O(w) 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9889" y="1832001"/>
            <a:ext cx="2852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Using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Master </a:t>
            </a:r>
            <a:r>
              <a:rPr lang="es-ES" dirty="0" err="1" smtClean="0">
                <a:latin typeface="Arial Narrow"/>
                <a:cs typeface="Arial Narrow"/>
              </a:rPr>
              <a:t>Theorem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</a:p>
          <a:p>
            <a:endParaRPr lang="es-ES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latin typeface="Arial Narrow"/>
                <a:cs typeface="Arial Narrow"/>
              </a:rPr>
              <a:t>a = 4, b = 2, c = 1 ⇒ case 1</a:t>
            </a:r>
          </a:p>
          <a:p>
            <a:r>
              <a:rPr lang="en-US" dirty="0">
                <a:latin typeface="Arial Narrow"/>
                <a:cs typeface="Arial Narrow"/>
              </a:rPr>
              <a:t>• </a:t>
            </a:r>
            <a:r>
              <a:rPr lang="en-US" dirty="0" smtClean="0">
                <a:latin typeface="Arial Narrow"/>
                <a:cs typeface="Arial Narrow"/>
              </a:rPr>
              <a:t>   log</a:t>
            </a:r>
            <a:r>
              <a:rPr lang="en-US" baseline="-25000" dirty="0" smtClean="0">
                <a:latin typeface="Arial Narrow"/>
                <a:cs typeface="Arial Narrow"/>
              </a:rPr>
              <a:t>𝑏</a:t>
            </a:r>
            <a:r>
              <a:rPr lang="en-US" dirty="0" smtClean="0">
                <a:latin typeface="Arial Narrow"/>
                <a:cs typeface="Arial Narrow"/>
              </a:rPr>
              <a:t>𝑎 </a:t>
            </a:r>
            <a:r>
              <a:rPr lang="en-US" dirty="0">
                <a:latin typeface="Arial Narrow"/>
                <a:cs typeface="Arial Narrow"/>
              </a:rPr>
              <a:t>= log</a:t>
            </a:r>
            <a:r>
              <a:rPr lang="en-US" baseline="-25000" dirty="0">
                <a:latin typeface="Arial Narrow"/>
                <a:cs typeface="Arial Narrow"/>
              </a:rPr>
              <a:t>2</a:t>
            </a:r>
            <a:r>
              <a:rPr lang="en-US" dirty="0">
                <a:latin typeface="Arial Narrow"/>
                <a:cs typeface="Arial Narrow"/>
              </a:rPr>
              <a:t>(4) = 2</a:t>
            </a:r>
          </a:p>
          <a:p>
            <a:r>
              <a:rPr lang="el-GR" dirty="0">
                <a:latin typeface="Arial Narrow"/>
                <a:cs typeface="Arial Narrow"/>
              </a:rPr>
              <a:t>⇒ 𝑇 (𝑤) ∈ Θ(𝑤</a:t>
            </a:r>
            <a:r>
              <a:rPr lang="el-GR" baseline="30000" dirty="0">
                <a:latin typeface="Arial Narrow"/>
                <a:cs typeface="Arial Narrow"/>
              </a:rPr>
              <a:t>2</a:t>
            </a:r>
            <a:r>
              <a:rPr lang="el-GR" dirty="0">
                <a:latin typeface="Arial Narrow"/>
                <a:cs typeface="Arial Narrow"/>
              </a:rPr>
              <a:t>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16433" y="4675832"/>
            <a:ext cx="9160433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</a:rPr>
              <a:t>More complicated than school multiplication and still the same time complexity </a:t>
            </a:r>
            <a:r>
              <a:rPr lang="en-GB" sz="2400" smtClean="0">
                <a:solidFill>
                  <a:schemeClr val="bg1"/>
                </a:solidFill>
                <a:sym typeface="Wingdings"/>
              </a:rPr>
              <a:t></a:t>
            </a:r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5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2046140" y="4869542"/>
            <a:ext cx="61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[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+ 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+ 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+ 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-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dirty="0" err="1">
                <a:latin typeface="Consolas"/>
                <a:cs typeface="Consolas"/>
              </a:rPr>
              <a:t>-x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 smtClean="0">
                <a:latin typeface="Consolas"/>
                <a:cs typeface="Consolas"/>
              </a:rPr>
              <a:t>y</a:t>
            </a:r>
            <a:r>
              <a:rPr lang="en-GB" baseline="-25000" dirty="0" err="1" smtClean="0">
                <a:latin typeface="Consolas"/>
                <a:cs typeface="Consolas"/>
              </a:rPr>
              <a:t>lo</a:t>
            </a:r>
            <a:r>
              <a:rPr lang="en-GB" dirty="0" smtClean="0">
                <a:latin typeface="Consolas"/>
                <a:cs typeface="Consolas"/>
              </a:rPr>
              <a:t>]=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Multiplication (1962)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826" y="1306479"/>
            <a:ext cx="912917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+      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baseline="30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 * 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 )* 10</a:t>
            </a:r>
            <a:r>
              <a:rPr lang="en-GB" sz="2000" baseline="30000" dirty="0" smtClean="0">
                <a:latin typeface="Consolas"/>
                <a:cs typeface="Consolas"/>
              </a:rPr>
              <a:t>(w/2)         </a:t>
            </a:r>
            <a:r>
              <a:rPr lang="en-GB" sz="2000" dirty="0" smtClean="0">
                <a:latin typeface="Consolas"/>
                <a:cs typeface="Consolas"/>
              </a:rPr>
              <a:t>   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3434434"/>
            <a:ext cx="917686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+ [(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+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)*(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err="1">
                <a:latin typeface="Consolas"/>
                <a:cs typeface="Consolas"/>
              </a:rPr>
              <a:t>+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)-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err="1" smtClean="0">
                <a:latin typeface="Consolas"/>
                <a:cs typeface="Consolas"/>
              </a:rPr>
              <a:t>-</a:t>
            </a:r>
            <a:r>
              <a:rPr lang="en-GB" sz="2000" dirty="0" err="1">
                <a:latin typeface="Consolas"/>
                <a:cs typeface="Consolas"/>
              </a:rPr>
              <a:t>x</a:t>
            </a:r>
            <a:r>
              <a:rPr lang="en-GB" sz="2000" baseline="-25000" dirty="0" err="1">
                <a:latin typeface="Consolas"/>
                <a:cs typeface="Consolas"/>
              </a:rPr>
              <a:t>lo</a:t>
            </a:r>
            <a:r>
              <a:rPr lang="en-GB" sz="2000" dirty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>
                <a:latin typeface="Consolas"/>
                <a:cs typeface="Consolas"/>
              </a:rPr>
              <a:t>]</a:t>
            </a:r>
            <a:r>
              <a:rPr lang="en-GB" sz="2000" dirty="0" smtClean="0">
                <a:latin typeface="Consolas"/>
                <a:cs typeface="Consolas"/>
              </a:rPr>
              <a:t>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  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76222" y="979480"/>
            <a:ext cx="326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Divide-and-Conquer Multiplication</a:t>
            </a:r>
            <a:endParaRPr lang="en-GB" b="1">
              <a:latin typeface="Arial Narrow"/>
              <a:cs typeface="Arial Narrow"/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8221" y="1749776"/>
            <a:ext cx="1834450" cy="1684662"/>
            <a:chOff x="28221" y="1749776"/>
            <a:chExt cx="1834450" cy="1684662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762005" y="2144888"/>
              <a:ext cx="14112" cy="9454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brir llave 13"/>
            <p:cNvSpPr/>
            <p:nvPr/>
          </p:nvSpPr>
          <p:spPr>
            <a:xfrm rot="16200000">
              <a:off x="600079" y="1192028"/>
              <a:ext cx="338667" cy="145416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brir llave 14"/>
            <p:cNvSpPr/>
            <p:nvPr/>
          </p:nvSpPr>
          <p:spPr>
            <a:xfrm rot="5400000" flipV="1">
              <a:off x="627944" y="2566603"/>
              <a:ext cx="268112" cy="146755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90227" y="2116667"/>
              <a:ext cx="1072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 term remains the same</a:t>
              </a:r>
              <a:endParaRPr lang="en-GB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7433729" y="1706589"/>
            <a:ext cx="1580444" cy="1713735"/>
            <a:chOff x="7433729" y="1706589"/>
            <a:chExt cx="1580444" cy="1713735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8506173" y="2088444"/>
              <a:ext cx="14112" cy="9454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brir llave 10"/>
            <p:cNvSpPr/>
            <p:nvPr/>
          </p:nvSpPr>
          <p:spPr>
            <a:xfrm rot="16200000">
              <a:off x="8393284" y="1339700"/>
              <a:ext cx="254000" cy="9877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brir llave 15"/>
            <p:cNvSpPr/>
            <p:nvPr/>
          </p:nvSpPr>
          <p:spPr>
            <a:xfrm rot="5400000" flipV="1">
              <a:off x="8379173" y="2799435"/>
              <a:ext cx="254000" cy="9877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433729" y="2038109"/>
              <a:ext cx="1072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 term remains the same</a:t>
              </a:r>
              <a:endParaRPr lang="en-GB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2495350" y="3047314"/>
            <a:ext cx="424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Divide-and-Conquer Karatsuba Multiplication</a:t>
            </a:r>
            <a:endParaRPr lang="en-GB" b="1">
              <a:latin typeface="Arial Narrow"/>
              <a:cs typeface="Arial Narrow"/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1845514" y="3834543"/>
            <a:ext cx="4496672" cy="708000"/>
            <a:chOff x="1845514" y="3834543"/>
            <a:chExt cx="4496672" cy="708000"/>
          </a:xfrm>
        </p:grpSpPr>
        <p:sp>
          <p:nvSpPr>
            <p:cNvPr id="20" name="Abrir llave 19"/>
            <p:cNvSpPr/>
            <p:nvPr/>
          </p:nvSpPr>
          <p:spPr>
            <a:xfrm rot="16200000">
              <a:off x="3924516" y="1755541"/>
              <a:ext cx="338668" cy="44966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862671" y="4173211"/>
              <a:ext cx="4479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 term is re-written, but it is still the same term:</a:t>
              </a:r>
              <a:endParaRPr lang="en-GB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2054008" y="4542543"/>
            <a:ext cx="441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[(</a:t>
            </a:r>
            <a:r>
              <a:rPr lang="en-GB" dirty="0" err="1" smtClean="0">
                <a:latin typeface="Consolas"/>
                <a:cs typeface="Consolas"/>
              </a:rPr>
              <a:t>x</a:t>
            </a:r>
            <a:r>
              <a:rPr lang="en-GB" baseline="-25000" dirty="0" err="1" smtClean="0">
                <a:latin typeface="Consolas"/>
                <a:cs typeface="Consolas"/>
              </a:rPr>
              <a:t>hi</a:t>
            </a:r>
            <a:r>
              <a:rPr lang="en-GB" baseline="-25000" dirty="0" smtClean="0">
                <a:latin typeface="Consolas"/>
                <a:cs typeface="Consolas"/>
              </a:rPr>
              <a:t> </a:t>
            </a:r>
            <a:r>
              <a:rPr lang="en-GB" dirty="0" smtClean="0">
                <a:latin typeface="Consolas"/>
                <a:cs typeface="Consolas"/>
              </a:rPr>
              <a:t>+</a:t>
            </a:r>
            <a:r>
              <a:rPr lang="en-GB" dirty="0" err="1" smtClean="0">
                <a:latin typeface="Consolas"/>
                <a:cs typeface="Consolas"/>
              </a:rPr>
              <a:t>x</a:t>
            </a:r>
            <a:r>
              <a:rPr lang="en-GB" baseline="-25000" dirty="0" err="1" smtClean="0">
                <a:latin typeface="Consolas"/>
                <a:cs typeface="Consolas"/>
              </a:rPr>
              <a:t>lo</a:t>
            </a:r>
            <a:r>
              <a:rPr lang="en-GB" dirty="0" smtClean="0">
                <a:latin typeface="Consolas"/>
                <a:cs typeface="Consolas"/>
              </a:rPr>
              <a:t>)*(</a:t>
            </a:r>
            <a:r>
              <a:rPr lang="en-GB" dirty="0" err="1" smtClean="0">
                <a:latin typeface="Consolas"/>
                <a:cs typeface="Consolas"/>
              </a:rPr>
              <a:t>y</a:t>
            </a:r>
            <a:r>
              <a:rPr lang="en-GB" baseline="-25000" dirty="0" err="1" smtClean="0">
                <a:latin typeface="Consolas"/>
                <a:cs typeface="Consolas"/>
              </a:rPr>
              <a:t>hi</a:t>
            </a:r>
            <a:r>
              <a:rPr lang="en-GB" dirty="0" err="1" smtClean="0">
                <a:latin typeface="Consolas"/>
                <a:cs typeface="Consolas"/>
              </a:rPr>
              <a:t>+y</a:t>
            </a:r>
            <a:r>
              <a:rPr lang="en-GB" baseline="-25000" dirty="0" err="1" smtClean="0">
                <a:latin typeface="Consolas"/>
                <a:cs typeface="Consolas"/>
              </a:rPr>
              <a:t>lo</a:t>
            </a:r>
            <a:r>
              <a:rPr lang="en-GB" dirty="0" smtClean="0">
                <a:latin typeface="Consolas"/>
                <a:cs typeface="Consolas"/>
              </a:rPr>
              <a:t>)-</a:t>
            </a:r>
            <a:r>
              <a:rPr lang="en-GB" dirty="0" err="1" smtClean="0">
                <a:latin typeface="Consolas"/>
                <a:cs typeface="Consolas"/>
              </a:rPr>
              <a:t>x</a:t>
            </a:r>
            <a:r>
              <a:rPr lang="en-GB" baseline="-25000" dirty="0" err="1" smtClean="0">
                <a:latin typeface="Consolas"/>
                <a:cs typeface="Consolas"/>
              </a:rPr>
              <a:t>hi</a:t>
            </a:r>
            <a:r>
              <a:rPr lang="en-GB" dirty="0" smtClean="0">
                <a:latin typeface="Consolas"/>
                <a:cs typeface="Consolas"/>
              </a:rPr>
              <a:t>*</a:t>
            </a:r>
            <a:r>
              <a:rPr lang="en-GB" dirty="0" err="1" smtClean="0">
                <a:latin typeface="Consolas"/>
                <a:cs typeface="Consolas"/>
              </a:rPr>
              <a:t>y</a:t>
            </a:r>
            <a:r>
              <a:rPr lang="en-GB" baseline="-25000" dirty="0" err="1" smtClean="0">
                <a:latin typeface="Consolas"/>
                <a:cs typeface="Consolas"/>
              </a:rPr>
              <a:t>hi</a:t>
            </a:r>
            <a:r>
              <a:rPr lang="en-GB" dirty="0" err="1" smtClean="0">
                <a:latin typeface="Consolas"/>
                <a:cs typeface="Consolas"/>
              </a:rPr>
              <a:t>-x</a:t>
            </a:r>
            <a:r>
              <a:rPr lang="en-GB" baseline="-25000" dirty="0" err="1" smtClean="0">
                <a:latin typeface="Consolas"/>
                <a:cs typeface="Consolas"/>
              </a:rPr>
              <a:t>lo</a:t>
            </a:r>
            <a:r>
              <a:rPr lang="en-GB" dirty="0" smtClean="0">
                <a:latin typeface="Consolas"/>
                <a:cs typeface="Consolas"/>
              </a:rPr>
              <a:t>*</a:t>
            </a:r>
            <a:r>
              <a:rPr lang="en-GB" dirty="0" err="1" smtClean="0">
                <a:latin typeface="Consolas"/>
                <a:cs typeface="Consolas"/>
              </a:rPr>
              <a:t>y</a:t>
            </a:r>
            <a:r>
              <a:rPr lang="en-GB" baseline="-25000" dirty="0" err="1" smtClean="0">
                <a:latin typeface="Consolas"/>
                <a:cs typeface="Consolas"/>
              </a:rPr>
              <a:t>lo</a:t>
            </a:r>
            <a:r>
              <a:rPr lang="en-GB" dirty="0" smtClean="0">
                <a:latin typeface="Consolas"/>
                <a:cs typeface="Consolas"/>
              </a:rPr>
              <a:t>]=</a:t>
            </a: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7267222" y="4854222"/>
            <a:ext cx="451556" cy="395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472289" y="4854222"/>
            <a:ext cx="451556" cy="395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2393245" y="4854222"/>
            <a:ext cx="451556" cy="395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6513755" y="4854222"/>
            <a:ext cx="451556" cy="395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2037070" y="5182430"/>
            <a:ext cx="229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[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+ </a:t>
            </a:r>
            <a:r>
              <a:rPr lang="en-GB" dirty="0" err="1">
                <a:latin typeface="Consolas"/>
                <a:cs typeface="Consolas"/>
              </a:rPr>
              <a:t>x</a:t>
            </a:r>
            <a:r>
              <a:rPr lang="en-GB" baseline="-25000" dirty="0" err="1">
                <a:latin typeface="Consolas"/>
                <a:cs typeface="Consolas"/>
              </a:rPr>
              <a:t>lo</a:t>
            </a:r>
            <a:r>
              <a:rPr lang="en-GB" dirty="0">
                <a:latin typeface="Consolas"/>
                <a:cs typeface="Consolas"/>
              </a:rPr>
              <a:t>*</a:t>
            </a:r>
            <a:r>
              <a:rPr lang="en-GB" dirty="0" err="1">
                <a:latin typeface="Consolas"/>
                <a:cs typeface="Consolas"/>
              </a:rPr>
              <a:t>y</a:t>
            </a:r>
            <a:r>
              <a:rPr lang="en-GB" baseline="-25000" dirty="0" err="1">
                <a:latin typeface="Consolas"/>
                <a:cs typeface="Consolas"/>
              </a:rPr>
              <a:t>hi</a:t>
            </a:r>
            <a:r>
              <a:rPr lang="en-GB" baseline="-25000" dirty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]</a:t>
            </a:r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12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3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Multiplication (1962)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4644" y="1007323"/>
            <a:ext cx="917686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*10</a:t>
            </a:r>
            <a:r>
              <a:rPr lang="en-GB" sz="2000" baseline="30000" dirty="0" smtClean="0">
                <a:latin typeface="Consolas"/>
                <a:cs typeface="Consolas"/>
              </a:rPr>
              <a:t>w</a:t>
            </a:r>
            <a:r>
              <a:rPr lang="en-GB" sz="2000" dirty="0" smtClean="0">
                <a:latin typeface="Consolas"/>
                <a:cs typeface="Consolas"/>
              </a:rPr>
              <a:t> + [(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baseline="-25000" dirty="0" smtClean="0">
                <a:latin typeface="Consolas"/>
                <a:cs typeface="Consolas"/>
              </a:rPr>
              <a:t> </a:t>
            </a:r>
            <a:r>
              <a:rPr lang="en-GB" sz="2000" dirty="0" smtClean="0">
                <a:latin typeface="Consolas"/>
                <a:cs typeface="Consolas"/>
              </a:rPr>
              <a:t>+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)*(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err="1">
                <a:latin typeface="Consolas"/>
                <a:cs typeface="Consolas"/>
              </a:rPr>
              <a:t>+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)-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hi</a:t>
            </a:r>
            <a:r>
              <a:rPr lang="en-GB" sz="2000" dirty="0" err="1" smtClean="0">
                <a:latin typeface="Consolas"/>
                <a:cs typeface="Consolas"/>
              </a:rPr>
              <a:t>-</a:t>
            </a:r>
            <a:r>
              <a:rPr lang="en-GB" sz="2000" dirty="0" err="1">
                <a:latin typeface="Consolas"/>
                <a:cs typeface="Consolas"/>
              </a:rPr>
              <a:t>x</a:t>
            </a:r>
            <a:r>
              <a:rPr lang="en-GB" sz="2000" baseline="-25000" dirty="0" err="1">
                <a:latin typeface="Consolas"/>
                <a:cs typeface="Consolas"/>
              </a:rPr>
              <a:t>lo</a:t>
            </a:r>
            <a:r>
              <a:rPr lang="en-GB" sz="2000" dirty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>
                <a:latin typeface="Consolas"/>
                <a:cs typeface="Consolas"/>
              </a:rPr>
              <a:t>]</a:t>
            </a:r>
            <a:r>
              <a:rPr lang="en-GB" sz="2000" dirty="0" smtClean="0">
                <a:latin typeface="Consolas"/>
                <a:cs typeface="Consolas"/>
              </a:rPr>
              <a:t>* 10</a:t>
            </a:r>
            <a:r>
              <a:rPr lang="en-GB" sz="2000" baseline="30000" dirty="0" smtClean="0">
                <a:latin typeface="Consolas"/>
                <a:cs typeface="Consolas"/>
              </a:rPr>
              <a:t>(w/2)</a:t>
            </a:r>
            <a:r>
              <a:rPr lang="en-GB" sz="2000" dirty="0" smtClean="0">
                <a:latin typeface="Consolas"/>
                <a:cs typeface="Consolas"/>
              </a:rPr>
              <a:t>    + </a:t>
            </a:r>
            <a:r>
              <a:rPr lang="en-GB" sz="2000" dirty="0" err="1" smtClean="0">
                <a:latin typeface="Consolas"/>
                <a:cs typeface="Consolas"/>
              </a:rPr>
              <a:t>x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r>
              <a:rPr lang="en-GB" sz="2000" dirty="0" smtClean="0">
                <a:latin typeface="Consolas"/>
                <a:cs typeface="Consolas"/>
              </a:rPr>
              <a:t>*</a:t>
            </a:r>
            <a:r>
              <a:rPr lang="en-GB" sz="2000" dirty="0" err="1" smtClean="0">
                <a:latin typeface="Consolas"/>
                <a:cs typeface="Consolas"/>
              </a:rPr>
              <a:t>y</a:t>
            </a:r>
            <a:r>
              <a:rPr lang="en-GB" sz="2000" baseline="-25000" dirty="0" err="1" smtClean="0">
                <a:latin typeface="Consolas"/>
                <a:cs typeface="Consolas"/>
              </a:rPr>
              <a:t>lo</a:t>
            </a:r>
            <a:endParaRPr lang="en-GB" sz="2000" baseline="-25000" dirty="0">
              <a:latin typeface="Consolas"/>
              <a:cs typeface="Consolas"/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-4644" y="1407433"/>
            <a:ext cx="992422" cy="673334"/>
            <a:chOff x="1845514" y="3834543"/>
            <a:chExt cx="4496672" cy="673334"/>
          </a:xfrm>
        </p:grpSpPr>
        <p:sp>
          <p:nvSpPr>
            <p:cNvPr id="20" name="Abrir llave 19"/>
            <p:cNvSpPr/>
            <p:nvPr/>
          </p:nvSpPr>
          <p:spPr>
            <a:xfrm rot="16200000">
              <a:off x="3924516" y="1755541"/>
              <a:ext cx="338668" cy="44966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862671" y="4046212"/>
              <a:ext cx="4479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z</a:t>
              </a:r>
              <a:r>
                <a:rPr lang="en-GB" sz="24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hi</a:t>
              </a:r>
              <a:endParaRPr lang="en-GB" sz="2400" baseline="-25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7931417" y="1471110"/>
            <a:ext cx="1466583" cy="662779"/>
            <a:chOff x="2638486" y="3834543"/>
            <a:chExt cx="4479515" cy="662779"/>
          </a:xfrm>
        </p:grpSpPr>
        <p:sp>
          <p:nvSpPr>
            <p:cNvPr id="33" name="Abrir llave 32"/>
            <p:cNvSpPr/>
            <p:nvPr/>
          </p:nvSpPr>
          <p:spPr>
            <a:xfrm rot="16200000">
              <a:off x="4672029" y="2503055"/>
              <a:ext cx="338668" cy="300164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638486" y="4035657"/>
              <a:ext cx="4479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z</a:t>
              </a:r>
              <a:r>
                <a:rPr lang="en-GB" sz="24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lo</a:t>
              </a:r>
              <a:endParaRPr lang="en-GB" sz="2400" baseline="-25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996310" y="1407432"/>
            <a:ext cx="2194689" cy="673334"/>
            <a:chOff x="1845514" y="3834543"/>
            <a:chExt cx="4496672" cy="673334"/>
          </a:xfrm>
        </p:grpSpPr>
        <p:sp>
          <p:nvSpPr>
            <p:cNvPr id="36" name="Abrir llave 35"/>
            <p:cNvSpPr/>
            <p:nvPr/>
          </p:nvSpPr>
          <p:spPr>
            <a:xfrm rot="16200000">
              <a:off x="3924516" y="1755541"/>
              <a:ext cx="338668" cy="44966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862671" y="4046212"/>
              <a:ext cx="4479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z</a:t>
              </a:r>
              <a:r>
                <a:rPr lang="en-GB" sz="24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</a:t>
              </a:r>
              <a:endParaRPr lang="en-GB" sz="2400" baseline="-25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4437534" y="1386823"/>
            <a:ext cx="840022" cy="673334"/>
            <a:chOff x="1845514" y="3834543"/>
            <a:chExt cx="4496672" cy="673334"/>
          </a:xfrm>
        </p:grpSpPr>
        <p:sp>
          <p:nvSpPr>
            <p:cNvPr id="39" name="Abrir llave 38"/>
            <p:cNvSpPr/>
            <p:nvPr/>
          </p:nvSpPr>
          <p:spPr>
            <a:xfrm rot="16200000">
              <a:off x="3924516" y="1755541"/>
              <a:ext cx="338668" cy="44966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862671" y="4046212"/>
              <a:ext cx="4479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z</a:t>
              </a:r>
              <a:r>
                <a:rPr lang="en-GB" sz="24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hi</a:t>
              </a:r>
              <a:endParaRPr lang="en-GB" sz="2400" baseline="-25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5106372" y="1377003"/>
            <a:ext cx="1212583" cy="662779"/>
            <a:chOff x="2638486" y="3834543"/>
            <a:chExt cx="4479515" cy="662779"/>
          </a:xfrm>
        </p:grpSpPr>
        <p:sp>
          <p:nvSpPr>
            <p:cNvPr id="42" name="Abrir llave 41"/>
            <p:cNvSpPr/>
            <p:nvPr/>
          </p:nvSpPr>
          <p:spPr>
            <a:xfrm rot="16200000">
              <a:off x="4672029" y="2503055"/>
              <a:ext cx="338668" cy="300164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2638486" y="4035657"/>
              <a:ext cx="4479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z</a:t>
              </a:r>
              <a:r>
                <a:rPr lang="en-GB" sz="2400" baseline="-25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lo</a:t>
              </a:r>
              <a:endParaRPr lang="en-GB" sz="2400" baseline="-25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44" name="CuadroTexto 43"/>
          <p:cNvSpPr txBox="1"/>
          <p:nvPr/>
        </p:nvSpPr>
        <p:spPr>
          <a:xfrm>
            <a:off x="0" y="2285997"/>
            <a:ext cx="6126062" cy="35394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Karatsuba</a:t>
            </a:r>
            <a:r>
              <a:rPr lang="en-GB" sz="1600" dirty="0" smtClean="0">
                <a:latin typeface="Consolas"/>
                <a:cs typeface="Consolas"/>
              </a:rPr>
              <a:t>(</a:t>
            </a:r>
            <a:r>
              <a:rPr lang="en-GB" sz="1600" dirty="0" err="1" smtClean="0">
                <a:latin typeface="Consolas"/>
                <a:cs typeface="Consolas"/>
              </a:rPr>
              <a:t>x,y</a:t>
            </a:r>
            <a:r>
              <a:rPr lang="en-GB" sz="1600" dirty="0" smtClean="0">
                <a:latin typeface="Consolas"/>
                <a:cs typeface="Consolas"/>
              </a:rPr>
              <a:t>)</a:t>
            </a:r>
            <a:r>
              <a:rPr lang="en-GB" sz="1600" b="1" dirty="0" smtClean="0">
                <a:latin typeface="Consolas"/>
                <a:cs typeface="Consolas"/>
              </a:rPr>
              <a:t>: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	if</a:t>
            </a:r>
            <a:r>
              <a:rPr lang="en-GB" sz="1600" dirty="0" smtClean="0">
                <a:latin typeface="Consolas"/>
                <a:cs typeface="Consolas"/>
              </a:rPr>
              <a:t> x or y has one digit </a:t>
            </a:r>
            <a:r>
              <a:rPr lang="en-GB" sz="1600" b="1" dirty="0" smtClean="0">
                <a:latin typeface="Consolas"/>
                <a:cs typeface="Consolas"/>
              </a:rPr>
              <a:t>then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else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latin typeface="Consolas"/>
                <a:cs typeface="Consolas"/>
              </a:rPr>
              <a:t>x_hi</a:t>
            </a:r>
            <a:r>
              <a:rPr lang="en-GB" sz="1600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x_lo</a:t>
            </a:r>
            <a:r>
              <a:rPr lang="en-GB" sz="1600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y_hi</a:t>
            </a:r>
            <a:r>
              <a:rPr lang="en-GB" sz="1600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y_lo</a:t>
            </a:r>
            <a:r>
              <a:rPr lang="en-GB" sz="1600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 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z_hi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x_hi,y_hi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z_c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x_hi+x_lo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y_hi+y_lo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y_lo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  </a:t>
            </a:r>
            <a:r>
              <a:rPr lang="en-GB" sz="1600" b="1" dirty="0" smtClean="0">
                <a:latin typeface="Consolas"/>
                <a:cs typeface="Consolas"/>
              </a:rPr>
              <a:t>return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z_hi</a:t>
            </a:r>
            <a:r>
              <a:rPr lang="en-GB" sz="1600" dirty="0" smtClean="0">
                <a:latin typeface="Consolas"/>
                <a:cs typeface="Consolas"/>
              </a:rPr>
              <a:t>*10</a:t>
            </a:r>
            <a:r>
              <a:rPr lang="en-GB" sz="1600" baseline="30000" dirty="0">
                <a:latin typeface="Consolas"/>
                <a:cs typeface="Consolas"/>
              </a:rPr>
              <a:t>w</a:t>
            </a:r>
            <a:r>
              <a:rPr lang="en-GB" sz="1600" dirty="0" smtClean="0">
                <a:latin typeface="Consolas"/>
                <a:cs typeface="Consolas"/>
              </a:rPr>
              <a:t> + (</a:t>
            </a:r>
            <a:r>
              <a:rPr lang="en-GB" sz="1600" dirty="0" err="1" smtClean="0">
                <a:latin typeface="Consolas"/>
                <a:cs typeface="Consolas"/>
              </a:rPr>
              <a:t>z_c</a:t>
            </a:r>
            <a:r>
              <a:rPr lang="en-GB" sz="1600" dirty="0" smtClean="0">
                <a:latin typeface="Consolas"/>
                <a:cs typeface="Consolas"/>
              </a:rPr>
              <a:t> - </a:t>
            </a:r>
            <a:r>
              <a:rPr lang="en-GB" sz="1600" dirty="0" err="1" smtClean="0">
                <a:latin typeface="Consolas"/>
                <a:cs typeface="Consolas"/>
              </a:rPr>
              <a:t>z_hi</a:t>
            </a:r>
            <a:r>
              <a:rPr lang="en-GB" sz="1600" dirty="0" smtClean="0">
                <a:latin typeface="Consolas"/>
                <a:cs typeface="Consolas"/>
              </a:rPr>
              <a:t> - </a:t>
            </a:r>
            <a:r>
              <a:rPr lang="en-GB" sz="1600" dirty="0" err="1" smtClean="0">
                <a:latin typeface="Consolas"/>
                <a:cs typeface="Consolas"/>
              </a:rPr>
              <a:t>z_lo</a:t>
            </a:r>
            <a:r>
              <a:rPr lang="en-GB" sz="1600" dirty="0" smtClean="0">
                <a:latin typeface="Consolas"/>
                <a:cs typeface="Consolas"/>
              </a:rPr>
              <a:t>)*10</a:t>
            </a:r>
            <a:r>
              <a:rPr lang="en-GB" sz="1600" baseline="30000" dirty="0">
                <a:latin typeface="Consolas"/>
                <a:cs typeface="Consolas"/>
              </a:rPr>
              <a:t>w</a:t>
            </a:r>
            <a:r>
              <a:rPr lang="en-GB" sz="1600" baseline="30000" dirty="0" smtClean="0">
                <a:latin typeface="Consolas"/>
                <a:cs typeface="Consolas"/>
              </a:rPr>
              <a:t>/2</a:t>
            </a:r>
            <a:r>
              <a:rPr lang="en-GB" sz="1600" dirty="0" smtClean="0">
                <a:latin typeface="Consolas"/>
                <a:cs typeface="Consolas"/>
              </a:rPr>
              <a:t> + </a:t>
            </a:r>
            <a:r>
              <a:rPr lang="en-GB" sz="1600" dirty="0" err="1" smtClean="0">
                <a:latin typeface="Consolas"/>
                <a:cs typeface="Consolas"/>
              </a:rPr>
              <a:t>z_lo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end of if</a:t>
            </a:r>
            <a:endParaRPr lang="en-GB" sz="1600" dirty="0">
              <a:latin typeface="Consolas"/>
              <a:cs typeface="Consolas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0" y="4536723"/>
            <a:ext cx="9160433" cy="2101606"/>
            <a:chOff x="0" y="4536723"/>
            <a:chExt cx="9160433" cy="2101606"/>
          </a:xfrm>
        </p:grpSpPr>
        <p:sp>
          <p:nvSpPr>
            <p:cNvPr id="9" name="CuadroTexto 8"/>
            <p:cNvSpPr txBox="1"/>
            <p:nvPr/>
          </p:nvSpPr>
          <p:spPr>
            <a:xfrm>
              <a:off x="0" y="6176664"/>
              <a:ext cx="9160433" cy="4616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Instead of 4, we can just do 3 single-digit multiplications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Cerrar llave 44"/>
            <p:cNvSpPr/>
            <p:nvPr/>
          </p:nvSpPr>
          <p:spPr>
            <a:xfrm>
              <a:off x="5218766" y="4536723"/>
              <a:ext cx="340702" cy="74083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614746" y="4576726"/>
              <a:ext cx="317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Three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multiplications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of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half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size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of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original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numbers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endParaRPr lang="es-ES" sz="2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91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Recursive Calls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2574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65786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52x99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38x74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29" name="Conector recto de flecha 28"/>
          <p:cNvCxnSpPr>
            <a:stCxn id="24" idx="2"/>
            <a:endCxn id="25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4" idx="2"/>
            <a:endCxn id="82" idx="1"/>
          </p:cNvCxnSpPr>
          <p:nvPr/>
        </p:nvCxnSpPr>
        <p:spPr>
          <a:xfrm>
            <a:off x="4400374" y="3254328"/>
            <a:ext cx="25833" cy="459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4" idx="2"/>
            <a:endCxn id="28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2444093" y="3587784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4426207" y="3544692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831256" y="3601136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1" name="Agrupar 100"/>
          <p:cNvGrpSpPr/>
          <p:nvPr/>
        </p:nvGrpSpPr>
        <p:grpSpPr>
          <a:xfrm>
            <a:off x="13801" y="946004"/>
            <a:ext cx="3822831" cy="1938992"/>
            <a:chOff x="0" y="1439333"/>
            <a:chExt cx="3822831" cy="1938992"/>
          </a:xfrm>
        </p:grpSpPr>
        <p:sp>
          <p:nvSpPr>
            <p:cNvPr id="102" name="CuadroTexto 101"/>
            <p:cNvSpPr txBox="1"/>
            <p:nvPr/>
          </p:nvSpPr>
          <p:spPr>
            <a:xfrm>
              <a:off x="0" y="1439333"/>
              <a:ext cx="3822831" cy="193899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nsolas"/>
                  <a:cs typeface="Consolas"/>
                </a:rPr>
                <a:t>function</a:t>
              </a:r>
              <a:r>
                <a:rPr lang="en-GB" sz="1200" dirty="0" smtClean="0">
                  <a:latin typeface="Consolas"/>
                  <a:cs typeface="Consolas"/>
                </a:rPr>
                <a:t> </a:t>
              </a:r>
              <a:r>
                <a:rPr lang="en-GB" sz="1200" dirty="0" err="1" smtClean="0">
                  <a:latin typeface="Consolas"/>
                  <a:cs typeface="Consolas"/>
                </a:rPr>
                <a:t>Karatsuba</a:t>
              </a:r>
              <a:r>
                <a:rPr lang="en-GB" sz="1200" dirty="0" smtClean="0">
                  <a:latin typeface="Consolas"/>
                  <a:cs typeface="Consolas"/>
                </a:rPr>
                <a:t>(</a:t>
              </a:r>
              <a:r>
                <a:rPr lang="en-GB" sz="1200" dirty="0" err="1" smtClean="0">
                  <a:latin typeface="Consolas"/>
                  <a:cs typeface="Consolas"/>
                </a:rPr>
                <a:t>x,y</a:t>
              </a:r>
              <a:r>
                <a:rPr lang="en-GB" sz="1200" dirty="0" smtClean="0">
                  <a:latin typeface="Consolas"/>
                  <a:cs typeface="Consolas"/>
                </a:rPr>
                <a:t>)</a:t>
              </a:r>
              <a:r>
                <a:rPr lang="en-GB" sz="1200" b="1" dirty="0" smtClean="0">
                  <a:latin typeface="Consolas"/>
                  <a:cs typeface="Consolas"/>
                </a:rPr>
                <a:t>: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	if</a:t>
              </a:r>
              <a:r>
                <a:rPr lang="en-GB" sz="1200" dirty="0" smtClean="0">
                  <a:latin typeface="Consolas"/>
                  <a:cs typeface="Consolas"/>
                </a:rPr>
                <a:t> x or y has one digit </a:t>
              </a:r>
              <a:r>
                <a:rPr lang="en-GB" sz="1200" b="1" dirty="0" smtClean="0">
                  <a:latin typeface="Consolas"/>
                  <a:cs typeface="Consolas"/>
                </a:rPr>
                <a:t>then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sz="1200" b="1" dirty="0" smtClean="0">
                  <a:latin typeface="Consolas"/>
                  <a:cs typeface="Consolas"/>
                </a:rPr>
                <a:t>	else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    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z_hi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 &lt;- 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Karatsuba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x_hi,y_hi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    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z_c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  &lt;- 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Karatsuba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x_hi+x_lo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, 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y_hi+y_lo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    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z_lo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 &lt;- 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Karatsuba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(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x_lo</a:t>
              </a:r>
              <a:r>
                <a:rPr lang="en-GB" sz="1200" dirty="0">
                  <a:solidFill>
                    <a:srgbClr val="FF0000"/>
                  </a:solidFill>
                  <a:latin typeface="Consolas"/>
                  <a:cs typeface="Consolas"/>
                </a:rPr>
                <a:t>, </a:t>
              </a:r>
              <a:r>
                <a:rPr lang="en-GB" sz="1200" dirty="0" err="1">
                  <a:solidFill>
                    <a:srgbClr val="FF0000"/>
                  </a:solidFill>
                  <a:latin typeface="Consolas"/>
                  <a:cs typeface="Consolas"/>
                </a:rPr>
                <a:t>y_lo</a:t>
              </a:r>
              <a:r>
                <a:rPr lang="en-GB" sz="12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)</a:t>
              </a:r>
            </a:p>
            <a:p>
              <a:endParaRPr lang="en-GB" sz="1200" dirty="0">
                <a:solidFill>
                  <a:srgbClr val="FF0000"/>
                </a:solidFill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end of if</a:t>
              </a:r>
              <a:endParaRPr lang="en-GB" sz="1200" dirty="0">
                <a:latin typeface="Consolas"/>
                <a:cs typeface="Consolas"/>
              </a:endParaRP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980382" y="2164854"/>
              <a:ext cx="0" cy="26063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Conector recto 103"/>
          <p:cNvCxnSpPr/>
          <p:nvPr/>
        </p:nvCxnSpPr>
        <p:spPr>
          <a:xfrm>
            <a:off x="949207" y="2533439"/>
            <a:ext cx="0" cy="18466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Agrupar 140"/>
          <p:cNvGrpSpPr/>
          <p:nvPr/>
        </p:nvGrpSpPr>
        <p:grpSpPr>
          <a:xfrm>
            <a:off x="-38550" y="4126393"/>
            <a:ext cx="8911376" cy="1341861"/>
            <a:chOff x="-38550" y="4126393"/>
            <a:chExt cx="8911376" cy="1341861"/>
          </a:xfrm>
        </p:grpSpPr>
        <p:cxnSp>
          <p:nvCxnSpPr>
            <p:cNvPr id="49" name="Conector recto de flecha 48"/>
            <p:cNvCxnSpPr>
              <a:stCxn id="25" idx="2"/>
              <a:endCxn id="53" idx="0"/>
            </p:cNvCxnSpPr>
            <p:nvPr/>
          </p:nvCxnSpPr>
          <p:spPr>
            <a:xfrm flipH="1">
              <a:off x="244152" y="4126393"/>
              <a:ext cx="1956201" cy="804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25" idx="2"/>
              <a:endCxn id="54" idx="0"/>
            </p:cNvCxnSpPr>
            <p:nvPr/>
          </p:nvCxnSpPr>
          <p:spPr>
            <a:xfrm flipH="1">
              <a:off x="937257" y="4126393"/>
              <a:ext cx="1263096" cy="806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25" idx="2"/>
              <a:endCxn id="55" idx="0"/>
            </p:cNvCxnSpPr>
            <p:nvPr/>
          </p:nvCxnSpPr>
          <p:spPr>
            <a:xfrm flipH="1">
              <a:off x="1667689" y="4126393"/>
              <a:ext cx="532664" cy="804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>
              <a:off x="-38550" y="4930613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4555" y="493305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384987" y="493069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4x5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57" name="Conector recto de flecha 56"/>
            <p:cNvCxnSpPr>
              <a:stCxn id="28" idx="2"/>
              <a:endCxn id="61" idx="0"/>
            </p:cNvCxnSpPr>
            <p:nvPr/>
          </p:nvCxnSpPr>
          <p:spPr>
            <a:xfrm>
              <a:off x="6856004" y="4140504"/>
              <a:ext cx="225917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28" idx="2"/>
              <a:endCxn id="64" idx="0"/>
            </p:cNvCxnSpPr>
            <p:nvPr/>
          </p:nvCxnSpPr>
          <p:spPr>
            <a:xfrm>
              <a:off x="6856004" y="4140504"/>
              <a:ext cx="971470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28" idx="2"/>
              <a:endCxn id="63" idx="0"/>
            </p:cNvCxnSpPr>
            <p:nvPr/>
          </p:nvCxnSpPr>
          <p:spPr>
            <a:xfrm>
              <a:off x="6856004" y="4140504"/>
              <a:ext cx="1734120" cy="804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6799219" y="49450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3x7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307422" y="49451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8x4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7417859" y="4945034"/>
              <a:ext cx="81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11x11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90322" y="49163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743304" y="49164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107739" y="4916334"/>
              <a:ext cx="69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7x18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73" name="Conector recto de flecha 72"/>
            <p:cNvCxnSpPr>
              <a:stCxn id="26" idx="2"/>
              <a:endCxn id="65" idx="0"/>
            </p:cNvCxnSpPr>
            <p:nvPr/>
          </p:nvCxnSpPr>
          <p:spPr>
            <a:xfrm flipH="1">
              <a:off x="3673024" y="4126393"/>
              <a:ext cx="70237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26" idx="2"/>
              <a:endCxn id="68" idx="0"/>
            </p:cNvCxnSpPr>
            <p:nvPr/>
          </p:nvCxnSpPr>
          <p:spPr>
            <a:xfrm>
              <a:off x="4375401" y="4126393"/>
              <a:ext cx="7849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stCxn id="26" idx="2"/>
              <a:endCxn id="67" idx="0"/>
            </p:cNvCxnSpPr>
            <p:nvPr/>
          </p:nvCxnSpPr>
          <p:spPr>
            <a:xfrm>
              <a:off x="4375401" y="4126393"/>
              <a:ext cx="650605" cy="790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/>
            <p:cNvSpPr txBox="1"/>
            <p:nvPr/>
          </p:nvSpPr>
          <p:spPr>
            <a:xfrm>
              <a:off x="0" y="5116334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684643" y="5129700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1432955" y="5116389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245081" y="4690613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4031913" y="4669645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4971460" y="4662788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6510710" y="4717590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297542" y="4696622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8010480" y="4739180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6762855" y="5314366"/>
            <a:ext cx="2074159" cy="1547157"/>
            <a:chOff x="6762855" y="5314366"/>
            <a:chExt cx="2074159" cy="1547157"/>
          </a:xfrm>
        </p:grpSpPr>
        <p:sp>
          <p:nvSpPr>
            <p:cNvPr id="121" name="CuadroTexto 120"/>
            <p:cNvSpPr txBox="1"/>
            <p:nvPr/>
          </p:nvSpPr>
          <p:spPr>
            <a:xfrm>
              <a:off x="6762855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8271058" y="6307681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7494383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6776890" y="6522969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7590179" y="6519446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8313814" y="6506135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7" name="Conector recto de flecha 126"/>
            <p:cNvCxnSpPr>
              <a:stCxn id="64" idx="2"/>
              <a:endCxn id="121" idx="0"/>
            </p:cNvCxnSpPr>
            <p:nvPr/>
          </p:nvCxnSpPr>
          <p:spPr>
            <a:xfrm flipH="1">
              <a:off x="7045557" y="5314366"/>
              <a:ext cx="781917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>
              <a:stCxn id="64" idx="2"/>
              <a:endCxn id="123" idx="0"/>
            </p:cNvCxnSpPr>
            <p:nvPr/>
          </p:nvCxnSpPr>
          <p:spPr>
            <a:xfrm flipH="1">
              <a:off x="7777085" y="5314366"/>
              <a:ext cx="50389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>
              <a:stCxn id="64" idx="2"/>
              <a:endCxn id="122" idx="0"/>
            </p:cNvCxnSpPr>
            <p:nvPr/>
          </p:nvCxnSpPr>
          <p:spPr>
            <a:xfrm>
              <a:off x="7827474" y="5314366"/>
              <a:ext cx="726286" cy="9933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5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Recursive Calls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2574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65786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52x99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38x74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29" name="Conector recto de flecha 28"/>
          <p:cNvCxnSpPr>
            <a:stCxn id="24" idx="2"/>
            <a:endCxn id="25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4" idx="2"/>
            <a:endCxn id="82" idx="1"/>
          </p:cNvCxnSpPr>
          <p:nvPr/>
        </p:nvCxnSpPr>
        <p:spPr>
          <a:xfrm>
            <a:off x="4400374" y="3254328"/>
            <a:ext cx="25833" cy="459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4" idx="2"/>
            <a:endCxn id="28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2444093" y="3587784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4426207" y="3544692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831256" y="3601136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1" name="Agrupar 100"/>
          <p:cNvGrpSpPr/>
          <p:nvPr/>
        </p:nvGrpSpPr>
        <p:grpSpPr>
          <a:xfrm>
            <a:off x="13801" y="946004"/>
            <a:ext cx="4725322" cy="1384995"/>
            <a:chOff x="0" y="1439333"/>
            <a:chExt cx="4725322" cy="1384995"/>
          </a:xfrm>
        </p:grpSpPr>
        <p:sp>
          <p:nvSpPr>
            <p:cNvPr id="102" name="CuadroTexto 101"/>
            <p:cNvSpPr txBox="1"/>
            <p:nvPr/>
          </p:nvSpPr>
          <p:spPr>
            <a:xfrm>
              <a:off x="0" y="1439333"/>
              <a:ext cx="4725322" cy="138499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nsolas"/>
                  <a:cs typeface="Consolas"/>
                </a:rPr>
                <a:t>function</a:t>
              </a:r>
              <a:r>
                <a:rPr lang="en-GB" sz="1200" dirty="0" smtClean="0">
                  <a:latin typeface="Consolas"/>
                  <a:cs typeface="Consolas"/>
                </a:rPr>
                <a:t> </a:t>
              </a:r>
              <a:r>
                <a:rPr lang="en-GB" sz="1200" dirty="0" err="1" smtClean="0">
                  <a:latin typeface="Consolas"/>
                  <a:cs typeface="Consolas"/>
                </a:rPr>
                <a:t>Karatsuba</a:t>
              </a:r>
              <a:r>
                <a:rPr lang="en-GB" sz="1200" dirty="0" smtClean="0">
                  <a:latin typeface="Consolas"/>
                  <a:cs typeface="Consolas"/>
                </a:rPr>
                <a:t>(</a:t>
              </a:r>
              <a:r>
                <a:rPr lang="en-GB" sz="1200" dirty="0" err="1" smtClean="0">
                  <a:latin typeface="Consolas"/>
                  <a:cs typeface="Consolas"/>
                </a:rPr>
                <a:t>x,y</a:t>
              </a:r>
              <a:r>
                <a:rPr lang="en-GB" sz="1200" dirty="0" smtClean="0">
                  <a:latin typeface="Consolas"/>
                  <a:cs typeface="Consolas"/>
                </a:rPr>
                <a:t>)</a:t>
              </a:r>
              <a:r>
                <a:rPr lang="en-GB" sz="1200" b="1" dirty="0" smtClean="0">
                  <a:latin typeface="Consolas"/>
                  <a:cs typeface="Consolas"/>
                </a:rPr>
                <a:t>: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	if</a:t>
              </a:r>
              <a:r>
                <a:rPr lang="en-GB" sz="1200" dirty="0" smtClean="0">
                  <a:latin typeface="Consolas"/>
                  <a:cs typeface="Consolas"/>
                </a:rPr>
                <a:t> x or y has one digit </a:t>
              </a:r>
              <a:r>
                <a:rPr lang="en-GB" sz="1200" b="1" dirty="0" smtClean="0">
                  <a:latin typeface="Consolas"/>
                  <a:cs typeface="Consolas"/>
                </a:rPr>
                <a:t>then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sz="1200" b="1" dirty="0" smtClean="0">
                  <a:latin typeface="Consolas"/>
                  <a:cs typeface="Consolas"/>
                </a:rPr>
                <a:t>	else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    </a:t>
              </a:r>
              <a:r>
                <a:rPr lang="en-GB" sz="1200" dirty="0">
                  <a:latin typeface="Consolas"/>
                  <a:cs typeface="Consolas"/>
                </a:rPr>
                <a:t> </a:t>
              </a:r>
              <a:r>
                <a:rPr lang="en-GB" sz="1200" b="1" dirty="0">
                  <a:latin typeface="Consolas"/>
                  <a:cs typeface="Consolas"/>
                </a:rPr>
                <a:t>return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z_hi</a:t>
              </a:r>
              <a:r>
                <a:rPr lang="en-GB" sz="1200" dirty="0">
                  <a:latin typeface="Consolas"/>
                  <a:cs typeface="Consolas"/>
                </a:rPr>
                <a:t>*10</a:t>
              </a:r>
              <a:r>
                <a:rPr lang="en-GB" sz="1200" baseline="30000" dirty="0">
                  <a:latin typeface="Consolas"/>
                  <a:cs typeface="Consolas"/>
                </a:rPr>
                <a:t>w</a:t>
              </a:r>
              <a:r>
                <a:rPr lang="en-GB" sz="1200" dirty="0">
                  <a:latin typeface="Consolas"/>
                  <a:cs typeface="Consolas"/>
                </a:rPr>
                <a:t> + (</a:t>
              </a:r>
              <a:r>
                <a:rPr lang="en-GB" sz="1200" dirty="0" err="1">
                  <a:latin typeface="Consolas"/>
                  <a:cs typeface="Consolas"/>
                </a:rPr>
                <a:t>z_c</a:t>
              </a:r>
              <a:r>
                <a:rPr lang="en-GB" sz="1200" dirty="0">
                  <a:latin typeface="Consolas"/>
                  <a:cs typeface="Consolas"/>
                </a:rPr>
                <a:t> - </a:t>
              </a:r>
              <a:r>
                <a:rPr lang="en-GB" sz="1200" dirty="0" err="1">
                  <a:latin typeface="Consolas"/>
                  <a:cs typeface="Consolas"/>
                </a:rPr>
                <a:t>z_hi</a:t>
              </a:r>
              <a:r>
                <a:rPr lang="en-GB" sz="1200" dirty="0">
                  <a:latin typeface="Consolas"/>
                  <a:cs typeface="Consolas"/>
                </a:rPr>
                <a:t> - </a:t>
              </a:r>
              <a:r>
                <a:rPr lang="en-GB" sz="1200" dirty="0" err="1">
                  <a:latin typeface="Consolas"/>
                  <a:cs typeface="Consolas"/>
                </a:rPr>
                <a:t>z_lo</a:t>
              </a:r>
              <a:r>
                <a:rPr lang="en-GB" sz="1200" dirty="0">
                  <a:latin typeface="Consolas"/>
                  <a:cs typeface="Consolas"/>
                </a:rPr>
                <a:t>)*10</a:t>
              </a:r>
              <a:r>
                <a:rPr lang="en-GB" sz="1200" baseline="30000" dirty="0">
                  <a:latin typeface="Consolas"/>
                  <a:cs typeface="Consolas"/>
                </a:rPr>
                <a:t>w/2</a:t>
              </a:r>
              <a:r>
                <a:rPr lang="en-GB" sz="1200" dirty="0">
                  <a:latin typeface="Consolas"/>
                  <a:cs typeface="Consolas"/>
                </a:rPr>
                <a:t> + </a:t>
              </a:r>
              <a:r>
                <a:rPr lang="en-GB" sz="1200" dirty="0" err="1">
                  <a:latin typeface="Consolas"/>
                  <a:cs typeface="Consolas"/>
                </a:rPr>
                <a:t>z_lo</a:t>
              </a:r>
              <a:endParaRPr lang="en-GB" sz="1200" dirty="0">
                <a:solidFill>
                  <a:srgbClr val="FF0000"/>
                </a:solidFill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end of if</a:t>
              </a:r>
              <a:endParaRPr lang="en-GB" sz="1200" dirty="0">
                <a:latin typeface="Consolas"/>
                <a:cs typeface="Consolas"/>
              </a:endParaRP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980382" y="2164854"/>
              <a:ext cx="0" cy="26063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>
            <a:off x="-38550" y="4126393"/>
            <a:ext cx="8911376" cy="1341861"/>
            <a:chOff x="-38550" y="4126393"/>
            <a:chExt cx="8911376" cy="1341861"/>
          </a:xfrm>
        </p:grpSpPr>
        <p:cxnSp>
          <p:nvCxnSpPr>
            <p:cNvPr id="49" name="Conector recto de flecha 48"/>
            <p:cNvCxnSpPr>
              <a:stCxn id="25" idx="2"/>
              <a:endCxn id="53" idx="0"/>
            </p:cNvCxnSpPr>
            <p:nvPr/>
          </p:nvCxnSpPr>
          <p:spPr>
            <a:xfrm flipH="1">
              <a:off x="244152" y="4126393"/>
              <a:ext cx="1956201" cy="804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25" idx="2"/>
              <a:endCxn id="54" idx="0"/>
            </p:cNvCxnSpPr>
            <p:nvPr/>
          </p:nvCxnSpPr>
          <p:spPr>
            <a:xfrm flipH="1">
              <a:off x="937257" y="4126393"/>
              <a:ext cx="1263096" cy="806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25" idx="2"/>
              <a:endCxn id="55" idx="0"/>
            </p:cNvCxnSpPr>
            <p:nvPr/>
          </p:nvCxnSpPr>
          <p:spPr>
            <a:xfrm flipH="1">
              <a:off x="1667689" y="4126393"/>
              <a:ext cx="532664" cy="804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>
              <a:off x="-38550" y="4930613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4555" y="493305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384987" y="493069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4x5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57" name="Conector recto de flecha 56"/>
            <p:cNvCxnSpPr>
              <a:stCxn id="28" idx="2"/>
              <a:endCxn id="61" idx="0"/>
            </p:cNvCxnSpPr>
            <p:nvPr/>
          </p:nvCxnSpPr>
          <p:spPr>
            <a:xfrm>
              <a:off x="6856004" y="4140504"/>
              <a:ext cx="225917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28" idx="2"/>
              <a:endCxn id="64" idx="0"/>
            </p:cNvCxnSpPr>
            <p:nvPr/>
          </p:nvCxnSpPr>
          <p:spPr>
            <a:xfrm>
              <a:off x="6856004" y="4140504"/>
              <a:ext cx="971470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28" idx="2"/>
              <a:endCxn id="63" idx="0"/>
            </p:cNvCxnSpPr>
            <p:nvPr/>
          </p:nvCxnSpPr>
          <p:spPr>
            <a:xfrm>
              <a:off x="6856004" y="4140504"/>
              <a:ext cx="1734120" cy="804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6799219" y="49450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3x7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307422" y="49451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8x4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7417859" y="4945034"/>
              <a:ext cx="81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11x11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90322" y="49163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743304" y="49164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107739" y="4916334"/>
              <a:ext cx="69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7x18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73" name="Conector recto de flecha 72"/>
            <p:cNvCxnSpPr>
              <a:stCxn id="26" idx="2"/>
              <a:endCxn id="65" idx="0"/>
            </p:cNvCxnSpPr>
            <p:nvPr/>
          </p:nvCxnSpPr>
          <p:spPr>
            <a:xfrm flipH="1">
              <a:off x="3673024" y="4126393"/>
              <a:ext cx="70237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26" idx="2"/>
              <a:endCxn id="68" idx="0"/>
            </p:cNvCxnSpPr>
            <p:nvPr/>
          </p:nvCxnSpPr>
          <p:spPr>
            <a:xfrm>
              <a:off x="4375401" y="4126393"/>
              <a:ext cx="7849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stCxn id="26" idx="2"/>
              <a:endCxn id="67" idx="0"/>
            </p:cNvCxnSpPr>
            <p:nvPr/>
          </p:nvCxnSpPr>
          <p:spPr>
            <a:xfrm>
              <a:off x="4375401" y="4126393"/>
              <a:ext cx="650605" cy="790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/>
            <p:cNvSpPr txBox="1"/>
            <p:nvPr/>
          </p:nvSpPr>
          <p:spPr>
            <a:xfrm>
              <a:off x="0" y="5116334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684643" y="5129700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1432955" y="5116389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245081" y="4690613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4031913" y="4669645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4971460" y="4662788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6510710" y="4717590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297542" y="4696622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8010480" y="4739180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6762855" y="5314366"/>
            <a:ext cx="2074159" cy="1547157"/>
            <a:chOff x="6762855" y="5314366"/>
            <a:chExt cx="2074159" cy="1547157"/>
          </a:xfrm>
        </p:grpSpPr>
        <p:sp>
          <p:nvSpPr>
            <p:cNvPr id="121" name="CuadroTexto 120"/>
            <p:cNvSpPr txBox="1"/>
            <p:nvPr/>
          </p:nvSpPr>
          <p:spPr>
            <a:xfrm>
              <a:off x="6762855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8271058" y="6307681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7494383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6776890" y="6522969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7590179" y="6519446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8313814" y="6506135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7" name="Conector recto de flecha 126"/>
            <p:cNvCxnSpPr>
              <a:stCxn id="64" idx="2"/>
              <a:endCxn id="121" idx="0"/>
            </p:cNvCxnSpPr>
            <p:nvPr/>
          </p:nvCxnSpPr>
          <p:spPr>
            <a:xfrm flipH="1">
              <a:off x="7045557" y="5314366"/>
              <a:ext cx="781917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>
              <a:stCxn id="64" idx="2"/>
              <a:endCxn id="123" idx="0"/>
            </p:cNvCxnSpPr>
            <p:nvPr/>
          </p:nvCxnSpPr>
          <p:spPr>
            <a:xfrm flipH="1">
              <a:off x="7777085" y="5314366"/>
              <a:ext cx="50389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>
              <a:stCxn id="64" idx="2"/>
              <a:endCxn id="122" idx="0"/>
            </p:cNvCxnSpPr>
            <p:nvPr/>
          </p:nvCxnSpPr>
          <p:spPr>
            <a:xfrm>
              <a:off x="7827474" y="5314366"/>
              <a:ext cx="726286" cy="9933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0" y="1185333"/>
            <a:ext cx="4739123" cy="381000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7055556" y="5319889"/>
            <a:ext cx="663222" cy="931333"/>
          </a:xfrm>
          <a:custGeom>
            <a:avLst/>
            <a:gdLst>
              <a:gd name="connsiteX0" fmla="*/ 0 w 663222"/>
              <a:gd name="connsiteY0" fmla="*/ 931333 h 931333"/>
              <a:gd name="connsiteX1" fmla="*/ 112888 w 663222"/>
              <a:gd name="connsiteY1" fmla="*/ 310444 h 931333"/>
              <a:gd name="connsiteX2" fmla="*/ 663222 w 663222"/>
              <a:gd name="connsiteY2" fmla="*/ 0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222" h="931333">
                <a:moveTo>
                  <a:pt x="0" y="931333"/>
                </a:moveTo>
                <a:cubicBezTo>
                  <a:pt x="1175" y="698499"/>
                  <a:pt x="2351" y="465666"/>
                  <a:pt x="112888" y="310444"/>
                </a:cubicBezTo>
                <a:cubicBezTo>
                  <a:pt x="223425" y="155222"/>
                  <a:pt x="663222" y="0"/>
                  <a:pt x="663222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216625" y="519833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Forma libre 57"/>
          <p:cNvSpPr/>
          <p:nvPr/>
        </p:nvSpPr>
        <p:spPr>
          <a:xfrm flipH="1">
            <a:off x="7939447" y="5319889"/>
            <a:ext cx="663222" cy="931333"/>
          </a:xfrm>
          <a:custGeom>
            <a:avLst/>
            <a:gdLst>
              <a:gd name="connsiteX0" fmla="*/ 0 w 663222"/>
              <a:gd name="connsiteY0" fmla="*/ 931333 h 931333"/>
              <a:gd name="connsiteX1" fmla="*/ 112888 w 663222"/>
              <a:gd name="connsiteY1" fmla="*/ 310444 h 931333"/>
              <a:gd name="connsiteX2" fmla="*/ 663222 w 663222"/>
              <a:gd name="connsiteY2" fmla="*/ 0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222" h="931333">
                <a:moveTo>
                  <a:pt x="0" y="931333"/>
                </a:moveTo>
                <a:cubicBezTo>
                  <a:pt x="1175" y="698499"/>
                  <a:pt x="2351" y="465666"/>
                  <a:pt x="112888" y="310444"/>
                </a:cubicBezTo>
                <a:cubicBezTo>
                  <a:pt x="223425" y="155222"/>
                  <a:pt x="663222" y="0"/>
                  <a:pt x="663222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8175983" y="52011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7577031" y="5319889"/>
            <a:ext cx="240525" cy="959555"/>
          </a:xfrm>
          <a:custGeom>
            <a:avLst/>
            <a:gdLst>
              <a:gd name="connsiteX0" fmla="*/ 184080 w 240525"/>
              <a:gd name="connsiteY0" fmla="*/ 959555 h 959555"/>
              <a:gd name="connsiteX1" fmla="*/ 636 w 240525"/>
              <a:gd name="connsiteY1" fmla="*/ 578555 h 959555"/>
              <a:gd name="connsiteX2" fmla="*/ 240525 w 240525"/>
              <a:gd name="connsiteY2" fmla="*/ 0 h 95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25" h="959555">
                <a:moveTo>
                  <a:pt x="184080" y="959555"/>
                </a:moveTo>
                <a:cubicBezTo>
                  <a:pt x="87654" y="849018"/>
                  <a:pt x="-8771" y="738481"/>
                  <a:pt x="636" y="578555"/>
                </a:cubicBezTo>
                <a:cubicBezTo>
                  <a:pt x="10043" y="418629"/>
                  <a:pt x="240525" y="0"/>
                  <a:pt x="24052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/>
          <p:cNvSpPr txBox="1"/>
          <p:nvPr/>
        </p:nvSpPr>
        <p:spPr>
          <a:xfrm>
            <a:off x="7537977" y="565799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Forma libre 5"/>
          <p:cNvSpPr/>
          <p:nvPr/>
        </p:nvSpPr>
        <p:spPr>
          <a:xfrm>
            <a:off x="254000" y="4021667"/>
            <a:ext cx="1580444" cy="846666"/>
          </a:xfrm>
          <a:custGeom>
            <a:avLst/>
            <a:gdLst>
              <a:gd name="connsiteX0" fmla="*/ 0 w 1580444"/>
              <a:gd name="connsiteY0" fmla="*/ 846666 h 846666"/>
              <a:gd name="connsiteX1" fmla="*/ 747889 w 1580444"/>
              <a:gd name="connsiteY1" fmla="*/ 169333 h 846666"/>
              <a:gd name="connsiteX2" fmla="*/ 1580444 w 1580444"/>
              <a:gd name="connsiteY2" fmla="*/ 0 h 84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444" h="846666">
                <a:moveTo>
                  <a:pt x="0" y="846666"/>
                </a:moveTo>
                <a:cubicBezTo>
                  <a:pt x="242241" y="578555"/>
                  <a:pt x="484482" y="310444"/>
                  <a:pt x="747889" y="169333"/>
                </a:cubicBezTo>
                <a:cubicBezTo>
                  <a:pt x="1011296" y="28222"/>
                  <a:pt x="1580444" y="0"/>
                  <a:pt x="1580444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1432955" y="36913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Forma libre 6"/>
          <p:cNvSpPr/>
          <p:nvPr/>
        </p:nvSpPr>
        <p:spPr>
          <a:xfrm>
            <a:off x="1721556" y="4078111"/>
            <a:ext cx="731818" cy="874889"/>
          </a:xfrm>
          <a:custGeom>
            <a:avLst/>
            <a:gdLst>
              <a:gd name="connsiteX0" fmla="*/ 0 w 731818"/>
              <a:gd name="connsiteY0" fmla="*/ 874889 h 874889"/>
              <a:gd name="connsiteX1" fmla="*/ 705555 w 731818"/>
              <a:gd name="connsiteY1" fmla="*/ 381000 h 874889"/>
              <a:gd name="connsiteX2" fmla="*/ 592666 w 731818"/>
              <a:gd name="connsiteY2" fmla="*/ 0 h 87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818" h="874889">
                <a:moveTo>
                  <a:pt x="0" y="874889"/>
                </a:moveTo>
                <a:cubicBezTo>
                  <a:pt x="303388" y="700852"/>
                  <a:pt x="606777" y="526815"/>
                  <a:pt x="705555" y="381000"/>
                </a:cubicBezTo>
                <a:cubicBezTo>
                  <a:pt x="804333" y="235185"/>
                  <a:pt x="592666" y="0"/>
                  <a:pt x="592666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2444093" y="4078111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959556" y="4064000"/>
            <a:ext cx="1185333" cy="818444"/>
          </a:xfrm>
          <a:custGeom>
            <a:avLst/>
            <a:gdLst>
              <a:gd name="connsiteX0" fmla="*/ 0 w 1185333"/>
              <a:gd name="connsiteY0" fmla="*/ 818444 h 818444"/>
              <a:gd name="connsiteX1" fmla="*/ 268111 w 1185333"/>
              <a:gd name="connsiteY1" fmla="*/ 254000 h 818444"/>
              <a:gd name="connsiteX2" fmla="*/ 1185333 w 1185333"/>
              <a:gd name="connsiteY2" fmla="*/ 0 h 8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818444">
                <a:moveTo>
                  <a:pt x="0" y="818444"/>
                </a:moveTo>
                <a:cubicBezTo>
                  <a:pt x="35277" y="604425"/>
                  <a:pt x="70555" y="390407"/>
                  <a:pt x="268111" y="254000"/>
                </a:cubicBezTo>
                <a:cubicBezTo>
                  <a:pt x="465667" y="117593"/>
                  <a:pt x="1185333" y="0"/>
                  <a:pt x="118533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CuadroTexto 70"/>
          <p:cNvSpPr txBox="1"/>
          <p:nvPr/>
        </p:nvSpPr>
        <p:spPr>
          <a:xfrm>
            <a:off x="1341959" y="41263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35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3569109" y="4049889"/>
            <a:ext cx="523113" cy="776111"/>
          </a:xfrm>
          <a:custGeom>
            <a:avLst/>
            <a:gdLst>
              <a:gd name="connsiteX0" fmla="*/ 99780 w 523113"/>
              <a:gd name="connsiteY0" fmla="*/ 776111 h 776111"/>
              <a:gd name="connsiteX1" fmla="*/ 29224 w 523113"/>
              <a:gd name="connsiteY1" fmla="*/ 310444 h 776111"/>
              <a:gd name="connsiteX2" fmla="*/ 523113 w 523113"/>
              <a:gd name="connsiteY2" fmla="*/ 0 h 77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113" h="776111">
                <a:moveTo>
                  <a:pt x="99780" y="776111"/>
                </a:moveTo>
                <a:cubicBezTo>
                  <a:pt x="29224" y="607953"/>
                  <a:pt x="-41331" y="439796"/>
                  <a:pt x="29224" y="310444"/>
                </a:cubicBezTo>
                <a:cubicBezTo>
                  <a:pt x="99779" y="181092"/>
                  <a:pt x="523113" y="0"/>
                  <a:pt x="52311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3535193" y="397250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4" name="Forma libre 73"/>
          <p:cNvSpPr/>
          <p:nvPr/>
        </p:nvSpPr>
        <p:spPr>
          <a:xfrm flipH="1">
            <a:off x="4619322" y="4144065"/>
            <a:ext cx="523113" cy="776111"/>
          </a:xfrm>
          <a:custGeom>
            <a:avLst/>
            <a:gdLst>
              <a:gd name="connsiteX0" fmla="*/ 99780 w 523113"/>
              <a:gd name="connsiteY0" fmla="*/ 776111 h 776111"/>
              <a:gd name="connsiteX1" fmla="*/ 29224 w 523113"/>
              <a:gd name="connsiteY1" fmla="*/ 310444 h 776111"/>
              <a:gd name="connsiteX2" fmla="*/ 523113 w 523113"/>
              <a:gd name="connsiteY2" fmla="*/ 0 h 77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113" h="776111">
                <a:moveTo>
                  <a:pt x="99780" y="776111"/>
                </a:moveTo>
                <a:cubicBezTo>
                  <a:pt x="29224" y="607953"/>
                  <a:pt x="-41331" y="439796"/>
                  <a:pt x="29224" y="310444"/>
                </a:cubicBezTo>
                <a:cubicBezTo>
                  <a:pt x="99779" y="181092"/>
                  <a:pt x="523113" y="0"/>
                  <a:pt x="52311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/>
          <p:cNvSpPr txBox="1"/>
          <p:nvPr/>
        </p:nvSpPr>
        <p:spPr>
          <a:xfrm>
            <a:off x="4743304" y="394430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4148587" y="4134556"/>
            <a:ext cx="225857" cy="705555"/>
          </a:xfrm>
          <a:custGeom>
            <a:avLst/>
            <a:gdLst>
              <a:gd name="connsiteX0" fmla="*/ 225857 w 225857"/>
              <a:gd name="connsiteY0" fmla="*/ 705555 h 705555"/>
              <a:gd name="connsiteX1" fmla="*/ 80 w 225857"/>
              <a:gd name="connsiteY1" fmla="*/ 508000 h 705555"/>
              <a:gd name="connsiteX2" fmla="*/ 197635 w 225857"/>
              <a:gd name="connsiteY2" fmla="*/ 0 h 70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7" h="705555">
                <a:moveTo>
                  <a:pt x="225857" y="705555"/>
                </a:moveTo>
                <a:cubicBezTo>
                  <a:pt x="115320" y="665573"/>
                  <a:pt x="4784" y="625592"/>
                  <a:pt x="80" y="508000"/>
                </a:cubicBezTo>
                <a:cubicBezTo>
                  <a:pt x="-4624" y="390408"/>
                  <a:pt x="197635" y="0"/>
                  <a:pt x="19763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/>
          <p:cNvSpPr txBox="1"/>
          <p:nvPr/>
        </p:nvSpPr>
        <p:spPr>
          <a:xfrm>
            <a:off x="3842909" y="4115407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126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rma libre 10"/>
          <p:cNvSpPr/>
          <p:nvPr/>
        </p:nvSpPr>
        <p:spPr>
          <a:xfrm>
            <a:off x="6460622" y="4106333"/>
            <a:ext cx="566711" cy="790223"/>
          </a:xfrm>
          <a:custGeom>
            <a:avLst/>
            <a:gdLst>
              <a:gd name="connsiteX0" fmla="*/ 566711 w 566711"/>
              <a:gd name="connsiteY0" fmla="*/ 790223 h 790223"/>
              <a:gd name="connsiteX1" fmla="*/ 2267 w 566711"/>
              <a:gd name="connsiteY1" fmla="*/ 451556 h 790223"/>
              <a:gd name="connsiteX2" fmla="*/ 355045 w 566711"/>
              <a:gd name="connsiteY2" fmla="*/ 0 h 7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711" h="790223">
                <a:moveTo>
                  <a:pt x="566711" y="790223"/>
                </a:moveTo>
                <a:cubicBezTo>
                  <a:pt x="302128" y="686741"/>
                  <a:pt x="37545" y="583260"/>
                  <a:pt x="2267" y="451556"/>
                </a:cubicBezTo>
                <a:cubicBezTo>
                  <a:pt x="-33011" y="319852"/>
                  <a:pt x="355045" y="0"/>
                  <a:pt x="35504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6308558" y="4046047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21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rma libre 12"/>
          <p:cNvSpPr/>
          <p:nvPr/>
        </p:nvSpPr>
        <p:spPr>
          <a:xfrm>
            <a:off x="7196667" y="4035778"/>
            <a:ext cx="1368777" cy="860778"/>
          </a:xfrm>
          <a:custGeom>
            <a:avLst/>
            <a:gdLst>
              <a:gd name="connsiteX0" fmla="*/ 1368777 w 1368777"/>
              <a:gd name="connsiteY0" fmla="*/ 860778 h 860778"/>
              <a:gd name="connsiteX1" fmla="*/ 1016000 w 1368777"/>
              <a:gd name="connsiteY1" fmla="*/ 169333 h 860778"/>
              <a:gd name="connsiteX2" fmla="*/ 0 w 1368777"/>
              <a:gd name="connsiteY2" fmla="*/ 0 h 86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777" h="860778">
                <a:moveTo>
                  <a:pt x="1368777" y="860778"/>
                </a:moveTo>
                <a:cubicBezTo>
                  <a:pt x="1306453" y="586787"/>
                  <a:pt x="1244129" y="312796"/>
                  <a:pt x="1016000" y="169333"/>
                </a:cubicBezTo>
                <a:cubicBezTo>
                  <a:pt x="787871" y="25870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325922" y="3761855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Recursive Calls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610021" y="2884996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1438 x 2574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790738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14x25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65786" y="3757061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52x99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46389" y="377117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38x74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29" name="Conector recto de flecha 28"/>
          <p:cNvCxnSpPr>
            <a:stCxn id="24" idx="2"/>
            <a:endCxn id="25" idx="0"/>
          </p:cNvCxnSpPr>
          <p:nvPr/>
        </p:nvCxnSpPr>
        <p:spPr>
          <a:xfrm flipH="1">
            <a:off x="2200353" y="3254328"/>
            <a:ext cx="2200021" cy="5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4" idx="2"/>
            <a:endCxn id="82" idx="1"/>
          </p:cNvCxnSpPr>
          <p:nvPr/>
        </p:nvCxnSpPr>
        <p:spPr>
          <a:xfrm>
            <a:off x="4400374" y="3254328"/>
            <a:ext cx="25833" cy="459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4" idx="2"/>
            <a:endCxn id="28" idx="0"/>
          </p:cNvCxnSpPr>
          <p:nvPr/>
        </p:nvCxnSpPr>
        <p:spPr>
          <a:xfrm>
            <a:off x="4400374" y="3254328"/>
            <a:ext cx="2455630" cy="516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2444093" y="3587784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4426207" y="3544692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831256" y="3601136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1" name="Agrupar 100"/>
          <p:cNvGrpSpPr/>
          <p:nvPr/>
        </p:nvGrpSpPr>
        <p:grpSpPr>
          <a:xfrm>
            <a:off x="13801" y="946004"/>
            <a:ext cx="4725322" cy="1384995"/>
            <a:chOff x="0" y="1439333"/>
            <a:chExt cx="4725322" cy="1384995"/>
          </a:xfrm>
        </p:grpSpPr>
        <p:sp>
          <p:nvSpPr>
            <p:cNvPr id="102" name="CuadroTexto 101"/>
            <p:cNvSpPr txBox="1"/>
            <p:nvPr/>
          </p:nvSpPr>
          <p:spPr>
            <a:xfrm>
              <a:off x="0" y="1439333"/>
              <a:ext cx="4725322" cy="138499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nsolas"/>
                  <a:cs typeface="Consolas"/>
                </a:rPr>
                <a:t>function</a:t>
              </a:r>
              <a:r>
                <a:rPr lang="en-GB" sz="1200" dirty="0" smtClean="0">
                  <a:latin typeface="Consolas"/>
                  <a:cs typeface="Consolas"/>
                </a:rPr>
                <a:t> </a:t>
              </a:r>
              <a:r>
                <a:rPr lang="en-GB" sz="1200" dirty="0" err="1" smtClean="0">
                  <a:latin typeface="Consolas"/>
                  <a:cs typeface="Consolas"/>
                </a:rPr>
                <a:t>Karatsuba</a:t>
              </a:r>
              <a:r>
                <a:rPr lang="en-GB" sz="1200" dirty="0" smtClean="0">
                  <a:latin typeface="Consolas"/>
                  <a:cs typeface="Consolas"/>
                </a:rPr>
                <a:t>(</a:t>
              </a:r>
              <a:r>
                <a:rPr lang="en-GB" sz="1200" dirty="0" err="1" smtClean="0">
                  <a:latin typeface="Consolas"/>
                  <a:cs typeface="Consolas"/>
                </a:rPr>
                <a:t>x,y</a:t>
              </a:r>
              <a:r>
                <a:rPr lang="en-GB" sz="1200" dirty="0" smtClean="0">
                  <a:latin typeface="Consolas"/>
                  <a:cs typeface="Consolas"/>
                </a:rPr>
                <a:t>)</a:t>
              </a:r>
              <a:r>
                <a:rPr lang="en-GB" sz="1200" b="1" dirty="0" smtClean="0">
                  <a:latin typeface="Consolas"/>
                  <a:cs typeface="Consolas"/>
                </a:rPr>
                <a:t>: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	if</a:t>
              </a:r>
              <a:r>
                <a:rPr lang="en-GB" sz="1200" dirty="0" smtClean="0">
                  <a:latin typeface="Consolas"/>
                  <a:cs typeface="Consolas"/>
                </a:rPr>
                <a:t> x or y has one digit </a:t>
              </a:r>
              <a:r>
                <a:rPr lang="en-GB" sz="1200" b="1" dirty="0" smtClean="0">
                  <a:latin typeface="Consolas"/>
                  <a:cs typeface="Consolas"/>
                </a:rPr>
                <a:t>then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 	return x * y</a:t>
              </a:r>
            </a:p>
            <a:p>
              <a:r>
                <a:rPr lang="en-GB" sz="1200" b="1" dirty="0" smtClean="0">
                  <a:latin typeface="Consolas"/>
                  <a:cs typeface="Consolas"/>
                </a:rPr>
                <a:t>	else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   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    </a:t>
              </a:r>
              <a:r>
                <a:rPr lang="en-GB" sz="1200" dirty="0">
                  <a:latin typeface="Consolas"/>
                  <a:cs typeface="Consolas"/>
                </a:rPr>
                <a:t> </a:t>
              </a:r>
              <a:r>
                <a:rPr lang="en-GB" sz="1200" b="1" dirty="0">
                  <a:latin typeface="Consolas"/>
                  <a:cs typeface="Consolas"/>
                </a:rPr>
                <a:t>return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z_hi</a:t>
              </a:r>
              <a:r>
                <a:rPr lang="en-GB" sz="1200" dirty="0">
                  <a:latin typeface="Consolas"/>
                  <a:cs typeface="Consolas"/>
                </a:rPr>
                <a:t>*10</a:t>
              </a:r>
              <a:r>
                <a:rPr lang="en-GB" sz="1200" baseline="30000" dirty="0">
                  <a:latin typeface="Consolas"/>
                  <a:cs typeface="Consolas"/>
                </a:rPr>
                <a:t>w</a:t>
              </a:r>
              <a:r>
                <a:rPr lang="en-GB" sz="1200" dirty="0">
                  <a:latin typeface="Consolas"/>
                  <a:cs typeface="Consolas"/>
                </a:rPr>
                <a:t> + (</a:t>
              </a:r>
              <a:r>
                <a:rPr lang="en-GB" sz="1200" dirty="0" err="1">
                  <a:latin typeface="Consolas"/>
                  <a:cs typeface="Consolas"/>
                </a:rPr>
                <a:t>z_c</a:t>
              </a:r>
              <a:r>
                <a:rPr lang="en-GB" sz="1200" dirty="0">
                  <a:latin typeface="Consolas"/>
                  <a:cs typeface="Consolas"/>
                </a:rPr>
                <a:t> - </a:t>
              </a:r>
              <a:r>
                <a:rPr lang="en-GB" sz="1200" dirty="0" err="1">
                  <a:latin typeface="Consolas"/>
                  <a:cs typeface="Consolas"/>
                </a:rPr>
                <a:t>z_hi</a:t>
              </a:r>
              <a:r>
                <a:rPr lang="en-GB" sz="1200" dirty="0">
                  <a:latin typeface="Consolas"/>
                  <a:cs typeface="Consolas"/>
                </a:rPr>
                <a:t> - </a:t>
              </a:r>
              <a:r>
                <a:rPr lang="en-GB" sz="1200" dirty="0" err="1">
                  <a:latin typeface="Consolas"/>
                  <a:cs typeface="Consolas"/>
                </a:rPr>
                <a:t>z_lo</a:t>
              </a:r>
              <a:r>
                <a:rPr lang="en-GB" sz="1200" dirty="0">
                  <a:latin typeface="Consolas"/>
                  <a:cs typeface="Consolas"/>
                </a:rPr>
                <a:t>)*10</a:t>
              </a:r>
              <a:r>
                <a:rPr lang="en-GB" sz="1200" baseline="30000" dirty="0">
                  <a:latin typeface="Consolas"/>
                  <a:cs typeface="Consolas"/>
                </a:rPr>
                <a:t>w/2</a:t>
              </a:r>
              <a:r>
                <a:rPr lang="en-GB" sz="1200" dirty="0">
                  <a:latin typeface="Consolas"/>
                  <a:cs typeface="Consolas"/>
                </a:rPr>
                <a:t> + </a:t>
              </a:r>
              <a:r>
                <a:rPr lang="en-GB" sz="1200" dirty="0" err="1">
                  <a:latin typeface="Consolas"/>
                  <a:cs typeface="Consolas"/>
                </a:rPr>
                <a:t>z_lo</a:t>
              </a:r>
              <a:endParaRPr lang="en-GB" sz="1200" dirty="0">
                <a:solidFill>
                  <a:srgbClr val="FF0000"/>
                </a:solidFill>
                <a:latin typeface="Consolas"/>
                <a:cs typeface="Consolas"/>
              </a:endParaRPr>
            </a:p>
            <a:p>
              <a:r>
                <a:rPr lang="en-GB" sz="1200" b="1" dirty="0" smtClean="0">
                  <a:latin typeface="Consolas"/>
                  <a:cs typeface="Consolas"/>
                </a:rPr>
                <a:t>end of if</a:t>
              </a:r>
              <a:endParaRPr lang="en-GB" sz="1200" dirty="0">
                <a:latin typeface="Consolas"/>
                <a:cs typeface="Consolas"/>
              </a:endParaRP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980382" y="2164854"/>
              <a:ext cx="0" cy="26063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>
            <a:off x="-38550" y="4126393"/>
            <a:ext cx="8911376" cy="1341861"/>
            <a:chOff x="-38550" y="4126393"/>
            <a:chExt cx="8911376" cy="1341861"/>
          </a:xfrm>
        </p:grpSpPr>
        <p:cxnSp>
          <p:nvCxnSpPr>
            <p:cNvPr id="49" name="Conector recto de flecha 48"/>
            <p:cNvCxnSpPr>
              <a:stCxn id="25" idx="2"/>
              <a:endCxn id="53" idx="0"/>
            </p:cNvCxnSpPr>
            <p:nvPr/>
          </p:nvCxnSpPr>
          <p:spPr>
            <a:xfrm flipH="1">
              <a:off x="244152" y="4126393"/>
              <a:ext cx="1956201" cy="804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25" idx="2"/>
              <a:endCxn id="54" idx="0"/>
            </p:cNvCxnSpPr>
            <p:nvPr/>
          </p:nvCxnSpPr>
          <p:spPr>
            <a:xfrm flipH="1">
              <a:off x="937257" y="4126393"/>
              <a:ext cx="1263096" cy="806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25" idx="2"/>
              <a:endCxn id="55" idx="0"/>
            </p:cNvCxnSpPr>
            <p:nvPr/>
          </p:nvCxnSpPr>
          <p:spPr>
            <a:xfrm flipH="1">
              <a:off x="1667689" y="4126393"/>
              <a:ext cx="532664" cy="804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>
              <a:off x="-38550" y="4930613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4555" y="493305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384987" y="4930696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4x5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57" name="Conector recto de flecha 56"/>
            <p:cNvCxnSpPr>
              <a:stCxn id="28" idx="2"/>
              <a:endCxn id="61" idx="0"/>
            </p:cNvCxnSpPr>
            <p:nvPr/>
          </p:nvCxnSpPr>
          <p:spPr>
            <a:xfrm>
              <a:off x="6856004" y="4140504"/>
              <a:ext cx="225917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28" idx="2"/>
              <a:endCxn id="64" idx="0"/>
            </p:cNvCxnSpPr>
            <p:nvPr/>
          </p:nvCxnSpPr>
          <p:spPr>
            <a:xfrm>
              <a:off x="6856004" y="4140504"/>
              <a:ext cx="971470" cy="804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28" idx="2"/>
              <a:endCxn id="63" idx="0"/>
            </p:cNvCxnSpPr>
            <p:nvPr/>
          </p:nvCxnSpPr>
          <p:spPr>
            <a:xfrm>
              <a:off x="6856004" y="4140504"/>
              <a:ext cx="1734120" cy="804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6799219" y="49450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3x7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307422" y="49451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8x4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7417859" y="4945034"/>
              <a:ext cx="81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11x11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90322" y="4916334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5x9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743304" y="4916417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2x9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107739" y="4916334"/>
              <a:ext cx="69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7x18</a:t>
              </a:r>
              <a:endParaRPr lang="es-ES" dirty="0">
                <a:latin typeface="Consolas"/>
                <a:cs typeface="Consolas"/>
              </a:endParaRPr>
            </a:p>
          </p:txBody>
        </p:sp>
        <p:cxnSp>
          <p:nvCxnSpPr>
            <p:cNvPr id="73" name="Conector recto de flecha 72"/>
            <p:cNvCxnSpPr>
              <a:stCxn id="26" idx="2"/>
              <a:endCxn id="65" idx="0"/>
            </p:cNvCxnSpPr>
            <p:nvPr/>
          </p:nvCxnSpPr>
          <p:spPr>
            <a:xfrm flipH="1">
              <a:off x="3673024" y="4126393"/>
              <a:ext cx="70237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26" idx="2"/>
              <a:endCxn id="68" idx="0"/>
            </p:cNvCxnSpPr>
            <p:nvPr/>
          </p:nvCxnSpPr>
          <p:spPr>
            <a:xfrm>
              <a:off x="4375401" y="4126393"/>
              <a:ext cx="78497" cy="78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stCxn id="26" idx="2"/>
              <a:endCxn id="67" idx="0"/>
            </p:cNvCxnSpPr>
            <p:nvPr/>
          </p:nvCxnSpPr>
          <p:spPr>
            <a:xfrm>
              <a:off x="4375401" y="4126393"/>
              <a:ext cx="650605" cy="790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/>
            <p:cNvSpPr txBox="1"/>
            <p:nvPr/>
          </p:nvSpPr>
          <p:spPr>
            <a:xfrm>
              <a:off x="0" y="5116334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684643" y="5129700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1432955" y="5116389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245081" y="4690613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4031913" y="4669645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4971460" y="4662788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6510710" y="4717590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297542" y="4696622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8010480" y="4739180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6762855" y="5314366"/>
            <a:ext cx="2074159" cy="1547157"/>
            <a:chOff x="6762855" y="5314366"/>
            <a:chExt cx="2074159" cy="1547157"/>
          </a:xfrm>
        </p:grpSpPr>
        <p:sp>
          <p:nvSpPr>
            <p:cNvPr id="121" name="CuadroTexto 120"/>
            <p:cNvSpPr txBox="1"/>
            <p:nvPr/>
          </p:nvSpPr>
          <p:spPr>
            <a:xfrm>
              <a:off x="6762855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8271058" y="6307681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1x1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7494383" y="6307598"/>
              <a:ext cx="56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solas"/>
                  <a:cs typeface="Consolas"/>
                </a:rPr>
                <a:t>2x2</a:t>
              </a:r>
              <a:endParaRPr lang="es-ES" dirty="0">
                <a:latin typeface="Consolas"/>
                <a:cs typeface="Consolas"/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6776890" y="6522969"/>
              <a:ext cx="522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_hi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7590179" y="6519446"/>
              <a:ext cx="454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_c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8313814" y="6506135"/>
              <a:ext cx="52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r>
                <a:rPr lang="es-ES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_lo</a:t>
              </a:r>
              <a:endParaRPr lang="es-E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7" name="Conector recto de flecha 126"/>
            <p:cNvCxnSpPr>
              <a:stCxn id="64" idx="2"/>
              <a:endCxn id="121" idx="0"/>
            </p:cNvCxnSpPr>
            <p:nvPr/>
          </p:nvCxnSpPr>
          <p:spPr>
            <a:xfrm flipH="1">
              <a:off x="7045557" y="5314366"/>
              <a:ext cx="781917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>
              <a:stCxn id="64" idx="2"/>
              <a:endCxn id="123" idx="0"/>
            </p:cNvCxnSpPr>
            <p:nvPr/>
          </p:nvCxnSpPr>
          <p:spPr>
            <a:xfrm flipH="1">
              <a:off x="7777085" y="5314366"/>
              <a:ext cx="50389" cy="993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>
              <a:stCxn id="64" idx="2"/>
              <a:endCxn id="122" idx="0"/>
            </p:cNvCxnSpPr>
            <p:nvPr/>
          </p:nvCxnSpPr>
          <p:spPr>
            <a:xfrm>
              <a:off x="7827474" y="5314366"/>
              <a:ext cx="726286" cy="9933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13801" y="1910987"/>
            <a:ext cx="4739123" cy="190500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7055556" y="5319889"/>
            <a:ext cx="663222" cy="931333"/>
          </a:xfrm>
          <a:custGeom>
            <a:avLst/>
            <a:gdLst>
              <a:gd name="connsiteX0" fmla="*/ 0 w 663222"/>
              <a:gd name="connsiteY0" fmla="*/ 931333 h 931333"/>
              <a:gd name="connsiteX1" fmla="*/ 112888 w 663222"/>
              <a:gd name="connsiteY1" fmla="*/ 310444 h 931333"/>
              <a:gd name="connsiteX2" fmla="*/ 663222 w 663222"/>
              <a:gd name="connsiteY2" fmla="*/ 0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222" h="931333">
                <a:moveTo>
                  <a:pt x="0" y="931333"/>
                </a:moveTo>
                <a:cubicBezTo>
                  <a:pt x="1175" y="698499"/>
                  <a:pt x="2351" y="465666"/>
                  <a:pt x="112888" y="310444"/>
                </a:cubicBezTo>
                <a:cubicBezTo>
                  <a:pt x="223425" y="155222"/>
                  <a:pt x="663222" y="0"/>
                  <a:pt x="663222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216625" y="519833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Forma libre 57"/>
          <p:cNvSpPr/>
          <p:nvPr/>
        </p:nvSpPr>
        <p:spPr>
          <a:xfrm flipH="1">
            <a:off x="7939447" y="5319889"/>
            <a:ext cx="663222" cy="931333"/>
          </a:xfrm>
          <a:custGeom>
            <a:avLst/>
            <a:gdLst>
              <a:gd name="connsiteX0" fmla="*/ 0 w 663222"/>
              <a:gd name="connsiteY0" fmla="*/ 931333 h 931333"/>
              <a:gd name="connsiteX1" fmla="*/ 112888 w 663222"/>
              <a:gd name="connsiteY1" fmla="*/ 310444 h 931333"/>
              <a:gd name="connsiteX2" fmla="*/ 663222 w 663222"/>
              <a:gd name="connsiteY2" fmla="*/ 0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222" h="931333">
                <a:moveTo>
                  <a:pt x="0" y="931333"/>
                </a:moveTo>
                <a:cubicBezTo>
                  <a:pt x="1175" y="698499"/>
                  <a:pt x="2351" y="465666"/>
                  <a:pt x="112888" y="310444"/>
                </a:cubicBezTo>
                <a:cubicBezTo>
                  <a:pt x="223425" y="155222"/>
                  <a:pt x="663222" y="0"/>
                  <a:pt x="663222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8175983" y="52011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7577031" y="5319889"/>
            <a:ext cx="240525" cy="959555"/>
          </a:xfrm>
          <a:custGeom>
            <a:avLst/>
            <a:gdLst>
              <a:gd name="connsiteX0" fmla="*/ 184080 w 240525"/>
              <a:gd name="connsiteY0" fmla="*/ 959555 h 959555"/>
              <a:gd name="connsiteX1" fmla="*/ 636 w 240525"/>
              <a:gd name="connsiteY1" fmla="*/ 578555 h 959555"/>
              <a:gd name="connsiteX2" fmla="*/ 240525 w 240525"/>
              <a:gd name="connsiteY2" fmla="*/ 0 h 95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25" h="959555">
                <a:moveTo>
                  <a:pt x="184080" y="959555"/>
                </a:moveTo>
                <a:cubicBezTo>
                  <a:pt x="87654" y="849018"/>
                  <a:pt x="-8771" y="738481"/>
                  <a:pt x="636" y="578555"/>
                </a:cubicBezTo>
                <a:cubicBezTo>
                  <a:pt x="10043" y="418629"/>
                  <a:pt x="240525" y="0"/>
                  <a:pt x="24052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/>
          <p:cNvSpPr txBox="1"/>
          <p:nvPr/>
        </p:nvSpPr>
        <p:spPr>
          <a:xfrm>
            <a:off x="7537977" y="565799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Forma libre 5"/>
          <p:cNvSpPr/>
          <p:nvPr/>
        </p:nvSpPr>
        <p:spPr>
          <a:xfrm>
            <a:off x="254000" y="4021667"/>
            <a:ext cx="1580444" cy="846666"/>
          </a:xfrm>
          <a:custGeom>
            <a:avLst/>
            <a:gdLst>
              <a:gd name="connsiteX0" fmla="*/ 0 w 1580444"/>
              <a:gd name="connsiteY0" fmla="*/ 846666 h 846666"/>
              <a:gd name="connsiteX1" fmla="*/ 747889 w 1580444"/>
              <a:gd name="connsiteY1" fmla="*/ 169333 h 846666"/>
              <a:gd name="connsiteX2" fmla="*/ 1580444 w 1580444"/>
              <a:gd name="connsiteY2" fmla="*/ 0 h 84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444" h="846666">
                <a:moveTo>
                  <a:pt x="0" y="846666"/>
                </a:moveTo>
                <a:cubicBezTo>
                  <a:pt x="242241" y="578555"/>
                  <a:pt x="484482" y="310444"/>
                  <a:pt x="747889" y="169333"/>
                </a:cubicBezTo>
                <a:cubicBezTo>
                  <a:pt x="1011296" y="28222"/>
                  <a:pt x="1580444" y="0"/>
                  <a:pt x="1580444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1432955" y="36913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Forma libre 6"/>
          <p:cNvSpPr/>
          <p:nvPr/>
        </p:nvSpPr>
        <p:spPr>
          <a:xfrm>
            <a:off x="1721556" y="4078111"/>
            <a:ext cx="731818" cy="874889"/>
          </a:xfrm>
          <a:custGeom>
            <a:avLst/>
            <a:gdLst>
              <a:gd name="connsiteX0" fmla="*/ 0 w 731818"/>
              <a:gd name="connsiteY0" fmla="*/ 874889 h 874889"/>
              <a:gd name="connsiteX1" fmla="*/ 705555 w 731818"/>
              <a:gd name="connsiteY1" fmla="*/ 381000 h 874889"/>
              <a:gd name="connsiteX2" fmla="*/ 592666 w 731818"/>
              <a:gd name="connsiteY2" fmla="*/ 0 h 87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818" h="874889">
                <a:moveTo>
                  <a:pt x="0" y="874889"/>
                </a:moveTo>
                <a:cubicBezTo>
                  <a:pt x="303388" y="700852"/>
                  <a:pt x="606777" y="526815"/>
                  <a:pt x="705555" y="381000"/>
                </a:cubicBezTo>
                <a:cubicBezTo>
                  <a:pt x="804333" y="235185"/>
                  <a:pt x="592666" y="0"/>
                  <a:pt x="592666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/>
          <p:cNvSpPr txBox="1"/>
          <p:nvPr/>
        </p:nvSpPr>
        <p:spPr>
          <a:xfrm>
            <a:off x="2444093" y="4078111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959556" y="4064000"/>
            <a:ext cx="1185333" cy="818444"/>
          </a:xfrm>
          <a:custGeom>
            <a:avLst/>
            <a:gdLst>
              <a:gd name="connsiteX0" fmla="*/ 0 w 1185333"/>
              <a:gd name="connsiteY0" fmla="*/ 818444 h 818444"/>
              <a:gd name="connsiteX1" fmla="*/ 268111 w 1185333"/>
              <a:gd name="connsiteY1" fmla="*/ 254000 h 818444"/>
              <a:gd name="connsiteX2" fmla="*/ 1185333 w 1185333"/>
              <a:gd name="connsiteY2" fmla="*/ 0 h 8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818444">
                <a:moveTo>
                  <a:pt x="0" y="818444"/>
                </a:moveTo>
                <a:cubicBezTo>
                  <a:pt x="35277" y="604425"/>
                  <a:pt x="70555" y="390407"/>
                  <a:pt x="268111" y="254000"/>
                </a:cubicBezTo>
                <a:cubicBezTo>
                  <a:pt x="465667" y="117593"/>
                  <a:pt x="1185333" y="0"/>
                  <a:pt x="118533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CuadroTexto 70"/>
          <p:cNvSpPr txBox="1"/>
          <p:nvPr/>
        </p:nvSpPr>
        <p:spPr>
          <a:xfrm>
            <a:off x="1341959" y="41263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35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3569109" y="4049889"/>
            <a:ext cx="523113" cy="776111"/>
          </a:xfrm>
          <a:custGeom>
            <a:avLst/>
            <a:gdLst>
              <a:gd name="connsiteX0" fmla="*/ 99780 w 523113"/>
              <a:gd name="connsiteY0" fmla="*/ 776111 h 776111"/>
              <a:gd name="connsiteX1" fmla="*/ 29224 w 523113"/>
              <a:gd name="connsiteY1" fmla="*/ 310444 h 776111"/>
              <a:gd name="connsiteX2" fmla="*/ 523113 w 523113"/>
              <a:gd name="connsiteY2" fmla="*/ 0 h 77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113" h="776111">
                <a:moveTo>
                  <a:pt x="99780" y="776111"/>
                </a:moveTo>
                <a:cubicBezTo>
                  <a:pt x="29224" y="607953"/>
                  <a:pt x="-41331" y="439796"/>
                  <a:pt x="29224" y="310444"/>
                </a:cubicBezTo>
                <a:cubicBezTo>
                  <a:pt x="99779" y="181092"/>
                  <a:pt x="523113" y="0"/>
                  <a:pt x="52311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3535193" y="397250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Forma libre 73"/>
          <p:cNvSpPr/>
          <p:nvPr/>
        </p:nvSpPr>
        <p:spPr>
          <a:xfrm flipH="1">
            <a:off x="4619322" y="4144065"/>
            <a:ext cx="523113" cy="776111"/>
          </a:xfrm>
          <a:custGeom>
            <a:avLst/>
            <a:gdLst>
              <a:gd name="connsiteX0" fmla="*/ 99780 w 523113"/>
              <a:gd name="connsiteY0" fmla="*/ 776111 h 776111"/>
              <a:gd name="connsiteX1" fmla="*/ 29224 w 523113"/>
              <a:gd name="connsiteY1" fmla="*/ 310444 h 776111"/>
              <a:gd name="connsiteX2" fmla="*/ 523113 w 523113"/>
              <a:gd name="connsiteY2" fmla="*/ 0 h 77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113" h="776111">
                <a:moveTo>
                  <a:pt x="99780" y="776111"/>
                </a:moveTo>
                <a:cubicBezTo>
                  <a:pt x="29224" y="607953"/>
                  <a:pt x="-41331" y="439796"/>
                  <a:pt x="29224" y="310444"/>
                </a:cubicBezTo>
                <a:cubicBezTo>
                  <a:pt x="99779" y="181092"/>
                  <a:pt x="523113" y="0"/>
                  <a:pt x="52311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/>
          <p:cNvSpPr txBox="1"/>
          <p:nvPr/>
        </p:nvSpPr>
        <p:spPr>
          <a:xfrm>
            <a:off x="4743304" y="394430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4148587" y="4134556"/>
            <a:ext cx="225857" cy="705555"/>
          </a:xfrm>
          <a:custGeom>
            <a:avLst/>
            <a:gdLst>
              <a:gd name="connsiteX0" fmla="*/ 225857 w 225857"/>
              <a:gd name="connsiteY0" fmla="*/ 705555 h 705555"/>
              <a:gd name="connsiteX1" fmla="*/ 80 w 225857"/>
              <a:gd name="connsiteY1" fmla="*/ 508000 h 705555"/>
              <a:gd name="connsiteX2" fmla="*/ 197635 w 225857"/>
              <a:gd name="connsiteY2" fmla="*/ 0 h 70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7" h="705555">
                <a:moveTo>
                  <a:pt x="225857" y="705555"/>
                </a:moveTo>
                <a:cubicBezTo>
                  <a:pt x="115320" y="665573"/>
                  <a:pt x="4784" y="625592"/>
                  <a:pt x="80" y="508000"/>
                </a:cubicBezTo>
                <a:cubicBezTo>
                  <a:pt x="-4624" y="390408"/>
                  <a:pt x="197635" y="0"/>
                  <a:pt x="19763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/>
          <p:cNvSpPr txBox="1"/>
          <p:nvPr/>
        </p:nvSpPr>
        <p:spPr>
          <a:xfrm>
            <a:off x="3857020" y="4115407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126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rma libre 10"/>
          <p:cNvSpPr/>
          <p:nvPr/>
        </p:nvSpPr>
        <p:spPr>
          <a:xfrm>
            <a:off x="6460622" y="4106333"/>
            <a:ext cx="566711" cy="790223"/>
          </a:xfrm>
          <a:custGeom>
            <a:avLst/>
            <a:gdLst>
              <a:gd name="connsiteX0" fmla="*/ 566711 w 566711"/>
              <a:gd name="connsiteY0" fmla="*/ 790223 h 790223"/>
              <a:gd name="connsiteX1" fmla="*/ 2267 w 566711"/>
              <a:gd name="connsiteY1" fmla="*/ 451556 h 790223"/>
              <a:gd name="connsiteX2" fmla="*/ 355045 w 566711"/>
              <a:gd name="connsiteY2" fmla="*/ 0 h 7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711" h="790223">
                <a:moveTo>
                  <a:pt x="566711" y="790223"/>
                </a:moveTo>
                <a:cubicBezTo>
                  <a:pt x="302128" y="686741"/>
                  <a:pt x="37545" y="583260"/>
                  <a:pt x="2267" y="451556"/>
                </a:cubicBezTo>
                <a:cubicBezTo>
                  <a:pt x="-33011" y="319852"/>
                  <a:pt x="355045" y="0"/>
                  <a:pt x="35504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/>
          <p:cNvSpPr txBox="1"/>
          <p:nvPr/>
        </p:nvSpPr>
        <p:spPr>
          <a:xfrm>
            <a:off x="6308558" y="4046047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21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rma libre 12"/>
          <p:cNvSpPr/>
          <p:nvPr/>
        </p:nvSpPr>
        <p:spPr>
          <a:xfrm>
            <a:off x="7196667" y="4035778"/>
            <a:ext cx="1368777" cy="860778"/>
          </a:xfrm>
          <a:custGeom>
            <a:avLst/>
            <a:gdLst>
              <a:gd name="connsiteX0" fmla="*/ 1368777 w 1368777"/>
              <a:gd name="connsiteY0" fmla="*/ 860778 h 860778"/>
              <a:gd name="connsiteX1" fmla="*/ 1016000 w 1368777"/>
              <a:gd name="connsiteY1" fmla="*/ 169333 h 860778"/>
              <a:gd name="connsiteX2" fmla="*/ 0 w 1368777"/>
              <a:gd name="connsiteY2" fmla="*/ 0 h 86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777" h="860778">
                <a:moveTo>
                  <a:pt x="1368777" y="860778"/>
                </a:moveTo>
                <a:cubicBezTo>
                  <a:pt x="1306453" y="586787"/>
                  <a:pt x="1244129" y="312796"/>
                  <a:pt x="1016000" y="169333"/>
                </a:cubicBezTo>
                <a:cubicBezTo>
                  <a:pt x="787871" y="25870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325922" y="3761855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rma libre 13"/>
          <p:cNvSpPr/>
          <p:nvPr/>
        </p:nvSpPr>
        <p:spPr>
          <a:xfrm>
            <a:off x="6956778" y="4120444"/>
            <a:ext cx="869709" cy="776112"/>
          </a:xfrm>
          <a:custGeom>
            <a:avLst/>
            <a:gdLst>
              <a:gd name="connsiteX0" fmla="*/ 846666 w 869709"/>
              <a:gd name="connsiteY0" fmla="*/ 776112 h 776112"/>
              <a:gd name="connsiteX1" fmla="*/ 762000 w 869709"/>
              <a:gd name="connsiteY1" fmla="*/ 282223 h 776112"/>
              <a:gd name="connsiteX2" fmla="*/ 0 w 869709"/>
              <a:gd name="connsiteY2" fmla="*/ 0 h 77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709" h="776112">
                <a:moveTo>
                  <a:pt x="846666" y="776112"/>
                </a:moveTo>
                <a:cubicBezTo>
                  <a:pt x="874888" y="593843"/>
                  <a:pt x="903111" y="411575"/>
                  <a:pt x="762000" y="282223"/>
                </a:cubicBezTo>
                <a:cubicBezTo>
                  <a:pt x="620889" y="152871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7695770" y="4199935"/>
            <a:ext cx="12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100+20+1=121</a:t>
            </a:r>
            <a:endParaRPr lang="es-ES" sz="1400" b="1" dirty="0"/>
          </a:p>
        </p:txBody>
      </p:sp>
      <p:sp>
        <p:nvSpPr>
          <p:cNvPr id="15" name="Forma libre 14"/>
          <p:cNvSpPr/>
          <p:nvPr/>
        </p:nvSpPr>
        <p:spPr>
          <a:xfrm>
            <a:off x="2159000" y="3104444"/>
            <a:ext cx="1524000" cy="620889"/>
          </a:xfrm>
          <a:custGeom>
            <a:avLst/>
            <a:gdLst>
              <a:gd name="connsiteX0" fmla="*/ 0 w 1524000"/>
              <a:gd name="connsiteY0" fmla="*/ 620889 h 620889"/>
              <a:gd name="connsiteX1" fmla="*/ 338667 w 1524000"/>
              <a:gd name="connsiteY1" fmla="*/ 169334 h 620889"/>
              <a:gd name="connsiteX2" fmla="*/ 1524000 w 1524000"/>
              <a:gd name="connsiteY2" fmla="*/ 0 h 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20889">
                <a:moveTo>
                  <a:pt x="0" y="620889"/>
                </a:moveTo>
                <a:cubicBezTo>
                  <a:pt x="42333" y="446852"/>
                  <a:pt x="84667" y="272815"/>
                  <a:pt x="338667" y="169334"/>
                </a:cubicBezTo>
                <a:cubicBezTo>
                  <a:pt x="592667" y="65853"/>
                  <a:pt x="1524000" y="0"/>
                  <a:pt x="1524000" y="0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432955" y="288499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200+130+20=350</a:t>
            </a:r>
            <a:endParaRPr lang="es-ES" sz="14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308343" y="3254329"/>
            <a:ext cx="0" cy="51684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2698020" y="3463395"/>
            <a:ext cx="163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4500+630+18=5148</a:t>
            </a:r>
            <a:endParaRPr lang="es-ES" sz="1400" b="1" dirty="0"/>
          </a:p>
        </p:txBody>
      </p:sp>
      <p:sp>
        <p:nvSpPr>
          <p:cNvPr id="20" name="Forma libre 19"/>
          <p:cNvSpPr/>
          <p:nvPr/>
        </p:nvSpPr>
        <p:spPr>
          <a:xfrm>
            <a:off x="5136444" y="3104412"/>
            <a:ext cx="1651000" cy="620921"/>
          </a:xfrm>
          <a:custGeom>
            <a:avLst/>
            <a:gdLst>
              <a:gd name="connsiteX0" fmla="*/ 1651000 w 1651000"/>
              <a:gd name="connsiteY0" fmla="*/ 620921 h 620921"/>
              <a:gd name="connsiteX1" fmla="*/ 1001889 w 1651000"/>
              <a:gd name="connsiteY1" fmla="*/ 98810 h 620921"/>
              <a:gd name="connsiteX2" fmla="*/ 0 w 1651000"/>
              <a:gd name="connsiteY2" fmla="*/ 32 h 62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620921">
                <a:moveTo>
                  <a:pt x="1651000" y="620921"/>
                </a:moveTo>
                <a:cubicBezTo>
                  <a:pt x="1464028" y="411606"/>
                  <a:pt x="1277056" y="202291"/>
                  <a:pt x="1001889" y="98810"/>
                </a:cubicBezTo>
                <a:cubicBezTo>
                  <a:pt x="726722" y="-4672"/>
                  <a:pt x="0" y="32"/>
                  <a:pt x="0" y="32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uadroTexto 88"/>
          <p:cNvSpPr txBox="1"/>
          <p:nvPr/>
        </p:nvSpPr>
        <p:spPr>
          <a:xfrm>
            <a:off x="6135935" y="2874392"/>
            <a:ext cx="163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2100+680+32=2812</a:t>
            </a:r>
            <a:endParaRPr lang="es-ES" sz="1400" b="1" dirty="0"/>
          </a:p>
        </p:txBody>
      </p:sp>
      <p:cxnSp>
        <p:nvCxnSpPr>
          <p:cNvPr id="90" name="Conector recto de flecha 89"/>
          <p:cNvCxnSpPr/>
          <p:nvPr/>
        </p:nvCxnSpPr>
        <p:spPr>
          <a:xfrm flipV="1">
            <a:off x="4400374" y="2410486"/>
            <a:ext cx="0" cy="51684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4387302" y="2330999"/>
            <a:ext cx="263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3500000+198600+2812=3701412 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94980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Time Complexity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-16433" y="1157108"/>
            <a:ext cx="6126062" cy="35394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Karatsuba</a:t>
            </a:r>
            <a:r>
              <a:rPr lang="en-GB" sz="1600" dirty="0" smtClean="0">
                <a:latin typeface="Consolas"/>
                <a:cs typeface="Consolas"/>
              </a:rPr>
              <a:t>(</a:t>
            </a:r>
            <a:r>
              <a:rPr lang="en-GB" sz="1600" dirty="0" err="1" smtClean="0">
                <a:latin typeface="Consolas"/>
                <a:cs typeface="Consolas"/>
              </a:rPr>
              <a:t>x,y</a:t>
            </a:r>
            <a:r>
              <a:rPr lang="en-GB" sz="1600" dirty="0" smtClean="0">
                <a:latin typeface="Consolas"/>
                <a:cs typeface="Consolas"/>
              </a:rPr>
              <a:t>)</a:t>
            </a:r>
            <a:r>
              <a:rPr lang="en-GB" sz="1600" b="1" dirty="0" smtClean="0">
                <a:latin typeface="Consolas"/>
                <a:cs typeface="Consolas"/>
              </a:rPr>
              <a:t>: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	if</a:t>
            </a:r>
            <a:r>
              <a:rPr lang="en-GB" sz="1600" dirty="0" smtClean="0">
                <a:latin typeface="Consolas"/>
                <a:cs typeface="Consolas"/>
              </a:rPr>
              <a:t> x or y has one digit </a:t>
            </a:r>
            <a:r>
              <a:rPr lang="en-GB" sz="1600" b="1" dirty="0" smtClean="0">
                <a:latin typeface="Consolas"/>
                <a:cs typeface="Consolas"/>
              </a:rPr>
              <a:t>then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dirty="0" smtClean="0">
                <a:latin typeface="Consolas"/>
                <a:cs typeface="Consolas"/>
              </a:rPr>
              <a:t>    	return x * y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else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dirty="0" smtClean="0">
                <a:latin typeface="Consolas"/>
                <a:cs typeface="Consolas"/>
              </a:rPr>
              <a:t>    w &lt;- number of digits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latin typeface="Consolas"/>
                <a:cs typeface="Consolas"/>
              </a:rPr>
              <a:t>x_hi</a:t>
            </a:r>
            <a:r>
              <a:rPr lang="en-GB" sz="1600" dirty="0" smtClean="0">
                <a:latin typeface="Consolas"/>
                <a:cs typeface="Consolas"/>
              </a:rPr>
              <a:t> &lt;- left half of x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x_lo</a:t>
            </a:r>
            <a:r>
              <a:rPr lang="en-GB" sz="1600" dirty="0" smtClean="0">
                <a:latin typeface="Consolas"/>
                <a:cs typeface="Consolas"/>
              </a:rPr>
              <a:t> &lt;- right half of x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y_hi</a:t>
            </a:r>
            <a:r>
              <a:rPr lang="en-GB" sz="1600" dirty="0" smtClean="0">
                <a:latin typeface="Consolas"/>
                <a:cs typeface="Consolas"/>
              </a:rPr>
              <a:t> &lt;- left half of y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y_lo</a:t>
            </a:r>
            <a:r>
              <a:rPr lang="en-GB" sz="1600" dirty="0" smtClean="0">
                <a:latin typeface="Consolas"/>
                <a:cs typeface="Consolas"/>
              </a:rPr>
              <a:t> &lt;- right half of y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 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z_hi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x_hi,y_hi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z_c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x_hi+x_lo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y_hi+y_lo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    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z_lo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 &lt;-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Karatsuba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x_lo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GB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y_lo</a:t>
            </a:r>
            <a:r>
              <a:rPr lang="en-GB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GB" sz="1600" dirty="0" smtClean="0">
                <a:latin typeface="Consolas"/>
                <a:cs typeface="Consolas"/>
              </a:rPr>
              <a:t>    </a:t>
            </a:r>
            <a:r>
              <a:rPr lang="en-GB" sz="1600" b="1" dirty="0" smtClean="0">
                <a:latin typeface="Consolas"/>
                <a:cs typeface="Consolas"/>
              </a:rPr>
              <a:t>return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z_hi</a:t>
            </a:r>
            <a:r>
              <a:rPr lang="en-GB" sz="1600" dirty="0" smtClean="0">
                <a:latin typeface="Consolas"/>
                <a:cs typeface="Consolas"/>
              </a:rPr>
              <a:t>*10</a:t>
            </a:r>
            <a:r>
              <a:rPr lang="en-GB" sz="1600" baseline="30000" dirty="0">
                <a:latin typeface="Consolas"/>
                <a:cs typeface="Consolas"/>
              </a:rPr>
              <a:t>w</a:t>
            </a:r>
            <a:r>
              <a:rPr lang="en-GB" sz="1600" dirty="0" smtClean="0">
                <a:latin typeface="Consolas"/>
                <a:cs typeface="Consolas"/>
              </a:rPr>
              <a:t> + (</a:t>
            </a:r>
            <a:r>
              <a:rPr lang="en-GB" sz="1600" dirty="0" err="1" smtClean="0">
                <a:latin typeface="Consolas"/>
                <a:cs typeface="Consolas"/>
              </a:rPr>
              <a:t>z_c</a:t>
            </a:r>
            <a:r>
              <a:rPr lang="en-GB" sz="1600" dirty="0" smtClean="0">
                <a:latin typeface="Consolas"/>
                <a:cs typeface="Consolas"/>
              </a:rPr>
              <a:t> - </a:t>
            </a:r>
            <a:r>
              <a:rPr lang="en-GB" sz="1600" dirty="0" err="1" smtClean="0">
                <a:latin typeface="Consolas"/>
                <a:cs typeface="Consolas"/>
              </a:rPr>
              <a:t>z_hi</a:t>
            </a:r>
            <a:r>
              <a:rPr lang="en-GB" sz="1600" dirty="0" smtClean="0">
                <a:latin typeface="Consolas"/>
                <a:cs typeface="Consolas"/>
              </a:rPr>
              <a:t> - </a:t>
            </a:r>
            <a:r>
              <a:rPr lang="en-GB" sz="1600" dirty="0" err="1" smtClean="0">
                <a:latin typeface="Consolas"/>
                <a:cs typeface="Consolas"/>
              </a:rPr>
              <a:t>z_lo</a:t>
            </a:r>
            <a:r>
              <a:rPr lang="en-GB" sz="1600" dirty="0" smtClean="0">
                <a:latin typeface="Consolas"/>
                <a:cs typeface="Consolas"/>
              </a:rPr>
              <a:t>)*10</a:t>
            </a:r>
            <a:r>
              <a:rPr lang="en-GB" sz="1600" baseline="30000" dirty="0">
                <a:latin typeface="Consolas"/>
                <a:cs typeface="Consolas"/>
              </a:rPr>
              <a:t>w</a:t>
            </a:r>
            <a:r>
              <a:rPr lang="en-GB" sz="1600" baseline="30000" dirty="0" smtClean="0">
                <a:latin typeface="Consolas"/>
                <a:cs typeface="Consolas"/>
              </a:rPr>
              <a:t>/2</a:t>
            </a:r>
            <a:r>
              <a:rPr lang="en-GB" sz="1600" dirty="0" smtClean="0">
                <a:latin typeface="Consolas"/>
                <a:cs typeface="Consolas"/>
              </a:rPr>
              <a:t> + </a:t>
            </a:r>
            <a:r>
              <a:rPr lang="en-GB" sz="1600" dirty="0" err="1" smtClean="0">
                <a:latin typeface="Consolas"/>
                <a:cs typeface="Consolas"/>
              </a:rPr>
              <a:t>z_lo</a:t>
            </a:r>
            <a:endParaRPr lang="en-GB" sz="1600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end of if</a:t>
            </a:r>
            <a:endParaRPr lang="en-GB" sz="1600" dirty="0">
              <a:latin typeface="Consolas"/>
              <a:cs typeface="Consolas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848079" y="3183006"/>
            <a:ext cx="3570980" cy="747889"/>
            <a:chOff x="5218766" y="4536723"/>
            <a:chExt cx="3570980" cy="747889"/>
          </a:xfrm>
        </p:grpSpPr>
        <p:sp>
          <p:nvSpPr>
            <p:cNvPr id="45" name="Cerrar llave 44"/>
            <p:cNvSpPr/>
            <p:nvPr/>
          </p:nvSpPr>
          <p:spPr>
            <a:xfrm>
              <a:off x="5218766" y="4536723"/>
              <a:ext cx="340702" cy="74083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614746" y="4576726"/>
              <a:ext cx="317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Three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multiplications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of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half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size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of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original </a:t>
              </a:r>
              <a:r>
                <a:rPr lang="es-ES" sz="20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numbers</a:t>
              </a:r>
              <a:r>
                <a:rPr lang="es-ES" sz="2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endParaRPr lang="es-ES" sz="2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3359706" y="4894657"/>
            <a:ext cx="29767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T(w) = 3 T(w/2) + O(w) 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6108075" y="4373373"/>
            <a:ext cx="3407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561666" y="4050207"/>
            <a:ext cx="23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sums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/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substractions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=&gt; 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(1)</a:t>
            </a: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Multiply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w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=&gt;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(w)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59706" y="5306322"/>
            <a:ext cx="2976746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Using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>
                <a:latin typeface="Arial Narrow"/>
                <a:cs typeface="Arial Narrow"/>
              </a:rPr>
              <a:t>the</a:t>
            </a:r>
            <a:r>
              <a:rPr lang="es-ES" sz="2000" dirty="0">
                <a:latin typeface="Arial Narrow"/>
                <a:cs typeface="Arial Narrow"/>
              </a:rPr>
              <a:t> </a:t>
            </a:r>
            <a:r>
              <a:rPr lang="es-ES" sz="2000" dirty="0" smtClean="0">
                <a:latin typeface="Arial Narrow"/>
                <a:cs typeface="Arial Narrow"/>
              </a:rPr>
              <a:t>Master </a:t>
            </a:r>
            <a:r>
              <a:rPr lang="es-ES" sz="2000" dirty="0" err="1">
                <a:latin typeface="Arial Narrow"/>
                <a:cs typeface="Arial Narrow"/>
              </a:rPr>
              <a:t>T</a:t>
            </a:r>
            <a:r>
              <a:rPr lang="es-ES" sz="2000" dirty="0" err="1" smtClean="0">
                <a:latin typeface="Arial Narrow"/>
                <a:cs typeface="Arial Narrow"/>
              </a:rPr>
              <a:t>heorem</a:t>
            </a:r>
            <a:r>
              <a:rPr lang="es-ES" sz="2000" dirty="0">
                <a:latin typeface="Arial Narrow"/>
                <a:cs typeface="Arial Narrow"/>
              </a:rPr>
              <a:t>:</a:t>
            </a:r>
          </a:p>
          <a:p>
            <a:r>
              <a:rPr lang="en-US" dirty="0"/>
              <a:t>•  a = 3, b = 2, c = 1 ⇒ case 1</a:t>
            </a:r>
          </a:p>
          <a:p>
            <a:r>
              <a:rPr lang="en-US" dirty="0"/>
              <a:t>• log</a:t>
            </a:r>
            <a:r>
              <a:rPr lang="en-US" baseline="-25000" dirty="0"/>
              <a:t>𝑏</a:t>
            </a:r>
            <a:r>
              <a:rPr lang="en-US" dirty="0"/>
              <a:t> 𝑎 = log</a:t>
            </a:r>
            <a:r>
              <a:rPr lang="en-US" baseline="-25000" dirty="0"/>
              <a:t>2</a:t>
            </a:r>
            <a:r>
              <a:rPr lang="en-US" dirty="0"/>
              <a:t>(3) = 1.58</a:t>
            </a:r>
          </a:p>
          <a:p>
            <a:r>
              <a:rPr lang="el-GR" dirty="0"/>
              <a:t>⇒ 𝑇 (𝑤) ∈ Θ(𝑤</a:t>
            </a:r>
            <a:r>
              <a:rPr lang="el-GR" baseline="30000" dirty="0"/>
              <a:t>1.58</a:t>
            </a:r>
            <a:r>
              <a:rPr lang="el-G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69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32429" y="2243296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 x 85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09114" y="380796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3x8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05483" y="3915062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11x13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7" name="Conector recto de flecha 6"/>
          <p:cNvCxnSpPr>
            <a:stCxn id="4" idx="2"/>
            <a:endCxn id="5" idx="0"/>
          </p:cNvCxnSpPr>
          <p:nvPr/>
        </p:nvCxnSpPr>
        <p:spPr>
          <a:xfrm flipH="1">
            <a:off x="1691816" y="2612628"/>
            <a:ext cx="2577141" cy="11953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4" idx="2"/>
            <a:endCxn id="11" idx="1"/>
          </p:cNvCxnSpPr>
          <p:nvPr/>
        </p:nvCxnSpPr>
        <p:spPr>
          <a:xfrm>
            <a:off x="4268957" y="2612628"/>
            <a:ext cx="96947" cy="1259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4" idx="2"/>
          </p:cNvCxnSpPr>
          <p:nvPr/>
        </p:nvCxnSpPr>
        <p:spPr>
          <a:xfrm>
            <a:off x="4268957" y="2612628"/>
            <a:ext cx="2399831" cy="1316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793597" y="3638692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365904" y="3702693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70953" y="3636745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55325" y="5360892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1x1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92468" y="553477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1x3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15" name="Conector recto de flecha 14"/>
          <p:cNvCxnSpPr>
            <a:stCxn id="6" idx="2"/>
            <a:endCxn id="13" idx="0"/>
          </p:cNvCxnSpPr>
          <p:nvPr/>
        </p:nvCxnSpPr>
        <p:spPr>
          <a:xfrm flipH="1">
            <a:off x="1738027" y="4284394"/>
            <a:ext cx="2577071" cy="1076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2"/>
          </p:cNvCxnSpPr>
          <p:nvPr/>
        </p:nvCxnSpPr>
        <p:spPr>
          <a:xfrm flipH="1">
            <a:off x="3288769" y="4284394"/>
            <a:ext cx="1026329" cy="1296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6" idx="2"/>
            <a:endCxn id="14" idx="0"/>
          </p:cNvCxnSpPr>
          <p:nvPr/>
        </p:nvCxnSpPr>
        <p:spPr>
          <a:xfrm>
            <a:off x="4315098" y="4284394"/>
            <a:ext cx="160072" cy="12503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310084" y="5135171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884338" y="5333896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420624" y="5281142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400374" y="1713067"/>
            <a:ext cx="0" cy="51684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1652461" y="2469577"/>
            <a:ext cx="2111478" cy="1269858"/>
          </a:xfrm>
          <a:custGeom>
            <a:avLst/>
            <a:gdLst>
              <a:gd name="connsiteX0" fmla="*/ 0 w 2111478"/>
              <a:gd name="connsiteY0" fmla="*/ 1269858 h 1269858"/>
              <a:gd name="connsiteX1" fmla="*/ 504919 w 2111478"/>
              <a:gd name="connsiteY1" fmla="*/ 474284 h 1269858"/>
              <a:gd name="connsiteX2" fmla="*/ 2111478 w 2111478"/>
              <a:gd name="connsiteY2" fmla="*/ 0 h 12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478" h="1269858">
                <a:moveTo>
                  <a:pt x="0" y="1269858"/>
                </a:moveTo>
                <a:cubicBezTo>
                  <a:pt x="76503" y="977892"/>
                  <a:pt x="153006" y="685927"/>
                  <a:pt x="504919" y="474284"/>
                </a:cubicBezTo>
                <a:cubicBezTo>
                  <a:pt x="856832" y="262641"/>
                  <a:pt x="2111478" y="0"/>
                  <a:pt x="2111478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2057081" y="246957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24" name="Forma libre 23"/>
          <p:cNvSpPr/>
          <p:nvPr/>
        </p:nvSpPr>
        <p:spPr>
          <a:xfrm>
            <a:off x="5033886" y="2469577"/>
            <a:ext cx="1969499" cy="1376955"/>
          </a:xfrm>
          <a:custGeom>
            <a:avLst/>
            <a:gdLst>
              <a:gd name="connsiteX0" fmla="*/ 1774865 w 1969499"/>
              <a:gd name="connsiteY0" fmla="*/ 1376955 h 1376955"/>
              <a:gd name="connsiteX1" fmla="*/ 1805466 w 1969499"/>
              <a:gd name="connsiteY1" fmla="*/ 413086 h 1376955"/>
              <a:gd name="connsiteX2" fmla="*/ 0 w 1969499"/>
              <a:gd name="connsiteY2" fmla="*/ 0 h 137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499" h="1376955">
                <a:moveTo>
                  <a:pt x="1774865" y="1376955"/>
                </a:moveTo>
                <a:cubicBezTo>
                  <a:pt x="1938071" y="1009766"/>
                  <a:pt x="2101277" y="642578"/>
                  <a:pt x="1805466" y="413086"/>
                </a:cubicBezTo>
                <a:cubicBezTo>
                  <a:pt x="1509655" y="183593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 24"/>
          <p:cNvSpPr/>
          <p:nvPr/>
        </p:nvSpPr>
        <p:spPr>
          <a:xfrm>
            <a:off x="3901359" y="2714369"/>
            <a:ext cx="336895" cy="1162762"/>
          </a:xfrm>
          <a:custGeom>
            <a:avLst/>
            <a:gdLst>
              <a:gd name="connsiteX0" fmla="*/ 290993 w 336895"/>
              <a:gd name="connsiteY0" fmla="*/ 1162762 h 1162762"/>
              <a:gd name="connsiteX1" fmla="*/ 282 w 336895"/>
              <a:gd name="connsiteY1" fmla="*/ 535482 h 1162762"/>
              <a:gd name="connsiteX2" fmla="*/ 336895 w 336895"/>
              <a:gd name="connsiteY2" fmla="*/ 0 h 116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95" h="1162762">
                <a:moveTo>
                  <a:pt x="290993" y="1162762"/>
                </a:moveTo>
                <a:cubicBezTo>
                  <a:pt x="141812" y="946019"/>
                  <a:pt x="-7368" y="729276"/>
                  <a:pt x="282" y="535482"/>
                </a:cubicBezTo>
                <a:cubicBezTo>
                  <a:pt x="7932" y="341688"/>
                  <a:pt x="336895" y="0"/>
                  <a:pt x="33689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 25"/>
          <p:cNvSpPr/>
          <p:nvPr/>
        </p:nvSpPr>
        <p:spPr>
          <a:xfrm>
            <a:off x="1744264" y="4167821"/>
            <a:ext cx="2249183" cy="1070965"/>
          </a:xfrm>
          <a:custGeom>
            <a:avLst/>
            <a:gdLst>
              <a:gd name="connsiteX0" fmla="*/ 0 w 2249183"/>
              <a:gd name="connsiteY0" fmla="*/ 1070965 h 1070965"/>
              <a:gd name="connsiteX1" fmla="*/ 780329 w 2249183"/>
              <a:gd name="connsiteY1" fmla="*/ 367188 h 1070965"/>
              <a:gd name="connsiteX2" fmla="*/ 2249183 w 2249183"/>
              <a:gd name="connsiteY2" fmla="*/ 0 h 10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183" h="1070965">
                <a:moveTo>
                  <a:pt x="0" y="1070965"/>
                </a:moveTo>
                <a:cubicBezTo>
                  <a:pt x="202732" y="808323"/>
                  <a:pt x="405465" y="545682"/>
                  <a:pt x="780329" y="367188"/>
                </a:cubicBezTo>
                <a:cubicBezTo>
                  <a:pt x="1155193" y="188694"/>
                  <a:pt x="2249183" y="0"/>
                  <a:pt x="224918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360311" y="4142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28" name="Forma libre 27"/>
          <p:cNvSpPr/>
          <p:nvPr/>
        </p:nvSpPr>
        <p:spPr>
          <a:xfrm>
            <a:off x="4467765" y="4274918"/>
            <a:ext cx="368323" cy="1116863"/>
          </a:xfrm>
          <a:custGeom>
            <a:avLst/>
            <a:gdLst>
              <a:gd name="connsiteX0" fmla="*/ 91803 w 368323"/>
              <a:gd name="connsiteY0" fmla="*/ 1116863 h 1116863"/>
              <a:gd name="connsiteX1" fmla="*/ 367213 w 368323"/>
              <a:gd name="connsiteY1" fmla="*/ 305990 h 1116863"/>
              <a:gd name="connsiteX2" fmla="*/ 0 w 368323"/>
              <a:gd name="connsiteY2" fmla="*/ 0 h 111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23" h="1116863">
                <a:moveTo>
                  <a:pt x="91803" y="1116863"/>
                </a:moveTo>
                <a:cubicBezTo>
                  <a:pt x="237158" y="804498"/>
                  <a:pt x="382514" y="492134"/>
                  <a:pt x="367213" y="305990"/>
                </a:cubicBezTo>
                <a:cubicBezTo>
                  <a:pt x="351913" y="119846"/>
                  <a:pt x="175956" y="59923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4850456" y="4327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0" name="Forma libre 29"/>
          <p:cNvSpPr/>
          <p:nvPr/>
        </p:nvSpPr>
        <p:spPr>
          <a:xfrm>
            <a:off x="3150236" y="4397314"/>
            <a:ext cx="1011518" cy="1101563"/>
          </a:xfrm>
          <a:custGeom>
            <a:avLst/>
            <a:gdLst>
              <a:gd name="connsiteX0" fmla="*/ 78183 w 1011518"/>
              <a:gd name="connsiteY0" fmla="*/ 1101563 h 1101563"/>
              <a:gd name="connsiteX1" fmla="*/ 93484 w 1011518"/>
              <a:gd name="connsiteY1" fmla="*/ 703776 h 1101563"/>
              <a:gd name="connsiteX2" fmla="*/ 1011518 w 1011518"/>
              <a:gd name="connsiteY2" fmla="*/ 0 h 110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18" h="1101563">
                <a:moveTo>
                  <a:pt x="78183" y="1101563"/>
                </a:moveTo>
                <a:cubicBezTo>
                  <a:pt x="8055" y="994466"/>
                  <a:pt x="-62072" y="887370"/>
                  <a:pt x="93484" y="703776"/>
                </a:cubicBezTo>
                <a:cubicBezTo>
                  <a:pt x="249040" y="520182"/>
                  <a:pt x="1011518" y="0"/>
                  <a:pt x="1011518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2294747" y="3469966"/>
            <a:ext cx="180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00+___+3=____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92403" y="1383312"/>
            <a:ext cx="334700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_______+______+ 40=________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2661971" y="4963395"/>
            <a:ext cx="488265" cy="3705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94877" y="5619696"/>
            <a:ext cx="488265" cy="3705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6424655" y="3930314"/>
            <a:ext cx="869498" cy="3705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6603312" y="2427377"/>
            <a:ext cx="869498" cy="3705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Multiplication Exercise (worksheet 2.1)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270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Karatsuba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015131" y="2132634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38 x 85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91816" y="3697307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3x8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188185" y="3804400"/>
            <a:ext cx="81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11x13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668788" y="3818511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8x5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42" name="Conector recto de flecha 41"/>
          <p:cNvCxnSpPr>
            <a:stCxn id="38" idx="2"/>
            <a:endCxn id="39" idx="0"/>
          </p:cNvCxnSpPr>
          <p:nvPr/>
        </p:nvCxnSpPr>
        <p:spPr>
          <a:xfrm flipH="1">
            <a:off x="1974518" y="2501966"/>
            <a:ext cx="2577141" cy="11953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8" idx="2"/>
            <a:endCxn id="46" idx="1"/>
          </p:cNvCxnSpPr>
          <p:nvPr/>
        </p:nvCxnSpPr>
        <p:spPr>
          <a:xfrm>
            <a:off x="4551659" y="2501966"/>
            <a:ext cx="96947" cy="1259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38" idx="2"/>
            <a:endCxn id="41" idx="0"/>
          </p:cNvCxnSpPr>
          <p:nvPr/>
        </p:nvCxnSpPr>
        <p:spPr>
          <a:xfrm>
            <a:off x="4551659" y="2501966"/>
            <a:ext cx="2399831" cy="1316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076299" y="3528030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648606" y="3592031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053655" y="3587279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738027" y="5250230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1x1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475170" y="5424109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1x3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3288769" y="5469923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2x4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51" name="Conector recto de flecha 50"/>
          <p:cNvCxnSpPr>
            <a:stCxn id="40" idx="2"/>
            <a:endCxn id="48" idx="0"/>
          </p:cNvCxnSpPr>
          <p:nvPr/>
        </p:nvCxnSpPr>
        <p:spPr>
          <a:xfrm flipH="1">
            <a:off x="2020729" y="4173732"/>
            <a:ext cx="2577071" cy="1076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40" idx="2"/>
            <a:endCxn id="50" idx="0"/>
          </p:cNvCxnSpPr>
          <p:nvPr/>
        </p:nvCxnSpPr>
        <p:spPr>
          <a:xfrm flipH="1">
            <a:off x="3571471" y="4173732"/>
            <a:ext cx="1026329" cy="1296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0" idx="2"/>
            <a:endCxn id="49" idx="0"/>
          </p:cNvCxnSpPr>
          <p:nvPr/>
        </p:nvCxnSpPr>
        <p:spPr>
          <a:xfrm>
            <a:off x="4597800" y="4173732"/>
            <a:ext cx="160072" cy="12503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1592786" y="5024509"/>
            <a:ext cx="5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_hi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67040" y="5223234"/>
            <a:ext cx="45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_c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703326" y="5170480"/>
            <a:ext cx="52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_lo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593762" y="223437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40</a:t>
            </a:r>
            <a:endParaRPr lang="es-ES" dirty="0"/>
          </a:p>
        </p:txBody>
      </p:sp>
      <p:cxnSp>
        <p:nvCxnSpPr>
          <p:cNvPr id="58" name="Conector recto de flecha 57"/>
          <p:cNvCxnSpPr/>
          <p:nvPr/>
        </p:nvCxnSpPr>
        <p:spPr>
          <a:xfrm flipV="1">
            <a:off x="4683076" y="1602405"/>
            <a:ext cx="0" cy="51684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orma libre 58"/>
          <p:cNvSpPr/>
          <p:nvPr/>
        </p:nvSpPr>
        <p:spPr>
          <a:xfrm>
            <a:off x="1935163" y="2358915"/>
            <a:ext cx="2111478" cy="1269858"/>
          </a:xfrm>
          <a:custGeom>
            <a:avLst/>
            <a:gdLst>
              <a:gd name="connsiteX0" fmla="*/ 0 w 2111478"/>
              <a:gd name="connsiteY0" fmla="*/ 1269858 h 1269858"/>
              <a:gd name="connsiteX1" fmla="*/ 504919 w 2111478"/>
              <a:gd name="connsiteY1" fmla="*/ 474284 h 1269858"/>
              <a:gd name="connsiteX2" fmla="*/ 2111478 w 2111478"/>
              <a:gd name="connsiteY2" fmla="*/ 0 h 12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478" h="1269858">
                <a:moveTo>
                  <a:pt x="0" y="1269858"/>
                </a:moveTo>
                <a:cubicBezTo>
                  <a:pt x="76503" y="977892"/>
                  <a:pt x="153006" y="685927"/>
                  <a:pt x="504919" y="474284"/>
                </a:cubicBezTo>
                <a:cubicBezTo>
                  <a:pt x="856832" y="262641"/>
                  <a:pt x="2111478" y="0"/>
                  <a:pt x="2111478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339783" y="235891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61" name="Forma libre 60"/>
          <p:cNvSpPr/>
          <p:nvPr/>
        </p:nvSpPr>
        <p:spPr>
          <a:xfrm>
            <a:off x="5316588" y="2358915"/>
            <a:ext cx="1969499" cy="1376955"/>
          </a:xfrm>
          <a:custGeom>
            <a:avLst/>
            <a:gdLst>
              <a:gd name="connsiteX0" fmla="*/ 1774865 w 1969499"/>
              <a:gd name="connsiteY0" fmla="*/ 1376955 h 1376955"/>
              <a:gd name="connsiteX1" fmla="*/ 1805466 w 1969499"/>
              <a:gd name="connsiteY1" fmla="*/ 413086 h 1376955"/>
              <a:gd name="connsiteX2" fmla="*/ 0 w 1969499"/>
              <a:gd name="connsiteY2" fmla="*/ 0 h 137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499" h="1376955">
                <a:moveTo>
                  <a:pt x="1774865" y="1376955"/>
                </a:moveTo>
                <a:cubicBezTo>
                  <a:pt x="1938071" y="1009766"/>
                  <a:pt x="2101277" y="642578"/>
                  <a:pt x="1805466" y="413086"/>
                </a:cubicBezTo>
                <a:cubicBezTo>
                  <a:pt x="1509655" y="183593"/>
                  <a:pt x="0" y="0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orma libre 61"/>
          <p:cNvSpPr/>
          <p:nvPr/>
        </p:nvSpPr>
        <p:spPr>
          <a:xfrm>
            <a:off x="4275867" y="2603707"/>
            <a:ext cx="336895" cy="1162762"/>
          </a:xfrm>
          <a:custGeom>
            <a:avLst/>
            <a:gdLst>
              <a:gd name="connsiteX0" fmla="*/ 290993 w 336895"/>
              <a:gd name="connsiteY0" fmla="*/ 1162762 h 1162762"/>
              <a:gd name="connsiteX1" fmla="*/ 282 w 336895"/>
              <a:gd name="connsiteY1" fmla="*/ 535482 h 1162762"/>
              <a:gd name="connsiteX2" fmla="*/ 336895 w 336895"/>
              <a:gd name="connsiteY2" fmla="*/ 0 h 116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95" h="1162762">
                <a:moveTo>
                  <a:pt x="290993" y="1162762"/>
                </a:moveTo>
                <a:cubicBezTo>
                  <a:pt x="141812" y="946019"/>
                  <a:pt x="-7368" y="729276"/>
                  <a:pt x="282" y="535482"/>
                </a:cubicBezTo>
                <a:cubicBezTo>
                  <a:pt x="7932" y="341688"/>
                  <a:pt x="336895" y="0"/>
                  <a:pt x="336895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orma libre 62"/>
          <p:cNvSpPr/>
          <p:nvPr/>
        </p:nvSpPr>
        <p:spPr>
          <a:xfrm>
            <a:off x="2026966" y="4057159"/>
            <a:ext cx="2249183" cy="1070965"/>
          </a:xfrm>
          <a:custGeom>
            <a:avLst/>
            <a:gdLst>
              <a:gd name="connsiteX0" fmla="*/ 0 w 2249183"/>
              <a:gd name="connsiteY0" fmla="*/ 1070965 h 1070965"/>
              <a:gd name="connsiteX1" fmla="*/ 780329 w 2249183"/>
              <a:gd name="connsiteY1" fmla="*/ 367188 h 1070965"/>
              <a:gd name="connsiteX2" fmla="*/ 2249183 w 2249183"/>
              <a:gd name="connsiteY2" fmla="*/ 0 h 10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183" h="1070965">
                <a:moveTo>
                  <a:pt x="0" y="1070965"/>
                </a:moveTo>
                <a:cubicBezTo>
                  <a:pt x="202732" y="808323"/>
                  <a:pt x="405465" y="545682"/>
                  <a:pt x="780329" y="367188"/>
                </a:cubicBezTo>
                <a:cubicBezTo>
                  <a:pt x="1155193" y="188694"/>
                  <a:pt x="2249183" y="0"/>
                  <a:pt x="2249183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643013" y="40318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65" name="Forma libre 64"/>
          <p:cNvSpPr/>
          <p:nvPr/>
        </p:nvSpPr>
        <p:spPr>
          <a:xfrm>
            <a:off x="4750467" y="4164256"/>
            <a:ext cx="368323" cy="1116863"/>
          </a:xfrm>
          <a:custGeom>
            <a:avLst/>
            <a:gdLst>
              <a:gd name="connsiteX0" fmla="*/ 91803 w 368323"/>
              <a:gd name="connsiteY0" fmla="*/ 1116863 h 1116863"/>
              <a:gd name="connsiteX1" fmla="*/ 367213 w 368323"/>
              <a:gd name="connsiteY1" fmla="*/ 305990 h 1116863"/>
              <a:gd name="connsiteX2" fmla="*/ 0 w 368323"/>
              <a:gd name="connsiteY2" fmla="*/ 0 h 111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23" h="1116863">
                <a:moveTo>
                  <a:pt x="91803" y="1116863"/>
                </a:moveTo>
                <a:cubicBezTo>
                  <a:pt x="237158" y="804498"/>
                  <a:pt x="382514" y="492134"/>
                  <a:pt x="367213" y="305990"/>
                </a:cubicBezTo>
                <a:cubicBezTo>
                  <a:pt x="351913" y="119846"/>
                  <a:pt x="175956" y="59923"/>
                  <a:pt x="0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/>
          <p:cNvSpPr txBox="1"/>
          <p:nvPr/>
        </p:nvSpPr>
        <p:spPr>
          <a:xfrm>
            <a:off x="5133158" y="42164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67" name="Forma libre 66"/>
          <p:cNvSpPr/>
          <p:nvPr/>
        </p:nvSpPr>
        <p:spPr>
          <a:xfrm>
            <a:off x="3432938" y="4286652"/>
            <a:ext cx="1011518" cy="1101563"/>
          </a:xfrm>
          <a:custGeom>
            <a:avLst/>
            <a:gdLst>
              <a:gd name="connsiteX0" fmla="*/ 78183 w 1011518"/>
              <a:gd name="connsiteY0" fmla="*/ 1101563 h 1101563"/>
              <a:gd name="connsiteX1" fmla="*/ 93484 w 1011518"/>
              <a:gd name="connsiteY1" fmla="*/ 703776 h 1101563"/>
              <a:gd name="connsiteX2" fmla="*/ 1011518 w 1011518"/>
              <a:gd name="connsiteY2" fmla="*/ 0 h 110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18" h="1101563">
                <a:moveTo>
                  <a:pt x="78183" y="1101563"/>
                </a:moveTo>
                <a:cubicBezTo>
                  <a:pt x="8055" y="994466"/>
                  <a:pt x="-62072" y="887370"/>
                  <a:pt x="93484" y="703776"/>
                </a:cubicBezTo>
                <a:cubicBezTo>
                  <a:pt x="249040" y="520182"/>
                  <a:pt x="1011518" y="0"/>
                  <a:pt x="1011518" y="0"/>
                </a:cubicBezTo>
              </a:path>
            </a:pathLst>
          </a:custGeom>
          <a:ln>
            <a:solidFill>
              <a:srgbClr val="7F7F7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3161880" y="48233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822265" y="3359304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00+40+3=143</a:t>
            </a:r>
            <a:endParaRPr lang="es-E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3432938" y="1272650"/>
            <a:ext cx="205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2400+790+40=</a:t>
            </a:r>
            <a:r>
              <a:rPr lang="es-ES" b="1" dirty="0" smtClean="0">
                <a:solidFill>
                  <a:srgbClr val="FF0000"/>
                </a:solidFill>
              </a:rPr>
              <a:t>3230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1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Additional Links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1111" y="1977998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mtClean="0">
                <a:hlinkClick r:id="rId2"/>
              </a:rPr>
              <a:t>http://www.cs.cmu.edu/~cburch/pgss99/lecture/0721-divide.html</a:t>
            </a:r>
            <a:endParaRPr lang="en-GB" smtClean="0"/>
          </a:p>
          <a:p>
            <a:pPr marL="285750" indent="-285750">
              <a:buFont typeface="Arial"/>
              <a:buChar char="•"/>
            </a:pPr>
            <a:r>
              <a:rPr lang="en-GB" smtClean="0"/>
              <a:t>http://www.cburch.com/csbsju/cs/160/notes/31/1.html</a:t>
            </a:r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-16433" y="1212334"/>
            <a:ext cx="759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>
                <a:latin typeface="Arial Narrow"/>
                <a:cs typeface="Arial Narrow"/>
              </a:rPr>
              <a:t>These links might be useful to remember the details of multiplication algorithms:</a:t>
            </a:r>
            <a:endParaRPr lang="en-GB" sz="20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6434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Schedule Term2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second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half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0111" y="1098224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Tue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Wed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16433" y="1360692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16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30111" y="1431247"/>
            <a:ext cx="794455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25-Feb			26-Feb			27-Feb			28-Feb			01-Mar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95829" y="2575351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000000"/>
                </a:solidFill>
              </a:rPr>
              <a:t>Lecture</a:t>
            </a:r>
            <a:r>
              <a:rPr lang="es-ES" sz="1400" b="1" dirty="0" smtClean="0">
                <a:solidFill>
                  <a:srgbClr val="000000"/>
                </a:solidFill>
              </a:rPr>
              <a:t> 17 		Lab.17					Lab.17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 smtClean="0">
                <a:solidFill>
                  <a:srgbClr val="C40A29"/>
                </a:solidFill>
              </a:rPr>
              <a:t>Numbers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>
                <a:solidFill>
                  <a:srgbClr val="FF0000"/>
                </a:solidFill>
              </a:rPr>
              <a:t>												</a:t>
            </a:r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ESSAY, 1st </a:t>
            </a:r>
            <a:r>
              <a:rPr lang="es-ES" sz="1400" b="1" dirty="0" err="1" smtClean="0">
                <a:solidFill>
                  <a:schemeClr val="accent6">
                    <a:lumMod val="75000"/>
                  </a:schemeClr>
                </a:solidFill>
              </a:rPr>
              <a:t>submission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8162" y="3534527"/>
            <a:ext cx="790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000000"/>
                </a:solidFill>
              </a:rPr>
              <a:t>Lecture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	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 smtClean="0">
                <a:solidFill>
                  <a:srgbClr val="C40A29"/>
                </a:solidFill>
              </a:rPr>
              <a:t>Recursive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functions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 smtClean="0">
              <a:solidFill>
                <a:srgbClr val="C40A29"/>
              </a:solidFill>
            </a:endParaRPr>
          </a:p>
          <a:p>
            <a:r>
              <a:rPr lang="es-ES" sz="1400" b="1" dirty="0" smtClean="0">
                <a:solidFill>
                  <a:srgbClr val="C40A29"/>
                </a:solidFill>
              </a:rPr>
              <a:t>	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Big </a:t>
            </a:r>
            <a:r>
              <a:rPr lang="es-ES" sz="1400" b="1" dirty="0" err="1" smtClean="0">
                <a:solidFill>
                  <a:srgbClr val="FF0000"/>
                </a:solidFill>
              </a:rPr>
              <a:t>Integers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												</a:t>
            </a:r>
            <a:r>
              <a:rPr lang="es-ES" sz="1400" b="1" dirty="0" smtClean="0">
                <a:solidFill>
                  <a:srgbClr val="E46C0A"/>
                </a:solidFill>
              </a:rPr>
              <a:t>ESSAY, Peer </a:t>
            </a:r>
            <a:r>
              <a:rPr lang="es-ES" sz="1400" b="1" dirty="0" err="1" smtClean="0">
                <a:solidFill>
                  <a:srgbClr val="E46C0A"/>
                </a:solidFill>
              </a:rPr>
              <a:t>assessment</a:t>
            </a:r>
            <a:r>
              <a:rPr lang="es-ES" sz="1400" b="1" dirty="0" smtClean="0">
                <a:solidFill>
                  <a:srgbClr val="000000"/>
                </a:solidFill>
              </a:rPr>
              <a:t>	</a:t>
            </a:r>
          </a:p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			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38162" y="4461440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Lab.19					Lab.19  		</a:t>
            </a:r>
            <a:r>
              <a:rPr lang="es-ES" sz="1400" b="1" dirty="0" err="1" smtClean="0">
                <a:solidFill>
                  <a:srgbClr val="C40A29"/>
                </a:solidFill>
              </a:rPr>
              <a:t>Strings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9543" y="1682580"/>
            <a:ext cx="817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Lecture</a:t>
            </a:r>
            <a:r>
              <a:rPr lang="es-ES" sz="1400" b="1" dirty="0"/>
              <a:t> </a:t>
            </a:r>
            <a:r>
              <a:rPr lang="es-ES" sz="1400" b="1" dirty="0" smtClean="0"/>
              <a:t>16		Lab.16					Lab.16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</a:rPr>
              <a:t>random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</a:rPr>
              <a:t>numbers</a:t>
            </a:r>
            <a:r>
              <a:rPr lang="es-ES" sz="1400" b="1" dirty="0" smtClean="0"/>
              <a:t>	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30111" y="2321353"/>
            <a:ext cx="7944556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948A54"/>
                </a:solidFill>
              </a:rPr>
              <a:t>04-Mar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05-Mar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06-Mar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07-Mar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08-Mar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66383" y="32780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12-Mar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13-Mar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14-Mar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15-Mar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-16433" y="22624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-20557" y="3207528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-6060" y="41626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19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4112" y="5124996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20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66384" y="4218231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19-Mar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20-Mar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22-Mar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009940" y="5364392"/>
            <a:ext cx="7908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Lab.20					Lab.20  		</a:t>
            </a:r>
            <a:r>
              <a:rPr lang="es-ES" sz="1400" b="1" dirty="0" smtClean="0">
                <a:solidFill>
                  <a:srgbClr val="C40A29"/>
                </a:solidFill>
              </a:rPr>
              <a:t>General </a:t>
            </a:r>
            <a:r>
              <a:rPr lang="es-ES" sz="1400" b="1" dirty="0" err="1" smtClean="0">
                <a:solidFill>
                  <a:srgbClr val="C40A29"/>
                </a:solidFill>
              </a:rPr>
              <a:t>Knowledge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Exercise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>
                <a:solidFill>
                  <a:srgbClr val="FF0000"/>
                </a:solidFill>
              </a:rPr>
              <a:t>	</a:t>
            </a:r>
            <a:r>
              <a:rPr lang="es-ES" sz="1400" b="1" dirty="0" smtClean="0">
                <a:solidFill>
                  <a:srgbClr val="FF0000"/>
                </a:solidFill>
              </a:rPr>
              <a:t>											</a:t>
            </a:r>
            <a:r>
              <a:rPr lang="es-ES" sz="1400" b="1" dirty="0" smtClean="0">
                <a:solidFill>
                  <a:srgbClr val="E46C0A"/>
                </a:solidFill>
              </a:rPr>
              <a:t>ESSAY, Final </a:t>
            </a:r>
            <a:r>
              <a:rPr lang="es-ES" sz="1400" b="1" dirty="0" err="1" smtClean="0">
                <a:solidFill>
                  <a:srgbClr val="E46C0A"/>
                </a:solidFill>
              </a:rPr>
              <a:t>submission</a:t>
            </a:r>
            <a:endParaRPr lang="es-ES" sz="1400" dirty="0">
              <a:solidFill>
                <a:srgbClr val="E46C0A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8162" y="51211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25-Mar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26-Mar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27-Mar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29-Mar</a:t>
            </a:r>
            <a:endParaRPr lang="es-ES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038162" y="6105038"/>
            <a:ext cx="7908283" cy="307777"/>
          </a:xfrm>
          <a:prstGeom prst="rect">
            <a:avLst/>
          </a:prstGeom>
          <a:pattFill prst="ltUpDiag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END OF TERM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811886" y="2852961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27362" y="3800998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11886" y="1962135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827362" y="47381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827362" y="56525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26" name="Estrella de 5 puntas 25"/>
          <p:cNvSpPr/>
          <p:nvPr/>
        </p:nvSpPr>
        <p:spPr>
          <a:xfrm>
            <a:off x="135918" y="1735550"/>
            <a:ext cx="582681" cy="585803"/>
          </a:xfrm>
          <a:prstGeom prst="star5">
            <a:avLst>
              <a:gd name="adj" fmla="val 23712"/>
              <a:gd name="hf" fmla="val 105146"/>
              <a:gd name="vf" fmla="val 110557"/>
            </a:avLst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590187" y="19511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YOU ARE HERE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6383" y="44886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054210" y="54030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56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1370004"/>
            <a:ext cx="719940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Fixed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Point,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Signed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Numbers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,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Bits</a:t>
            </a: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Multiplication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Floating</a:t>
            </a:r>
            <a:r>
              <a:rPr lang="es-ES" sz="3200" dirty="0" smtClean="0"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latin typeface="Arial Narrow"/>
                <a:cs typeface="Arial Narrow"/>
              </a:rPr>
              <a:t>Representation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5807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problem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fixed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point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…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1288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if you need to operate numbers in very different ranges?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e.g. the distance travelled by light in 12 nanoseconds </a:t>
            </a:r>
            <a:endParaRPr lang="en-GB" sz="2800" dirty="0">
              <a:latin typeface="Arial Narrow"/>
              <a:cs typeface="Arial Narrow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0" y="2518815"/>
            <a:ext cx="9179767" cy="1368822"/>
            <a:chOff x="-16433" y="2791177"/>
            <a:chExt cx="9179767" cy="1368822"/>
          </a:xfrm>
        </p:grpSpPr>
        <p:sp>
          <p:nvSpPr>
            <p:cNvPr id="5" name="CuadroTexto 4"/>
            <p:cNvSpPr txBox="1"/>
            <p:nvPr/>
          </p:nvSpPr>
          <p:spPr>
            <a:xfrm>
              <a:off x="-16433" y="2791177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latin typeface="Arial Narrow"/>
                  <a:cs typeface="Arial Narrow"/>
                </a:rPr>
                <a:t>Speed of light: </a:t>
              </a:r>
              <a:r>
                <a:rPr lang="en-GB" sz="2800" dirty="0" smtClean="0">
                  <a:latin typeface="Arial Narrow"/>
                  <a:cs typeface="Arial Narrow"/>
                </a:rPr>
                <a:t>299 792458 m/s  (we need 29 bits for this U(32,0) )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974594" y="3450892"/>
              <a:ext cx="6150542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0001  0001  1101  1110  0111  1000  0100  1010</a:t>
              </a:r>
              <a:endParaRPr lang="es-ES" sz="24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422442" y="3513668"/>
              <a:ext cx="1740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using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a 32-bit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word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902173" y="3883000"/>
              <a:ext cx="6604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31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28 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24 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 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16 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 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  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7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6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5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4       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1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2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s-ES" sz="120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0" y="4360336"/>
            <a:ext cx="9174624" cy="1292680"/>
            <a:chOff x="0" y="4727222"/>
            <a:chExt cx="9174624" cy="1292680"/>
          </a:xfrm>
        </p:grpSpPr>
        <p:sp>
          <p:nvSpPr>
            <p:cNvPr id="4" name="CuadroTexto 3"/>
            <p:cNvSpPr txBox="1"/>
            <p:nvPr/>
          </p:nvSpPr>
          <p:spPr>
            <a:xfrm>
              <a:off x="0" y="4727222"/>
              <a:ext cx="9072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Arial Narrow"/>
                  <a:cs typeface="Arial Narrow"/>
                </a:rPr>
                <a:t>12 nanoseconds: </a:t>
              </a:r>
              <a:r>
                <a:rPr lang="en-GB" sz="2800" dirty="0">
                  <a:latin typeface="Arial Narrow"/>
                  <a:cs typeface="Arial Narrow"/>
                </a:rPr>
                <a:t>0.000000012 </a:t>
              </a:r>
              <a:r>
                <a:rPr lang="en-GB" sz="2800" dirty="0" smtClean="0">
                  <a:latin typeface="Arial Narrow"/>
                  <a:cs typeface="Arial Narrow"/>
                </a:rPr>
                <a:t>s  (we need 29 bits for this U(1,31)) </a:t>
              </a:r>
              <a:endParaRPr lang="es-ES" sz="28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21819" y="5353071"/>
              <a:ext cx="6650228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0</a:t>
              </a:r>
              <a:r>
                <a:rPr lang="es-ES" sz="2400" b="1" dirty="0" smtClean="0">
                  <a:solidFill>
                    <a:srgbClr val="FF0000"/>
                  </a:solidFill>
                </a:rPr>
                <a:t>.</a:t>
              </a:r>
              <a:r>
                <a:rPr lang="es-ES" sz="2400" dirty="0" smtClean="0"/>
                <a:t>000  0000  0000   0000   0000   0000   0001    1010</a:t>
              </a:r>
              <a:endParaRPr lang="es-ES" sz="24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433732" y="5366803"/>
              <a:ext cx="1740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using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a 32-bit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word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)</a:t>
              </a:r>
            </a:p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1.21072 x10</a:t>
              </a:r>
              <a:r>
                <a:rPr lang="es-ES" baseline="30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-8</a:t>
              </a:r>
              <a:endParaRPr lang="es-ES" baseline="300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07708" y="5758292"/>
              <a:ext cx="70687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0     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2-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-3       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-4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-5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-6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-7     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-8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-9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-10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-11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     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-12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-13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-14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-15   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-16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-17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-18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-19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  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-20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-21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-22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-23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 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-24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-25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-26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-27  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-28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-29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-30 </a:t>
              </a:r>
              <a:r>
                <a:rPr lang="es-ES" sz="11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1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-31</a:t>
              </a:r>
              <a:endParaRPr lang="es-ES" sz="110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0" y="5897224"/>
            <a:ext cx="9179767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You cannot represent such different numbers with the same fixed point representation</a:t>
            </a:r>
            <a:endParaRPr lang="en-GB" sz="24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523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Floating point representation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28222" y="8466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The scientific notation in base 2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4111" y="1720334"/>
            <a:ext cx="525529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Let’s see a simple example first with the number 12.75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2596445"/>
            <a:ext cx="829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1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Represent the integer and fractional part of the number in binary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(Worksheet 3.1)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3598335" y="3175000"/>
            <a:ext cx="1379874" cy="1291119"/>
            <a:chOff x="3598335" y="3175000"/>
            <a:chExt cx="1379874" cy="1291119"/>
          </a:xfrm>
        </p:grpSpPr>
        <p:sp>
          <p:nvSpPr>
            <p:cNvPr id="17" name="CuadroTexto 16"/>
            <p:cNvSpPr txBox="1"/>
            <p:nvPr/>
          </p:nvSpPr>
          <p:spPr>
            <a:xfrm>
              <a:off x="3838222" y="3175000"/>
              <a:ext cx="886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12.75</a:t>
              </a:r>
              <a:endParaRPr lang="es-ES" sz="24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598335" y="3781343"/>
              <a:ext cx="119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1100.11</a:t>
              </a:r>
              <a:endParaRPr lang="es-ES" sz="2400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626557" y="4158342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es-ES" sz="14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baseline="30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es-ES" sz="14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0      </a:t>
              </a:r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s-ES" sz="1400" baseline="30000" dirty="0">
                  <a:solidFill>
                    <a:schemeClr val="bg1">
                      <a:lumMod val="50000"/>
                    </a:schemeClr>
                  </a:solidFill>
                </a:rPr>
                <a:t>-1</a:t>
              </a:r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</a:rPr>
                <a:t>2-</a:t>
              </a:r>
              <a:r>
                <a:rPr lang="es-ES" sz="14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2 </a:t>
              </a:r>
              <a:endParaRPr lang="es-ES" sz="1400" dirty="0"/>
            </a:p>
          </p:txBody>
        </p:sp>
        <p:cxnSp>
          <p:nvCxnSpPr>
            <p:cNvPr id="21" name="Conector recto de flecha 20"/>
            <p:cNvCxnSpPr/>
            <p:nvPr/>
          </p:nvCxnSpPr>
          <p:spPr>
            <a:xfrm>
              <a:off x="4359384" y="3594332"/>
              <a:ext cx="949" cy="286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-28222" y="4696178"/>
            <a:ext cx="8659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2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Transform the binary number into scientific notation:  </a:t>
            </a:r>
            <a:r>
              <a:rPr lang="en-GB" sz="2000" dirty="0" smtClean="0">
                <a:solidFill>
                  <a:srgbClr val="FF0000"/>
                </a:solidFill>
                <a:latin typeface="Consolas"/>
                <a:cs typeface="Consolas"/>
              </a:rPr>
              <a:t>1.mantissa x  2</a:t>
            </a:r>
            <a:r>
              <a:rPr lang="en-GB" sz="2000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exponent</a:t>
            </a:r>
          </a:p>
          <a:p>
            <a:r>
              <a:rPr lang="en-GB" sz="2000" dirty="0" smtClean="0">
                <a:latin typeface="Arial Narrow"/>
                <a:cs typeface="Arial Narrow"/>
              </a:rPr>
              <a:t>(notice we are moving the point, that’s why it is called “floating point”)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(Worksheet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3.2)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682230" y="5500074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111" y="6132689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786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3" grpId="0"/>
      <p:bldP spid="2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 for floating point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57674" y="1591298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0" y="1010356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18304"/>
              </p:ext>
            </p:extLst>
          </p:nvPr>
        </p:nvGraphicFramePr>
        <p:xfrm>
          <a:off x="465667" y="275166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42301"/>
              </p:ext>
            </p:extLst>
          </p:nvPr>
        </p:nvGraphicFramePr>
        <p:xfrm>
          <a:off x="6561667" y="2751667"/>
          <a:ext cx="19473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90"/>
                <a:gridCol w="278190"/>
                <a:gridCol w="278190"/>
                <a:gridCol w="278190"/>
                <a:gridCol w="278190"/>
                <a:gridCol w="278190"/>
                <a:gridCol w="27819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 flipV="1">
            <a:off x="465667" y="3231444"/>
            <a:ext cx="8043330" cy="141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673146" y="3257224"/>
            <a:ext cx="142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32 bits</a:t>
            </a:r>
          </a:p>
          <a:p>
            <a:pPr algn="ctr"/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(single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precision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21119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 for floating point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57674" y="1591298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0" y="1010356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0411"/>
              </p:ext>
            </p:extLst>
          </p:nvPr>
        </p:nvGraphicFramePr>
        <p:xfrm>
          <a:off x="465667" y="275166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03985"/>
              </p:ext>
            </p:extLst>
          </p:nvPr>
        </p:nvGraphicFramePr>
        <p:xfrm>
          <a:off x="6561667" y="2751667"/>
          <a:ext cx="19473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90"/>
                <a:gridCol w="278190"/>
                <a:gridCol w="278190"/>
                <a:gridCol w="278190"/>
                <a:gridCol w="278190"/>
                <a:gridCol w="278190"/>
                <a:gridCol w="27819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437445" y="3245556"/>
            <a:ext cx="2822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24527" y="327255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 (1 bit)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0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positive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38220" y="6420556"/>
            <a:ext cx="174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W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orksheet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3.1)</a:t>
            </a:r>
            <a:endParaRPr lang="es-ES" sz="2000" b="1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017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 for floating point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57674" y="1591298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0" y="1010356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86869"/>
              </p:ext>
            </p:extLst>
          </p:nvPr>
        </p:nvGraphicFramePr>
        <p:xfrm>
          <a:off x="465667" y="275166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03976"/>
              </p:ext>
            </p:extLst>
          </p:nvPr>
        </p:nvGraphicFramePr>
        <p:xfrm>
          <a:off x="6561667" y="2751667"/>
          <a:ext cx="19473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90"/>
                <a:gridCol w="278190"/>
                <a:gridCol w="278190"/>
                <a:gridCol w="278190"/>
                <a:gridCol w="278190"/>
                <a:gridCol w="278190"/>
                <a:gridCol w="27819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704305" y="3231445"/>
            <a:ext cx="197680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04304" y="3384225"/>
            <a:ext cx="534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Exponent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 (8 bits)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binary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equivalent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(127 +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exponent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127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called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bias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bias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allows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represent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exponents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between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-126 and 127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latin typeface="DIN Condensed Bold"/>
                <a:cs typeface="DIN Condensed Bold"/>
              </a:rPr>
              <a:t>Historical</a:t>
            </a:r>
            <a:r>
              <a:rPr lang="es-ES" dirty="0" smtClean="0">
                <a:latin typeface="DIN Condensed Bold"/>
                <a:cs typeface="DIN Condensed Bold"/>
              </a:rPr>
              <a:t> note: </a:t>
            </a:r>
            <a:r>
              <a:rPr lang="es-ES" dirty="0" err="1" smtClean="0">
                <a:latin typeface="DIN Condensed Bold"/>
                <a:cs typeface="DIN Condensed Bold"/>
              </a:rPr>
              <a:t>the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bias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was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introduced</a:t>
            </a:r>
            <a:r>
              <a:rPr lang="es-ES" dirty="0" smtClean="0">
                <a:latin typeface="DIN Condensed Bold"/>
                <a:cs typeface="DIN Condensed Bold"/>
              </a:rPr>
              <a:t> in 1954. </a:t>
            </a:r>
            <a:r>
              <a:rPr lang="es-ES" dirty="0" err="1" smtClean="0">
                <a:latin typeface="DIN Condensed Bold"/>
                <a:cs typeface="DIN Condensed Bold"/>
              </a:rPr>
              <a:t>Two’s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complement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was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first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implemented</a:t>
            </a:r>
            <a:r>
              <a:rPr lang="es-ES" dirty="0" smtClean="0">
                <a:latin typeface="DIN Condensed Bold"/>
                <a:cs typeface="DIN Condensed Bold"/>
              </a:rPr>
              <a:t> in a </a:t>
            </a:r>
            <a:r>
              <a:rPr lang="es-ES" dirty="0" err="1" smtClean="0">
                <a:latin typeface="DIN Condensed Bold"/>
                <a:cs typeface="DIN Condensed Bold"/>
              </a:rPr>
              <a:t>computer</a:t>
            </a:r>
            <a:r>
              <a:rPr lang="es-ES" dirty="0" smtClean="0">
                <a:latin typeface="DIN Condensed Bold"/>
                <a:cs typeface="DIN Condensed Bold"/>
              </a:rPr>
              <a:t> in 1964</a:t>
            </a:r>
          </a:p>
          <a:p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541889" y="642055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orksheet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 3.1)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7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 for floating point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57674" y="1591298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0" y="1010356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20194"/>
              </p:ext>
            </p:extLst>
          </p:nvPr>
        </p:nvGraphicFramePr>
        <p:xfrm>
          <a:off x="465667" y="275166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75"/>
              </p:ext>
            </p:extLst>
          </p:nvPr>
        </p:nvGraphicFramePr>
        <p:xfrm>
          <a:off x="6561667" y="2751667"/>
          <a:ext cx="19473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90"/>
                <a:gridCol w="278190"/>
                <a:gridCol w="278190"/>
                <a:gridCol w="278190"/>
                <a:gridCol w="278190"/>
                <a:gridCol w="278190"/>
                <a:gridCol w="27819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2681111" y="3231445"/>
            <a:ext cx="582788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81111" y="3381783"/>
            <a:ext cx="474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Mantissa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 (23 bits)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fractional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significand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541889" y="642055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orksheet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 3.1)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Abrir llave 7"/>
          <p:cNvSpPr/>
          <p:nvPr/>
        </p:nvSpPr>
        <p:spPr>
          <a:xfrm rot="16200000">
            <a:off x="3937000" y="1742519"/>
            <a:ext cx="225778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40667" y="2200112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Mantissa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357674" y="1679222"/>
            <a:ext cx="282993" cy="379779"/>
          </a:xfrm>
          <a:prstGeom prst="ellips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>
            <a:stCxn id="23" idx="1"/>
          </p:cNvCxnSpPr>
          <p:nvPr/>
        </p:nvCxnSpPr>
        <p:spPr>
          <a:xfrm flipH="1" flipV="1">
            <a:off x="2892778" y="1820333"/>
            <a:ext cx="464896" cy="1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38667" y="1552224"/>
            <a:ext cx="261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>
                <a:latin typeface="Arial Narrow"/>
                <a:cs typeface="Arial Narrow"/>
              </a:rPr>
              <a:t>This</a:t>
            </a:r>
            <a:r>
              <a:rPr lang="es-ES" dirty="0" smtClean="0">
                <a:latin typeface="Arial Narrow"/>
                <a:cs typeface="Arial Narrow"/>
              </a:rPr>
              <a:t> bit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implicit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</a:p>
          <a:p>
            <a:pPr algn="r"/>
            <a:r>
              <a:rPr lang="es-ES" dirty="0" smtClean="0">
                <a:latin typeface="Arial Narrow"/>
                <a:cs typeface="Arial Narrow"/>
              </a:rPr>
              <a:t>(</a:t>
            </a:r>
            <a:r>
              <a:rPr lang="es-ES" dirty="0" err="1" smtClean="0">
                <a:latin typeface="Arial Narrow"/>
                <a:cs typeface="Arial Narrow"/>
              </a:rPr>
              <a:t>it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not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stored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32-bit </a:t>
            </a:r>
            <a:r>
              <a:rPr lang="es-ES" dirty="0" err="1" smtClean="0">
                <a:latin typeface="Arial Narrow"/>
                <a:cs typeface="Arial Narrow"/>
              </a:rPr>
              <a:t>word</a:t>
            </a:r>
            <a:r>
              <a:rPr lang="es-ES" dirty="0" smtClean="0">
                <a:latin typeface="Arial Narrow"/>
                <a:cs typeface="Arial Narrow"/>
              </a:rPr>
              <a:t>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81653" y="1281668"/>
            <a:ext cx="111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Significand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6" name="Cerrar corchete 15"/>
          <p:cNvSpPr/>
          <p:nvPr/>
        </p:nvSpPr>
        <p:spPr>
          <a:xfrm rot="16200000">
            <a:off x="3822197" y="1112859"/>
            <a:ext cx="112887" cy="110450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72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 for floating point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57674" y="1591298"/>
            <a:ext cx="17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1.10011 x 2</a:t>
            </a:r>
            <a:r>
              <a:rPr lang="es-ES" sz="2400" baseline="30000" dirty="0" smtClean="0"/>
              <a:t>3</a:t>
            </a:r>
            <a:endParaRPr lang="es-ES" sz="2400" baseline="30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0" y="1010356"/>
            <a:ext cx="877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STEP 3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Arial Narrow"/>
                <a:cs typeface="Arial Narrow"/>
              </a:rPr>
              <a:t>Write the number in the IEEE 754 format (standard format for floating point numbers)</a:t>
            </a:r>
            <a:endParaRPr lang="en-GB" sz="2000" baseline="30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984216" y="3226562"/>
            <a:ext cx="6159784" cy="180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139687" y="3212451"/>
            <a:ext cx="190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Mantissa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 (23 bits)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541889" y="642055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orksheet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 3.1)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04305" y="3231445"/>
            <a:ext cx="197680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33778" y="3202304"/>
            <a:ext cx="18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Exponent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 (8 bits)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1669" y="3231445"/>
            <a:ext cx="2822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6200" y="3226562"/>
            <a:ext cx="72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7445" y="4049889"/>
            <a:ext cx="4762204" cy="9233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Arial Narrow"/>
                <a:cs typeface="Arial Narrow"/>
              </a:rPr>
              <a:t>Sign</a:t>
            </a:r>
            <a:r>
              <a:rPr lang="es-ES" b="1" dirty="0" smtClean="0">
                <a:latin typeface="Arial Narrow"/>
                <a:cs typeface="Arial Narrow"/>
              </a:rPr>
              <a:t> bit: </a:t>
            </a:r>
            <a:r>
              <a:rPr lang="es-ES" dirty="0" smtClean="0">
                <a:latin typeface="Arial Narrow"/>
                <a:cs typeface="Arial Narrow"/>
              </a:rPr>
              <a:t>0 (</a:t>
            </a:r>
            <a:r>
              <a:rPr lang="es-ES" dirty="0" err="1" smtClean="0">
                <a:latin typeface="Arial Narrow"/>
                <a:cs typeface="Arial Narrow"/>
              </a:rPr>
              <a:t>it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a positive </a:t>
            </a:r>
            <a:r>
              <a:rPr lang="es-ES" dirty="0" err="1" smtClean="0">
                <a:latin typeface="Arial Narrow"/>
                <a:cs typeface="Arial Narrow"/>
              </a:rPr>
              <a:t>number</a:t>
            </a:r>
            <a:r>
              <a:rPr lang="es-ES" dirty="0" smtClean="0">
                <a:latin typeface="Arial Narrow"/>
                <a:cs typeface="Arial Narrow"/>
              </a:rPr>
              <a:t>)</a:t>
            </a:r>
          </a:p>
          <a:p>
            <a:r>
              <a:rPr lang="es-ES" b="1" dirty="0" err="1" smtClean="0">
                <a:latin typeface="Arial Narrow"/>
                <a:cs typeface="Arial Narrow"/>
              </a:rPr>
              <a:t>Exponent</a:t>
            </a:r>
            <a:r>
              <a:rPr lang="es-ES" b="1" dirty="0" smtClean="0">
                <a:latin typeface="Arial Narrow"/>
                <a:cs typeface="Arial Narrow"/>
              </a:rPr>
              <a:t> bits: </a:t>
            </a:r>
            <a:r>
              <a:rPr lang="es-ES" dirty="0" smtClean="0">
                <a:latin typeface="Arial Narrow"/>
                <a:cs typeface="Arial Narrow"/>
              </a:rPr>
              <a:t>1000 0010  (</a:t>
            </a:r>
            <a:r>
              <a:rPr lang="es-ES" dirty="0" err="1" smtClean="0">
                <a:latin typeface="Arial Narrow"/>
                <a:cs typeface="Arial Narrow"/>
              </a:rPr>
              <a:t>equivalent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to</a:t>
            </a:r>
            <a:r>
              <a:rPr lang="es-ES" dirty="0" smtClean="0">
                <a:latin typeface="Arial Narrow"/>
                <a:cs typeface="Arial Narrow"/>
              </a:rPr>
              <a:t> 127+3=130)</a:t>
            </a:r>
          </a:p>
          <a:p>
            <a:r>
              <a:rPr lang="es-ES" b="1" dirty="0" err="1" smtClean="0">
                <a:latin typeface="Arial Narrow"/>
                <a:cs typeface="Arial Narrow"/>
              </a:rPr>
              <a:t>Mantissa</a:t>
            </a:r>
            <a:r>
              <a:rPr lang="es-ES" b="1" dirty="0" smtClean="0">
                <a:latin typeface="Arial Narrow"/>
                <a:cs typeface="Arial Narrow"/>
              </a:rPr>
              <a:t> bits: </a:t>
            </a:r>
            <a:r>
              <a:rPr lang="es-ES" dirty="0" smtClean="0">
                <a:latin typeface="Arial Narrow"/>
                <a:cs typeface="Arial Narrow"/>
              </a:rPr>
              <a:t>1001 1000 0000 0000 0000 000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3493"/>
              </p:ext>
            </p:extLst>
          </p:nvPr>
        </p:nvGraphicFramePr>
        <p:xfrm>
          <a:off x="704305" y="2710554"/>
          <a:ext cx="19473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16"/>
                <a:gridCol w="243416"/>
                <a:gridCol w="243416"/>
                <a:gridCol w="243416"/>
                <a:gridCol w="243416"/>
                <a:gridCol w="243416"/>
                <a:gridCol w="243416"/>
                <a:gridCol w="243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48024"/>
              </p:ext>
            </p:extLst>
          </p:nvPr>
        </p:nvGraphicFramePr>
        <p:xfrm>
          <a:off x="232835" y="2710554"/>
          <a:ext cx="2434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91330"/>
              </p:ext>
            </p:extLst>
          </p:nvPr>
        </p:nvGraphicFramePr>
        <p:xfrm>
          <a:off x="2984216" y="2710554"/>
          <a:ext cx="609598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  <a:gridCol w="26504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437445" y="5125619"/>
            <a:ext cx="33622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Arial Narrow"/>
                <a:cs typeface="Arial Narrow"/>
              </a:rPr>
              <a:t>Haxadecimal</a:t>
            </a:r>
            <a:r>
              <a:rPr lang="es-ES" b="1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latin typeface="Arial Narrow"/>
                <a:cs typeface="Arial Narrow"/>
              </a:rPr>
              <a:t>notation</a:t>
            </a:r>
            <a:r>
              <a:rPr lang="es-ES" b="1" dirty="0" smtClean="0">
                <a:latin typeface="Arial Narrow"/>
                <a:cs typeface="Arial Narrow"/>
              </a:rPr>
              <a:t>: </a:t>
            </a:r>
            <a:r>
              <a:rPr lang="es-ES" dirty="0" smtClean="0">
                <a:latin typeface="Arial Narrow"/>
                <a:cs typeface="Arial Narrow"/>
              </a:rPr>
              <a:t>0x 414c0000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784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IEEE 754 standard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6434" y="1141779"/>
            <a:ext cx="7210041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Narrow"/>
                <a:cs typeface="Arial Narrow"/>
              </a:rPr>
              <a:t>Single-precision </a:t>
            </a:r>
            <a:r>
              <a:rPr lang="en-GB" sz="2000" dirty="0" smtClean="0">
                <a:latin typeface="Arial Narrow"/>
                <a:cs typeface="Arial Narrow"/>
              </a:rPr>
              <a:t>(32-bit word)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552224"/>
            <a:ext cx="7193608" cy="92333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• </a:t>
            </a:r>
            <a:r>
              <a:rPr lang="es-ES" dirty="0">
                <a:latin typeface="Arial Narrow"/>
                <a:cs typeface="Arial Narrow"/>
              </a:rPr>
              <a:t>1 </a:t>
            </a:r>
            <a:r>
              <a:rPr lang="es-ES" dirty="0" err="1">
                <a:latin typeface="Arial Narrow"/>
                <a:cs typeface="Arial Narrow"/>
              </a:rPr>
              <a:t>sign</a:t>
            </a:r>
            <a:r>
              <a:rPr lang="es-ES" dirty="0">
                <a:latin typeface="Arial Narrow"/>
                <a:cs typeface="Arial Narrow"/>
              </a:rPr>
              <a:t> bit</a:t>
            </a:r>
          </a:p>
          <a:p>
            <a:r>
              <a:rPr lang="es-ES" dirty="0">
                <a:latin typeface="Arial Narrow"/>
                <a:cs typeface="Arial Narrow"/>
              </a:rPr>
              <a:t>• 8 </a:t>
            </a:r>
            <a:r>
              <a:rPr lang="es-ES" dirty="0" err="1">
                <a:latin typeface="Arial Narrow"/>
                <a:cs typeface="Arial Narrow"/>
              </a:rPr>
              <a:t>exponent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smtClean="0">
                <a:latin typeface="Arial Narrow"/>
                <a:cs typeface="Arial Narrow"/>
              </a:rPr>
              <a:t>bits (</a:t>
            </a:r>
            <a:r>
              <a:rPr lang="en-US" dirty="0" smtClean="0">
                <a:latin typeface="Arial Narrow"/>
                <a:cs typeface="Arial Narrow"/>
              </a:rPr>
              <a:t>bias </a:t>
            </a:r>
            <a:r>
              <a:rPr lang="en-US" dirty="0">
                <a:latin typeface="Arial Narrow"/>
                <a:cs typeface="Arial Narrow"/>
              </a:rPr>
              <a:t>is 127, range is </a:t>
            </a:r>
            <a:r>
              <a:rPr lang="en-US" dirty="0" smtClean="0">
                <a:latin typeface="Arial Narrow"/>
                <a:cs typeface="Arial Narrow"/>
              </a:rPr>
              <a:t>-</a:t>
            </a:r>
            <a:r>
              <a:rPr lang="en-US" dirty="0">
                <a:latin typeface="Arial Narrow"/>
                <a:cs typeface="Arial Narrow"/>
              </a:rPr>
              <a:t>126 to </a:t>
            </a:r>
            <a:r>
              <a:rPr lang="en-US" dirty="0" smtClean="0">
                <a:latin typeface="Arial Narrow"/>
                <a:cs typeface="Arial Narrow"/>
              </a:rPr>
              <a:t>127)</a:t>
            </a:r>
            <a:endParaRPr lang="en-US" dirty="0">
              <a:latin typeface="Arial Narrow"/>
              <a:cs typeface="Arial Narrow"/>
            </a:endParaRPr>
          </a:p>
          <a:p>
            <a:r>
              <a:rPr lang="en-US" dirty="0">
                <a:latin typeface="Arial Narrow"/>
                <a:cs typeface="Arial Narrow"/>
              </a:rPr>
              <a:t>• 23 mantissa </a:t>
            </a:r>
            <a:r>
              <a:rPr lang="en-US" dirty="0" smtClean="0">
                <a:latin typeface="Arial Narrow"/>
                <a:cs typeface="Arial Narrow"/>
              </a:rPr>
              <a:t>bits (plus </a:t>
            </a:r>
            <a:r>
              <a:rPr lang="en-US" dirty="0">
                <a:latin typeface="Arial Narrow"/>
                <a:cs typeface="Arial Narrow"/>
              </a:rPr>
              <a:t>“hidden bit” gives 24 binary (~7 decimal) digits of </a:t>
            </a:r>
            <a:r>
              <a:rPr lang="en-US" dirty="0" smtClean="0">
                <a:latin typeface="Arial Narrow"/>
                <a:cs typeface="Arial Narrow"/>
              </a:rPr>
              <a:t>precision)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-16435" y="2631241"/>
            <a:ext cx="7210041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Narrow"/>
                <a:cs typeface="Arial Narrow"/>
              </a:rPr>
              <a:t>Double-precision </a:t>
            </a:r>
            <a:r>
              <a:rPr lang="en-GB" sz="2000" dirty="0" smtClean="0">
                <a:latin typeface="Arial Narrow"/>
                <a:cs typeface="Arial Narrow"/>
              </a:rPr>
              <a:t>(64-bit word)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1" y="3041686"/>
            <a:ext cx="7193608" cy="92333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• </a:t>
            </a:r>
            <a:r>
              <a:rPr lang="es-ES" dirty="0">
                <a:latin typeface="Arial Narrow"/>
                <a:cs typeface="Arial Narrow"/>
              </a:rPr>
              <a:t>1 </a:t>
            </a:r>
            <a:r>
              <a:rPr lang="es-ES" dirty="0" err="1">
                <a:latin typeface="Arial Narrow"/>
                <a:cs typeface="Arial Narrow"/>
              </a:rPr>
              <a:t>sign</a:t>
            </a:r>
            <a:r>
              <a:rPr lang="es-ES" dirty="0">
                <a:latin typeface="Arial Narrow"/>
                <a:cs typeface="Arial Narrow"/>
              </a:rPr>
              <a:t> bit</a:t>
            </a:r>
          </a:p>
          <a:p>
            <a:r>
              <a:rPr lang="es-ES" dirty="0">
                <a:latin typeface="Arial Narrow"/>
                <a:cs typeface="Arial Narrow"/>
              </a:rPr>
              <a:t>• </a:t>
            </a:r>
            <a:r>
              <a:rPr lang="es-ES" dirty="0" smtClean="0">
                <a:latin typeface="Arial Narrow"/>
                <a:cs typeface="Arial Narrow"/>
              </a:rPr>
              <a:t>11 </a:t>
            </a:r>
            <a:r>
              <a:rPr lang="es-ES" dirty="0" err="1">
                <a:latin typeface="Arial Narrow"/>
                <a:cs typeface="Arial Narrow"/>
              </a:rPr>
              <a:t>exponent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smtClean="0">
                <a:latin typeface="Arial Narrow"/>
                <a:cs typeface="Arial Narrow"/>
              </a:rPr>
              <a:t>bits (</a:t>
            </a:r>
            <a:r>
              <a:rPr lang="en-US" dirty="0" smtClean="0">
                <a:latin typeface="Arial Narrow"/>
                <a:cs typeface="Arial Narrow"/>
              </a:rPr>
              <a:t>bias 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US" dirty="0" smtClean="0">
                <a:latin typeface="Arial Narrow"/>
                <a:cs typeface="Arial Narrow"/>
              </a:rPr>
              <a:t>1023, </a:t>
            </a:r>
            <a:r>
              <a:rPr lang="en-US" dirty="0">
                <a:latin typeface="Arial Narrow"/>
                <a:cs typeface="Arial Narrow"/>
              </a:rPr>
              <a:t>range is </a:t>
            </a:r>
            <a:r>
              <a:rPr lang="en-US" dirty="0" smtClean="0">
                <a:latin typeface="Arial Narrow"/>
                <a:cs typeface="Arial Narrow"/>
              </a:rPr>
              <a:t>-1022 </a:t>
            </a:r>
            <a:r>
              <a:rPr lang="en-US" dirty="0">
                <a:latin typeface="Arial Narrow"/>
                <a:cs typeface="Arial Narrow"/>
              </a:rPr>
              <a:t>to </a:t>
            </a:r>
            <a:r>
              <a:rPr lang="en-US" dirty="0" smtClean="0">
                <a:latin typeface="Arial Narrow"/>
                <a:cs typeface="Arial Narrow"/>
              </a:rPr>
              <a:t>1023)</a:t>
            </a:r>
            <a:endParaRPr lang="en-US" dirty="0">
              <a:latin typeface="Arial Narrow"/>
              <a:cs typeface="Arial Narrow"/>
            </a:endParaRPr>
          </a:p>
          <a:p>
            <a:r>
              <a:rPr lang="en-US" dirty="0">
                <a:latin typeface="Arial Narrow"/>
                <a:cs typeface="Arial Narrow"/>
              </a:rPr>
              <a:t>• </a:t>
            </a:r>
            <a:r>
              <a:rPr lang="en-US" dirty="0" smtClean="0">
                <a:latin typeface="Arial Narrow"/>
                <a:cs typeface="Arial Narrow"/>
              </a:rPr>
              <a:t>52 </a:t>
            </a:r>
            <a:r>
              <a:rPr lang="en-US" dirty="0">
                <a:latin typeface="Arial Narrow"/>
                <a:cs typeface="Arial Narrow"/>
              </a:rPr>
              <a:t>mantissa </a:t>
            </a:r>
            <a:r>
              <a:rPr lang="en-US" dirty="0" smtClean="0">
                <a:latin typeface="Arial Narrow"/>
                <a:cs typeface="Arial Narrow"/>
              </a:rPr>
              <a:t>bits (plus </a:t>
            </a:r>
            <a:r>
              <a:rPr lang="en-US" dirty="0">
                <a:latin typeface="Arial Narrow"/>
                <a:cs typeface="Arial Narrow"/>
              </a:rPr>
              <a:t>“hidden bit” gives </a:t>
            </a:r>
            <a:r>
              <a:rPr lang="en-US" dirty="0" smtClean="0">
                <a:latin typeface="Arial Narrow"/>
                <a:cs typeface="Arial Narrow"/>
              </a:rPr>
              <a:t>53 </a:t>
            </a:r>
            <a:r>
              <a:rPr lang="en-US" dirty="0">
                <a:latin typeface="Arial Narrow"/>
                <a:cs typeface="Arial Narrow"/>
              </a:rPr>
              <a:t>binary (</a:t>
            </a:r>
            <a:r>
              <a:rPr lang="en-US" dirty="0" smtClean="0">
                <a:latin typeface="Arial Narrow"/>
                <a:cs typeface="Arial Narrow"/>
              </a:rPr>
              <a:t>~16 </a:t>
            </a:r>
            <a:r>
              <a:rPr lang="en-US" dirty="0">
                <a:latin typeface="Arial Narrow"/>
                <a:cs typeface="Arial Narrow"/>
              </a:rPr>
              <a:t>decimal) digits of </a:t>
            </a:r>
            <a:r>
              <a:rPr lang="en-US" dirty="0" smtClean="0">
                <a:latin typeface="Arial Narrow"/>
                <a:cs typeface="Arial Narrow"/>
              </a:rPr>
              <a:t>precision)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0" y="4279419"/>
            <a:ext cx="7210041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Narrow"/>
                <a:cs typeface="Arial Narrow"/>
              </a:rPr>
              <a:t>Representation of number zero </a:t>
            </a:r>
            <a:r>
              <a:rPr lang="en-GB" sz="1400" dirty="0" smtClean="0">
                <a:latin typeface="Arial Narrow"/>
                <a:cs typeface="Arial Narrow"/>
              </a:rPr>
              <a:t>(due to the implicit 1, a special representations is needed) </a:t>
            </a:r>
            <a:endParaRPr lang="en-GB" sz="1400" dirty="0">
              <a:latin typeface="Arial Narrow"/>
              <a:cs typeface="Arial Narrow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6434" y="4689864"/>
            <a:ext cx="7177172" cy="92333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• </a:t>
            </a:r>
            <a:r>
              <a:rPr lang="es-ES" dirty="0" err="1" smtClean="0">
                <a:latin typeface="Arial Narrow"/>
                <a:cs typeface="Arial Narrow"/>
              </a:rPr>
              <a:t>sign</a:t>
            </a:r>
            <a:r>
              <a:rPr lang="es-ES" dirty="0" smtClean="0">
                <a:latin typeface="Arial Narrow"/>
                <a:cs typeface="Arial Narrow"/>
              </a:rPr>
              <a:t> bit can be 0 </a:t>
            </a:r>
            <a:r>
              <a:rPr lang="es-ES" dirty="0" err="1" smtClean="0">
                <a:latin typeface="Arial Narrow"/>
                <a:cs typeface="Arial Narrow"/>
              </a:rPr>
              <a:t>or</a:t>
            </a:r>
            <a:r>
              <a:rPr lang="es-ES" dirty="0" smtClean="0">
                <a:latin typeface="Arial Narrow"/>
                <a:cs typeface="Arial Narrow"/>
              </a:rPr>
              <a:t> 1</a:t>
            </a:r>
            <a:endParaRPr lang="es-ES" dirty="0">
              <a:latin typeface="Arial Narrow"/>
              <a:cs typeface="Arial Narrow"/>
            </a:endParaRPr>
          </a:p>
          <a:p>
            <a:r>
              <a:rPr lang="es-ES" dirty="0">
                <a:latin typeface="Arial Narrow"/>
                <a:cs typeface="Arial Narrow"/>
              </a:rPr>
              <a:t>• </a:t>
            </a:r>
            <a:r>
              <a:rPr lang="es-ES" dirty="0" err="1" smtClean="0">
                <a:latin typeface="Arial Narrow"/>
                <a:cs typeface="Arial Narrow"/>
              </a:rPr>
              <a:t>exponent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field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equal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to</a:t>
            </a:r>
            <a:r>
              <a:rPr lang="es-ES" dirty="0" smtClean="0">
                <a:latin typeface="Arial Narrow"/>
                <a:cs typeface="Arial Narrow"/>
              </a:rPr>
              <a:t> 0 </a:t>
            </a:r>
            <a:endParaRPr lang="en-US" dirty="0">
              <a:latin typeface="Arial Narrow"/>
              <a:cs typeface="Arial Narrow"/>
            </a:endParaRPr>
          </a:p>
          <a:p>
            <a:r>
              <a:rPr lang="en-US" dirty="0">
                <a:latin typeface="Arial Narrow"/>
                <a:cs typeface="Arial Narrow"/>
              </a:rPr>
              <a:t>• </a:t>
            </a:r>
            <a:r>
              <a:rPr lang="en-US" dirty="0" smtClean="0">
                <a:latin typeface="Arial Narrow"/>
                <a:cs typeface="Arial Narrow"/>
              </a:rPr>
              <a:t>mantissa field equal to 0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4964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problem 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with floating point…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4" y="1304723"/>
            <a:ext cx="91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It has a larger range at the </a:t>
            </a:r>
            <a:r>
              <a:rPr lang="en-GB" sz="2800" dirty="0" smtClean="0">
                <a:latin typeface="Arial Narrow"/>
                <a:cs typeface="Arial Narrow"/>
              </a:rPr>
              <a:t>expense </a:t>
            </a:r>
            <a:r>
              <a:rPr lang="en-GB" sz="2800" dirty="0" smtClean="0">
                <a:latin typeface="Arial Narrow"/>
                <a:cs typeface="Arial Narrow"/>
              </a:rPr>
              <a:t>of precision, which means: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3352" y="2088445"/>
            <a:ext cx="8437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calculations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with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floating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points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will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usually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not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give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an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exactly</a:t>
            </a:r>
            <a:endParaRPr lang="es-ES" sz="2400" dirty="0">
              <a:latin typeface="Arial Narrow"/>
              <a:cs typeface="Arial Narrow"/>
            </a:endParaRPr>
          </a:p>
          <a:p>
            <a:pPr algn="ctr"/>
            <a:r>
              <a:rPr lang="es-ES" sz="2400" dirty="0">
                <a:latin typeface="Arial Narrow"/>
                <a:cs typeface="Arial Narrow"/>
              </a:rPr>
              <a:t>representable </a:t>
            </a:r>
            <a:r>
              <a:rPr lang="es-ES" sz="2400" dirty="0" err="1" smtClean="0">
                <a:latin typeface="Arial Narrow"/>
                <a:cs typeface="Arial Narrow"/>
              </a:rPr>
              <a:t>answer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even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if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the</a:t>
            </a:r>
            <a:r>
              <a:rPr lang="es-ES" sz="2400" dirty="0">
                <a:latin typeface="Arial Narrow"/>
                <a:cs typeface="Arial Narrow"/>
              </a:rPr>
              <a:t> input </a:t>
            </a:r>
            <a:r>
              <a:rPr lang="es-ES" sz="2400" dirty="0" err="1">
                <a:latin typeface="Arial Narrow"/>
                <a:cs typeface="Arial Narrow"/>
              </a:rPr>
              <a:t>numbers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were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exact</a:t>
            </a:r>
            <a:endParaRPr lang="es-ES" sz="2400" dirty="0">
              <a:latin typeface="Arial Narrow"/>
              <a:cs typeface="Arial Narrow"/>
            </a:endParaRPr>
          </a:p>
        </p:txBody>
      </p:sp>
      <p:pic>
        <p:nvPicPr>
          <p:cNvPr id="6" name="Imagen 5" descr="Screen Shot 2019-02-24 at 09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7" y="3605388"/>
            <a:ext cx="2496710" cy="104407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59667" y="3217333"/>
            <a:ext cx="24967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EXAMPLE (</a:t>
            </a:r>
            <a:r>
              <a:rPr lang="es-ES" dirty="0" err="1" smtClean="0"/>
              <a:t>Python</a:t>
            </a:r>
            <a:r>
              <a:rPr lang="es-ES" dirty="0" smtClean="0"/>
              <a:t> Shell):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-1" y="5700889"/>
            <a:ext cx="914399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  <a:latin typeface="Arial Narrow"/>
                <a:cs typeface="Arial Narrow"/>
              </a:rPr>
              <a:t>We can only represent precisely numbers that can be expressed as sums of 1/2</a:t>
            </a:r>
            <a:r>
              <a:rPr lang="en-GB" sz="2000" baseline="30000" smtClean="0">
                <a:solidFill>
                  <a:schemeClr val="bg1"/>
                </a:solidFill>
                <a:latin typeface="Arial Narrow"/>
                <a:cs typeface="Arial Narrow"/>
              </a:rPr>
              <a:t>x </a:t>
            </a:r>
            <a:r>
              <a:rPr lang="en-GB" sz="2000" smtClean="0">
                <a:solidFill>
                  <a:schemeClr val="bg1"/>
                </a:solidFill>
                <a:latin typeface="Arial Narrow"/>
                <a:cs typeface="Arial Narrow"/>
              </a:rPr>
              <a:t>. The rest of numbers can only be approximated with the numbers of available bits</a:t>
            </a:r>
            <a:endParaRPr lang="en-GB" sz="2000" baseline="300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243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Path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Finding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Random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Number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Generators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Shuffling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Algorithms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107766" y="965528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Comparison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Sorts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1956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Additional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links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137000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A complete explanation of floating numbers (mathematical proofs included):</a:t>
            </a:r>
          </a:p>
          <a:p>
            <a:r>
              <a:rPr lang="es-ES" dirty="0" smtClean="0"/>
              <a:t>		David </a:t>
            </a:r>
            <a:r>
              <a:rPr lang="es-ES" dirty="0" err="1"/>
              <a:t>Goldberg</a:t>
            </a:r>
            <a:r>
              <a:rPr lang="es-ES" dirty="0"/>
              <a:t>,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scientist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about</a:t>
            </a:r>
            <a:endParaRPr lang="es-ES" dirty="0"/>
          </a:p>
          <a:p>
            <a:r>
              <a:rPr lang="es-ES" dirty="0" smtClean="0"/>
              <a:t>		</a:t>
            </a:r>
            <a:r>
              <a:rPr lang="es-ES" dirty="0" err="1" smtClean="0"/>
              <a:t>floating</a:t>
            </a:r>
            <a:r>
              <a:rPr lang="es-ES" dirty="0" smtClean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arithmetic</a:t>
            </a:r>
            <a:r>
              <a:rPr lang="es-ES" dirty="0"/>
              <a:t>, Computing (1991)</a:t>
            </a:r>
            <a:endParaRPr lang="en-GB" sz="48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20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How to transform a decimal number into its floating point representation</a:t>
            </a:r>
          </a:p>
          <a:p>
            <a:r>
              <a:rPr lang="en-GB" sz="2000" dirty="0" smtClean="0">
                <a:latin typeface="Arial Narrow"/>
                <a:cs typeface="Arial Narrow"/>
                <a:hlinkClick r:id="rId2"/>
              </a:rPr>
              <a:t>	https://www.youtube.com/watch?v=8afbTaA-gOQ</a:t>
            </a:r>
            <a:endParaRPr lang="en-GB" sz="2000" dirty="0" smtClean="0">
              <a:latin typeface="Arial Narrow"/>
              <a:cs typeface="Arial Narrow"/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(if you are not interested in how to transform the integer and fractional part to binary, after 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the introduction just skip to 4:04 min)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523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5124" y="4228354"/>
            <a:ext cx="2646080" cy="2106706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-16433" y="1464237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Path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Finding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Random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Number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Generators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Shuffling</a:t>
            </a:r>
            <a:r>
              <a:rPr lang="es-ES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Algorithms</a:t>
            </a:r>
            <a:endParaRPr lang="es-ES" dirty="0">
              <a:solidFill>
                <a:srgbClr val="BFBFBF"/>
              </a:solidFill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107766" y="965528"/>
            <a:ext cx="266085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Comparison</a:t>
            </a:r>
            <a:r>
              <a:rPr lang="es-ES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Sorts</a:t>
            </a:r>
            <a:endParaRPr lang="es-ES" dirty="0">
              <a:solidFill>
                <a:srgbClr val="BFBFBF"/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578394"/>
            <a:ext cx="2379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Linear </a:t>
            </a:r>
            <a:r>
              <a:rPr lang="es-ES" u="sng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Congruential</a:t>
            </a:r>
            <a:r>
              <a:rPr lang="es-ES" u="sng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u="sng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Generator</a:t>
            </a:r>
            <a:endParaRPr lang="es-ES" u="sng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endParaRPr lang="es-ES" sz="800" dirty="0">
              <a:latin typeface="Arial Narrow"/>
              <a:cs typeface="Arial Narrow"/>
            </a:endParaRPr>
          </a:p>
          <a:p>
            <a:r>
              <a:rPr lang="es-ES" i="1" dirty="0" smtClean="0">
                <a:latin typeface="Times New Roman"/>
                <a:cs typeface="Times New Roman"/>
              </a:rPr>
              <a:t>X </a:t>
            </a:r>
            <a:r>
              <a:rPr lang="es-ES" i="1" baseline="-25000" dirty="0" smtClean="0">
                <a:latin typeface="Times New Roman"/>
                <a:cs typeface="Times New Roman"/>
              </a:rPr>
              <a:t>i+1</a:t>
            </a:r>
            <a:r>
              <a:rPr lang="es-ES" i="1" dirty="0" smtClean="0">
                <a:latin typeface="Times New Roman"/>
                <a:cs typeface="Times New Roman"/>
              </a:rPr>
              <a:t>=(a*</a:t>
            </a:r>
            <a:r>
              <a:rPr lang="es-ES" i="1" dirty="0" err="1" smtClean="0">
                <a:latin typeface="Times New Roman"/>
                <a:cs typeface="Times New Roman"/>
              </a:rPr>
              <a:t>X</a:t>
            </a:r>
            <a:r>
              <a:rPr lang="es-ES" i="1" baseline="-25000" dirty="0" err="1" smtClean="0">
                <a:latin typeface="Times New Roman"/>
                <a:cs typeface="Times New Roman"/>
              </a:rPr>
              <a:t>i</a:t>
            </a:r>
            <a:r>
              <a:rPr lang="es-ES" i="1" dirty="0" err="1" smtClean="0">
                <a:latin typeface="Times New Roman"/>
                <a:cs typeface="Times New Roman"/>
              </a:rPr>
              <a:t>+c</a:t>
            </a:r>
            <a:r>
              <a:rPr lang="es-ES" i="1" dirty="0" smtClean="0">
                <a:latin typeface="Times New Roman"/>
                <a:cs typeface="Times New Roman"/>
              </a:rPr>
              <a:t>) </a:t>
            </a:r>
            <a:r>
              <a:rPr lang="es-ES" i="1" dirty="0" err="1" smtClean="0">
                <a:latin typeface="Times New Roman"/>
                <a:cs typeface="Times New Roman"/>
              </a:rPr>
              <a:t>mod</a:t>
            </a:r>
            <a:r>
              <a:rPr lang="es-ES" i="1" dirty="0" smtClean="0">
                <a:latin typeface="Times New Roman"/>
                <a:cs typeface="Times New Roman"/>
              </a:rPr>
              <a:t> m</a:t>
            </a:r>
            <a:endParaRPr lang="es-ES" i="1" dirty="0">
              <a:latin typeface="Times New Roman"/>
              <a:cs typeface="Times New Roman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30065" y="4228353"/>
            <a:ext cx="2638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Xorshift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Generator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endParaRPr lang="es-ES" dirty="0">
              <a:latin typeface="Arial Narrow"/>
              <a:cs typeface="Arial Narrow"/>
            </a:endParaRPr>
          </a:p>
          <a:p>
            <a:r>
              <a:rPr lang="es-ES" sz="1200" dirty="0" err="1">
                <a:latin typeface="Consolas"/>
                <a:cs typeface="Consolas"/>
              </a:rPr>
              <a:t>function</a:t>
            </a:r>
            <a:r>
              <a:rPr lang="es-ES" sz="1200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xorshift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a,b,c,seed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latin typeface="Consolas"/>
                <a:cs typeface="Consolas"/>
              </a:rPr>
              <a:t>	y=</a:t>
            </a:r>
            <a:r>
              <a:rPr lang="es-ES" sz="1200" dirty="0" err="1">
                <a:latin typeface="Consolas"/>
                <a:cs typeface="Consolas"/>
              </a:rPr>
              <a:t>seed</a:t>
            </a:r>
            <a:endParaRPr lang="es-ES" sz="1200" dirty="0">
              <a:latin typeface="Consolas"/>
              <a:cs typeface="Consolas"/>
            </a:endParaRPr>
          </a:p>
          <a:p>
            <a:r>
              <a:rPr lang="es-ES" sz="1200" dirty="0">
                <a:latin typeface="Consolas"/>
                <a:cs typeface="Consolas"/>
              </a:rPr>
              <a:t>	y=y </a:t>
            </a:r>
            <a:r>
              <a:rPr lang="es-ES" sz="1200" dirty="0" err="1">
                <a:latin typeface="Consolas"/>
                <a:cs typeface="Consolas"/>
              </a:rPr>
              <a:t>xor</a:t>
            </a:r>
            <a:r>
              <a:rPr lang="es-ES" sz="1200" dirty="0">
                <a:latin typeface="Consolas"/>
                <a:cs typeface="Consolas"/>
              </a:rPr>
              <a:t> (y&lt;&lt;a)</a:t>
            </a:r>
          </a:p>
          <a:p>
            <a:r>
              <a:rPr lang="es-ES" sz="1200" dirty="0">
                <a:latin typeface="Consolas"/>
                <a:cs typeface="Consolas"/>
              </a:rPr>
              <a:t>	y=y </a:t>
            </a:r>
            <a:r>
              <a:rPr lang="es-ES" sz="1200" dirty="0" err="1">
                <a:latin typeface="Consolas"/>
                <a:cs typeface="Consolas"/>
              </a:rPr>
              <a:t>xor</a:t>
            </a:r>
            <a:r>
              <a:rPr lang="es-ES" sz="1200" dirty="0">
                <a:latin typeface="Consolas"/>
                <a:cs typeface="Consolas"/>
              </a:rPr>
              <a:t> (y&gt;&gt;b)</a:t>
            </a:r>
          </a:p>
          <a:p>
            <a:r>
              <a:rPr lang="es-ES" sz="1200" dirty="0">
                <a:latin typeface="Consolas"/>
                <a:cs typeface="Consolas"/>
              </a:rPr>
              <a:t>	y=y </a:t>
            </a:r>
            <a:r>
              <a:rPr lang="es-ES" sz="1200" dirty="0" err="1">
                <a:latin typeface="Consolas"/>
                <a:cs typeface="Consolas"/>
              </a:rPr>
              <a:t>xor</a:t>
            </a:r>
            <a:r>
              <a:rPr lang="es-ES" sz="1200" dirty="0">
                <a:latin typeface="Consolas"/>
                <a:cs typeface="Consolas"/>
              </a:rPr>
              <a:t> (y&lt;&lt;c)</a:t>
            </a:r>
          </a:p>
          <a:p>
            <a:r>
              <a:rPr lang="es-ES" sz="1200" dirty="0">
                <a:latin typeface="Consolas"/>
                <a:cs typeface="Consolas"/>
              </a:rPr>
              <a:t>	</a:t>
            </a:r>
            <a:r>
              <a:rPr lang="es-ES" sz="1200" dirty="0" err="1">
                <a:latin typeface="Consolas"/>
                <a:cs typeface="Consolas"/>
              </a:rPr>
              <a:t>return</a:t>
            </a:r>
            <a:r>
              <a:rPr lang="es-ES" sz="1200" dirty="0">
                <a:latin typeface="Consolas"/>
                <a:cs typeface="Consolas"/>
              </a:rPr>
              <a:t> y</a:t>
            </a:r>
          </a:p>
          <a:p>
            <a:r>
              <a:rPr lang="es-ES" sz="1200" dirty="0" err="1">
                <a:latin typeface="Consolas"/>
                <a:cs typeface="Consolas"/>
              </a:rPr>
              <a:t>end</a:t>
            </a:r>
            <a:r>
              <a:rPr lang="es-ES" sz="1200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function</a:t>
            </a:r>
            <a:endParaRPr lang="es-ES" sz="1200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2581879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latin typeface="Times New Roman"/>
                <a:cs typeface="Times New Roman"/>
              </a:rPr>
              <a:t>=(a</a:t>
            </a:r>
            <a:r>
              <a:rPr lang="es-ES" sz="16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s-ES" sz="1600" i="1" dirty="0" smtClean="0"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latin typeface="Times New Roman"/>
                <a:cs typeface="Times New Roman"/>
              </a:rPr>
              <a:t> m</a:t>
            </a:r>
            <a:endParaRPr lang="es-ES" sz="1600" i="1" dirty="0">
              <a:latin typeface="Times New Roman"/>
              <a:cs typeface="Times New Roman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30065" y="2920433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Times New Roman"/>
                <a:cs typeface="Times New Roman"/>
              </a:rPr>
              <a:t>X</a:t>
            </a:r>
            <a:r>
              <a:rPr lang="es-ES" sz="16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latin typeface="Times New Roman"/>
                <a:cs typeface="Times New Roman"/>
              </a:rPr>
              <a:t>=(aX</a:t>
            </a:r>
            <a:r>
              <a:rPr lang="es-ES" sz="1600" i="1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latin typeface="Times New Roman"/>
                <a:cs typeface="Times New Roman"/>
              </a:rPr>
              <a:t> m</a:t>
            </a:r>
            <a:endParaRPr lang="es-ES" sz="1600" i="1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02054" y="2322432"/>
            <a:ext cx="48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seed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-51920" y="3258987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latin typeface="Times New Roman"/>
                <a:cs typeface="Times New Roman"/>
              </a:rPr>
              <a:t>3</a:t>
            </a:r>
            <a:r>
              <a:rPr lang="es-ES" sz="1600" i="1" dirty="0" smtClean="0">
                <a:latin typeface="Times New Roman"/>
                <a:cs typeface="Times New Roman"/>
              </a:rPr>
              <a:t>=(aX</a:t>
            </a:r>
            <a:r>
              <a:rPr lang="es-ES" sz="16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latin typeface="Times New Roman"/>
                <a:cs typeface="Times New Roman"/>
              </a:rPr>
              <a:t> m</a:t>
            </a:r>
            <a:endParaRPr lang="es-ES" sz="1600" i="1" dirty="0">
              <a:latin typeface="Times New Roman"/>
              <a:cs typeface="Times New Roman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866405" y="3739231"/>
            <a:ext cx="0" cy="2351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V="1">
            <a:off x="702235" y="2581879"/>
            <a:ext cx="619349" cy="7910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5124" y="4228354"/>
            <a:ext cx="2646080" cy="2106706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-16433" y="1464237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Path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Finding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629647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Random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Generators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Shuffling</a:t>
            </a:r>
            <a:r>
              <a:rPr lang="es-ES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Algorithms</a:t>
            </a:r>
            <a:endParaRPr lang="es-ES" dirty="0">
              <a:solidFill>
                <a:srgbClr val="BFBFBF"/>
              </a:solidFill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107766" y="965528"/>
            <a:ext cx="266085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Comparison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Sorts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578394"/>
            <a:ext cx="2379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Linear </a:t>
            </a:r>
            <a:r>
              <a:rPr lang="es-ES" u="sng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Congruential</a:t>
            </a:r>
            <a:r>
              <a:rPr lang="es-ES" u="sng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u="sng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Generator</a:t>
            </a:r>
            <a:endParaRPr lang="es-ES" u="sng" dirty="0" smtClean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  <a:p>
            <a:endParaRPr lang="es-ES" sz="80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lang="es-ES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i+1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=(a*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i="1" baseline="-25000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30065" y="4228353"/>
            <a:ext cx="2638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Xorshift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Generator</a:t>
            </a:r>
            <a:endParaRPr lang="es-ES" dirty="0" smtClean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  <a:p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xorshift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a,b,c,seed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seed</a:t>
            </a:r>
            <a:endParaRPr lang="es-ES" sz="1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(y&lt;&lt;a)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(y&gt;&gt;b)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(y&lt;&lt;c)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return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y</a:t>
            </a:r>
          </a:p>
          <a:p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end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function</a:t>
            </a:r>
            <a:endParaRPr lang="es-ES" sz="1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2581879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30065" y="2920433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02054" y="2322432"/>
            <a:ext cx="48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seed</a:t>
            </a:r>
            <a:endParaRPr lang="es-ES" sz="1600" dirty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-51920" y="3258987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866405" y="3739231"/>
            <a:ext cx="0" cy="2351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V="1">
            <a:off x="702235" y="2581879"/>
            <a:ext cx="619349" cy="7910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107766" y="1505758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Bogosort</a:t>
            </a:r>
            <a:r>
              <a:rPr lang="es-ES" dirty="0" smtClean="0"/>
              <a:t> (</a:t>
            </a:r>
            <a:r>
              <a:rPr lang="es-ES" dirty="0" err="1" smtClean="0"/>
              <a:t>Stupid</a:t>
            </a:r>
            <a:r>
              <a:rPr lang="es-ES" dirty="0" smtClean="0"/>
              <a:t> </a:t>
            </a:r>
            <a:r>
              <a:rPr lang="es-ES" dirty="0" err="1" smtClean="0"/>
              <a:t>sort</a:t>
            </a:r>
            <a:r>
              <a:rPr lang="es-ES" dirty="0" smtClean="0"/>
              <a:t>)</a:t>
            </a:r>
          </a:p>
          <a:p>
            <a:pPr algn="ctr"/>
            <a:r>
              <a:rPr lang="es-ES" dirty="0" err="1" smtClean="0"/>
              <a:t>Insertion</a:t>
            </a:r>
            <a:r>
              <a:rPr lang="es-ES" dirty="0" smtClean="0"/>
              <a:t> </a:t>
            </a:r>
            <a:r>
              <a:rPr lang="es-ES" dirty="0" err="1" smtClean="0"/>
              <a:t>Sort</a:t>
            </a:r>
            <a:endParaRPr lang="es-ES" dirty="0" smtClean="0"/>
          </a:p>
          <a:p>
            <a:pPr algn="ctr"/>
            <a:r>
              <a:rPr lang="es-ES" dirty="0" err="1" smtClean="0"/>
              <a:t>Mergesort</a:t>
            </a:r>
            <a:endParaRPr lang="es-ES" dirty="0" smtClean="0"/>
          </a:p>
          <a:p>
            <a:pPr algn="ctr"/>
            <a:r>
              <a:rPr lang="es-ES" dirty="0" err="1" smtClean="0"/>
              <a:t>Quicksort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Sorting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algorithms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use a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comparison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operator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e.g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&gt;=, &lt;=)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018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5124" y="4228354"/>
            <a:ext cx="2646080" cy="2106706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-16433" y="1464237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Path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Finding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629647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Random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Generators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Shuffling</a:t>
            </a:r>
            <a:r>
              <a:rPr lang="es-ES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Algorithms</a:t>
            </a:r>
            <a:endParaRPr lang="es-ES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107766" y="965528"/>
            <a:ext cx="266085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Comparison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Sorts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578394"/>
            <a:ext cx="2379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Linear </a:t>
            </a:r>
            <a:r>
              <a:rPr lang="es-ES" u="sng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Congruential</a:t>
            </a:r>
            <a:r>
              <a:rPr lang="es-ES" u="sng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u="sng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Generator</a:t>
            </a:r>
            <a:endParaRPr lang="es-ES" u="sng" dirty="0" smtClean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  <a:p>
            <a:endParaRPr lang="es-ES" sz="80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lang="es-ES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i+1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=(a*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i="1" baseline="-25000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s-ES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30065" y="4228353"/>
            <a:ext cx="2638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Xorshift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Generator</a:t>
            </a:r>
            <a:endParaRPr lang="es-ES" dirty="0" smtClean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  <a:p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xorshift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(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a,b,c,seed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seed</a:t>
            </a:r>
            <a:endParaRPr lang="es-ES" sz="1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(y&lt;&lt;a)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(y&gt;&gt;b)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y=y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xor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(y&lt;&lt;c)</a:t>
            </a:r>
          </a:p>
          <a:p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return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y</a:t>
            </a:r>
          </a:p>
          <a:p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end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function</a:t>
            </a:r>
            <a:endParaRPr lang="es-ES" sz="1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2581879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30065" y="2920433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02054" y="2322432"/>
            <a:ext cx="48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seed</a:t>
            </a:r>
            <a:endParaRPr lang="es-ES" sz="1600" dirty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-51920" y="3258987"/>
            <a:ext cx="186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s-ES" sz="1600" i="1" baseline="-25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=(aX</a:t>
            </a:r>
            <a:r>
              <a:rPr lang="es-ES" sz="1600" i="1" baseline="-250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+c) </a:t>
            </a:r>
            <a:r>
              <a:rPr lang="es-ES" sz="1600" i="1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mod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 m</a:t>
            </a:r>
            <a:endParaRPr lang="es-ES" sz="16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866405" y="3739231"/>
            <a:ext cx="0" cy="2351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V="1">
            <a:off x="702235" y="2581879"/>
            <a:ext cx="619349" cy="79107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107766" y="1505758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Bogosort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Stupid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sort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Insertion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Sort</a:t>
            </a:r>
            <a:endParaRPr lang="es-E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Mergesort</a:t>
            </a:r>
            <a:endParaRPr lang="es-E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Quicksort</a:t>
            </a:r>
            <a:endParaRPr lang="es-E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Sorting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algorithms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that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use a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comparison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operator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e.g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. &gt;=, &lt;=)</a:t>
            </a:r>
            <a:endParaRPr lang="es-ES" dirty="0">
              <a:solidFill>
                <a:schemeClr val="bg1">
                  <a:lumMod val="65000"/>
                </a:schemeClr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483144" y="1541012"/>
            <a:ext cx="2646080" cy="262964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BadShuffle</a:t>
            </a:r>
            <a:r>
              <a:rPr lang="es-ES" dirty="0" smtClean="0"/>
              <a:t> 1</a:t>
            </a:r>
          </a:p>
          <a:p>
            <a:pPr algn="ctr"/>
            <a:r>
              <a:rPr lang="es-ES" dirty="0" smtClean="0"/>
              <a:t>BadShuffle2</a:t>
            </a:r>
          </a:p>
          <a:p>
            <a:pPr algn="ctr"/>
            <a:r>
              <a:rPr lang="es-ES" dirty="0" smtClean="0"/>
              <a:t>Fisher-Yates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s-ES" dirty="0">
              <a:sym typeface="Zapf Dingbats"/>
            </a:endParaRPr>
          </a:p>
          <a:p>
            <a:pPr algn="ctr"/>
            <a:endParaRPr lang="es-ES" dirty="0"/>
          </a:p>
          <a:p>
            <a:pPr algn="ctr"/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Algorithms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generate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collection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reordered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according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uniformly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distributed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permutation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115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370004"/>
            <a:ext cx="48910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Fixed</a:t>
            </a:r>
            <a:r>
              <a:rPr lang="es-ES" sz="3200" dirty="0" smtClean="0"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latin typeface="Arial Narrow"/>
                <a:cs typeface="Arial Narrow"/>
              </a:rPr>
              <a:t>Representation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Multiplication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Floating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Representation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3073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recap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binary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integer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representation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28" name="Agrupar 127"/>
          <p:cNvGrpSpPr/>
          <p:nvPr/>
        </p:nvGrpSpPr>
        <p:grpSpPr>
          <a:xfrm>
            <a:off x="403181" y="1699374"/>
            <a:ext cx="1866294" cy="4658738"/>
            <a:chOff x="6600781" y="1102715"/>
            <a:chExt cx="1866294" cy="4658738"/>
          </a:xfrm>
        </p:grpSpPr>
        <p:sp>
          <p:nvSpPr>
            <p:cNvPr id="5" name="Rectángulo 4"/>
            <p:cNvSpPr/>
            <p:nvPr/>
          </p:nvSpPr>
          <p:spPr>
            <a:xfrm flipV="1">
              <a:off x="7937883" y="571573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Agrupar 16"/>
            <p:cNvGrpSpPr/>
            <p:nvPr/>
          </p:nvGrpSpPr>
          <p:grpSpPr>
            <a:xfrm>
              <a:off x="7298854" y="5289762"/>
              <a:ext cx="529192" cy="471691"/>
              <a:chOff x="7298854" y="5289762"/>
              <a:chExt cx="529192" cy="471691"/>
            </a:xfrm>
          </p:grpSpPr>
          <p:sp>
            <p:nvSpPr>
              <p:cNvPr id="7" name="Rectángulo 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1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604615" y="5289762"/>
              <a:ext cx="529192" cy="471691"/>
              <a:chOff x="7298854" y="5289762"/>
              <a:chExt cx="529192" cy="471691"/>
            </a:xfrm>
          </p:grpSpPr>
          <p:sp>
            <p:nvSpPr>
              <p:cNvPr id="19" name="Rectángulo 1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2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ángulo 2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2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 2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2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>
              <a:off x="6604615" y="4816740"/>
              <a:ext cx="529192" cy="471691"/>
              <a:chOff x="7298854" y="5289762"/>
              <a:chExt cx="529192" cy="471691"/>
            </a:xfrm>
          </p:grpSpPr>
          <p:sp>
            <p:nvSpPr>
              <p:cNvPr id="30" name="Rectángulo 29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Rectángulo 31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Rectángulo 32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Rectángulo 33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35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Rectángulo 36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Rectángulo 37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Rectángulo 38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0" name="Agrupar 39"/>
            <p:cNvGrpSpPr/>
            <p:nvPr/>
          </p:nvGrpSpPr>
          <p:grpSpPr>
            <a:xfrm>
              <a:off x="6604615" y="4345049"/>
              <a:ext cx="529192" cy="471691"/>
              <a:chOff x="7298854" y="5289762"/>
              <a:chExt cx="529192" cy="471691"/>
            </a:xfrm>
          </p:grpSpPr>
          <p:sp>
            <p:nvSpPr>
              <p:cNvPr id="41" name="Rectángulo 40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Rectángulo 41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42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43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Rectángulo 45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Rectángulo 46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Rectángulo 48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Rectángulo 49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1" name="Agrupar 50"/>
            <p:cNvGrpSpPr/>
            <p:nvPr/>
          </p:nvGrpSpPr>
          <p:grpSpPr>
            <a:xfrm>
              <a:off x="6604615" y="3903775"/>
              <a:ext cx="529192" cy="471691"/>
              <a:chOff x="7298854" y="5289762"/>
              <a:chExt cx="529192" cy="471691"/>
            </a:xfrm>
          </p:grpSpPr>
          <p:sp>
            <p:nvSpPr>
              <p:cNvPr id="52" name="Rectángulo 51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Rectángulo 52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Rectángulo 53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Rectángulo 54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Rectángulo 55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Rectángulo 56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Rectángulo 57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Rectángulo 58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0" name="Rectángulo 59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Rectángulo 60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62" name="Agrupar 61"/>
            <p:cNvGrpSpPr/>
            <p:nvPr/>
          </p:nvGrpSpPr>
          <p:grpSpPr>
            <a:xfrm>
              <a:off x="6604615" y="3432084"/>
              <a:ext cx="529192" cy="471691"/>
              <a:chOff x="7298854" y="5289762"/>
              <a:chExt cx="529192" cy="471691"/>
            </a:xfrm>
          </p:grpSpPr>
          <p:sp>
            <p:nvSpPr>
              <p:cNvPr id="63" name="Rectángulo 62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Rectángulo 63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Rectángulo 64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Rectángulo 65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Rectángulo 66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Rectángulo 67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Rectángulo 68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0" name="Rectángulo 69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Rectángulo 70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2" name="Rectángulo 71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6600781" y="2960393"/>
              <a:ext cx="529192" cy="471691"/>
              <a:chOff x="7298854" y="5289762"/>
              <a:chExt cx="529192" cy="471691"/>
            </a:xfrm>
          </p:grpSpPr>
          <p:sp>
            <p:nvSpPr>
              <p:cNvPr id="74" name="Rectángulo 73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75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76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Rectángulo 77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Rectángulo 78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Rectángulo 79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Rectángulo 80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Rectángulo 81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Rectángulo 82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600781" y="2487371"/>
              <a:ext cx="529192" cy="471691"/>
              <a:chOff x="7298854" y="5289762"/>
              <a:chExt cx="529192" cy="471691"/>
            </a:xfrm>
          </p:grpSpPr>
          <p:sp>
            <p:nvSpPr>
              <p:cNvPr id="85" name="Rectángulo 84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85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86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Rectángulo 87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Rectángulo 88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Rectángulo 89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Rectángulo 90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Rectángulo 91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Rectángulo 92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Rectángulo 93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5" name="Agrupar 94"/>
            <p:cNvGrpSpPr/>
            <p:nvPr/>
          </p:nvGrpSpPr>
          <p:grpSpPr>
            <a:xfrm>
              <a:off x="6600781" y="2015680"/>
              <a:ext cx="529192" cy="471691"/>
              <a:chOff x="7298854" y="5289762"/>
              <a:chExt cx="529192" cy="471691"/>
            </a:xfrm>
          </p:grpSpPr>
          <p:sp>
            <p:nvSpPr>
              <p:cNvPr id="96" name="Rectángulo 95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Rectángulo 96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Rectángulo 97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Rectángulo 98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Rectángulo 99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Rectángulo 102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Rectángulo 104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6" name="Agrupar 105"/>
            <p:cNvGrpSpPr/>
            <p:nvPr/>
          </p:nvGrpSpPr>
          <p:grpSpPr>
            <a:xfrm>
              <a:off x="6600781" y="1574406"/>
              <a:ext cx="529192" cy="471691"/>
              <a:chOff x="7298854" y="5289762"/>
              <a:chExt cx="529192" cy="471691"/>
            </a:xfrm>
          </p:grpSpPr>
          <p:sp>
            <p:nvSpPr>
              <p:cNvPr id="107" name="Rectángulo 10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Rectángulo 10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Rectángulo 10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Rectángulo 11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Rectángulo 11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Rectángulo 11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Rectángulo 11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Rectángulo 11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ángulo 11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7" name="Agrupar 116"/>
            <p:cNvGrpSpPr/>
            <p:nvPr/>
          </p:nvGrpSpPr>
          <p:grpSpPr>
            <a:xfrm>
              <a:off x="6600781" y="1102715"/>
              <a:ext cx="529192" cy="471691"/>
              <a:chOff x="7298854" y="5289762"/>
              <a:chExt cx="529192" cy="471691"/>
            </a:xfrm>
          </p:grpSpPr>
          <p:sp>
            <p:nvSpPr>
              <p:cNvPr id="118" name="Rectángulo 117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Rectángulo 118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Rectángulo 120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Rectángulo 121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Rectángulo 123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Rectángulo 124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Rectángulo 125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Rectángulo 126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29" name="CuadroTexto 128"/>
          <p:cNvSpPr txBox="1"/>
          <p:nvPr/>
        </p:nvSpPr>
        <p:spPr>
          <a:xfrm>
            <a:off x="1747425" y="5823304"/>
            <a:ext cx="60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10</a:t>
            </a:r>
            <a:r>
              <a:rPr lang="es-ES" sz="2400" baseline="30000" dirty="0" smtClean="0"/>
              <a:t>0</a:t>
            </a:r>
            <a:endParaRPr lang="es-ES" sz="2400" baseline="300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1075854" y="5394499"/>
            <a:ext cx="60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10</a:t>
            </a:r>
            <a:r>
              <a:rPr lang="es-ES" sz="2400" baseline="30000" dirty="0"/>
              <a:t>1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346832" y="1279469"/>
            <a:ext cx="60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10</a:t>
            </a:r>
            <a:r>
              <a:rPr lang="es-ES" sz="2400" baseline="30000" dirty="0"/>
              <a:t>2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429802" y="6294429"/>
            <a:ext cx="182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2     4    3</a:t>
            </a:r>
            <a:endParaRPr lang="es-ES" sz="3600" dirty="0"/>
          </a:p>
        </p:txBody>
      </p:sp>
      <p:sp>
        <p:nvSpPr>
          <p:cNvPr id="133" name="Flecha derecha 132"/>
          <p:cNvSpPr/>
          <p:nvPr/>
        </p:nvSpPr>
        <p:spPr>
          <a:xfrm>
            <a:off x="2094070" y="3805586"/>
            <a:ext cx="1143000" cy="749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Rectángulo 134"/>
          <p:cNvSpPr/>
          <p:nvPr/>
        </p:nvSpPr>
        <p:spPr>
          <a:xfrm flipV="1">
            <a:off x="8600004" y="6494780"/>
            <a:ext cx="529192" cy="45719"/>
          </a:xfrm>
          <a:prstGeom prst="rect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6" name="Agrupar 135"/>
          <p:cNvGrpSpPr/>
          <p:nvPr/>
        </p:nvGrpSpPr>
        <p:grpSpPr>
          <a:xfrm>
            <a:off x="4809654" y="6064221"/>
            <a:ext cx="529192" cy="471691"/>
            <a:chOff x="7298854" y="5289762"/>
            <a:chExt cx="529192" cy="471691"/>
          </a:xfrm>
        </p:grpSpPr>
        <p:sp>
          <p:nvSpPr>
            <p:cNvPr id="247" name="Rectángulo 246"/>
            <p:cNvSpPr/>
            <p:nvPr/>
          </p:nvSpPr>
          <p:spPr>
            <a:xfrm flipV="1">
              <a:off x="7298854" y="571573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Rectángulo 247"/>
            <p:cNvSpPr/>
            <p:nvPr/>
          </p:nvSpPr>
          <p:spPr>
            <a:xfrm flipV="1">
              <a:off x="7298854" y="567001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Rectángulo 248"/>
            <p:cNvSpPr/>
            <p:nvPr/>
          </p:nvSpPr>
          <p:spPr>
            <a:xfrm flipV="1">
              <a:off x="7298854" y="562088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Rectángulo 249"/>
            <p:cNvSpPr/>
            <p:nvPr/>
          </p:nvSpPr>
          <p:spPr>
            <a:xfrm flipV="1">
              <a:off x="7298854" y="557516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Rectángulo 250"/>
            <p:cNvSpPr/>
            <p:nvPr/>
          </p:nvSpPr>
          <p:spPr>
            <a:xfrm flipV="1">
              <a:off x="7298854" y="552603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Rectángulo 251"/>
            <p:cNvSpPr/>
            <p:nvPr/>
          </p:nvSpPr>
          <p:spPr>
            <a:xfrm flipV="1">
              <a:off x="7298854" y="548031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Rectángulo 252"/>
            <p:cNvSpPr/>
            <p:nvPr/>
          </p:nvSpPr>
          <p:spPr>
            <a:xfrm flipV="1">
              <a:off x="7298854" y="543033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Rectángulo 253"/>
            <p:cNvSpPr/>
            <p:nvPr/>
          </p:nvSpPr>
          <p:spPr>
            <a:xfrm flipV="1">
              <a:off x="7298854" y="538461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Rectángulo 254"/>
            <p:cNvSpPr/>
            <p:nvPr/>
          </p:nvSpPr>
          <p:spPr>
            <a:xfrm flipV="1">
              <a:off x="7298854" y="533548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Rectángulo 255"/>
            <p:cNvSpPr/>
            <p:nvPr/>
          </p:nvSpPr>
          <p:spPr>
            <a:xfrm flipV="1">
              <a:off x="7298854" y="528976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7" name="Agrupar 256"/>
          <p:cNvGrpSpPr/>
          <p:nvPr/>
        </p:nvGrpSpPr>
        <p:grpSpPr>
          <a:xfrm>
            <a:off x="3476581" y="1877174"/>
            <a:ext cx="533026" cy="4658738"/>
            <a:chOff x="4035381" y="1508131"/>
            <a:chExt cx="533026" cy="4658738"/>
          </a:xfrm>
        </p:grpSpPr>
        <p:grpSp>
          <p:nvGrpSpPr>
            <p:cNvPr id="137" name="Agrupar 136"/>
            <p:cNvGrpSpPr/>
            <p:nvPr/>
          </p:nvGrpSpPr>
          <p:grpSpPr>
            <a:xfrm>
              <a:off x="4039215" y="5695178"/>
              <a:ext cx="529192" cy="471691"/>
              <a:chOff x="7298854" y="5289762"/>
              <a:chExt cx="529192" cy="471691"/>
            </a:xfrm>
          </p:grpSpPr>
          <p:sp>
            <p:nvSpPr>
              <p:cNvPr id="237" name="Rectángulo 23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8" name="Rectángulo 23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9" name="Rectángulo 23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0" name="Rectángulo 23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1" name="Rectángulo 24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3" name="Rectángulo 24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4" name="Rectángulo 24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Rectángulo 24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8" name="Agrupar 137"/>
            <p:cNvGrpSpPr/>
            <p:nvPr/>
          </p:nvGrpSpPr>
          <p:grpSpPr>
            <a:xfrm>
              <a:off x="4039215" y="5222156"/>
              <a:ext cx="529192" cy="471691"/>
              <a:chOff x="7298854" y="5289762"/>
              <a:chExt cx="529192" cy="471691"/>
            </a:xfrm>
          </p:grpSpPr>
          <p:sp>
            <p:nvSpPr>
              <p:cNvPr id="227" name="Rectángulo 22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8" name="Rectángulo 22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9" name="Rectángulo 22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1" name="Rectángulo 23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2" name="Rectángulo 23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4" name="Rectángulo 23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5" name="Rectángulo 23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9" name="Agrupar 138"/>
            <p:cNvGrpSpPr/>
            <p:nvPr/>
          </p:nvGrpSpPr>
          <p:grpSpPr>
            <a:xfrm>
              <a:off x="4039215" y="4750465"/>
              <a:ext cx="529192" cy="471691"/>
              <a:chOff x="7298854" y="5289762"/>
              <a:chExt cx="529192" cy="471691"/>
            </a:xfrm>
          </p:grpSpPr>
          <p:sp>
            <p:nvSpPr>
              <p:cNvPr id="217" name="Rectángulo 21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" name="Rectángulo 21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" name="Rectángulo 21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0" name="Rectángulo 21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1" name="Rectángulo 22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2" name="Rectángulo 22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3" name="Rectángulo 22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4" name="Rectángulo 22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Rectángulo 22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Rectángulo 22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0" name="Agrupar 139"/>
            <p:cNvGrpSpPr/>
            <p:nvPr/>
          </p:nvGrpSpPr>
          <p:grpSpPr>
            <a:xfrm>
              <a:off x="4039215" y="4309191"/>
              <a:ext cx="529192" cy="471691"/>
              <a:chOff x="7298854" y="5289762"/>
              <a:chExt cx="529192" cy="471691"/>
            </a:xfrm>
          </p:grpSpPr>
          <p:sp>
            <p:nvSpPr>
              <p:cNvPr id="207" name="Rectángulo 20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8" name="Rectángulo 20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9" name="Rectángulo 20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0" name="Rectángulo 20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1" name="Rectángulo 21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2" name="Rectángulo 21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3" name="Rectángulo 21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4" name="Rectángulo 21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5" name="Rectángulo 21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" name="Rectángulo 21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1" name="Agrupar 140"/>
            <p:cNvGrpSpPr/>
            <p:nvPr/>
          </p:nvGrpSpPr>
          <p:grpSpPr>
            <a:xfrm>
              <a:off x="4039215" y="3837500"/>
              <a:ext cx="529192" cy="471691"/>
              <a:chOff x="7298854" y="5289762"/>
              <a:chExt cx="529192" cy="471691"/>
            </a:xfrm>
          </p:grpSpPr>
          <p:sp>
            <p:nvSpPr>
              <p:cNvPr id="197" name="Rectángulo 19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8" name="Rectángulo 19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Rectángulo 19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Rectángulo 19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Rectángulo 20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Rectángulo 20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3" name="Rectángulo 20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4" name="Rectángulo 20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Rectángulo 20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6" name="Rectángulo 20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2" name="Agrupar 141"/>
            <p:cNvGrpSpPr/>
            <p:nvPr/>
          </p:nvGrpSpPr>
          <p:grpSpPr>
            <a:xfrm>
              <a:off x="4035381" y="3365809"/>
              <a:ext cx="529192" cy="471691"/>
              <a:chOff x="7298854" y="5289762"/>
              <a:chExt cx="529192" cy="471691"/>
            </a:xfrm>
          </p:grpSpPr>
          <p:sp>
            <p:nvSpPr>
              <p:cNvPr id="187" name="Rectángulo 18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Rectángulo 18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9" name="Rectángulo 18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Rectángulo 18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1" name="Rectángulo 19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2" name="Rectángulo 19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3" name="Rectángulo 19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4" name="Rectángulo 19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5" name="Rectángulo 19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6" name="Rectángulo 19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3" name="Agrupar 142"/>
            <p:cNvGrpSpPr/>
            <p:nvPr/>
          </p:nvGrpSpPr>
          <p:grpSpPr>
            <a:xfrm>
              <a:off x="4035381" y="2892787"/>
              <a:ext cx="529192" cy="471691"/>
              <a:chOff x="7298854" y="5289762"/>
              <a:chExt cx="529192" cy="471691"/>
            </a:xfrm>
          </p:grpSpPr>
          <p:sp>
            <p:nvSpPr>
              <p:cNvPr id="177" name="Rectángulo 17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8" name="Rectángulo 17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Rectángulo 17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Rectángulo 17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Rectángulo 18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Rectángulo 18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Rectángulo 18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4" name="Rectángulo 18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Rectángulo 18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6" name="Rectángulo 18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4" name="Agrupar 143"/>
            <p:cNvGrpSpPr/>
            <p:nvPr/>
          </p:nvGrpSpPr>
          <p:grpSpPr>
            <a:xfrm>
              <a:off x="4035381" y="2421096"/>
              <a:ext cx="529192" cy="471691"/>
              <a:chOff x="7298854" y="5289762"/>
              <a:chExt cx="529192" cy="471691"/>
            </a:xfrm>
          </p:grpSpPr>
          <p:sp>
            <p:nvSpPr>
              <p:cNvPr id="167" name="Rectángulo 16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Rectángulo 16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0" name="Rectángulo 16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Rectángulo 17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4" name="Rectángulo 17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17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6" name="Rectángulo 17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5" name="Agrupar 144"/>
            <p:cNvGrpSpPr/>
            <p:nvPr/>
          </p:nvGrpSpPr>
          <p:grpSpPr>
            <a:xfrm>
              <a:off x="4035381" y="1979822"/>
              <a:ext cx="529192" cy="471691"/>
              <a:chOff x="7298854" y="5289762"/>
              <a:chExt cx="529192" cy="471691"/>
            </a:xfrm>
          </p:grpSpPr>
          <p:sp>
            <p:nvSpPr>
              <p:cNvPr id="157" name="Rectángulo 15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8" name="Rectángulo 15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15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0" name="Rectángulo 15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1" name="Rectángulo 16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2" name="Rectángulo 16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3" name="Rectángulo 16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4" name="Rectángulo 16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Rectángulo 16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Rectángulo 16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6" name="Agrupar 145"/>
            <p:cNvGrpSpPr/>
            <p:nvPr/>
          </p:nvGrpSpPr>
          <p:grpSpPr>
            <a:xfrm>
              <a:off x="4035381" y="1508131"/>
              <a:ext cx="529192" cy="471691"/>
              <a:chOff x="7298854" y="5289762"/>
              <a:chExt cx="529192" cy="471691"/>
            </a:xfrm>
          </p:grpSpPr>
          <p:sp>
            <p:nvSpPr>
              <p:cNvPr id="147" name="Rectángulo 146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8" name="Rectángulo 147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1" name="Rectángulo 150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2" name="Rectángulo 151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3" name="Rectángulo 152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4" name="Rectángulo 153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5" name="Rectángulo 154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58" name="Agrupar 257"/>
          <p:cNvGrpSpPr/>
          <p:nvPr/>
        </p:nvGrpSpPr>
        <p:grpSpPr>
          <a:xfrm>
            <a:off x="4162007" y="1877174"/>
            <a:ext cx="533026" cy="4658738"/>
            <a:chOff x="4035381" y="1508131"/>
            <a:chExt cx="533026" cy="4658738"/>
          </a:xfrm>
        </p:grpSpPr>
        <p:grpSp>
          <p:nvGrpSpPr>
            <p:cNvPr id="259" name="Agrupar 258"/>
            <p:cNvGrpSpPr/>
            <p:nvPr/>
          </p:nvGrpSpPr>
          <p:grpSpPr>
            <a:xfrm>
              <a:off x="4039215" y="5695178"/>
              <a:ext cx="529192" cy="471691"/>
              <a:chOff x="7298854" y="5289762"/>
              <a:chExt cx="529192" cy="471691"/>
            </a:xfrm>
          </p:grpSpPr>
          <p:sp>
            <p:nvSpPr>
              <p:cNvPr id="359" name="Rectángulo 35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0" name="Rectángulo 35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1" name="Rectángulo 36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2" name="Rectángulo 36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3" name="Rectángulo 36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4" name="Rectángulo 36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5" name="Rectángulo 36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6" name="Rectángulo 36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7" name="Rectángulo 36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8" name="Rectángulo 36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0" name="Agrupar 259"/>
            <p:cNvGrpSpPr/>
            <p:nvPr/>
          </p:nvGrpSpPr>
          <p:grpSpPr>
            <a:xfrm>
              <a:off x="4039215" y="5222156"/>
              <a:ext cx="529192" cy="471691"/>
              <a:chOff x="7298854" y="5289762"/>
              <a:chExt cx="529192" cy="471691"/>
            </a:xfrm>
          </p:grpSpPr>
          <p:sp>
            <p:nvSpPr>
              <p:cNvPr id="349" name="Rectángulo 34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0" name="Rectángulo 34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1" name="Rectángulo 35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2" name="Rectángulo 35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3" name="Rectángulo 35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4" name="Rectángulo 35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5" name="Rectángulo 35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6" name="Rectángulo 35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7" name="Rectángulo 35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8" name="Rectángulo 35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1" name="Agrupar 260"/>
            <p:cNvGrpSpPr/>
            <p:nvPr/>
          </p:nvGrpSpPr>
          <p:grpSpPr>
            <a:xfrm>
              <a:off x="4039215" y="4750465"/>
              <a:ext cx="529192" cy="471691"/>
              <a:chOff x="7298854" y="5289762"/>
              <a:chExt cx="529192" cy="471691"/>
            </a:xfrm>
          </p:grpSpPr>
          <p:sp>
            <p:nvSpPr>
              <p:cNvPr id="339" name="Rectángulo 33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0" name="Rectángulo 33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1" name="Rectángulo 34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2" name="Rectángulo 34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3" name="Rectángulo 34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4" name="Rectángulo 34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5" name="Rectángulo 34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6" name="Rectángulo 34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7" name="Rectángulo 34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8" name="Rectángulo 34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2" name="Agrupar 261"/>
            <p:cNvGrpSpPr/>
            <p:nvPr/>
          </p:nvGrpSpPr>
          <p:grpSpPr>
            <a:xfrm>
              <a:off x="4039215" y="4309191"/>
              <a:ext cx="529192" cy="471691"/>
              <a:chOff x="7298854" y="5289762"/>
              <a:chExt cx="529192" cy="471691"/>
            </a:xfrm>
          </p:grpSpPr>
          <p:sp>
            <p:nvSpPr>
              <p:cNvPr id="329" name="Rectángulo 32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0" name="Rectángulo 32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1" name="Rectángulo 33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2" name="Rectángulo 33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3" name="Rectángulo 33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4" name="Rectángulo 33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5" name="Rectángulo 33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Rectángulo 33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7" name="Rectángulo 33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8" name="Rectángulo 33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3" name="Agrupar 262"/>
            <p:cNvGrpSpPr/>
            <p:nvPr/>
          </p:nvGrpSpPr>
          <p:grpSpPr>
            <a:xfrm>
              <a:off x="4039215" y="3837500"/>
              <a:ext cx="529192" cy="471691"/>
              <a:chOff x="7298854" y="5289762"/>
              <a:chExt cx="529192" cy="471691"/>
            </a:xfrm>
          </p:grpSpPr>
          <p:sp>
            <p:nvSpPr>
              <p:cNvPr id="319" name="Rectángulo 31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0" name="Rectángulo 31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1" name="Rectángulo 32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2" name="Rectángulo 32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3" name="Rectángulo 32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4" name="Rectángulo 32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5" name="Rectángulo 32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6" name="Rectángulo 32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7" name="Rectángulo 32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8" name="Rectángulo 32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4" name="Agrupar 263"/>
            <p:cNvGrpSpPr/>
            <p:nvPr/>
          </p:nvGrpSpPr>
          <p:grpSpPr>
            <a:xfrm>
              <a:off x="4035381" y="3365809"/>
              <a:ext cx="529192" cy="471691"/>
              <a:chOff x="7298854" y="5289762"/>
              <a:chExt cx="529192" cy="471691"/>
            </a:xfrm>
          </p:grpSpPr>
          <p:sp>
            <p:nvSpPr>
              <p:cNvPr id="309" name="Rectángulo 30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0" name="Rectángulo 30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1" name="Rectángulo 31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2" name="Rectángulo 31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3" name="Rectángulo 31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4" name="Rectángulo 31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5" name="Rectángulo 31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6" name="Rectángulo 31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7" name="Rectángulo 31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8" name="Rectángulo 31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5" name="Agrupar 264"/>
            <p:cNvGrpSpPr/>
            <p:nvPr/>
          </p:nvGrpSpPr>
          <p:grpSpPr>
            <a:xfrm>
              <a:off x="4035381" y="2892787"/>
              <a:ext cx="529192" cy="471691"/>
              <a:chOff x="7298854" y="5289762"/>
              <a:chExt cx="529192" cy="471691"/>
            </a:xfrm>
          </p:grpSpPr>
          <p:sp>
            <p:nvSpPr>
              <p:cNvPr id="299" name="Rectángulo 29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0" name="Rectángulo 29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1" name="Rectángulo 30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2" name="Rectángulo 30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3" name="Rectángulo 30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4" name="Rectángulo 30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5" name="Rectángulo 30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6" name="Rectángulo 30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7" name="Rectángulo 30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8" name="Rectángulo 30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6" name="Agrupar 265"/>
            <p:cNvGrpSpPr/>
            <p:nvPr/>
          </p:nvGrpSpPr>
          <p:grpSpPr>
            <a:xfrm>
              <a:off x="4035381" y="2421096"/>
              <a:ext cx="529192" cy="471691"/>
              <a:chOff x="7298854" y="5289762"/>
              <a:chExt cx="529192" cy="471691"/>
            </a:xfrm>
          </p:grpSpPr>
          <p:sp>
            <p:nvSpPr>
              <p:cNvPr id="289" name="Rectángulo 28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0" name="Rectángulo 28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1" name="Rectángulo 29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2" name="Rectángulo 29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3" name="Rectángulo 29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4" name="Rectángulo 29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5" name="Rectángulo 29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6" name="Rectángulo 29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7" name="Rectángulo 29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8" name="Rectángulo 29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7" name="Agrupar 266"/>
            <p:cNvGrpSpPr/>
            <p:nvPr/>
          </p:nvGrpSpPr>
          <p:grpSpPr>
            <a:xfrm>
              <a:off x="4035381" y="1979822"/>
              <a:ext cx="529192" cy="471691"/>
              <a:chOff x="7298854" y="5289762"/>
              <a:chExt cx="529192" cy="471691"/>
            </a:xfrm>
          </p:grpSpPr>
          <p:sp>
            <p:nvSpPr>
              <p:cNvPr id="279" name="Rectángulo 27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Rectángulo 27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Rectángulo 28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Rectángulo 28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3" name="Rectángulo 28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4" name="Rectángulo 28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5" name="Rectángulo 28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6" name="Rectángulo 28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7" name="Rectángulo 28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8" name="Rectángulo 28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68" name="Agrupar 267"/>
            <p:cNvGrpSpPr/>
            <p:nvPr/>
          </p:nvGrpSpPr>
          <p:grpSpPr>
            <a:xfrm>
              <a:off x="4035381" y="1508131"/>
              <a:ext cx="529192" cy="471691"/>
              <a:chOff x="7298854" y="5289762"/>
              <a:chExt cx="529192" cy="471691"/>
            </a:xfrm>
          </p:grpSpPr>
          <p:sp>
            <p:nvSpPr>
              <p:cNvPr id="269" name="Rectángulo 268"/>
              <p:cNvSpPr/>
              <p:nvPr/>
            </p:nvSpPr>
            <p:spPr>
              <a:xfrm flipV="1">
                <a:off x="7298854" y="571573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0" name="Rectángulo 269"/>
              <p:cNvSpPr/>
              <p:nvPr/>
            </p:nvSpPr>
            <p:spPr>
              <a:xfrm flipV="1">
                <a:off x="7298854" y="567001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1" name="Rectángulo 270"/>
              <p:cNvSpPr/>
              <p:nvPr/>
            </p:nvSpPr>
            <p:spPr>
              <a:xfrm flipV="1">
                <a:off x="7298854" y="5620884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2" name="Rectángulo 271"/>
              <p:cNvSpPr/>
              <p:nvPr/>
            </p:nvSpPr>
            <p:spPr>
              <a:xfrm flipV="1">
                <a:off x="7298854" y="5575165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3" name="Rectángulo 272"/>
              <p:cNvSpPr/>
              <p:nvPr/>
            </p:nvSpPr>
            <p:spPr>
              <a:xfrm flipV="1">
                <a:off x="7298854" y="5526030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4" name="Rectángulo 273"/>
              <p:cNvSpPr/>
              <p:nvPr/>
            </p:nvSpPr>
            <p:spPr>
              <a:xfrm flipV="1">
                <a:off x="7298854" y="548031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5" name="Rectángulo 274"/>
              <p:cNvSpPr/>
              <p:nvPr/>
            </p:nvSpPr>
            <p:spPr>
              <a:xfrm flipV="1">
                <a:off x="7298854" y="543033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6" name="Rectángulo 275"/>
              <p:cNvSpPr/>
              <p:nvPr/>
            </p:nvSpPr>
            <p:spPr>
              <a:xfrm flipV="1">
                <a:off x="7298854" y="538461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7" name="Rectángulo 276"/>
              <p:cNvSpPr/>
              <p:nvPr/>
            </p:nvSpPr>
            <p:spPr>
              <a:xfrm flipV="1">
                <a:off x="7298854" y="5335481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8" name="Rectángulo 277"/>
              <p:cNvSpPr/>
              <p:nvPr/>
            </p:nvSpPr>
            <p:spPr>
              <a:xfrm flipV="1">
                <a:off x="7298854" y="5289762"/>
                <a:ext cx="529192" cy="45719"/>
              </a:xfrm>
              <a:prstGeom prst="rect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69" name="Rectángulo 368"/>
          <p:cNvSpPr/>
          <p:nvPr/>
        </p:nvSpPr>
        <p:spPr>
          <a:xfrm flipV="1">
            <a:off x="7973420" y="6490192"/>
            <a:ext cx="529192" cy="45719"/>
          </a:xfrm>
          <a:prstGeom prst="rect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0" name="Rectángulo 369"/>
          <p:cNvSpPr/>
          <p:nvPr/>
        </p:nvSpPr>
        <p:spPr>
          <a:xfrm flipV="1">
            <a:off x="7280480" y="6489021"/>
            <a:ext cx="529192" cy="45719"/>
          </a:xfrm>
          <a:prstGeom prst="rect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1" name="Agrupar 370"/>
          <p:cNvGrpSpPr/>
          <p:nvPr/>
        </p:nvGrpSpPr>
        <p:grpSpPr>
          <a:xfrm>
            <a:off x="5415046" y="6061680"/>
            <a:ext cx="529192" cy="471691"/>
            <a:chOff x="7298854" y="5289762"/>
            <a:chExt cx="529192" cy="471691"/>
          </a:xfrm>
        </p:grpSpPr>
        <p:sp>
          <p:nvSpPr>
            <p:cNvPr id="372" name="Rectángulo 371"/>
            <p:cNvSpPr/>
            <p:nvPr/>
          </p:nvSpPr>
          <p:spPr>
            <a:xfrm flipV="1">
              <a:off x="7298854" y="571573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3" name="Rectángulo 372"/>
            <p:cNvSpPr/>
            <p:nvPr/>
          </p:nvSpPr>
          <p:spPr>
            <a:xfrm flipV="1">
              <a:off x="7298854" y="567001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4" name="Rectángulo 373"/>
            <p:cNvSpPr/>
            <p:nvPr/>
          </p:nvSpPr>
          <p:spPr>
            <a:xfrm flipV="1">
              <a:off x="7298854" y="562088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5" name="Rectángulo 374"/>
            <p:cNvSpPr/>
            <p:nvPr/>
          </p:nvSpPr>
          <p:spPr>
            <a:xfrm flipV="1">
              <a:off x="7298854" y="557516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6" name="Rectángulo 375"/>
            <p:cNvSpPr/>
            <p:nvPr/>
          </p:nvSpPr>
          <p:spPr>
            <a:xfrm flipV="1">
              <a:off x="7298854" y="552603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Rectángulo 376"/>
            <p:cNvSpPr/>
            <p:nvPr/>
          </p:nvSpPr>
          <p:spPr>
            <a:xfrm flipV="1">
              <a:off x="7298854" y="548031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Rectángulo 377"/>
            <p:cNvSpPr/>
            <p:nvPr/>
          </p:nvSpPr>
          <p:spPr>
            <a:xfrm flipV="1">
              <a:off x="7298854" y="543033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Rectángulo 378"/>
            <p:cNvSpPr/>
            <p:nvPr/>
          </p:nvSpPr>
          <p:spPr>
            <a:xfrm flipV="1">
              <a:off x="7298854" y="538461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Rectángulo 379"/>
            <p:cNvSpPr/>
            <p:nvPr/>
          </p:nvSpPr>
          <p:spPr>
            <a:xfrm flipV="1">
              <a:off x="7298854" y="533548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Rectángulo 380"/>
            <p:cNvSpPr/>
            <p:nvPr/>
          </p:nvSpPr>
          <p:spPr>
            <a:xfrm flipV="1">
              <a:off x="7298854" y="528976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2" name="Agrupar 381"/>
          <p:cNvGrpSpPr/>
          <p:nvPr/>
        </p:nvGrpSpPr>
        <p:grpSpPr>
          <a:xfrm>
            <a:off x="6021076" y="6060437"/>
            <a:ext cx="529192" cy="471691"/>
            <a:chOff x="7298854" y="5289762"/>
            <a:chExt cx="529192" cy="471691"/>
          </a:xfrm>
        </p:grpSpPr>
        <p:sp>
          <p:nvSpPr>
            <p:cNvPr id="383" name="Rectángulo 382"/>
            <p:cNvSpPr/>
            <p:nvPr/>
          </p:nvSpPr>
          <p:spPr>
            <a:xfrm flipV="1">
              <a:off x="7298854" y="571573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Rectángulo 383"/>
            <p:cNvSpPr/>
            <p:nvPr/>
          </p:nvSpPr>
          <p:spPr>
            <a:xfrm flipV="1">
              <a:off x="7298854" y="567001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Rectángulo 384"/>
            <p:cNvSpPr/>
            <p:nvPr/>
          </p:nvSpPr>
          <p:spPr>
            <a:xfrm flipV="1">
              <a:off x="7298854" y="562088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Rectángulo 385"/>
            <p:cNvSpPr/>
            <p:nvPr/>
          </p:nvSpPr>
          <p:spPr>
            <a:xfrm flipV="1">
              <a:off x="7298854" y="557516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Rectángulo 386"/>
            <p:cNvSpPr/>
            <p:nvPr/>
          </p:nvSpPr>
          <p:spPr>
            <a:xfrm flipV="1">
              <a:off x="7298854" y="552603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Rectángulo 387"/>
            <p:cNvSpPr/>
            <p:nvPr/>
          </p:nvSpPr>
          <p:spPr>
            <a:xfrm flipV="1">
              <a:off x="7298854" y="548031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9" name="Rectángulo 388"/>
            <p:cNvSpPr/>
            <p:nvPr/>
          </p:nvSpPr>
          <p:spPr>
            <a:xfrm flipV="1">
              <a:off x="7298854" y="543033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Rectángulo 389"/>
            <p:cNvSpPr/>
            <p:nvPr/>
          </p:nvSpPr>
          <p:spPr>
            <a:xfrm flipV="1">
              <a:off x="7298854" y="538461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Rectángulo 390"/>
            <p:cNvSpPr/>
            <p:nvPr/>
          </p:nvSpPr>
          <p:spPr>
            <a:xfrm flipV="1">
              <a:off x="7298854" y="533548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Rectángulo 391"/>
            <p:cNvSpPr/>
            <p:nvPr/>
          </p:nvSpPr>
          <p:spPr>
            <a:xfrm flipV="1">
              <a:off x="7298854" y="528976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3" name="Agrupar 392"/>
          <p:cNvGrpSpPr/>
          <p:nvPr/>
        </p:nvGrpSpPr>
        <p:grpSpPr>
          <a:xfrm>
            <a:off x="6626468" y="6056228"/>
            <a:ext cx="529192" cy="471691"/>
            <a:chOff x="7298854" y="5289762"/>
            <a:chExt cx="529192" cy="471691"/>
          </a:xfrm>
        </p:grpSpPr>
        <p:sp>
          <p:nvSpPr>
            <p:cNvPr id="394" name="Rectángulo 393"/>
            <p:cNvSpPr/>
            <p:nvPr/>
          </p:nvSpPr>
          <p:spPr>
            <a:xfrm flipV="1">
              <a:off x="7298854" y="571573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5" name="Rectángulo 394"/>
            <p:cNvSpPr/>
            <p:nvPr/>
          </p:nvSpPr>
          <p:spPr>
            <a:xfrm flipV="1">
              <a:off x="7298854" y="567001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6" name="Rectángulo 395"/>
            <p:cNvSpPr/>
            <p:nvPr/>
          </p:nvSpPr>
          <p:spPr>
            <a:xfrm flipV="1">
              <a:off x="7298854" y="5620884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7" name="Rectángulo 396"/>
            <p:cNvSpPr/>
            <p:nvPr/>
          </p:nvSpPr>
          <p:spPr>
            <a:xfrm flipV="1">
              <a:off x="7298854" y="557516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8" name="Rectángulo 397"/>
            <p:cNvSpPr/>
            <p:nvPr/>
          </p:nvSpPr>
          <p:spPr>
            <a:xfrm flipV="1">
              <a:off x="7298854" y="552603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9" name="Rectángulo 398"/>
            <p:cNvSpPr/>
            <p:nvPr/>
          </p:nvSpPr>
          <p:spPr>
            <a:xfrm flipV="1">
              <a:off x="7298854" y="548031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0" name="Rectángulo 399"/>
            <p:cNvSpPr/>
            <p:nvPr/>
          </p:nvSpPr>
          <p:spPr>
            <a:xfrm flipV="1">
              <a:off x="7298854" y="543033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1" name="Rectángulo 400"/>
            <p:cNvSpPr/>
            <p:nvPr/>
          </p:nvSpPr>
          <p:spPr>
            <a:xfrm flipV="1">
              <a:off x="7298854" y="538461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Rectángulo 401"/>
            <p:cNvSpPr/>
            <p:nvPr/>
          </p:nvSpPr>
          <p:spPr>
            <a:xfrm flipV="1">
              <a:off x="7298854" y="5335481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Rectángulo 402"/>
            <p:cNvSpPr/>
            <p:nvPr/>
          </p:nvSpPr>
          <p:spPr>
            <a:xfrm flipV="1">
              <a:off x="7298854" y="5289762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4" name="CuadroTexto 403"/>
          <p:cNvSpPr txBox="1"/>
          <p:nvPr/>
        </p:nvSpPr>
        <p:spPr>
          <a:xfrm>
            <a:off x="5415046" y="2456468"/>
            <a:ext cx="302453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2 x </a:t>
            </a:r>
            <a:r>
              <a:rPr lang="es-ES" sz="2400" b="1" dirty="0" smtClean="0"/>
              <a:t>10</a:t>
            </a:r>
            <a:r>
              <a:rPr lang="es-ES" sz="2400" b="1" baseline="30000" dirty="0" smtClean="0"/>
              <a:t>2</a:t>
            </a:r>
            <a:r>
              <a:rPr lang="es-ES" sz="2400" dirty="0" smtClean="0"/>
              <a:t>+4 x </a:t>
            </a:r>
            <a:r>
              <a:rPr lang="es-ES" sz="2400" b="1" dirty="0" smtClean="0"/>
              <a:t>10</a:t>
            </a:r>
            <a:r>
              <a:rPr lang="es-ES" sz="2400" b="1" baseline="30000" dirty="0" smtClean="0"/>
              <a:t>1</a:t>
            </a:r>
            <a:r>
              <a:rPr lang="es-ES" sz="2400" dirty="0" smtClean="0"/>
              <a:t>+3 x </a:t>
            </a:r>
            <a:r>
              <a:rPr lang="es-ES" sz="2400" b="1" dirty="0" smtClean="0"/>
              <a:t>10</a:t>
            </a:r>
            <a:r>
              <a:rPr lang="es-ES" sz="2400" b="1" baseline="30000" dirty="0" smtClean="0"/>
              <a:t>0</a:t>
            </a:r>
            <a:endParaRPr lang="es-ES" sz="2400" b="1" baseline="30000" dirty="0"/>
          </a:p>
        </p:txBody>
      </p:sp>
      <p:sp>
        <p:nvSpPr>
          <p:cNvPr id="405" name="CuadroTexto 404"/>
          <p:cNvSpPr txBox="1"/>
          <p:nvPr/>
        </p:nvSpPr>
        <p:spPr>
          <a:xfrm>
            <a:off x="-22193" y="826702"/>
            <a:ext cx="455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DIN Condensed Bold"/>
                <a:cs typeface="DIN Condensed Bold"/>
              </a:rPr>
              <a:t>In decimal (base 10) </a:t>
            </a:r>
            <a:r>
              <a:rPr lang="es-ES" sz="2800" dirty="0" err="1" smtClean="0">
                <a:latin typeface="DIN Condensed Bold"/>
                <a:cs typeface="DIN Condensed Bold"/>
              </a:rPr>
              <a:t>representation</a:t>
            </a:r>
            <a:r>
              <a:rPr lang="es-ES" sz="2800" dirty="0" smtClean="0">
                <a:latin typeface="DIN Condensed Bold"/>
                <a:cs typeface="DIN Condensed Bold"/>
              </a:rPr>
              <a:t>….</a:t>
            </a:r>
            <a:endParaRPr lang="es-ES" sz="2800" dirty="0"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9726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1370004"/>
            <a:ext cx="719940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Fixed</a:t>
            </a:r>
            <a:r>
              <a:rPr lang="es-ES" sz="3200" dirty="0" smtClean="0">
                <a:latin typeface="Arial Narrow"/>
                <a:cs typeface="Arial Narrow"/>
              </a:rPr>
              <a:t> Point, </a:t>
            </a:r>
            <a:r>
              <a:rPr lang="es-ES" sz="3200" dirty="0" err="1" smtClean="0">
                <a:latin typeface="Arial Narrow"/>
                <a:cs typeface="Arial Narrow"/>
              </a:rPr>
              <a:t>Signed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Numbers</a:t>
            </a:r>
            <a:r>
              <a:rPr lang="es-ES" sz="3200" dirty="0" smtClean="0">
                <a:latin typeface="Arial Narrow"/>
                <a:cs typeface="Arial Narrow"/>
              </a:rPr>
              <a:t>, </a:t>
            </a:r>
            <a:r>
              <a:rPr lang="es-ES" sz="3200" dirty="0" err="1" smtClean="0"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latin typeface="Arial Narrow"/>
                <a:cs typeface="Arial Narrow"/>
              </a:rPr>
              <a:t> Bits</a:t>
            </a: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Multiplication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Floating</a:t>
            </a:r>
            <a:r>
              <a:rPr lang="es-ES" sz="3200" dirty="0" smtClean="0"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latin typeface="Arial Narrow"/>
                <a:cs typeface="Arial Narrow"/>
              </a:rPr>
              <a:t>Representation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5552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recap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binary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integer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representation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Rectángulo 4"/>
          <p:cNvSpPr/>
          <p:nvPr/>
        </p:nvSpPr>
        <p:spPr>
          <a:xfrm flipV="1">
            <a:off x="1807228" y="4221532"/>
            <a:ext cx="529192" cy="45719"/>
          </a:xfrm>
          <a:prstGeom prst="rect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CuadroTexto 128"/>
          <p:cNvSpPr txBox="1"/>
          <p:nvPr/>
        </p:nvSpPr>
        <p:spPr>
          <a:xfrm>
            <a:off x="1878060" y="3805586"/>
            <a:ext cx="4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</a:t>
            </a:r>
            <a:r>
              <a:rPr lang="es-ES" sz="2400" baseline="30000" dirty="0" smtClean="0"/>
              <a:t>0</a:t>
            </a:r>
            <a:endParaRPr lang="es-ES" sz="2400" baseline="300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1186426" y="3708211"/>
            <a:ext cx="4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</a:t>
            </a:r>
            <a:r>
              <a:rPr lang="es-ES" sz="2400" baseline="30000" dirty="0" smtClean="0"/>
              <a:t>1</a:t>
            </a:r>
            <a:endParaRPr lang="es-ES" sz="2400" baseline="300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96747" y="3565982"/>
            <a:ext cx="4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</a:t>
            </a:r>
            <a:r>
              <a:rPr lang="es-ES" sz="2400" baseline="30000" dirty="0" smtClean="0"/>
              <a:t>2</a:t>
            </a:r>
            <a:endParaRPr lang="es-ES" sz="2400" baseline="300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496747" y="4161235"/>
            <a:ext cx="182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1</a:t>
            </a:r>
            <a:r>
              <a:rPr lang="es-ES" sz="3600" dirty="0" smtClean="0"/>
              <a:t>     </a:t>
            </a:r>
            <a:r>
              <a:rPr lang="es-ES" sz="3600" dirty="0"/>
              <a:t>0</a:t>
            </a:r>
            <a:r>
              <a:rPr lang="es-ES" sz="3600" dirty="0" smtClean="0"/>
              <a:t>    1</a:t>
            </a:r>
            <a:endParaRPr lang="es-ES" sz="3600" dirty="0"/>
          </a:p>
        </p:txBody>
      </p:sp>
      <p:sp>
        <p:nvSpPr>
          <p:cNvPr id="133" name="Flecha derecha 132"/>
          <p:cNvSpPr/>
          <p:nvPr/>
        </p:nvSpPr>
        <p:spPr>
          <a:xfrm>
            <a:off x="3237070" y="3805586"/>
            <a:ext cx="1143000" cy="749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4" name="CuadroTexto 403"/>
          <p:cNvSpPr txBox="1"/>
          <p:nvPr/>
        </p:nvSpPr>
        <p:spPr>
          <a:xfrm>
            <a:off x="5415046" y="2456468"/>
            <a:ext cx="255655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/>
              <a:t>1</a:t>
            </a:r>
            <a:r>
              <a:rPr lang="es-ES" sz="2400" dirty="0" smtClean="0"/>
              <a:t> x </a:t>
            </a:r>
            <a:r>
              <a:rPr lang="es-ES" sz="2400" b="1" dirty="0" smtClean="0"/>
              <a:t>2</a:t>
            </a:r>
            <a:r>
              <a:rPr lang="es-ES" sz="2400" b="1" baseline="30000" dirty="0" smtClean="0"/>
              <a:t>2</a:t>
            </a:r>
            <a:r>
              <a:rPr lang="es-ES" sz="2400" dirty="0" smtClean="0"/>
              <a:t>+0 x </a:t>
            </a:r>
            <a:r>
              <a:rPr lang="es-ES" sz="2400" b="1" dirty="0" smtClean="0"/>
              <a:t>2</a:t>
            </a:r>
            <a:r>
              <a:rPr lang="es-ES" sz="2400" b="1" baseline="30000" dirty="0" smtClean="0"/>
              <a:t>1</a:t>
            </a:r>
            <a:r>
              <a:rPr lang="es-ES" sz="2400" dirty="0" smtClean="0"/>
              <a:t>+1 x </a:t>
            </a:r>
            <a:r>
              <a:rPr lang="es-ES" sz="2400" b="1" dirty="0"/>
              <a:t>2</a:t>
            </a:r>
            <a:r>
              <a:rPr lang="es-ES" sz="2400" b="1" baseline="30000" dirty="0" smtClean="0"/>
              <a:t>0</a:t>
            </a:r>
            <a:endParaRPr lang="es-ES" sz="2400" b="1" baseline="30000" dirty="0"/>
          </a:p>
        </p:txBody>
      </p:sp>
      <p:sp>
        <p:nvSpPr>
          <p:cNvPr id="405" name="CuadroTexto 404"/>
          <p:cNvSpPr txBox="1"/>
          <p:nvPr/>
        </p:nvSpPr>
        <p:spPr>
          <a:xfrm>
            <a:off x="-22193" y="826702"/>
            <a:ext cx="4249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DIN Condensed Bold"/>
                <a:cs typeface="DIN Condensed Bold"/>
              </a:rPr>
              <a:t>In </a:t>
            </a:r>
            <a:r>
              <a:rPr lang="es-ES" sz="2800" dirty="0" err="1" smtClean="0">
                <a:latin typeface="DIN Condensed Bold"/>
                <a:cs typeface="DIN Condensed Bold"/>
              </a:rPr>
              <a:t>binary</a:t>
            </a:r>
            <a:r>
              <a:rPr lang="es-ES" sz="2800" dirty="0" smtClean="0">
                <a:latin typeface="DIN Condensed Bold"/>
                <a:cs typeface="DIN Condensed Bold"/>
              </a:rPr>
              <a:t> (base 2) </a:t>
            </a:r>
            <a:r>
              <a:rPr lang="es-ES" sz="2800" dirty="0" err="1" smtClean="0">
                <a:latin typeface="DIN Condensed Bold"/>
                <a:cs typeface="DIN Condensed Bold"/>
              </a:rPr>
              <a:t>representation</a:t>
            </a:r>
            <a:r>
              <a:rPr lang="es-ES" sz="2800" dirty="0" smtClean="0">
                <a:latin typeface="DIN Condensed Bold"/>
                <a:cs typeface="DIN Condensed Bold"/>
              </a:rPr>
              <a:t>….</a:t>
            </a:r>
            <a:endParaRPr lang="es-ES" sz="2800" dirty="0">
              <a:latin typeface="DIN Condensed Bold"/>
              <a:cs typeface="DIN Condensed Bold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1142799" y="4157849"/>
            <a:ext cx="529192" cy="100914"/>
            <a:chOff x="1075854" y="6248710"/>
            <a:chExt cx="529192" cy="100914"/>
          </a:xfrm>
        </p:grpSpPr>
        <p:sp>
          <p:nvSpPr>
            <p:cNvPr id="406" name="Rectángulo 405"/>
            <p:cNvSpPr/>
            <p:nvPr/>
          </p:nvSpPr>
          <p:spPr>
            <a:xfrm flipV="1">
              <a:off x="1075854" y="630390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Rectángulo 406"/>
            <p:cNvSpPr/>
            <p:nvPr/>
          </p:nvSpPr>
          <p:spPr>
            <a:xfrm flipV="1">
              <a:off x="1075854" y="624871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8" name="Agrupar 407"/>
          <p:cNvGrpSpPr/>
          <p:nvPr/>
        </p:nvGrpSpPr>
        <p:grpSpPr>
          <a:xfrm>
            <a:off x="470126" y="4153111"/>
            <a:ext cx="529192" cy="100914"/>
            <a:chOff x="1075854" y="6248710"/>
            <a:chExt cx="529192" cy="100914"/>
          </a:xfrm>
        </p:grpSpPr>
        <p:sp>
          <p:nvSpPr>
            <p:cNvPr id="409" name="Rectángulo 408"/>
            <p:cNvSpPr/>
            <p:nvPr/>
          </p:nvSpPr>
          <p:spPr>
            <a:xfrm flipV="1">
              <a:off x="1075854" y="630390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Rectángulo 409"/>
            <p:cNvSpPr/>
            <p:nvPr/>
          </p:nvSpPr>
          <p:spPr>
            <a:xfrm flipV="1">
              <a:off x="1075854" y="624871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1" name="Agrupar 410"/>
          <p:cNvGrpSpPr/>
          <p:nvPr/>
        </p:nvGrpSpPr>
        <p:grpSpPr>
          <a:xfrm>
            <a:off x="470126" y="4050630"/>
            <a:ext cx="529192" cy="100914"/>
            <a:chOff x="1075854" y="6248710"/>
            <a:chExt cx="529192" cy="100914"/>
          </a:xfrm>
        </p:grpSpPr>
        <p:sp>
          <p:nvSpPr>
            <p:cNvPr id="412" name="Rectángulo 411"/>
            <p:cNvSpPr/>
            <p:nvPr/>
          </p:nvSpPr>
          <p:spPr>
            <a:xfrm flipV="1">
              <a:off x="1075854" y="630390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3" name="Rectángulo 412"/>
            <p:cNvSpPr/>
            <p:nvPr/>
          </p:nvSpPr>
          <p:spPr>
            <a:xfrm flipV="1">
              <a:off x="1075854" y="624871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14" name="Rectángulo 413"/>
          <p:cNvSpPr/>
          <p:nvPr/>
        </p:nvSpPr>
        <p:spPr>
          <a:xfrm flipV="1">
            <a:off x="7015016" y="4208306"/>
            <a:ext cx="529192" cy="45719"/>
          </a:xfrm>
          <a:prstGeom prst="rect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0" name="Agrupar 419"/>
          <p:cNvGrpSpPr/>
          <p:nvPr/>
        </p:nvGrpSpPr>
        <p:grpSpPr>
          <a:xfrm>
            <a:off x="5677914" y="4139885"/>
            <a:ext cx="529192" cy="100914"/>
            <a:chOff x="1075854" y="6248710"/>
            <a:chExt cx="529192" cy="100914"/>
          </a:xfrm>
        </p:grpSpPr>
        <p:sp>
          <p:nvSpPr>
            <p:cNvPr id="421" name="Rectángulo 420"/>
            <p:cNvSpPr/>
            <p:nvPr/>
          </p:nvSpPr>
          <p:spPr>
            <a:xfrm flipV="1">
              <a:off x="1075854" y="630390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Rectángulo 421"/>
            <p:cNvSpPr/>
            <p:nvPr/>
          </p:nvSpPr>
          <p:spPr>
            <a:xfrm flipV="1">
              <a:off x="1075854" y="624871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3" name="Agrupar 422"/>
          <p:cNvGrpSpPr/>
          <p:nvPr/>
        </p:nvGrpSpPr>
        <p:grpSpPr>
          <a:xfrm>
            <a:off x="5677914" y="4037404"/>
            <a:ext cx="529192" cy="100914"/>
            <a:chOff x="1075854" y="6248710"/>
            <a:chExt cx="529192" cy="100914"/>
          </a:xfrm>
        </p:grpSpPr>
        <p:sp>
          <p:nvSpPr>
            <p:cNvPr id="424" name="Rectángulo 423"/>
            <p:cNvSpPr/>
            <p:nvPr/>
          </p:nvSpPr>
          <p:spPr>
            <a:xfrm flipV="1">
              <a:off x="1075854" y="6303905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Rectángulo 424"/>
            <p:cNvSpPr/>
            <p:nvPr/>
          </p:nvSpPr>
          <p:spPr>
            <a:xfrm flipV="1">
              <a:off x="1075854" y="6248710"/>
              <a:ext cx="529192" cy="45719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007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Unsigned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(positive)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integers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51982"/>
              </p:ext>
            </p:extLst>
          </p:nvPr>
        </p:nvGraphicFramePr>
        <p:xfrm>
          <a:off x="338664" y="869035"/>
          <a:ext cx="2779892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973"/>
                <a:gridCol w="694973"/>
                <a:gridCol w="694973"/>
                <a:gridCol w="694973"/>
              </a:tblGrid>
              <a:tr h="312935">
                <a:tc>
                  <a:txBody>
                    <a:bodyPr/>
                    <a:lstStyle/>
                    <a:p>
                      <a:r>
                        <a:rPr lang="es-ES" b="1" dirty="0" smtClean="0"/>
                        <a:t>b</a:t>
                      </a:r>
                      <a:r>
                        <a:rPr lang="es-ES" b="1" baseline="-25000" dirty="0" smtClean="0"/>
                        <a:t>3</a:t>
                      </a:r>
                      <a:endParaRPr lang="es-E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b</a:t>
                      </a:r>
                      <a:r>
                        <a:rPr lang="es-ES" b="1" baseline="-25000" dirty="0" smtClean="0"/>
                        <a:t>2</a:t>
                      </a:r>
                      <a:endParaRPr lang="es-E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b</a:t>
                      </a:r>
                      <a:r>
                        <a:rPr lang="es-ES" b="1" baseline="-25000" dirty="0" smtClean="0"/>
                        <a:t>1</a:t>
                      </a:r>
                      <a:endParaRPr lang="es-E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b</a:t>
                      </a:r>
                      <a:r>
                        <a:rPr lang="es-ES" b="1" baseline="-25000" dirty="0" smtClean="0"/>
                        <a:t>0</a:t>
                      </a:r>
                      <a:endParaRPr lang="es-E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3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28745"/>
              </p:ext>
            </p:extLst>
          </p:nvPr>
        </p:nvGraphicFramePr>
        <p:xfrm>
          <a:off x="3146778" y="869035"/>
          <a:ext cx="2794000" cy="5730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/>
              </a:tblGrid>
              <a:tr h="337073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Decimal </a:t>
                      </a:r>
                      <a:r>
                        <a:rPr lang="es-ES" sz="1600" b="1" dirty="0" err="1" smtClean="0"/>
                        <a:t>equivalent</a:t>
                      </a:r>
                      <a:endParaRPr lang="es-E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37073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0</a:t>
                      </a:r>
                      <a:endParaRPr lang="es-E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dirty="0" smtClean="0"/>
                        <a:t>= </a:t>
                      </a:r>
                      <a:r>
                        <a:rPr lang="es-ES" sz="16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 = </a:t>
                      </a:r>
                      <a:r>
                        <a:rPr lang="es-ES" sz="16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1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+ 2</a:t>
                      </a:r>
                      <a:r>
                        <a:rPr lang="es-ES" sz="1600" baseline="30000" dirty="0" smtClean="0"/>
                        <a:t>0</a:t>
                      </a:r>
                      <a:r>
                        <a:rPr lang="es-ES" sz="1600" dirty="0" smtClean="0"/>
                        <a:t>x</a:t>
                      </a:r>
                      <a:r>
                        <a:rPr lang="es-E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 = </a:t>
                      </a:r>
                      <a:r>
                        <a:rPr lang="es-ES" sz="1600" b="1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1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Binary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2398889"/>
            <a:ext cx="748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err="1" smtClean="0">
                <a:latin typeface="Arial Narrow"/>
                <a:cs typeface="Arial Narrow"/>
              </a:rPr>
              <a:t>We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tend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think</a:t>
            </a:r>
            <a:r>
              <a:rPr lang="es-ES" sz="2800" dirty="0" smtClean="0">
                <a:latin typeface="Arial Narrow"/>
                <a:cs typeface="Arial Narrow"/>
              </a:rPr>
              <a:t> of a </a:t>
            </a:r>
            <a:r>
              <a:rPr lang="es-ES" sz="2800" dirty="0" err="1" smtClean="0">
                <a:latin typeface="Arial Narrow"/>
                <a:cs typeface="Arial Narrow"/>
              </a:rPr>
              <a:t>binary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word</a:t>
            </a:r>
            <a:r>
              <a:rPr lang="es-ES" sz="2800" dirty="0" smtClean="0">
                <a:latin typeface="Arial Narrow"/>
                <a:cs typeface="Arial Narrow"/>
              </a:rPr>
              <a:t> as a positive </a:t>
            </a:r>
            <a:r>
              <a:rPr lang="es-ES" sz="2800" dirty="0" err="1" smtClean="0">
                <a:latin typeface="Arial Narrow"/>
                <a:cs typeface="Arial Narrow"/>
              </a:rPr>
              <a:t>integer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51111" y="1034056"/>
            <a:ext cx="9332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Narrow"/>
                <a:cs typeface="Arial Narrow"/>
              </a:rPr>
              <a:t>1010</a:t>
            </a:r>
            <a:endParaRPr lang="es-ES" sz="32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9200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err="1" smtClean="0">
                <a:latin typeface="Arial Narrow"/>
                <a:cs typeface="Arial Narrow"/>
              </a:rPr>
              <a:t>However</a:t>
            </a:r>
            <a:r>
              <a:rPr lang="es-ES" sz="2800" dirty="0" smtClean="0">
                <a:latin typeface="Arial Narrow"/>
                <a:cs typeface="Arial Narrow"/>
              </a:rPr>
              <a:t>, </a:t>
            </a:r>
            <a:r>
              <a:rPr lang="es-ES" sz="2800" dirty="0" err="1" smtClean="0">
                <a:latin typeface="Arial Narrow"/>
                <a:cs typeface="Arial Narrow"/>
              </a:rPr>
              <a:t>we</a:t>
            </a:r>
            <a:r>
              <a:rPr lang="es-ES" sz="2800" dirty="0" smtClean="0">
                <a:latin typeface="Arial Narrow"/>
                <a:cs typeface="Arial Narrow"/>
              </a:rPr>
              <a:t> can </a:t>
            </a:r>
            <a:r>
              <a:rPr lang="es-ES" sz="2800" dirty="0" err="1" smtClean="0">
                <a:latin typeface="Arial Narrow"/>
                <a:cs typeface="Arial Narrow"/>
              </a:rPr>
              <a:t>give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them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other</a:t>
            </a:r>
            <a:r>
              <a:rPr lang="es-ES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interpretations</a:t>
            </a:r>
            <a:r>
              <a:rPr lang="es-ES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represent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rational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or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negative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numbers</a:t>
            </a:r>
            <a:r>
              <a:rPr lang="es-ES" sz="2800" dirty="0" smtClean="0">
                <a:latin typeface="Arial Narrow"/>
                <a:cs typeface="Arial Narrow"/>
              </a:rPr>
              <a:t>.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097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What about rational numbers?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3" y="4924778"/>
            <a:ext cx="9160433" cy="1200328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Using as inspiration the representation of fractional values in the decimal world (e.g. 2.5), how could you represent  fractions in binary?</a:t>
            </a:r>
          </a:p>
          <a:p>
            <a:pPr algn="ctr"/>
            <a:r>
              <a:rPr lang="en-GB" sz="2400" dirty="0" smtClean="0">
                <a:solidFill>
                  <a:srgbClr val="7F7F7F"/>
                </a:solidFill>
                <a:latin typeface="Arial Narrow"/>
                <a:cs typeface="Arial Narrow"/>
              </a:rPr>
              <a:t>(worksheet 1.1)</a:t>
            </a:r>
            <a:endParaRPr lang="en-GB" sz="2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0111" y="2409166"/>
            <a:ext cx="211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143.25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07454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Binary representation of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rationals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37513" y="860945"/>
            <a:ext cx="211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143.25</a:t>
            </a:r>
            <a:endParaRPr lang="es-ES" sz="5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285402" y="1940719"/>
            <a:ext cx="4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83797" y="1955165"/>
            <a:ext cx="4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-1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46260" y="19534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-2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5386069" y="174139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016358" y="174139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508357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138646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783046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flipH="1">
            <a:off x="3946736" y="1937898"/>
            <a:ext cx="4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76222" y="1938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0" y="986556"/>
            <a:ext cx="1405252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In decimal: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-16433" y="3015733"/>
            <a:ext cx="9160433" cy="461665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We use a </a:t>
            </a:r>
            <a:r>
              <a:rPr lang="en-GB" sz="2400" b="1" dirty="0" smtClean="0">
                <a:latin typeface="Arial Narrow"/>
                <a:cs typeface="Arial Narrow"/>
              </a:rPr>
              <a:t>decimal point </a:t>
            </a:r>
            <a:r>
              <a:rPr lang="en-GB" sz="2400" dirty="0" smtClean="0">
                <a:latin typeface="Arial Narrow"/>
                <a:cs typeface="Arial Narrow"/>
              </a:rPr>
              <a:t>to signalise where the fractional part starts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370263" y="2481114"/>
            <a:ext cx="448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x 10</a:t>
            </a:r>
            <a:r>
              <a:rPr lang="es-ES" baseline="30000" dirty="0" smtClean="0"/>
              <a:t>2</a:t>
            </a:r>
            <a:r>
              <a:rPr lang="es-ES" dirty="0" smtClean="0"/>
              <a:t> + 4 x 10</a:t>
            </a:r>
            <a:r>
              <a:rPr lang="es-ES" baseline="30000" dirty="0" smtClean="0"/>
              <a:t>1 </a:t>
            </a:r>
            <a:r>
              <a:rPr lang="es-ES" dirty="0" smtClean="0"/>
              <a:t> + 3 x 10</a:t>
            </a:r>
            <a:r>
              <a:rPr lang="es-ES" baseline="30000" dirty="0" smtClean="0"/>
              <a:t>0</a:t>
            </a:r>
            <a:r>
              <a:rPr lang="es-ES" dirty="0" smtClean="0"/>
              <a:t> + 2 x 10</a:t>
            </a:r>
            <a:r>
              <a:rPr lang="es-ES" baseline="30000" dirty="0" smtClean="0"/>
              <a:t>-1 </a:t>
            </a:r>
            <a:r>
              <a:rPr lang="es-ES" dirty="0" smtClean="0"/>
              <a:t>+ 5 x 10</a:t>
            </a:r>
            <a:r>
              <a:rPr lang="es-ES" baseline="30000" dirty="0" smtClean="0"/>
              <a:t>-2</a:t>
            </a:r>
            <a:r>
              <a:rPr lang="es-ES" dirty="0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537513" y="860945"/>
            <a:ext cx="211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143.25</a:t>
            </a:r>
            <a:endParaRPr lang="es-ES" sz="5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285402" y="1940719"/>
            <a:ext cx="4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83797" y="1955165"/>
            <a:ext cx="4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-1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46260" y="19534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-2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5386069" y="174139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016358" y="174139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508357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138646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783046" y="170752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flipH="1">
            <a:off x="3946736" y="1937898"/>
            <a:ext cx="4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76222" y="1938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10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354084" y="3935142"/>
            <a:ext cx="386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10001111.01</a:t>
            </a:r>
            <a:endParaRPr lang="es-ES" sz="5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0" y="986556"/>
            <a:ext cx="1405252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In decimal: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3913577"/>
            <a:ext cx="1222961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In binary: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-16433" y="3015733"/>
            <a:ext cx="9160433" cy="461665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We use a </a:t>
            </a:r>
            <a:r>
              <a:rPr lang="en-GB" sz="2400" b="1" dirty="0" smtClean="0">
                <a:latin typeface="Arial Narrow"/>
                <a:cs typeface="Arial Narrow"/>
              </a:rPr>
              <a:t>decimal point </a:t>
            </a:r>
            <a:r>
              <a:rPr lang="en-GB" sz="2400" dirty="0" smtClean="0">
                <a:latin typeface="Arial Narrow"/>
                <a:cs typeface="Arial Narrow"/>
              </a:rPr>
              <a:t>to signalise where the fractional part starts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16433" y="6103245"/>
            <a:ext cx="9160433" cy="461665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We use a </a:t>
            </a:r>
            <a:r>
              <a:rPr lang="en-GB" sz="2400" b="1" dirty="0" smtClean="0">
                <a:latin typeface="Arial Narrow"/>
                <a:cs typeface="Arial Narrow"/>
              </a:rPr>
              <a:t>binary point </a:t>
            </a:r>
            <a:r>
              <a:rPr lang="en-GB" sz="2400" dirty="0" smtClean="0">
                <a:latin typeface="Arial Narrow"/>
                <a:cs typeface="Arial Narrow"/>
              </a:rPr>
              <a:t>to signalise where the fractional part starts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18796" y="4967784"/>
            <a:ext cx="32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317191" y="4968119"/>
            <a:ext cx="3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-1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79654" y="49805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-2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5919463" y="4768458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5549752" y="4768458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5041751" y="4734591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672040" y="4734591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316440" y="4734591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 flipH="1">
            <a:off x="4480130" y="4964963"/>
            <a:ext cx="4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109616" y="49656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370263" y="2481114"/>
            <a:ext cx="448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x 10</a:t>
            </a:r>
            <a:r>
              <a:rPr lang="es-ES" baseline="30000" dirty="0" smtClean="0"/>
              <a:t>2</a:t>
            </a:r>
            <a:r>
              <a:rPr lang="es-ES" dirty="0" smtClean="0"/>
              <a:t> + 4 x 10</a:t>
            </a:r>
            <a:r>
              <a:rPr lang="es-ES" baseline="30000" dirty="0" smtClean="0"/>
              <a:t>1 </a:t>
            </a:r>
            <a:r>
              <a:rPr lang="es-ES" dirty="0" smtClean="0"/>
              <a:t> + 3 x 10</a:t>
            </a:r>
            <a:r>
              <a:rPr lang="es-ES" baseline="30000" dirty="0" smtClean="0"/>
              <a:t>0</a:t>
            </a:r>
            <a:r>
              <a:rPr lang="es-ES" dirty="0" smtClean="0"/>
              <a:t> + 2 x 10</a:t>
            </a:r>
            <a:r>
              <a:rPr lang="es-ES" baseline="30000" dirty="0" smtClean="0"/>
              <a:t>-1 </a:t>
            </a:r>
            <a:r>
              <a:rPr lang="es-ES" dirty="0" smtClean="0"/>
              <a:t>+ 5 x 10</a:t>
            </a:r>
            <a:r>
              <a:rPr lang="es-ES" baseline="30000" dirty="0" smtClean="0"/>
              <a:t>-2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50589" y="5418794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7</a:t>
            </a:r>
            <a:r>
              <a:rPr lang="es-ES" baseline="30000" dirty="0" smtClean="0"/>
              <a:t> </a:t>
            </a:r>
            <a:r>
              <a:rPr lang="es-ES" dirty="0" smtClean="0"/>
              <a:t> </a:t>
            </a:r>
            <a:r>
              <a:rPr lang="es-ES" dirty="0"/>
              <a:t>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6</a:t>
            </a:r>
            <a:r>
              <a:rPr lang="es-ES" dirty="0" smtClean="0"/>
              <a:t>+ </a:t>
            </a:r>
            <a:r>
              <a:rPr lang="es-ES" dirty="0"/>
              <a:t>0</a:t>
            </a:r>
            <a:r>
              <a:rPr lang="es-ES" dirty="0" smtClean="0"/>
              <a:t> </a:t>
            </a:r>
            <a:r>
              <a:rPr lang="es-ES" dirty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5</a:t>
            </a:r>
            <a:r>
              <a:rPr lang="es-ES" dirty="0" smtClean="0"/>
              <a:t> </a:t>
            </a:r>
            <a:r>
              <a:rPr lang="es-ES" dirty="0"/>
              <a:t>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4</a:t>
            </a:r>
            <a:r>
              <a:rPr lang="es-ES" baseline="30000" dirty="0" smtClean="0"/>
              <a:t> 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smtClean="0"/>
              <a:t>1 </a:t>
            </a:r>
            <a:r>
              <a:rPr lang="es-ES" dirty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3</a:t>
            </a:r>
            <a:r>
              <a:rPr lang="es-ES" dirty="0" smtClean="0"/>
              <a:t> </a:t>
            </a:r>
            <a:r>
              <a:rPr lang="es-ES" dirty="0"/>
              <a:t>+  </a:t>
            </a:r>
            <a:r>
              <a:rPr lang="es-ES" dirty="0" smtClean="0"/>
              <a:t>1</a:t>
            </a:r>
            <a:r>
              <a:rPr lang="es-ES" dirty="0" smtClean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2</a:t>
            </a:r>
            <a:r>
              <a:rPr lang="es-ES" dirty="0" smtClean="0"/>
              <a:t> + </a:t>
            </a:r>
            <a:r>
              <a:rPr lang="es-ES" dirty="0" smtClean="0"/>
              <a:t>1 </a:t>
            </a:r>
            <a:r>
              <a:rPr lang="es-ES" dirty="0" smtClean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1</a:t>
            </a:r>
            <a:r>
              <a:rPr lang="es-ES" baseline="30000" dirty="0" smtClean="0"/>
              <a:t> </a:t>
            </a:r>
            <a:r>
              <a:rPr lang="es-ES" dirty="0" smtClean="0"/>
              <a:t> + </a:t>
            </a:r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 smtClean="0"/>
              <a:t>x </a:t>
            </a:r>
            <a:r>
              <a:rPr lang="es-ES" b="1" dirty="0" smtClean="0"/>
              <a:t>2</a:t>
            </a:r>
            <a:r>
              <a:rPr lang="es-ES" b="1" baseline="30000" dirty="0" smtClean="0"/>
              <a:t>0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-1 </a:t>
            </a:r>
            <a:r>
              <a:rPr lang="es-ES" dirty="0" smtClean="0"/>
              <a:t>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-</a:t>
            </a:r>
            <a:r>
              <a:rPr lang="es-ES" b="1" baseline="30000" dirty="0" smtClean="0"/>
              <a:t>2</a:t>
            </a:r>
            <a:endParaRPr lang="es-ES" dirty="0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Binary representation of rationals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796755" y="4952578"/>
            <a:ext cx="32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3958484" y="474406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3588773" y="474406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3233173" y="4744066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 flipH="1">
            <a:off x="3458089" y="4949757"/>
            <a:ext cx="4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087575" y="4950430"/>
            <a:ext cx="32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>
                <a:solidFill>
                  <a:srgbClr val="FF0000"/>
                </a:solidFill>
                <a:latin typeface="DIN Condensed Bold"/>
                <a:cs typeface="DIN Condensed Bold"/>
              </a:rPr>
              <a:t>5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959884" y="474427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2604284" y="4744273"/>
            <a:ext cx="0" cy="209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 flipH="1">
            <a:off x="2829200" y="4949964"/>
            <a:ext cx="4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6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458686" y="4950637"/>
            <a:ext cx="32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baseline="30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63906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 brief note on the radix point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73778" y="6581001"/>
            <a:ext cx="28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https</a:t>
            </a:r>
            <a:r>
              <a:rPr lang="es-ES" sz="1200" dirty="0"/>
              <a:t>://</a:t>
            </a:r>
            <a:r>
              <a:rPr lang="es-ES" sz="1200" dirty="0" err="1"/>
              <a:t>en.wikipedia.org</a:t>
            </a:r>
            <a:r>
              <a:rPr lang="es-ES" sz="1200" dirty="0"/>
              <a:t>/wiki/</a:t>
            </a:r>
            <a:r>
              <a:rPr lang="es-ES" sz="1200" dirty="0" err="1"/>
              <a:t>Radix_point</a:t>
            </a:r>
            <a:endParaRPr lang="es-ES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0" y="156633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radix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symbol </a:t>
            </a:r>
            <a:r>
              <a:rPr lang="es-ES" sz="2400" dirty="0" err="1" smtClean="0">
                <a:latin typeface="Arial Narrow"/>
                <a:cs typeface="Arial Narrow"/>
              </a:rPr>
              <a:t>used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separate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part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from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fractional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part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in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any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base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(in English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speaking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countries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that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symbol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is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a </a:t>
            </a:r>
            <a:r>
              <a:rPr lang="es-E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dot</a:t>
            </a:r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)</a:t>
            </a:r>
            <a:endParaRPr lang="es-E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latin typeface="Arial Narrow"/>
                <a:cs typeface="Arial Narrow"/>
              </a:rPr>
              <a:t>In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base 10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radix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point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called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decimal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endParaRPr lang="es-ES" sz="24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latin typeface="Arial Narrow"/>
                <a:cs typeface="Arial Narrow"/>
              </a:rPr>
              <a:t>In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base 2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radix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point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called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binary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endParaRPr lang="es-ES" sz="24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648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Fixed-point binary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>
                <a:latin typeface="Arial Narrow"/>
                <a:cs typeface="Arial Narrow"/>
              </a:rPr>
              <a:t>A </a:t>
            </a:r>
            <a:r>
              <a:rPr lang="es-ES" sz="2400" dirty="0" err="1" smtClean="0">
                <a:latin typeface="Arial Narrow"/>
                <a:cs typeface="Arial Narrow"/>
              </a:rPr>
              <a:t>fixed-point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binary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representation</a:t>
            </a:r>
            <a:r>
              <a:rPr lang="es-ES" sz="2400" dirty="0" smtClean="0">
                <a:latin typeface="Arial Narrow"/>
                <a:cs typeface="Arial Narrow"/>
              </a:rPr>
              <a:t> has a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fixed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position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for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the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binary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6340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Fixed-point binary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>
                <a:latin typeface="Arial Narrow"/>
                <a:cs typeface="Arial Narrow"/>
              </a:rPr>
              <a:t>A </a:t>
            </a:r>
            <a:r>
              <a:rPr lang="es-ES" sz="2400" dirty="0" err="1">
                <a:latin typeface="Arial Narrow"/>
                <a:cs typeface="Arial Narrow"/>
              </a:rPr>
              <a:t>fixed-point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binary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number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representation</a:t>
            </a:r>
            <a:r>
              <a:rPr lang="es-ES" sz="2400" dirty="0">
                <a:latin typeface="Arial Narrow"/>
                <a:cs typeface="Arial Narrow"/>
              </a:rPr>
              <a:t> has a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fixed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position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for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the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binary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487234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example</a:t>
            </a:r>
            <a:r>
              <a:rPr lang="es-ES" sz="2400" dirty="0" smtClean="0">
                <a:latin typeface="Arial Narrow"/>
                <a:cs typeface="Arial Narrow"/>
              </a:rPr>
              <a:t>: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unsigned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rational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defined</a:t>
            </a:r>
            <a:r>
              <a:rPr lang="es-ES" sz="2400" dirty="0" smtClean="0">
                <a:latin typeface="Arial Narrow"/>
                <a:cs typeface="Arial Narrow"/>
              </a:rPr>
              <a:t> as U(6,2) has 6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bits and 2 </a:t>
            </a:r>
            <a:r>
              <a:rPr lang="es-ES" sz="2400" dirty="0" err="1" smtClean="0">
                <a:latin typeface="Arial Narrow"/>
                <a:cs typeface="Arial Narrow"/>
              </a:rPr>
              <a:t>fractional</a:t>
            </a:r>
            <a:r>
              <a:rPr lang="es-ES" sz="2400" dirty="0" smtClean="0">
                <a:latin typeface="Arial Narrow"/>
                <a:cs typeface="Arial Narrow"/>
              </a:rPr>
              <a:t> bits: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53156" y="3795889"/>
            <a:ext cx="260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rial Narrow"/>
                <a:cs typeface="Arial Narrow"/>
              </a:rPr>
              <a:t>0 0 1 1 0 0</a:t>
            </a:r>
            <a:r>
              <a:rPr lang="es-ES" sz="3600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3600" dirty="0" smtClean="0">
                <a:latin typeface="Arial Narrow"/>
                <a:cs typeface="Arial Narrow"/>
              </a:rPr>
              <a:t>0 1</a:t>
            </a:r>
            <a:endParaRPr lang="es-ES" sz="36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3156" y="3584222"/>
            <a:ext cx="263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4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3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0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93010" y="429833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7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Fixed-point binary representation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>
                <a:latin typeface="Arial Narrow"/>
                <a:cs typeface="Arial Narrow"/>
              </a:rPr>
              <a:t>A </a:t>
            </a:r>
            <a:r>
              <a:rPr lang="es-ES" sz="2400" dirty="0" err="1">
                <a:latin typeface="Arial Narrow"/>
                <a:cs typeface="Arial Narrow"/>
              </a:rPr>
              <a:t>fixed-point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binary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number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representation</a:t>
            </a:r>
            <a:r>
              <a:rPr lang="es-ES" sz="2400" dirty="0">
                <a:latin typeface="Arial Narrow"/>
                <a:cs typeface="Arial Narrow"/>
              </a:rPr>
              <a:t> has a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fixed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position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for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the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binary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point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487234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example</a:t>
            </a:r>
            <a:r>
              <a:rPr lang="es-ES" sz="2400" dirty="0" smtClean="0">
                <a:latin typeface="Arial Narrow"/>
                <a:cs typeface="Arial Narrow"/>
              </a:rPr>
              <a:t>: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unsigned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rational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defined</a:t>
            </a:r>
            <a:r>
              <a:rPr lang="es-ES" sz="2400" dirty="0" smtClean="0">
                <a:latin typeface="Arial Narrow"/>
                <a:cs typeface="Arial Narrow"/>
              </a:rPr>
              <a:t> as U(6,2) has 6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bits and 2 </a:t>
            </a:r>
            <a:r>
              <a:rPr lang="es-ES" sz="2400" dirty="0" err="1" smtClean="0">
                <a:latin typeface="Arial Narrow"/>
                <a:cs typeface="Arial Narrow"/>
              </a:rPr>
              <a:t>fractional</a:t>
            </a:r>
            <a:r>
              <a:rPr lang="es-ES" sz="2400" dirty="0" smtClean="0">
                <a:latin typeface="Arial Narrow"/>
                <a:cs typeface="Arial Narrow"/>
              </a:rPr>
              <a:t> bits: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53156" y="3795889"/>
            <a:ext cx="260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rial Narrow"/>
                <a:cs typeface="Arial Narrow"/>
              </a:rPr>
              <a:t>0 0 1 1 0 0</a:t>
            </a:r>
            <a:r>
              <a:rPr lang="es-ES" sz="3600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3600" dirty="0" smtClean="0">
                <a:latin typeface="Arial Narrow"/>
                <a:cs typeface="Arial Narrow"/>
              </a:rPr>
              <a:t>0 1</a:t>
            </a:r>
            <a:endParaRPr lang="es-ES" sz="36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3156" y="3584222"/>
            <a:ext cx="263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4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3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0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93010" y="429833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s-ES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89698" y="5089226"/>
            <a:ext cx="598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 x </a:t>
            </a:r>
            <a:r>
              <a:rPr lang="es-ES" b="1" dirty="0" smtClean="0"/>
              <a:t>2</a:t>
            </a:r>
            <a:r>
              <a:rPr lang="es-ES" b="1" baseline="30000" dirty="0" smtClean="0"/>
              <a:t>5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4</a:t>
            </a:r>
            <a:r>
              <a:rPr lang="es-ES" b="1" dirty="0" smtClean="0"/>
              <a:t> </a:t>
            </a:r>
            <a:r>
              <a:rPr lang="es-ES" dirty="0" smtClean="0"/>
              <a:t>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3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2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1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0</a:t>
            </a:r>
            <a:r>
              <a:rPr lang="es-ES" b="1" dirty="0" smtClean="0"/>
              <a:t> </a:t>
            </a:r>
            <a:r>
              <a:rPr lang="es-ES" dirty="0" smtClean="0"/>
              <a:t>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-1</a:t>
            </a:r>
            <a:r>
              <a:rPr lang="es-ES" b="1" dirty="0" smtClean="0"/>
              <a:t> </a:t>
            </a:r>
            <a:r>
              <a:rPr lang="es-ES" dirty="0" smtClean="0"/>
              <a:t>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-2</a:t>
            </a:r>
            <a:r>
              <a:rPr lang="es-ES" b="1" dirty="0" smtClean="0"/>
              <a:t>  </a:t>
            </a:r>
            <a:endParaRPr lang="es-ES" b="1" baseline="300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961444" y="4667662"/>
            <a:ext cx="1331567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681111" y="4667662"/>
            <a:ext cx="111477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3429000" y="4667662"/>
            <a:ext cx="635000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4064000" y="4667662"/>
            <a:ext cx="338668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037206" y="4667662"/>
            <a:ext cx="550794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727222" y="4667662"/>
            <a:ext cx="56445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5350622" y="4667662"/>
            <a:ext cx="942934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822089" y="4667662"/>
            <a:ext cx="1233467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errar llave 7"/>
          <p:cNvSpPr/>
          <p:nvPr/>
        </p:nvSpPr>
        <p:spPr>
          <a:xfrm rot="5400000">
            <a:off x="4569221" y="2732334"/>
            <a:ext cx="310446" cy="57628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014358" y="5769005"/>
            <a:ext cx="18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12.25 (in decimal)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91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1370004"/>
            <a:ext cx="701987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Fixed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Point, </a:t>
            </a:r>
            <a:r>
              <a:rPr lang="es-ES" sz="3200" dirty="0" err="1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Signed</a:t>
            </a:r>
            <a:r>
              <a:rPr lang="es-ES" sz="3200" dirty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Numbers</a:t>
            </a:r>
            <a:r>
              <a:rPr lang="es-ES" sz="3200" dirty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, </a:t>
            </a:r>
            <a:r>
              <a:rPr lang="es-ES" sz="3200" dirty="0" err="1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Counting</a:t>
            </a:r>
            <a:r>
              <a:rPr lang="es-ES" sz="3200" dirty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Bits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Multiplication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Floating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Point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Representation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464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U(4,4)?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589943"/>
            <a:ext cx="1451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10111010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a) 186     b) 11.625    c) 46.5   d)</a:t>
            </a:r>
            <a:r>
              <a:rPr lang="en-GB" sz="2400" dirty="0" smtClean="0">
                <a:latin typeface="Arial Narrow"/>
                <a:cs typeface="Arial Narrow"/>
              </a:rPr>
              <a:t>11.5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31995" y="6381981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7F7F7F"/>
                </a:solidFill>
                <a:latin typeface="Arial Narrow"/>
                <a:cs typeface="Arial Narrow"/>
              </a:rPr>
              <a:t>(worksheet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1.2)</a:t>
            </a:r>
            <a:endParaRPr lang="en-GB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169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U(4,4)?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19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a) 186     b) 11.625    c) 46.5   d)</a:t>
            </a:r>
            <a:r>
              <a:rPr lang="en-GB" sz="2400" dirty="0" smtClean="0"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315493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U(4,4)?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0" y="5207001"/>
            <a:ext cx="42778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a) 186    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b) 11.625    </a:t>
            </a:r>
            <a:r>
              <a:rPr lang="es-ES" sz="2400" dirty="0" smtClean="0">
                <a:latin typeface="Arial Narrow"/>
                <a:cs typeface="Arial Narrow"/>
              </a:rPr>
              <a:t>c) 46.5   d)</a:t>
            </a:r>
            <a:r>
              <a:rPr lang="en-GB" sz="2400" dirty="0" smtClean="0">
                <a:latin typeface="Arial Narrow"/>
                <a:cs typeface="Arial Narrow"/>
              </a:rPr>
              <a:t>11.5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19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04720" y="3801503"/>
            <a:ext cx="603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 x </a:t>
            </a:r>
            <a:r>
              <a:rPr lang="es-ES" b="1" dirty="0" smtClean="0"/>
              <a:t>2</a:t>
            </a:r>
            <a:r>
              <a:rPr lang="es-ES" b="1" baseline="30000" dirty="0"/>
              <a:t>3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/>
              <a:t>2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/>
              <a:t>1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/>
              <a:t>0</a:t>
            </a:r>
            <a:r>
              <a:rPr lang="es-ES" b="1" dirty="0" smtClean="0"/>
              <a:t> </a:t>
            </a:r>
            <a:r>
              <a:rPr lang="es-ES" dirty="0" smtClean="0"/>
              <a:t>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-1</a:t>
            </a:r>
            <a:r>
              <a:rPr lang="es-ES" b="1" dirty="0" smtClean="0"/>
              <a:t> </a:t>
            </a:r>
            <a:r>
              <a:rPr lang="es-ES" dirty="0" smtClean="0"/>
              <a:t>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-2</a:t>
            </a:r>
            <a:r>
              <a:rPr lang="es-ES" b="1" dirty="0" smtClean="0"/>
              <a:t> </a:t>
            </a:r>
            <a:r>
              <a:rPr lang="es-ES" dirty="0" smtClean="0"/>
              <a:t>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-3</a:t>
            </a:r>
            <a:r>
              <a:rPr lang="es-ES" b="1" dirty="0" smtClean="0"/>
              <a:t> </a:t>
            </a:r>
            <a:r>
              <a:rPr lang="es-ES" dirty="0" smtClean="0"/>
              <a:t>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-4</a:t>
            </a:r>
            <a:r>
              <a:rPr lang="es-ES" b="1" dirty="0" smtClean="0"/>
              <a:t>  </a:t>
            </a:r>
            <a:endParaRPr lang="es-ES" b="1" baseline="300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376467" y="3379939"/>
            <a:ext cx="1467555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096133" y="3379939"/>
            <a:ext cx="111477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844022" y="3379939"/>
            <a:ext cx="635000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4479022" y="3379939"/>
            <a:ext cx="23408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198689" y="3379939"/>
            <a:ext cx="804333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2"/>
          </p:cNvCxnSpPr>
          <p:nvPr/>
        </p:nvCxnSpPr>
        <p:spPr>
          <a:xfrm>
            <a:off x="4909018" y="3379939"/>
            <a:ext cx="289671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531556" y="3379939"/>
            <a:ext cx="1177022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237111" y="3379939"/>
            <a:ext cx="1233467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errar llave 20"/>
          <p:cNvSpPr/>
          <p:nvPr/>
        </p:nvSpPr>
        <p:spPr>
          <a:xfrm rot="5400000">
            <a:off x="4984243" y="1444611"/>
            <a:ext cx="310446" cy="57628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4429380" y="4481282"/>
            <a:ext cx="198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11.625 (in decimal)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67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U(6,2)?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a) 186     b) 11.625    c) 46.5   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52091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</a:t>
            </a:r>
            <a:r>
              <a:rPr lang="es-ES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2800" dirty="0" smtClean="0">
                <a:latin typeface="Arial Narrow"/>
                <a:cs typeface="Arial Narrow"/>
              </a:rPr>
              <a:t>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07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U(6,2)?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a) 186     b) 11.625    c) 46.5   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52091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</a:t>
            </a:r>
            <a:r>
              <a:rPr lang="es-ES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.</a:t>
            </a:r>
            <a:r>
              <a:rPr lang="es-ES" sz="2800" dirty="0" smtClean="0">
                <a:latin typeface="Arial Narrow"/>
                <a:cs typeface="Arial Narrow"/>
              </a:rPr>
              <a:t>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07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04720" y="3801503"/>
            <a:ext cx="603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 x </a:t>
            </a:r>
            <a:r>
              <a:rPr lang="es-ES" b="1" dirty="0" smtClean="0"/>
              <a:t>2</a:t>
            </a:r>
            <a:r>
              <a:rPr lang="es-ES" b="1" baseline="30000" dirty="0" smtClean="0"/>
              <a:t>5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4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3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2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1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/>
              <a:t>0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-1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-2</a:t>
            </a:r>
            <a:r>
              <a:rPr lang="es-ES" dirty="0" smtClean="0"/>
              <a:t>  </a:t>
            </a:r>
            <a:endParaRPr lang="es-ES" baseline="300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376467" y="3379939"/>
            <a:ext cx="1467555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096133" y="3379939"/>
            <a:ext cx="111477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844022" y="3379939"/>
            <a:ext cx="635000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4479022" y="3379939"/>
            <a:ext cx="23408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198689" y="3379939"/>
            <a:ext cx="804333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2"/>
          </p:cNvCxnSpPr>
          <p:nvPr/>
        </p:nvCxnSpPr>
        <p:spPr>
          <a:xfrm>
            <a:off x="4870546" y="3379939"/>
            <a:ext cx="328143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531556" y="3379939"/>
            <a:ext cx="1177022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237111" y="3379939"/>
            <a:ext cx="1233467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errar llave 20"/>
          <p:cNvSpPr/>
          <p:nvPr/>
        </p:nvSpPr>
        <p:spPr>
          <a:xfrm rot="5400000">
            <a:off x="4984243" y="1444611"/>
            <a:ext cx="310446" cy="57628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4429380" y="4481282"/>
            <a:ext cx="17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46.5 (in decimal)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U(6,2)?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5207001"/>
            <a:ext cx="427352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a) 186     b) 11.625   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c) 46.5   </a:t>
            </a:r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57425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U(8,0)?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a) 186     b) 11.625    </a:t>
            </a:r>
            <a:r>
              <a:rPr lang="es-ES" sz="2400" dirty="0" smtClean="0">
                <a:latin typeface="Arial Narrow"/>
                <a:cs typeface="Arial Narrow"/>
              </a:rPr>
              <a:t>c) 46.5   </a:t>
            </a:r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383774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127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7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4 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U(8,0)?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5207001"/>
            <a:ext cx="4262705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a) 186     b) 11.625    </a:t>
            </a:r>
            <a:r>
              <a:rPr lang="es-ES" sz="2400" dirty="0" smtClean="0">
                <a:latin typeface="Arial Narrow"/>
                <a:cs typeface="Arial Narrow"/>
              </a:rPr>
              <a:t>c) 46.5   </a:t>
            </a:r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80587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 check on understanding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24111" y="2632276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10000" y="2417211"/>
            <a:ext cx="2127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7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4 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3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1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29235" y="3041385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s-ES" sz="1600" baseline="-25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1 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ES" sz="1600" baseline="30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What is the decimal representation of the following fixed-point binary number U(8,0)?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5207001"/>
            <a:ext cx="42593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a) 186     </a:t>
            </a:r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b) 11.625    </a:t>
            </a:r>
            <a:r>
              <a:rPr lang="es-ES" sz="2400" dirty="0" smtClean="0">
                <a:latin typeface="Arial Narrow"/>
                <a:cs typeface="Arial Narrow"/>
              </a:rPr>
              <a:t>c) 46.5   </a:t>
            </a:r>
            <a:r>
              <a:rPr lang="es-E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d)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11.5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204720" y="3801503"/>
            <a:ext cx="58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 x </a:t>
            </a:r>
            <a:r>
              <a:rPr lang="es-ES" b="1" dirty="0" smtClean="0"/>
              <a:t>2</a:t>
            </a:r>
            <a:r>
              <a:rPr lang="es-ES" b="1" baseline="30000" dirty="0"/>
              <a:t>7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6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 smtClean="0"/>
              <a:t>5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/>
              <a:t>4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/>
              <a:t>3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 smtClean="0"/>
              <a:t>2</a:t>
            </a:r>
            <a:r>
              <a:rPr lang="es-ES" dirty="0" smtClean="0"/>
              <a:t> + 1 x </a:t>
            </a:r>
            <a:r>
              <a:rPr lang="es-ES" b="1" dirty="0" smtClean="0"/>
              <a:t>2</a:t>
            </a:r>
            <a:r>
              <a:rPr lang="es-ES" b="1" baseline="30000" dirty="0"/>
              <a:t>1</a:t>
            </a:r>
            <a:r>
              <a:rPr lang="es-ES" dirty="0" smtClean="0"/>
              <a:t> + 0 x </a:t>
            </a:r>
            <a:r>
              <a:rPr lang="es-ES" b="1" dirty="0" smtClean="0"/>
              <a:t>2</a:t>
            </a:r>
            <a:r>
              <a:rPr lang="es-ES" b="1" baseline="30000" dirty="0"/>
              <a:t>0</a:t>
            </a:r>
            <a:r>
              <a:rPr lang="es-ES" dirty="0" smtClean="0"/>
              <a:t>  </a:t>
            </a:r>
            <a:endParaRPr lang="es-ES" baseline="300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376467" y="3379939"/>
            <a:ext cx="1467555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096133" y="3379939"/>
            <a:ext cx="111477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844022" y="3379939"/>
            <a:ext cx="635000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4479022" y="3379939"/>
            <a:ext cx="234089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198689" y="3379939"/>
            <a:ext cx="804333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870546" y="3379939"/>
            <a:ext cx="328143" cy="52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531556" y="3379939"/>
            <a:ext cx="1177022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237111" y="3379939"/>
            <a:ext cx="1233467" cy="4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errar llave 18"/>
          <p:cNvSpPr/>
          <p:nvPr/>
        </p:nvSpPr>
        <p:spPr>
          <a:xfrm rot="5400000">
            <a:off x="4984243" y="1444611"/>
            <a:ext cx="310446" cy="57628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4429380" y="4481282"/>
            <a:ext cx="168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186 (in decimal)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06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Advantages of fixed-point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347057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Fixed-point representation can be used to represent fractional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and</a:t>
            </a:r>
            <a:r>
              <a:rPr lang="en-GB" sz="2800" dirty="0" smtClean="0">
                <a:latin typeface="Arial Narrow"/>
                <a:cs typeface="Arial Narrow"/>
              </a:rPr>
              <a:t> integer values ( U(x,0) )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3053104"/>
            <a:ext cx="91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The same binary word can represent different numbers: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05250" y="3753604"/>
            <a:ext cx="2079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rial Narrow"/>
                <a:cs typeface="Arial Narrow"/>
              </a:rPr>
              <a:t>1 0 1 1</a:t>
            </a:r>
            <a:r>
              <a:rPr lang="es-ES" sz="32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800" dirty="0" smtClean="0">
                <a:latin typeface="Arial Narrow"/>
                <a:cs typeface="Arial Narrow"/>
              </a:rPr>
              <a:t>1 0 1 0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69139" y="4877100"/>
            <a:ext cx="128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U(0,8)</a:t>
            </a:r>
          </a:p>
          <a:p>
            <a:pPr algn="ctr"/>
            <a:r>
              <a:rPr lang="es-ES" sz="2000" dirty="0" smtClean="0"/>
              <a:t>0.7265625</a:t>
            </a:r>
          </a:p>
          <a:p>
            <a:pPr algn="ctr"/>
            <a:endParaRPr lang="es-ES" sz="2000" dirty="0"/>
          </a:p>
        </p:txBody>
      </p:sp>
      <p:cxnSp>
        <p:nvCxnSpPr>
          <p:cNvPr id="4" name="Conector recto de flecha 3"/>
          <p:cNvCxnSpPr>
            <a:stCxn id="9" idx="2"/>
          </p:cNvCxnSpPr>
          <p:nvPr/>
        </p:nvCxnSpPr>
        <p:spPr>
          <a:xfrm flipH="1">
            <a:off x="1741900" y="4338380"/>
            <a:ext cx="2703133" cy="538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2"/>
          </p:cNvCxnSpPr>
          <p:nvPr/>
        </p:nvCxnSpPr>
        <p:spPr>
          <a:xfrm>
            <a:off x="4445033" y="4338380"/>
            <a:ext cx="2703133" cy="552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934821" y="4890610"/>
            <a:ext cx="828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U(8,0)</a:t>
            </a:r>
          </a:p>
          <a:p>
            <a:pPr algn="ctr"/>
            <a:r>
              <a:rPr lang="es-ES" sz="2000" dirty="0" smtClean="0"/>
              <a:t>186</a:t>
            </a:r>
          </a:p>
          <a:p>
            <a:pPr algn="ctr"/>
            <a:endParaRPr lang="es-ES" sz="2000" dirty="0"/>
          </a:p>
        </p:txBody>
      </p:sp>
      <p:cxnSp>
        <p:nvCxnSpPr>
          <p:cNvPr id="16" name="Conector recto de flecha 15"/>
          <p:cNvCxnSpPr>
            <a:stCxn id="9" idx="2"/>
          </p:cNvCxnSpPr>
          <p:nvPr/>
        </p:nvCxnSpPr>
        <p:spPr>
          <a:xfrm>
            <a:off x="4445033" y="4338380"/>
            <a:ext cx="0" cy="552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995343" y="4877100"/>
            <a:ext cx="89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U(4,4)</a:t>
            </a:r>
          </a:p>
          <a:p>
            <a:pPr algn="ctr"/>
            <a:r>
              <a:rPr lang="es-ES" sz="2000" dirty="0" smtClean="0"/>
              <a:t>11.625</a:t>
            </a:r>
          </a:p>
          <a:p>
            <a:pPr algn="ctr"/>
            <a:endParaRPr lang="es-ES" sz="2000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256443" y="5295909"/>
            <a:ext cx="1472769" cy="0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219263" y="5313209"/>
            <a:ext cx="1472769" cy="0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Graphs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Quiz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6433" y="826702"/>
            <a:ext cx="4826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Narrow"/>
                <a:cs typeface="Arial Narrow"/>
              </a:rPr>
              <a:t>Final </a:t>
            </a:r>
            <a:r>
              <a:rPr lang="es-ES" sz="3200" dirty="0" err="1" smtClean="0">
                <a:latin typeface="Arial Narrow"/>
                <a:cs typeface="Arial Narrow"/>
              </a:rPr>
              <a:t>marks</a:t>
            </a:r>
            <a:r>
              <a:rPr lang="es-ES" sz="3200" dirty="0" smtClean="0">
                <a:latin typeface="Arial Narrow"/>
                <a:cs typeface="Arial Narrow"/>
              </a:rPr>
              <a:t>: 30+70*(score/10)</a:t>
            </a:r>
            <a:r>
              <a:rPr lang="es-ES" sz="3200" baseline="30000" dirty="0" smtClean="0">
                <a:latin typeface="Arial Narrow"/>
                <a:cs typeface="Arial Narrow"/>
              </a:rPr>
              <a:t>2</a:t>
            </a:r>
            <a:endParaRPr lang="es-ES" sz="3200" dirty="0" smtClean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423790"/>
            <a:ext cx="8520281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124 students attempted the </a:t>
            </a:r>
            <a:r>
              <a:rPr lang="en-GB" sz="2400" dirty="0" smtClean="0"/>
              <a:t>quiz. Average </a:t>
            </a:r>
            <a:r>
              <a:rPr lang="en-GB" sz="2400" dirty="0" smtClean="0"/>
              <a:t>final mark equal to 67 </a:t>
            </a:r>
            <a:endParaRPr lang="en-GB" sz="24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sym typeface="Wingdings"/>
              </a:rPr>
              <a:t>18 (15%) students got over 90 </a:t>
            </a:r>
            <a:endParaRPr lang="en-GB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quiz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497161"/>
              </p:ext>
            </p:extLst>
          </p:nvPr>
        </p:nvGraphicFramePr>
        <p:xfrm>
          <a:off x="1778001" y="2500269"/>
          <a:ext cx="5558118" cy="3466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139545" y="5966623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2869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Advantages of fixed-point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225467"/>
            <a:ext cx="9160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No need for hardware changes:</a:t>
            </a:r>
          </a:p>
          <a:p>
            <a:pPr marL="1371600" lvl="2" indent="-457200">
              <a:buFont typeface="Arial"/>
              <a:buChar char="•"/>
            </a:pPr>
            <a:r>
              <a:rPr lang="en-GB" sz="2800" dirty="0">
                <a:latin typeface="Arial Narrow"/>
                <a:cs typeface="Arial Narrow"/>
              </a:rPr>
              <a:t>S</a:t>
            </a:r>
            <a:r>
              <a:rPr lang="en-GB" sz="2800" dirty="0" smtClean="0">
                <a:latin typeface="Arial Narrow"/>
                <a:cs typeface="Arial Narrow"/>
              </a:rPr>
              <a:t>ame number of bits </a:t>
            </a:r>
            <a:r>
              <a:rPr lang="en-GB" sz="2400" dirty="0" smtClean="0">
                <a:latin typeface="Arial Narrow"/>
                <a:cs typeface="Arial Narrow"/>
              </a:rPr>
              <a:t>(you don´t need an extra bit for the radix point, its position is pre-defined for the machine)</a:t>
            </a:r>
          </a:p>
          <a:p>
            <a:pPr marL="1371600" lvl="2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Same operations </a:t>
            </a:r>
            <a:r>
              <a:rPr lang="en-GB" sz="2400" dirty="0" smtClean="0">
                <a:latin typeface="Arial Narrow"/>
                <a:cs typeface="Arial Narrow"/>
              </a:rPr>
              <a:t>(you don´t need to change the circuits) 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304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3151006" y="3790843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23300" y="3790843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Advantages of fixed-point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225467"/>
            <a:ext cx="9160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No need for hardware changes:</a:t>
            </a:r>
          </a:p>
          <a:p>
            <a:pPr marL="1371600" lvl="2" indent="-457200">
              <a:buFont typeface="Arial"/>
              <a:buChar char="•"/>
            </a:pPr>
            <a:r>
              <a:rPr lang="en-GB" sz="2800" dirty="0">
                <a:latin typeface="Arial Narrow"/>
                <a:cs typeface="Arial Narrow"/>
              </a:rPr>
              <a:t>S</a:t>
            </a:r>
            <a:r>
              <a:rPr lang="en-GB" sz="2800" dirty="0" smtClean="0">
                <a:latin typeface="Arial Narrow"/>
                <a:cs typeface="Arial Narrow"/>
              </a:rPr>
              <a:t>ame number of bits </a:t>
            </a:r>
            <a:r>
              <a:rPr lang="en-GB" sz="2400" dirty="0" smtClean="0">
                <a:latin typeface="Arial Narrow"/>
                <a:cs typeface="Arial Narrow"/>
              </a:rPr>
              <a:t>(you don´t need an extra bit for the radix point, its position is pre-defined for the machine)</a:t>
            </a:r>
          </a:p>
          <a:p>
            <a:pPr marL="1371600" lvl="2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Same operations </a:t>
            </a:r>
            <a:r>
              <a:rPr lang="en-GB" sz="2400" dirty="0" smtClean="0">
                <a:latin typeface="Arial Narrow"/>
                <a:cs typeface="Arial Narrow"/>
              </a:rPr>
              <a:t>(you don´t need to change the circuits) 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3350473"/>
            <a:ext cx="914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EXAMPLE: 4-bit words</a:t>
            </a:r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893463" y="460690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0001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3300" y="3790843"/>
            <a:ext cx="287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U(4,0)</a:t>
            </a:r>
          </a:p>
          <a:p>
            <a:r>
              <a:rPr lang="es-ES" dirty="0" smtClean="0"/>
              <a:t>Sum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integers</a:t>
            </a:r>
            <a:r>
              <a:rPr lang="es-ES" dirty="0" smtClean="0"/>
              <a:t>: 1 and 5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4036" y="479156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0101</a:t>
            </a:r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4036" y="5160899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82696" y="4787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93463" y="512036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0110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61773" y="460690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0001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151006" y="3790843"/>
            <a:ext cx="193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U(3,1)</a:t>
            </a:r>
          </a:p>
          <a:p>
            <a:r>
              <a:rPr lang="es-ES" dirty="0" smtClean="0"/>
              <a:t>Sum of 0.5 and 2.5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452346" y="479156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0101</a:t>
            </a:r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3452346" y="5160899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151006" y="4787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61773" y="512036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0110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23954" y="4647790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523957" y="4839524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13824" y="5137637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(6)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16662" y="4637679"/>
            <a:ext cx="109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(000.1 =&gt;0.5)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216665" y="4829413"/>
            <a:ext cx="109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(010.1 =&gt;2.5)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206532" y="5127526"/>
            <a:ext cx="1018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(011.0 =&gt; 3)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178712" y="3790843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489479" y="460690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0001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178712" y="3790843"/>
            <a:ext cx="222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U(2,2)</a:t>
            </a:r>
          </a:p>
          <a:p>
            <a:r>
              <a:rPr lang="es-ES" dirty="0" smtClean="0"/>
              <a:t>Sum of 0.25 and 1.25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480052" y="479156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0101</a:t>
            </a:r>
            <a:endParaRPr lang="es-ES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6480052" y="5160899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178712" y="4787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89479" y="512036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0110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244368" y="4637679"/>
            <a:ext cx="12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(00.01 =&gt;0.25)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244371" y="4829413"/>
            <a:ext cx="1170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(01.01 =&gt;1.25)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234238" y="5127526"/>
            <a:ext cx="1132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(01.10 =&gt; 1.5)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Overflow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-16433" y="1225467"/>
            <a:ext cx="916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Consider 4-bit binary words =&gt; The maximum integer number you can represent is 15. 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What happens when you try to sum the integers 9 and 13?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98606" y="2972986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768769" y="378904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001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998606" y="2972986"/>
            <a:ext cx="2992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U(4,0)</a:t>
            </a:r>
          </a:p>
          <a:p>
            <a:r>
              <a:rPr lang="es-ES" dirty="0" smtClean="0"/>
              <a:t>Sum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integers</a:t>
            </a:r>
            <a:r>
              <a:rPr lang="es-ES" dirty="0" smtClean="0"/>
              <a:t>: 9 and 13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59342" y="397371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101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3759342" y="4343042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458002" y="39692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68769" y="430251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0110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99260" y="3829933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(9)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99263" y="4021667"/>
            <a:ext cx="42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(13)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389130" y="4319780"/>
            <a:ext cx="120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(6 </a:t>
            </a:r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instead</a:t>
            </a:r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22)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46401" y="4302512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3122707" y="4542118"/>
            <a:ext cx="635377" cy="49305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313774" y="5035176"/>
            <a:ext cx="304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Overflow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!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don´t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space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 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  <a:sym typeface="Wingdings"/>
              </a:rPr>
              <a:t>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492" y="5961532"/>
            <a:ext cx="9160433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By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the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way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this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was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the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bug in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the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binary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search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implementation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using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 </a:t>
            </a: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lo+high</a:t>
            </a:r>
            <a:r>
              <a:rPr lang="es-ES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)/2</a:t>
            </a:r>
            <a:endParaRPr lang="es-ES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5593532" y="4566309"/>
            <a:ext cx="635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228908" y="4339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wrong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6724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Famous overflow bugs in games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0" y="6464158"/>
            <a:ext cx="9144000" cy="338554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latin typeface="Arial Narrow"/>
                <a:cs typeface="Arial Narrow"/>
              </a:rPr>
              <a:t>For</a:t>
            </a:r>
            <a:r>
              <a:rPr lang="es-ES" sz="1600" dirty="0" smtClean="0">
                <a:latin typeface="Arial Narrow"/>
                <a:cs typeface="Arial Narrow"/>
              </a:rPr>
              <a:t> more </a:t>
            </a:r>
            <a:r>
              <a:rPr lang="es-ES" sz="1600" dirty="0" err="1" smtClean="0">
                <a:latin typeface="Arial Narrow"/>
                <a:cs typeface="Arial Narrow"/>
              </a:rPr>
              <a:t>examples</a:t>
            </a:r>
            <a:r>
              <a:rPr lang="es-ES" sz="1600" dirty="0" smtClean="0">
                <a:latin typeface="Arial Narrow"/>
                <a:cs typeface="Arial Narrow"/>
              </a:rPr>
              <a:t> of </a:t>
            </a:r>
            <a:r>
              <a:rPr lang="es-ES" sz="1600" dirty="0" err="1" smtClean="0">
                <a:latin typeface="Arial Narrow"/>
                <a:cs typeface="Arial Narrow"/>
              </a:rPr>
              <a:t>overflow</a:t>
            </a:r>
            <a:r>
              <a:rPr lang="es-ES" sz="1600" dirty="0" smtClean="0">
                <a:latin typeface="Arial Narrow"/>
                <a:cs typeface="Arial Narrow"/>
              </a:rPr>
              <a:t> bugs, </a:t>
            </a:r>
            <a:r>
              <a:rPr lang="es-ES" sz="1600" dirty="0" err="1" smtClean="0">
                <a:latin typeface="Arial Narrow"/>
                <a:cs typeface="Arial Narrow"/>
              </a:rPr>
              <a:t>check</a:t>
            </a:r>
            <a:r>
              <a:rPr lang="es-ES" sz="1600" dirty="0" smtClean="0">
                <a:latin typeface="Arial Narrow"/>
                <a:cs typeface="Arial Narrow"/>
              </a:rPr>
              <a:t> </a:t>
            </a:r>
            <a:r>
              <a:rPr lang="es-ES" sz="1600" dirty="0" err="1" smtClean="0">
                <a:latin typeface="Arial Narrow"/>
                <a:cs typeface="Arial Narrow"/>
              </a:rPr>
              <a:t>on</a:t>
            </a:r>
            <a:r>
              <a:rPr lang="es-ES" sz="1600" dirty="0" smtClean="0">
                <a:latin typeface="Arial Narrow"/>
                <a:cs typeface="Arial Narrow"/>
              </a:rPr>
              <a:t> </a:t>
            </a:r>
            <a:r>
              <a:rPr lang="es-ES" sz="1600" dirty="0" err="1" smtClean="0">
                <a:latin typeface="Arial Narrow"/>
                <a:cs typeface="Arial Narrow"/>
              </a:rPr>
              <a:t>https</a:t>
            </a:r>
            <a:r>
              <a:rPr lang="es-ES" sz="1600" dirty="0">
                <a:latin typeface="Arial Narrow"/>
                <a:cs typeface="Arial Narrow"/>
              </a:rPr>
              <a:t>://</a:t>
            </a:r>
            <a:r>
              <a:rPr lang="es-ES" sz="1600" dirty="0" err="1">
                <a:latin typeface="Arial Narrow"/>
                <a:cs typeface="Arial Narrow"/>
              </a:rPr>
              <a:t>en.wikipedia.org</a:t>
            </a:r>
            <a:r>
              <a:rPr lang="es-ES" sz="1600" dirty="0">
                <a:latin typeface="Arial Narrow"/>
                <a:cs typeface="Arial Narrow"/>
              </a:rPr>
              <a:t>/wiki/</a:t>
            </a:r>
            <a:r>
              <a:rPr lang="es-ES" sz="1600" dirty="0" err="1">
                <a:latin typeface="Arial Narrow"/>
                <a:cs typeface="Arial Narrow"/>
              </a:rPr>
              <a:t>Integer_overflow</a:t>
            </a:r>
            <a:endParaRPr lang="es-ES" sz="1600" dirty="0">
              <a:latin typeface="Arial Narrow"/>
              <a:cs typeface="Arial Narrow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/>
          <a:srcRect l="25817" r="26634"/>
          <a:stretch/>
        </p:blipFill>
        <p:spPr>
          <a:xfrm>
            <a:off x="316152" y="1405230"/>
            <a:ext cx="3957651" cy="4541358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53"/>
              </p:ext>
            </p:extLst>
          </p:nvPr>
        </p:nvGraphicFramePr>
        <p:xfrm>
          <a:off x="4751295" y="2924637"/>
          <a:ext cx="422835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4751295" y="3433982"/>
            <a:ext cx="42283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No </a:t>
            </a:r>
            <a:r>
              <a:rPr lang="es-ES" dirty="0" err="1" smtClean="0">
                <a:latin typeface="Arial Narrow"/>
                <a:cs typeface="Arial Narrow"/>
              </a:rPr>
              <a:t>problem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representing</a:t>
            </a:r>
            <a:r>
              <a:rPr lang="es-ES" dirty="0" smtClean="0">
                <a:latin typeface="Arial Narrow"/>
                <a:cs typeface="Arial Narrow"/>
              </a:rPr>
              <a:t> 250 </a:t>
            </a:r>
            <a:r>
              <a:rPr lang="es-ES" dirty="0" err="1" smtClean="0">
                <a:latin typeface="Arial Narrow"/>
                <a:cs typeface="Arial Narrow"/>
              </a:rPr>
              <a:t>with</a:t>
            </a:r>
            <a:r>
              <a:rPr lang="es-ES" dirty="0" smtClean="0">
                <a:latin typeface="Arial Narrow"/>
                <a:cs typeface="Arial Narrow"/>
              </a:rPr>
              <a:t> 8-bits </a:t>
            </a:r>
            <a:r>
              <a:rPr lang="es-ES" dirty="0" err="1" smtClean="0">
                <a:latin typeface="Arial Narrow"/>
                <a:cs typeface="Arial Narrow"/>
              </a:rPr>
              <a:t>words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452470" y="976987"/>
            <a:ext cx="4691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Narrow"/>
                <a:cs typeface="Arial Narrow"/>
              </a:rPr>
              <a:t>Donkey Kong Arcade Game</a:t>
            </a:r>
          </a:p>
          <a:p>
            <a:endParaRPr lang="en-GB" sz="2000" b="1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8-bit registers (=&gt; maximum number you can represent: 255)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Bonus= Level *10 +40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When you are in level 21 =&gt; Bonus= 250</a:t>
            </a:r>
            <a:endParaRPr lang="en-GB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462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Famous overflow bugs in games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452470" y="3959971"/>
            <a:ext cx="469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rial Narrow"/>
                <a:cs typeface="Arial Narrow"/>
              </a:rPr>
              <a:t>BUT, </a:t>
            </a:r>
            <a:r>
              <a:rPr lang="es-ES" dirty="0" err="1" smtClean="0">
                <a:latin typeface="Arial Narrow"/>
                <a:cs typeface="Arial Narrow"/>
              </a:rPr>
              <a:t>you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 Narrow"/>
                <a:cs typeface="Arial Narrow"/>
              </a:rPr>
              <a:t>could</a:t>
            </a:r>
            <a:r>
              <a:rPr lang="es-ES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 Narrow"/>
                <a:cs typeface="Arial Narrow"/>
              </a:rPr>
              <a:t>not</a:t>
            </a:r>
            <a:r>
              <a:rPr lang="es-ES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 Narrow"/>
                <a:cs typeface="Arial Narrow"/>
              </a:rPr>
              <a:t>advance</a:t>
            </a:r>
            <a:r>
              <a:rPr lang="es-ES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 Narrow"/>
                <a:cs typeface="Arial Narrow"/>
              </a:rPr>
              <a:t>past</a:t>
            </a:r>
            <a:r>
              <a:rPr lang="es-ES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 Narrow"/>
                <a:cs typeface="Arial Narrow"/>
              </a:rPr>
              <a:t>level</a:t>
            </a:r>
            <a:r>
              <a:rPr lang="es-ES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22 </a:t>
            </a:r>
            <a:r>
              <a:rPr lang="es-ES" dirty="0" err="1" smtClean="0">
                <a:latin typeface="Arial Narrow"/>
                <a:cs typeface="Arial Narrow"/>
              </a:rPr>
              <a:t>due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to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integer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overflow</a:t>
            </a:r>
            <a:r>
              <a:rPr lang="es-ES" dirty="0" smtClean="0">
                <a:latin typeface="Arial Narrow"/>
                <a:cs typeface="Arial Narrow"/>
              </a:rPr>
              <a:t>!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latin typeface="Arial Narrow"/>
                <a:cs typeface="Arial Narrow"/>
              </a:rPr>
              <a:t>Bonus</a:t>
            </a:r>
            <a:r>
              <a:rPr lang="es-ES" dirty="0" smtClean="0">
                <a:latin typeface="Arial Narrow"/>
                <a:cs typeface="Arial Narrow"/>
              </a:rPr>
              <a:t>= 22*10 +40= 260: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too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big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for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a 8-bit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word</a:t>
            </a:r>
            <a:endParaRPr lang="es-E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64028"/>
              </p:ext>
            </p:extLst>
          </p:nvPr>
        </p:nvGraphicFramePr>
        <p:xfrm>
          <a:off x="4751295" y="2924637"/>
          <a:ext cx="422835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751295" y="3433982"/>
            <a:ext cx="42283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No </a:t>
            </a:r>
            <a:r>
              <a:rPr lang="es-ES" dirty="0" err="1" smtClean="0">
                <a:latin typeface="Arial Narrow"/>
                <a:cs typeface="Arial Narrow"/>
              </a:rPr>
              <a:t>problem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representing</a:t>
            </a:r>
            <a:r>
              <a:rPr lang="es-ES" dirty="0" smtClean="0">
                <a:latin typeface="Arial Narrow"/>
                <a:cs typeface="Arial Narrow"/>
              </a:rPr>
              <a:t> 250 </a:t>
            </a:r>
            <a:r>
              <a:rPr lang="es-ES" dirty="0" err="1" smtClean="0">
                <a:latin typeface="Arial Narrow"/>
                <a:cs typeface="Arial Narrow"/>
              </a:rPr>
              <a:t>with</a:t>
            </a:r>
            <a:r>
              <a:rPr lang="es-ES" dirty="0" smtClean="0">
                <a:latin typeface="Arial Narrow"/>
                <a:cs typeface="Arial Narrow"/>
              </a:rPr>
              <a:t> 8-bits </a:t>
            </a:r>
            <a:r>
              <a:rPr lang="es-ES" dirty="0" err="1" smtClean="0">
                <a:latin typeface="Arial Narrow"/>
                <a:cs typeface="Arial Narrow"/>
              </a:rPr>
              <a:t>words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52470" y="976987"/>
            <a:ext cx="4691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Narrow"/>
                <a:cs typeface="Arial Narrow"/>
              </a:rPr>
              <a:t>Donkey Kong Arcade Game</a:t>
            </a:r>
          </a:p>
          <a:p>
            <a:endParaRPr lang="en-GB" sz="2000" b="1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8-bit registers (=&gt; maximum number you can represent: 255)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Bonus= Level *10 +40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When you are in level 21 =&gt; Bonus= 250</a:t>
            </a:r>
            <a:endParaRPr lang="en-GB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6464158"/>
            <a:ext cx="9144000" cy="338554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latin typeface="Arial Narrow"/>
                <a:cs typeface="Arial Narrow"/>
              </a:rPr>
              <a:t>For</a:t>
            </a:r>
            <a:r>
              <a:rPr lang="es-ES" sz="1600" dirty="0" smtClean="0">
                <a:latin typeface="Arial Narrow"/>
                <a:cs typeface="Arial Narrow"/>
              </a:rPr>
              <a:t> more </a:t>
            </a:r>
            <a:r>
              <a:rPr lang="es-ES" sz="1600" dirty="0" err="1" smtClean="0">
                <a:latin typeface="Arial Narrow"/>
                <a:cs typeface="Arial Narrow"/>
              </a:rPr>
              <a:t>examples</a:t>
            </a:r>
            <a:r>
              <a:rPr lang="es-ES" sz="1600" dirty="0" smtClean="0">
                <a:latin typeface="Arial Narrow"/>
                <a:cs typeface="Arial Narrow"/>
              </a:rPr>
              <a:t> of </a:t>
            </a:r>
            <a:r>
              <a:rPr lang="es-ES" sz="1600" dirty="0" err="1" smtClean="0">
                <a:latin typeface="Arial Narrow"/>
                <a:cs typeface="Arial Narrow"/>
              </a:rPr>
              <a:t>overflow</a:t>
            </a:r>
            <a:r>
              <a:rPr lang="es-ES" sz="1600" dirty="0" smtClean="0">
                <a:latin typeface="Arial Narrow"/>
                <a:cs typeface="Arial Narrow"/>
              </a:rPr>
              <a:t> bugs, </a:t>
            </a:r>
            <a:r>
              <a:rPr lang="es-ES" sz="1600" dirty="0" err="1" smtClean="0">
                <a:latin typeface="Arial Narrow"/>
                <a:cs typeface="Arial Narrow"/>
              </a:rPr>
              <a:t>check</a:t>
            </a:r>
            <a:r>
              <a:rPr lang="es-ES" sz="1600" dirty="0" smtClean="0">
                <a:latin typeface="Arial Narrow"/>
                <a:cs typeface="Arial Narrow"/>
              </a:rPr>
              <a:t> </a:t>
            </a:r>
            <a:r>
              <a:rPr lang="es-ES" sz="1600" dirty="0" err="1" smtClean="0">
                <a:latin typeface="Arial Narrow"/>
                <a:cs typeface="Arial Narrow"/>
              </a:rPr>
              <a:t>on</a:t>
            </a:r>
            <a:r>
              <a:rPr lang="es-ES" sz="1600" dirty="0" smtClean="0">
                <a:latin typeface="Arial Narrow"/>
                <a:cs typeface="Arial Narrow"/>
              </a:rPr>
              <a:t> </a:t>
            </a:r>
            <a:r>
              <a:rPr lang="es-ES" sz="1600" dirty="0" err="1" smtClean="0">
                <a:latin typeface="Arial Narrow"/>
                <a:cs typeface="Arial Narrow"/>
              </a:rPr>
              <a:t>https</a:t>
            </a:r>
            <a:r>
              <a:rPr lang="es-ES" sz="1600" dirty="0">
                <a:latin typeface="Arial Narrow"/>
                <a:cs typeface="Arial Narrow"/>
              </a:rPr>
              <a:t>://</a:t>
            </a:r>
            <a:r>
              <a:rPr lang="es-ES" sz="1600" dirty="0" err="1">
                <a:latin typeface="Arial Narrow"/>
                <a:cs typeface="Arial Narrow"/>
              </a:rPr>
              <a:t>en.wikipedia.org</a:t>
            </a:r>
            <a:r>
              <a:rPr lang="es-ES" sz="1600" dirty="0">
                <a:latin typeface="Arial Narrow"/>
                <a:cs typeface="Arial Narrow"/>
              </a:rPr>
              <a:t>/wiki/</a:t>
            </a:r>
            <a:r>
              <a:rPr lang="es-ES" sz="1600" dirty="0" err="1">
                <a:latin typeface="Arial Narrow"/>
                <a:cs typeface="Arial Narrow"/>
              </a:rPr>
              <a:t>Integer_overflow</a:t>
            </a:r>
            <a:endParaRPr lang="es-ES" sz="1600" dirty="0">
              <a:latin typeface="Arial Narrow"/>
              <a:cs typeface="Arial Narrow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25817" r="26634"/>
          <a:stretch/>
        </p:blipFill>
        <p:spPr>
          <a:xfrm>
            <a:off x="316152" y="1405230"/>
            <a:ext cx="3957651" cy="4541358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15976"/>
              </p:ext>
            </p:extLst>
          </p:nvPr>
        </p:nvGraphicFramePr>
        <p:xfrm>
          <a:off x="4751295" y="5107913"/>
          <a:ext cx="422835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05012"/>
              </p:ext>
            </p:extLst>
          </p:nvPr>
        </p:nvGraphicFramePr>
        <p:xfrm>
          <a:off x="4751295" y="5581559"/>
          <a:ext cx="422835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451213" y="5601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628444" y="5994732"/>
            <a:ext cx="4515556" cy="184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178837" y="5107913"/>
            <a:ext cx="5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(220)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058861" y="5584238"/>
            <a:ext cx="45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(40)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9030"/>
              </p:ext>
            </p:extLst>
          </p:nvPr>
        </p:nvGraphicFramePr>
        <p:xfrm>
          <a:off x="4751295" y="6076577"/>
          <a:ext cx="422835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  <a:gridCol w="5285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02025" y="6065243"/>
            <a:ext cx="37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8" name="Conector recto de flecha 7"/>
          <p:cNvCxnSpPr>
            <a:stCxn id="6" idx="1"/>
          </p:cNvCxnSpPr>
          <p:nvPr/>
        </p:nvCxnSpPr>
        <p:spPr>
          <a:xfrm flipH="1">
            <a:off x="3894667" y="6249909"/>
            <a:ext cx="407358" cy="1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080304" y="6063930"/>
            <a:ext cx="8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Overflow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73349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/>
      <p:bldP spid="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236" y="2838824"/>
            <a:ext cx="88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smtClean="0">
                <a:latin typeface="Arial Narrow"/>
                <a:cs typeface="Arial Narrow"/>
              </a:rPr>
              <a:t>How can we represent negative numbers in binary?</a:t>
            </a:r>
            <a:endParaRPr lang="en-GB" sz="36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0131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Sign-magnitude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Two’s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One’s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27298" y="12727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314550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Sign-magnitude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One’s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85871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57864"/>
              </p:ext>
            </p:extLst>
          </p:nvPr>
        </p:nvGraphicFramePr>
        <p:xfrm>
          <a:off x="2898587" y="2571233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898587" y="22522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400572" y="2111385"/>
            <a:ext cx="123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Magnitude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3634686" y="2480717"/>
            <a:ext cx="535990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161177" y="12900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11970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Sign-magnitude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One’s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05796"/>
              </p:ext>
            </p:extLst>
          </p:nvPr>
        </p:nvGraphicFramePr>
        <p:xfrm>
          <a:off x="2898587" y="2571233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898587" y="22522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400572" y="2111385"/>
            <a:ext cx="123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Magnitude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634686" y="2480717"/>
            <a:ext cx="535990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898587" y="3415716"/>
            <a:ext cx="624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000" dirty="0" err="1" smtClean="0">
                <a:latin typeface="Arial Narrow"/>
                <a:cs typeface="Arial Narrow"/>
              </a:rPr>
              <a:t>Two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zeros</a:t>
            </a:r>
            <a:r>
              <a:rPr lang="es-ES" sz="2000" dirty="0" smtClean="0">
                <a:latin typeface="Arial Narrow"/>
                <a:cs typeface="Arial Narrow"/>
              </a:rPr>
              <a:t> (</a:t>
            </a:r>
            <a:r>
              <a:rPr lang="es-ES" sz="2000" dirty="0" err="1" smtClean="0">
                <a:latin typeface="Arial Narrow"/>
                <a:cs typeface="Arial Narrow"/>
              </a:rPr>
              <a:t>not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good</a:t>
            </a:r>
            <a:r>
              <a:rPr lang="es-ES" sz="2000" dirty="0" smtClean="0">
                <a:latin typeface="Arial Narrow"/>
                <a:cs typeface="Arial Narrow"/>
              </a:rPr>
              <a:t>)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375647" y="2252266"/>
            <a:ext cx="627530" cy="13485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2375647" y="3600824"/>
            <a:ext cx="627530" cy="986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22466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3161177" y="12900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329602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Sign-magnitude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One’s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61177" y="12900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13234"/>
              </p:ext>
            </p:extLst>
          </p:nvPr>
        </p:nvGraphicFramePr>
        <p:xfrm>
          <a:off x="2898587" y="2571233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898587" y="22522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Sign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400572" y="2111385"/>
            <a:ext cx="123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Magnitude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634686" y="2480717"/>
            <a:ext cx="535990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898587" y="3415716"/>
            <a:ext cx="6245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000" dirty="0" err="1" smtClean="0">
                <a:latin typeface="Arial Narrow"/>
                <a:cs typeface="Arial Narrow"/>
              </a:rPr>
              <a:t>Two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zeros</a:t>
            </a:r>
            <a:r>
              <a:rPr lang="es-ES" sz="2000" dirty="0" smtClean="0">
                <a:latin typeface="Arial Narrow"/>
                <a:cs typeface="Arial Narrow"/>
              </a:rPr>
              <a:t> (</a:t>
            </a:r>
            <a:r>
              <a:rPr lang="es-ES" sz="2000" dirty="0" err="1" smtClean="0">
                <a:latin typeface="Arial Narrow"/>
                <a:cs typeface="Arial Narrow"/>
              </a:rPr>
              <a:t>not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good</a:t>
            </a:r>
            <a:r>
              <a:rPr lang="es-ES" sz="2000" dirty="0" smtClean="0">
                <a:latin typeface="Arial Narrow"/>
                <a:cs typeface="Arial Narrow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s-ES" sz="2000" dirty="0" err="1" smtClean="0">
                <a:latin typeface="Arial Narrow"/>
                <a:cs typeface="Arial Narrow"/>
              </a:rPr>
              <a:t>Not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useful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for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arithmetic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operations</a:t>
            </a:r>
            <a:r>
              <a:rPr lang="es-ES" sz="2000" dirty="0" smtClean="0">
                <a:latin typeface="Arial Narrow"/>
                <a:cs typeface="Arial Narrow"/>
              </a:rPr>
              <a:t> (</a:t>
            </a:r>
            <a:r>
              <a:rPr lang="es-ES" sz="2000" dirty="0" err="1" smtClean="0">
                <a:latin typeface="Arial Narrow"/>
                <a:cs typeface="Arial Narrow"/>
              </a:rPr>
              <a:t>not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good</a:t>
            </a:r>
            <a:r>
              <a:rPr lang="es-ES" sz="2000" dirty="0" smtClean="0">
                <a:latin typeface="Arial Narrow"/>
                <a:cs typeface="Arial Narrow"/>
              </a:rPr>
              <a:t> at </a:t>
            </a:r>
            <a:r>
              <a:rPr lang="es-ES" sz="2000" dirty="0" err="1" smtClean="0">
                <a:latin typeface="Arial Narrow"/>
                <a:cs typeface="Arial Narrow"/>
              </a:rPr>
              <a:t>all</a:t>
            </a:r>
            <a:r>
              <a:rPr lang="es-ES" sz="2000" dirty="0" smtClean="0">
                <a:latin typeface="Arial Narrow"/>
                <a:cs typeface="Arial Narrow"/>
              </a:rPr>
              <a:t>):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93647" y="4459998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5063810" y="527605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0101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93647" y="4459998"/>
            <a:ext cx="294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U(4,0)</a:t>
            </a:r>
          </a:p>
          <a:p>
            <a:r>
              <a:rPr lang="es-ES" dirty="0" smtClean="0"/>
              <a:t>Sum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integers</a:t>
            </a:r>
            <a:r>
              <a:rPr lang="es-ES" dirty="0" smtClean="0"/>
              <a:t>: 5 and -1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054383" y="546072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1001</a:t>
            </a:r>
            <a:endParaRPr lang="es-ES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5054383" y="5830054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753043" y="5456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063810" y="578952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1110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769006" y="5316945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(5)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694304" y="5508679"/>
            <a:ext cx="4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(-1)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684171" y="5806792"/>
            <a:ext cx="120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(-6 </a:t>
            </a:r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instead</a:t>
            </a:r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4)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49584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98549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Graphs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Lab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closed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366979"/>
            <a:ext cx="475001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/>
              <a:t>123 </a:t>
            </a:r>
            <a:r>
              <a:rPr lang="es-ES" sz="2400" dirty="0" err="1" smtClean="0"/>
              <a:t>submissions</a:t>
            </a:r>
            <a:r>
              <a:rPr lang="es-ES" sz="2400" dirty="0" smtClean="0"/>
              <a:t>; </a:t>
            </a:r>
            <a:r>
              <a:rPr lang="es-ES" sz="2400" dirty="0" err="1" smtClean="0"/>
              <a:t>average</a:t>
            </a:r>
            <a:r>
              <a:rPr lang="es-ES" sz="2400" dirty="0" smtClean="0"/>
              <a:t> </a:t>
            </a:r>
            <a:r>
              <a:rPr lang="es-ES" sz="2400" dirty="0" err="1" smtClean="0"/>
              <a:t>mark</a:t>
            </a:r>
            <a:r>
              <a:rPr lang="es-ES" sz="2400" dirty="0" smtClean="0"/>
              <a:t> 60</a:t>
            </a:r>
            <a:endParaRPr lang="es-ES" sz="20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sym typeface="Wingdings"/>
              </a:rPr>
              <a:t>15 (12%) </a:t>
            </a:r>
            <a:r>
              <a:rPr lang="es-ES" sz="2400" dirty="0" err="1" smtClean="0">
                <a:sym typeface="Wingdings"/>
              </a:rPr>
              <a:t>students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got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over</a:t>
            </a:r>
            <a:r>
              <a:rPr lang="es-ES" sz="2400" dirty="0" smtClean="0">
                <a:sym typeface="Wingdings"/>
              </a:rPr>
              <a:t> 90 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lab. submission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767953"/>
              </p:ext>
            </p:extLst>
          </p:nvPr>
        </p:nvGraphicFramePr>
        <p:xfrm>
          <a:off x="1706804" y="2510118"/>
          <a:ext cx="6155765" cy="324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8604" y="5793435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3740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Sign-magnitude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One’s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766" y="1272714"/>
            <a:ext cx="26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80541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4466"/>
              </p:ext>
            </p:extLst>
          </p:nvPr>
        </p:nvGraphicFramePr>
        <p:xfrm>
          <a:off x="3197412" y="1768736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192508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Sign-magnitude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One’s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355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66649"/>
              </p:ext>
            </p:extLst>
          </p:nvPr>
        </p:nvGraphicFramePr>
        <p:xfrm>
          <a:off x="3197412" y="1768736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6702305" y="2390589"/>
            <a:ext cx="244169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-x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obtained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¬x </a:t>
            </a:r>
          </a:p>
          <a:p>
            <a:r>
              <a:rPr lang="es-ES" dirty="0" smtClean="0"/>
              <a:t>¬: </a:t>
            </a:r>
            <a:r>
              <a:rPr lang="es-ES" dirty="0" err="1" smtClean="0"/>
              <a:t>Bitwise</a:t>
            </a:r>
            <a:r>
              <a:rPr lang="es-ES" dirty="0" smtClean="0"/>
              <a:t> NOT </a:t>
            </a:r>
            <a:r>
              <a:rPr lang="es-ES" dirty="0" err="1" smtClean="0"/>
              <a:t>operator</a:t>
            </a:r>
            <a:r>
              <a:rPr lang="es-ES" dirty="0" smtClean="0"/>
              <a:t> </a:t>
            </a:r>
            <a:endParaRPr lang="es-ES" dirty="0"/>
          </a:p>
        </p:txBody>
      </p:sp>
      <p:cxnSp>
        <p:nvCxnSpPr>
          <p:cNvPr id="17" name="Conector recto de flecha 16"/>
          <p:cNvCxnSpPr>
            <a:endCxn id="29" idx="3"/>
          </p:cNvCxnSpPr>
          <p:nvPr/>
        </p:nvCxnSpPr>
        <p:spPr>
          <a:xfrm flipH="1">
            <a:off x="5573063" y="4260648"/>
            <a:ext cx="1955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5564102" y="4592342"/>
            <a:ext cx="1955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768622" y="4260648"/>
            <a:ext cx="0" cy="331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5564103" y="4009636"/>
            <a:ext cx="4123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5573063" y="4849330"/>
            <a:ext cx="4123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5985431" y="4009636"/>
            <a:ext cx="1" cy="839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5768622" y="3036920"/>
            <a:ext cx="0" cy="698374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5768622" y="5236261"/>
            <a:ext cx="0" cy="698374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5564103" y="2234624"/>
            <a:ext cx="6215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5573063" y="6585495"/>
            <a:ext cx="6215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6194607" y="2234624"/>
            <a:ext cx="1" cy="43508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07766" y="1272714"/>
            <a:ext cx="26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44263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Sign-magnitude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Two’s</a:t>
            </a:r>
            <a:r>
              <a:rPr lang="es-ES" dirty="0" smtClean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One’s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44974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56482"/>
              </p:ext>
            </p:extLst>
          </p:nvPr>
        </p:nvGraphicFramePr>
        <p:xfrm>
          <a:off x="3197412" y="1768736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976471" y="2390589"/>
            <a:ext cx="244169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mtClean="0"/>
              <a:t>-x is obtained by ¬x </a:t>
            </a:r>
          </a:p>
          <a:p>
            <a:r>
              <a:rPr lang="en-GB" smtClean="0"/>
              <a:t>¬: Bitwise NOT operator </a:t>
            </a:r>
            <a:endParaRPr lang="en-GB"/>
          </a:p>
        </p:txBody>
      </p:sp>
      <p:sp>
        <p:nvSpPr>
          <p:cNvPr id="11" name="CuadroTexto 10"/>
          <p:cNvSpPr txBox="1"/>
          <p:nvPr/>
        </p:nvSpPr>
        <p:spPr>
          <a:xfrm>
            <a:off x="5976471" y="3316941"/>
            <a:ext cx="2958353" cy="1200329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latin typeface="Arial Narrow"/>
                <a:cs typeface="Arial Narrow"/>
              </a:rPr>
              <a:t>Drawbacks: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Arial Narrow"/>
                <a:cs typeface="Arial Narrow"/>
              </a:rPr>
              <a:t>Two zeros</a:t>
            </a:r>
          </a:p>
          <a:p>
            <a:pPr marL="285750" indent="-285750">
              <a:buFontTx/>
              <a:buChar char="-"/>
            </a:pPr>
            <a:r>
              <a:rPr lang="en-GB" smtClean="0">
                <a:latin typeface="Arial Narrow"/>
                <a:cs typeface="Arial Narrow"/>
              </a:rPr>
              <a:t>Arithmetic operations still require adapting hardware. </a:t>
            </a:r>
            <a:endParaRPr lang="en-GB" sz="140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976471" y="4629725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>
            <a:off x="6746634" y="532625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0101</a:t>
            </a:r>
            <a:endParaRPr lang="en-GB"/>
          </a:p>
        </p:txBody>
      </p:sp>
      <p:sp>
        <p:nvSpPr>
          <p:cNvPr id="17" name="CuadroTexto 16"/>
          <p:cNvSpPr txBox="1"/>
          <p:nvPr/>
        </p:nvSpPr>
        <p:spPr>
          <a:xfrm>
            <a:off x="5976471" y="4629725"/>
            <a:ext cx="306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Sum of two integers: 5 and -1</a:t>
            </a:r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>
            <a:off x="6737207" y="551092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1110</a:t>
            </a:r>
            <a:endParaRPr lang="en-GB"/>
          </a:p>
        </p:txBody>
      </p:sp>
      <p:cxnSp>
        <p:nvCxnSpPr>
          <p:cNvPr id="19" name="Conector recto 18"/>
          <p:cNvCxnSpPr/>
          <p:nvPr/>
        </p:nvCxnSpPr>
        <p:spPr>
          <a:xfrm>
            <a:off x="6737207" y="5880253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435867" y="55064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+</a:t>
            </a:r>
            <a:endParaRPr lang="en-GB"/>
          </a:p>
        </p:txBody>
      </p:sp>
      <p:sp>
        <p:nvSpPr>
          <p:cNvPr id="21" name="CuadroTexto 20"/>
          <p:cNvSpPr txBox="1"/>
          <p:nvPr/>
        </p:nvSpPr>
        <p:spPr>
          <a:xfrm>
            <a:off x="6432873" y="5839723"/>
            <a:ext cx="96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(1) </a:t>
            </a:r>
            <a:r>
              <a:rPr lang="en-GB" smtClean="0"/>
              <a:t>0011</a:t>
            </a:r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>
            <a:off x="7451830" y="5367144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>
                <a:solidFill>
                  <a:srgbClr val="FF0000"/>
                </a:solidFill>
                <a:latin typeface="DIN Condensed Bold"/>
                <a:cs typeface="DIN Condensed Bold"/>
              </a:rPr>
              <a:t>(5)</a:t>
            </a:r>
            <a:endParaRPr lang="en-GB" sz="16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377128" y="5558878"/>
            <a:ext cx="4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>
                <a:solidFill>
                  <a:srgbClr val="FF0000"/>
                </a:solidFill>
                <a:latin typeface="DIN Condensed Bold"/>
                <a:cs typeface="DIN Condensed Bold"/>
              </a:rPr>
              <a:t>(-1)</a:t>
            </a:r>
            <a:endParaRPr lang="en-GB" sz="16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366995" y="5856991"/>
            <a:ext cx="1128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>
                <a:solidFill>
                  <a:srgbClr val="FF0000"/>
                </a:solidFill>
                <a:latin typeface="DIN Condensed Bold"/>
                <a:cs typeface="DIN Condensed Bold"/>
              </a:rPr>
              <a:t>(3 instead of 4)</a:t>
            </a:r>
            <a:endParaRPr lang="en-GB" sz="16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6305176" y="6195545"/>
            <a:ext cx="298824" cy="51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228501" y="6552953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overflow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107766" y="1272714"/>
            <a:ext cx="26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411917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0705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Arial Narrow"/>
                <a:cs typeface="Arial Narrow"/>
              </a:rPr>
              <a:t>Sign-magnitude</a:t>
            </a:r>
            <a:endParaRPr lang="es-ES" dirty="0">
              <a:solidFill>
                <a:srgbClr val="A6A6A6"/>
              </a:solidFill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144" y="920705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Two’s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07766" y="920705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One’s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complement</a:t>
            </a:r>
            <a:endParaRPr lang="es-ES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489" y="1278086"/>
            <a:ext cx="190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1 bit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used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sign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44974"/>
              </p:ext>
            </p:extLst>
          </p:nvPr>
        </p:nvGraphicFramePr>
        <p:xfrm>
          <a:off x="-4" y="1723913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011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101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sz="1600" dirty="0" smtClean="0"/>
                        <a:t>111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77198"/>
              </p:ext>
            </p:extLst>
          </p:nvPr>
        </p:nvGraphicFramePr>
        <p:xfrm>
          <a:off x="3197412" y="1768736"/>
          <a:ext cx="2375651" cy="498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4"/>
                <a:gridCol w="851647"/>
              </a:tblGrid>
              <a:tr h="306246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Binary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Decimal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-7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-6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-5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-4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-3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-2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-1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4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-0</a:t>
                      </a:r>
                      <a:endParaRPr lang="es-ES" sz="1600" dirty="0"/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483144" y="2480235"/>
            <a:ext cx="2660855" cy="1477328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err="1" smtClean="0">
                <a:latin typeface="Arial Narrow"/>
                <a:cs typeface="Arial Narrow"/>
              </a:rPr>
              <a:t>Used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current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systems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>
                <a:latin typeface="Arial Narrow"/>
                <a:cs typeface="Arial Narrow"/>
              </a:rPr>
              <a:t>Only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one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zero</a:t>
            </a:r>
            <a:endParaRPr lang="es-ES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rial Narrow"/>
                <a:cs typeface="Arial Narrow"/>
              </a:rPr>
              <a:t>No </a:t>
            </a:r>
            <a:r>
              <a:rPr lang="es-ES" dirty="0" err="1" smtClean="0">
                <a:latin typeface="Arial Narrow"/>
                <a:cs typeface="Arial Narrow"/>
              </a:rPr>
              <a:t>need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to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modify</a:t>
            </a:r>
            <a:r>
              <a:rPr lang="es-ES" dirty="0" smtClean="0">
                <a:latin typeface="Arial Narrow"/>
                <a:cs typeface="Arial Narrow"/>
              </a:rPr>
              <a:t> hardware </a:t>
            </a:r>
            <a:r>
              <a:rPr lang="es-ES" dirty="0" err="1" smtClean="0">
                <a:latin typeface="Arial Narrow"/>
                <a:cs typeface="Arial Narrow"/>
              </a:rPr>
              <a:t>used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for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unsigned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61177" y="12900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invert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A6A6A6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A6A6A6"/>
                </a:solidFill>
                <a:latin typeface="DIN Condensed Bold"/>
                <a:cs typeface="DIN Condensed Bold"/>
              </a:rPr>
              <a:t> bit</a:t>
            </a:r>
            <a:endParaRPr lang="es-ES" dirty="0">
              <a:solidFill>
                <a:srgbClr val="A6A6A6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916438" y="1278086"/>
            <a:ext cx="1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Negative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¬x+1</a:t>
            </a:r>
          </a:p>
        </p:txBody>
      </p:sp>
    </p:spTree>
    <p:extLst>
      <p:ext uri="{BB962C8B-B14F-4D97-AF65-F5344CB8AC3E}">
        <p14:creationId xmlns:p14="http://schemas.microsoft.com/office/powerpoint/2010/main" val="411917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Integers: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" y="12646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smtClean="0">
                <a:latin typeface="Arial Narrow"/>
                <a:cs typeface="Arial Narrow"/>
              </a:rPr>
              <a:t>To find the two’s complement of a negative number (-x):</a:t>
            </a:r>
          </a:p>
          <a:p>
            <a:pPr marL="1257300" lvl="2" indent="-342900">
              <a:buFont typeface="Arial"/>
              <a:buChar char="•"/>
            </a:pPr>
            <a:r>
              <a:rPr lang="en-GB" sz="2400" smtClean="0">
                <a:latin typeface="Arial Narrow"/>
                <a:cs typeface="Arial Narrow"/>
              </a:rPr>
              <a:t>Add 1 to ¬x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67763" y="2632494"/>
            <a:ext cx="816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>
                <a:solidFill>
                  <a:srgbClr val="FF0000"/>
                </a:solidFill>
                <a:latin typeface="DIN Condensed Bold"/>
                <a:cs typeface="DIN Condensed Bold"/>
              </a:rPr>
              <a:t>Using 3-bit binary words, calculate the two’s complement of the following numbers:</a:t>
            </a:r>
            <a:endParaRPr lang="en-GB" sz="24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24821"/>
              </p:ext>
            </p:extLst>
          </p:nvPr>
        </p:nvGraphicFramePr>
        <p:xfrm>
          <a:off x="567763" y="3203064"/>
          <a:ext cx="291439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204650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complement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827406" y="3203064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7F7F7F"/>
                </a:solidFill>
                <a:latin typeface="Arial Narrow"/>
                <a:cs typeface="Arial Narrow"/>
              </a:rPr>
              <a:t>(worksheet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1.3)</a:t>
            </a:r>
            <a:endParaRPr lang="en-GB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81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Integers: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46769"/>
              </p:ext>
            </p:extLst>
          </p:nvPr>
        </p:nvGraphicFramePr>
        <p:xfrm>
          <a:off x="373528" y="3149286"/>
          <a:ext cx="496090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1672110"/>
                <a:gridCol w="2420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¬x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C (¬x+1)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011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(011+001)= 100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(100+001)= 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(101+001)= 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(110+001) =111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73528" y="2749176"/>
            <a:ext cx="3164909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DIN Condensed Bold"/>
                <a:cs typeface="DIN Condensed Bold"/>
              </a:rPr>
              <a:t>EXAMPLE WITH A 3-BIT BINARY WORD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" y="12646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find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two’s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complement</a:t>
            </a:r>
            <a:r>
              <a:rPr lang="es-ES" sz="2400" dirty="0" smtClean="0">
                <a:latin typeface="Arial Narrow"/>
                <a:cs typeface="Arial Narrow"/>
              </a:rPr>
              <a:t> of a </a:t>
            </a:r>
            <a:r>
              <a:rPr lang="es-ES" sz="2400" dirty="0" err="1" smtClean="0">
                <a:latin typeface="Arial Narrow"/>
                <a:cs typeface="Arial Narrow"/>
              </a:rPr>
              <a:t>negative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smtClean="0">
                <a:latin typeface="Arial Narrow"/>
                <a:cs typeface="Arial Narrow"/>
              </a:rPr>
              <a:t>(-x):</a:t>
            </a:r>
          </a:p>
          <a:p>
            <a:pPr marL="1257300" lvl="2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Add</a:t>
            </a:r>
            <a:r>
              <a:rPr lang="es-ES" sz="2400" dirty="0" smtClean="0">
                <a:latin typeface="Arial Narrow"/>
                <a:cs typeface="Arial Narrow"/>
              </a:rPr>
              <a:t> 1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¬x</a:t>
            </a:r>
          </a:p>
        </p:txBody>
      </p:sp>
    </p:spTree>
    <p:extLst>
      <p:ext uri="{BB962C8B-B14F-4D97-AF65-F5344CB8AC3E}">
        <p14:creationId xmlns:p14="http://schemas.microsoft.com/office/powerpoint/2010/main" val="142569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Integers: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42705"/>
              </p:ext>
            </p:extLst>
          </p:nvPr>
        </p:nvGraphicFramePr>
        <p:xfrm>
          <a:off x="373528" y="3149286"/>
          <a:ext cx="496090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1672110"/>
                <a:gridCol w="24209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¬x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C (¬x+1)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011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(011+001)= 100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(100+001)= 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(101+001)= 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(110+001) =111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73528" y="2749176"/>
            <a:ext cx="3164909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DIN Condensed Bold"/>
                <a:cs typeface="DIN Condensed Bold"/>
              </a:rPr>
              <a:t>EXAMPLE WITH A 3-BIT BINARY WORD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" y="12646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find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two’s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complement</a:t>
            </a:r>
            <a:r>
              <a:rPr lang="es-ES" sz="2400" dirty="0" smtClean="0">
                <a:latin typeface="Arial Narrow"/>
                <a:cs typeface="Arial Narrow"/>
              </a:rPr>
              <a:t> of a </a:t>
            </a:r>
            <a:r>
              <a:rPr lang="es-ES" sz="2400" dirty="0" err="1" smtClean="0">
                <a:latin typeface="Arial Narrow"/>
                <a:cs typeface="Arial Narrow"/>
              </a:rPr>
              <a:t>negative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smtClean="0">
                <a:latin typeface="Arial Narrow"/>
                <a:cs typeface="Arial Narrow"/>
              </a:rPr>
              <a:t>(-x):</a:t>
            </a:r>
          </a:p>
          <a:p>
            <a:pPr marL="1257300" lvl="2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Add</a:t>
            </a:r>
            <a:r>
              <a:rPr lang="es-ES" sz="2400" dirty="0" smtClean="0">
                <a:latin typeface="Arial Narrow"/>
                <a:cs typeface="Arial Narrow"/>
              </a:rPr>
              <a:t> 1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¬x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617883" y="3149286"/>
            <a:ext cx="3451414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/>
              <a:t>ADVANTAGES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zero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Positive </a:t>
            </a:r>
            <a:r>
              <a:rPr lang="es-ES" dirty="0" err="1" smtClean="0"/>
              <a:t>numbers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0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Negative</a:t>
            </a:r>
            <a:r>
              <a:rPr lang="es-ES" dirty="0" smtClean="0"/>
              <a:t> </a:t>
            </a:r>
            <a:r>
              <a:rPr lang="es-ES" dirty="0" err="1" smtClean="0"/>
              <a:t>numbers</a:t>
            </a:r>
            <a:r>
              <a:rPr lang="es-ES" dirty="0" smtClean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1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Arithmetic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require</a:t>
            </a:r>
            <a:r>
              <a:rPr lang="es-ES" dirty="0" smtClean="0"/>
              <a:t> </a:t>
            </a:r>
            <a:r>
              <a:rPr lang="es-ES" dirty="0" smtClean="0"/>
              <a:t>hardware </a:t>
            </a:r>
            <a:r>
              <a:rPr lang="es-ES" dirty="0" err="1" smtClean="0"/>
              <a:t>modification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44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Signed Integers: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" y="12646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Same arithmetic's as unsigned integers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59787"/>
              </p:ext>
            </p:extLst>
          </p:nvPr>
        </p:nvGraphicFramePr>
        <p:xfrm>
          <a:off x="373528" y="2387286"/>
          <a:ext cx="291439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204650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Complement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899647" y="2387286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669810" y="308381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011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899647" y="2387286"/>
            <a:ext cx="294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Sum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integers</a:t>
            </a:r>
            <a:r>
              <a:rPr lang="es-ES" dirty="0" smtClean="0"/>
              <a:t>: 3 and -1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660383" y="326848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111</a:t>
            </a:r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4660383" y="3637814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359043" y="3264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56049" y="3597284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(1) </a:t>
            </a:r>
            <a:r>
              <a:rPr lang="es-ES" dirty="0"/>
              <a:t>0</a:t>
            </a:r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75006" y="3124705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(3)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300304" y="3316439"/>
            <a:ext cx="4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(-1)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290171" y="3614552"/>
            <a:ext cx="88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(2, </a:t>
            </a:r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correct</a:t>
            </a:r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915611" y="4368992"/>
            <a:ext cx="2875306" cy="1829306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4685774" y="50655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110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15611" y="4368992"/>
            <a:ext cx="277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Sum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integers</a:t>
            </a:r>
            <a:r>
              <a:rPr lang="es-ES" dirty="0" smtClean="0"/>
              <a:t>: -2 + -</a:t>
            </a:r>
            <a:r>
              <a:rPr lang="es-ES" dirty="0"/>
              <a:t>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76347" y="525018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110</a:t>
            </a:r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4676347" y="5619520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375007" y="5245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372013" y="5578990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(1) </a:t>
            </a:r>
            <a:r>
              <a:rPr lang="es-ES" dirty="0"/>
              <a:t>1</a:t>
            </a:r>
            <a:r>
              <a:rPr lang="es-ES" dirty="0" smtClean="0"/>
              <a:t>00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316265" y="5106411"/>
            <a:ext cx="4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(-2)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316268" y="5298145"/>
            <a:ext cx="4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(-2)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306135" y="5596258"/>
            <a:ext cx="967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(-4, </a:t>
            </a:r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correct</a:t>
            </a:r>
            <a:r>
              <a:rPr lang="es-ES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)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7019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Overflow in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" y="12646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Overflow occurs when the result of an operation is out of the maximum representable number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67105"/>
              </p:ext>
            </p:extLst>
          </p:nvPr>
        </p:nvGraphicFramePr>
        <p:xfrm>
          <a:off x="373528" y="2387286"/>
          <a:ext cx="291439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204650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Complement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824942" y="2387286"/>
            <a:ext cx="5139766" cy="646331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>
                <a:latin typeface="Arial Narrow"/>
                <a:cs typeface="Arial Narrow"/>
              </a:rPr>
              <a:t>Example of an operation that would return a </a:t>
            </a:r>
            <a:r>
              <a:rPr lang="en-GB" b="1" smtClean="0">
                <a:solidFill>
                  <a:srgbClr val="FF0000"/>
                </a:solidFill>
                <a:latin typeface="Arial Narrow"/>
                <a:cs typeface="Arial Narrow"/>
              </a:rPr>
              <a:t>wrong results because of overflow </a:t>
            </a:r>
            <a:r>
              <a:rPr lang="en-GB" smtClean="0">
                <a:latin typeface="Arial Narrow"/>
                <a:cs typeface="Arial Narrow"/>
              </a:rPr>
              <a:t>in a 3-bit binary word system:</a:t>
            </a:r>
            <a:endParaRPr lang="en-GB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24942" y="3048558"/>
            <a:ext cx="753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x=3</a:t>
            </a:r>
          </a:p>
          <a:p>
            <a:r>
              <a:rPr lang="en-GB" smtClean="0"/>
              <a:t>y=3+1</a:t>
            </a:r>
          </a:p>
          <a:p>
            <a:endParaRPr lang="en-GB"/>
          </a:p>
        </p:txBody>
      </p:sp>
      <p:sp>
        <p:nvSpPr>
          <p:cNvPr id="20" name="CuadroTexto 19"/>
          <p:cNvSpPr txBox="1"/>
          <p:nvPr/>
        </p:nvSpPr>
        <p:spPr>
          <a:xfrm>
            <a:off x="4255741" y="37617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011</a:t>
            </a:r>
            <a:endParaRPr lang="en-GB"/>
          </a:p>
        </p:txBody>
      </p:sp>
      <p:sp>
        <p:nvSpPr>
          <p:cNvPr id="21" name="CuadroTexto 20"/>
          <p:cNvSpPr txBox="1"/>
          <p:nvPr/>
        </p:nvSpPr>
        <p:spPr>
          <a:xfrm>
            <a:off x="4246314" y="394638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001</a:t>
            </a:r>
            <a:endParaRPr lang="en-GB"/>
          </a:p>
        </p:txBody>
      </p:sp>
      <p:cxnSp>
        <p:nvCxnSpPr>
          <p:cNvPr id="22" name="Conector recto 21"/>
          <p:cNvCxnSpPr/>
          <p:nvPr/>
        </p:nvCxnSpPr>
        <p:spPr>
          <a:xfrm>
            <a:off x="4246314" y="4315720"/>
            <a:ext cx="65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944974" y="39419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+</a:t>
            </a:r>
            <a:endParaRPr lang="en-GB"/>
          </a:p>
        </p:txBody>
      </p:sp>
      <p:sp>
        <p:nvSpPr>
          <p:cNvPr id="24" name="CuadroTexto 23"/>
          <p:cNvSpPr txBox="1"/>
          <p:nvPr/>
        </p:nvSpPr>
        <p:spPr>
          <a:xfrm>
            <a:off x="4154527" y="4261680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 </a:t>
            </a:r>
            <a:r>
              <a:rPr lang="en-GB" smtClean="0"/>
              <a:t>100</a:t>
            </a:r>
            <a:endParaRPr lang="en-GB"/>
          </a:p>
        </p:txBody>
      </p:sp>
      <p:sp>
        <p:nvSpPr>
          <p:cNvPr id="25" name="CuadroTexto 24"/>
          <p:cNvSpPr txBox="1"/>
          <p:nvPr/>
        </p:nvSpPr>
        <p:spPr>
          <a:xfrm>
            <a:off x="4886232" y="3802611"/>
            <a:ext cx="54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>
                <a:solidFill>
                  <a:srgbClr val="FF0000"/>
                </a:solidFill>
                <a:latin typeface="DIN Condensed Bold"/>
                <a:cs typeface="DIN Condensed Bold"/>
              </a:rPr>
              <a:t>(x=3)</a:t>
            </a:r>
            <a:endParaRPr lang="en-GB" sz="16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886235" y="3994345"/>
            <a:ext cx="35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(1)</a:t>
            </a:r>
            <a:endParaRPr lang="en-GB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76102" y="4292458"/>
            <a:ext cx="108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>
                <a:solidFill>
                  <a:srgbClr val="FF0000"/>
                </a:solidFill>
                <a:latin typeface="DIN Condensed Bold"/>
                <a:cs typeface="DIN Condensed Bold"/>
              </a:rPr>
              <a:t>(-4, incorrect)</a:t>
            </a:r>
            <a:endParaRPr lang="en-GB" sz="16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24942" y="4811059"/>
            <a:ext cx="5139766" cy="646331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You, as a programmer, must be </a:t>
            </a:r>
            <a:r>
              <a:rPr lang="en-GB" b="1" smtClean="0">
                <a:solidFill>
                  <a:srgbClr val="FF0000"/>
                </a:solidFill>
              </a:rPr>
              <a:t>very careful </a:t>
            </a:r>
            <a:r>
              <a:rPr lang="en-GB" smtClean="0"/>
              <a:t>in avoiding operations that might result in overflow.</a:t>
            </a:r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3824942" y="3048558"/>
            <a:ext cx="5139766" cy="1747560"/>
          </a:xfrm>
          <a:prstGeom prst="rect">
            <a:avLst/>
          </a:prstGeom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-16433" y="6350000"/>
            <a:ext cx="916043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Take home message: Know the limits of the data types you use</a:t>
            </a:r>
            <a:endParaRPr lang="en-GB" sz="24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9577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Ranges in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169609"/>
            <a:ext cx="57374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For</a:t>
            </a:r>
            <a:r>
              <a:rPr lang="es-ES" sz="2800" dirty="0" smtClean="0">
                <a:latin typeface="Arial Narrow"/>
                <a:cs typeface="Arial Narrow"/>
              </a:rPr>
              <a:t> N-bit </a:t>
            </a:r>
            <a:r>
              <a:rPr lang="es-ES" sz="2800" dirty="0" err="1" smtClean="0">
                <a:latin typeface="Arial Narrow"/>
                <a:cs typeface="Arial Narrow"/>
              </a:rPr>
              <a:t>word</a:t>
            </a:r>
            <a:r>
              <a:rPr lang="es-ES" sz="2800" dirty="0" smtClean="0">
                <a:latin typeface="Arial Narrow"/>
                <a:cs typeface="Arial Narrow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maximum</a:t>
            </a:r>
            <a:r>
              <a:rPr lang="es-ES" sz="2800" dirty="0" smtClean="0">
                <a:latin typeface="Arial Narrow"/>
                <a:cs typeface="Arial Narrow"/>
              </a:rPr>
              <a:t> positive </a:t>
            </a:r>
            <a:r>
              <a:rPr lang="es-ES" sz="2800" dirty="0" err="1" smtClean="0">
                <a:latin typeface="Arial Narrow"/>
                <a:cs typeface="Arial Narrow"/>
              </a:rPr>
              <a:t>integer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is</a:t>
            </a:r>
            <a:r>
              <a:rPr lang="es-ES" sz="2800" dirty="0" smtClean="0">
                <a:latin typeface="Arial Narrow"/>
                <a:cs typeface="Arial Narrow"/>
              </a:rPr>
              <a:t>  2</a:t>
            </a:r>
            <a:r>
              <a:rPr lang="es-ES" sz="2800" baseline="30000" dirty="0" smtClean="0">
                <a:latin typeface="Arial Narrow"/>
                <a:cs typeface="Arial Narrow"/>
              </a:rPr>
              <a:t>(N-1)</a:t>
            </a:r>
            <a:r>
              <a:rPr lang="es-ES" sz="2800" dirty="0" smtClean="0">
                <a:latin typeface="Arial Narrow"/>
                <a:cs typeface="Arial Narrow"/>
              </a:rPr>
              <a:t>-1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err="1">
                <a:latin typeface="Arial Narrow"/>
                <a:cs typeface="Arial Narrow"/>
              </a:rPr>
              <a:t>t</a:t>
            </a:r>
            <a:r>
              <a:rPr lang="es-ES" sz="2800" dirty="0" err="1" smtClean="0">
                <a:latin typeface="Arial Narrow"/>
                <a:cs typeface="Arial Narrow"/>
              </a:rPr>
              <a:t>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maximum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negative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integer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is</a:t>
            </a:r>
            <a:r>
              <a:rPr lang="es-ES" sz="2800" dirty="0" smtClean="0">
                <a:latin typeface="Arial Narrow"/>
                <a:cs typeface="Arial Narrow"/>
              </a:rPr>
              <a:t> -2</a:t>
            </a:r>
            <a:r>
              <a:rPr lang="es-ES" sz="2800" baseline="30000" dirty="0" smtClean="0">
                <a:latin typeface="Arial Narrow"/>
                <a:cs typeface="Arial Narrow"/>
              </a:rPr>
              <a:t>(N-1)</a:t>
            </a:r>
            <a:endParaRPr lang="es-ES" sz="2800" baseline="30000" dirty="0">
              <a:latin typeface="Arial Narrow"/>
              <a:cs typeface="Arial Narrow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7504"/>
              </p:ext>
            </p:extLst>
          </p:nvPr>
        </p:nvGraphicFramePr>
        <p:xfrm>
          <a:off x="313761" y="2999874"/>
          <a:ext cx="291439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891"/>
                <a:gridCol w="204650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Two’s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Complement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89294" y="2999874"/>
            <a:ext cx="3506597" cy="101566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Arial Narrow"/>
                <a:cs typeface="Arial Narrow"/>
              </a:rPr>
              <a:t>In a 3-bit </a:t>
            </a:r>
            <a:r>
              <a:rPr lang="es-ES" sz="2000" b="1" dirty="0" err="1" smtClean="0">
                <a:latin typeface="Arial Narrow"/>
                <a:cs typeface="Arial Narrow"/>
              </a:rPr>
              <a:t>word</a:t>
            </a:r>
            <a:r>
              <a:rPr lang="es-ES" sz="2000" b="1" dirty="0" smtClean="0">
                <a:latin typeface="Arial Narrow"/>
                <a:cs typeface="Arial Narrow"/>
              </a:rPr>
              <a:t> </a:t>
            </a:r>
            <a:r>
              <a:rPr lang="es-ES" sz="2000" b="1" dirty="0" err="1" smtClean="0">
                <a:latin typeface="Arial Narrow"/>
                <a:cs typeface="Arial Narrow"/>
              </a:rPr>
              <a:t>representation</a:t>
            </a:r>
            <a:r>
              <a:rPr lang="es-ES" sz="2000" b="1" dirty="0" smtClean="0">
                <a:latin typeface="Arial Narrow"/>
                <a:cs typeface="Arial Narrow"/>
              </a:rPr>
              <a:t>:</a:t>
            </a:r>
          </a:p>
          <a:p>
            <a:r>
              <a:rPr lang="es-ES" sz="2000" dirty="0" smtClean="0">
                <a:latin typeface="Arial Narrow"/>
                <a:cs typeface="Arial Narrow"/>
              </a:rPr>
              <a:t>- </a:t>
            </a:r>
            <a:r>
              <a:rPr lang="es-ES" sz="2000" dirty="0" err="1" smtClean="0">
                <a:latin typeface="Arial Narrow"/>
                <a:cs typeface="Arial Narrow"/>
              </a:rPr>
              <a:t>Maximum</a:t>
            </a:r>
            <a:r>
              <a:rPr lang="es-ES" sz="2000" dirty="0" smtClean="0">
                <a:latin typeface="Arial Narrow"/>
                <a:cs typeface="Arial Narrow"/>
              </a:rPr>
              <a:t> positive </a:t>
            </a:r>
            <a:r>
              <a:rPr lang="es-ES" sz="2000" dirty="0" err="1" smtClean="0">
                <a:latin typeface="Arial Narrow"/>
                <a:cs typeface="Arial Narrow"/>
              </a:rPr>
              <a:t>number</a:t>
            </a:r>
            <a:r>
              <a:rPr lang="es-ES" sz="2000" dirty="0" smtClean="0">
                <a:latin typeface="Arial Narrow"/>
                <a:cs typeface="Arial Narrow"/>
              </a:rPr>
              <a:t>: 2</a:t>
            </a:r>
            <a:r>
              <a:rPr lang="es-ES" sz="2000" baseline="30000" dirty="0" smtClean="0">
                <a:latin typeface="Arial Narrow"/>
                <a:cs typeface="Arial Narrow"/>
              </a:rPr>
              <a:t>2</a:t>
            </a:r>
            <a:r>
              <a:rPr lang="es-ES" sz="2000" dirty="0" smtClean="0">
                <a:latin typeface="Arial Narrow"/>
                <a:cs typeface="Arial Narrow"/>
              </a:rPr>
              <a:t>-1=3</a:t>
            </a:r>
          </a:p>
          <a:p>
            <a:r>
              <a:rPr lang="es-ES" sz="2000" dirty="0" smtClean="0">
                <a:latin typeface="Arial Narrow"/>
                <a:cs typeface="Arial Narrow"/>
              </a:rPr>
              <a:t>-</a:t>
            </a:r>
            <a:r>
              <a:rPr lang="es-ES" sz="2000" dirty="0" err="1" smtClean="0">
                <a:latin typeface="Arial Narrow"/>
                <a:cs typeface="Arial Narrow"/>
              </a:rPr>
              <a:t>Maximum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integer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number</a:t>
            </a:r>
            <a:r>
              <a:rPr lang="es-ES" sz="2000" dirty="0" smtClean="0">
                <a:latin typeface="Arial Narrow"/>
                <a:cs typeface="Arial Narrow"/>
              </a:rPr>
              <a:t>: -2</a:t>
            </a:r>
            <a:r>
              <a:rPr lang="es-ES" sz="2000" baseline="30000" dirty="0" smtClean="0">
                <a:latin typeface="Arial Narrow"/>
                <a:cs typeface="Arial Narrow"/>
              </a:rPr>
              <a:t>2</a:t>
            </a:r>
            <a:r>
              <a:rPr lang="es-ES" sz="2000" dirty="0" smtClean="0">
                <a:latin typeface="Arial Narrow"/>
                <a:cs typeface="Arial Narrow"/>
              </a:rPr>
              <a:t>=-4</a:t>
            </a:r>
            <a:endParaRPr lang="es-ES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5068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First-</a:t>
            </a:r>
            <a:r>
              <a:rPr lang="en-GB" dirty="0">
                <a:solidFill>
                  <a:schemeClr val="bg1"/>
                </a:solidFill>
                <a:latin typeface="DIN Condensed Bold"/>
                <a:cs typeface="DIN Condensed Bold"/>
              </a:rPr>
              <a:t>Half Term Summary 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95135"/>
              </p:ext>
            </p:extLst>
          </p:nvPr>
        </p:nvGraphicFramePr>
        <p:xfrm>
          <a:off x="1299882" y="1613647"/>
          <a:ext cx="6708589" cy="42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2151530" y="1226687"/>
            <a:ext cx="5272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>
                <a:latin typeface="Arial Narrow"/>
                <a:cs typeface="Arial Narrow"/>
              </a:rPr>
              <a:t>Average marks for quizzes &amp; lab submissions</a:t>
            </a:r>
            <a:endParaRPr lang="en-GB" sz="24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979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92100" y="2646100"/>
            <a:ext cx="85598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C++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Ranges in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169609"/>
            <a:ext cx="57374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For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an</a:t>
            </a:r>
            <a:r>
              <a:rPr lang="es-ES" sz="2800" dirty="0" smtClean="0">
                <a:latin typeface="Arial Narrow"/>
                <a:cs typeface="Arial Narrow"/>
              </a:rPr>
              <a:t> N-bit </a:t>
            </a:r>
            <a:r>
              <a:rPr lang="es-ES" sz="2800" dirty="0" err="1" smtClean="0">
                <a:latin typeface="Arial Narrow"/>
                <a:cs typeface="Arial Narrow"/>
              </a:rPr>
              <a:t>word</a:t>
            </a:r>
            <a:r>
              <a:rPr lang="es-ES" sz="2800" dirty="0" smtClean="0">
                <a:latin typeface="Arial Narrow"/>
                <a:cs typeface="Arial Narrow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maximum</a:t>
            </a:r>
            <a:r>
              <a:rPr lang="es-ES" sz="2800" dirty="0" smtClean="0">
                <a:latin typeface="Arial Narrow"/>
                <a:cs typeface="Arial Narrow"/>
              </a:rPr>
              <a:t> positive </a:t>
            </a:r>
            <a:r>
              <a:rPr lang="es-ES" sz="2800" dirty="0" err="1" smtClean="0">
                <a:latin typeface="Arial Narrow"/>
                <a:cs typeface="Arial Narrow"/>
              </a:rPr>
              <a:t>integer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is</a:t>
            </a:r>
            <a:r>
              <a:rPr lang="es-ES" sz="2800" dirty="0" smtClean="0">
                <a:latin typeface="Arial Narrow"/>
                <a:cs typeface="Arial Narrow"/>
              </a:rPr>
              <a:t>  2</a:t>
            </a:r>
            <a:r>
              <a:rPr lang="es-ES" sz="2800" baseline="30000" dirty="0" smtClean="0">
                <a:latin typeface="Arial Narrow"/>
                <a:cs typeface="Arial Narrow"/>
              </a:rPr>
              <a:t>(N-1)</a:t>
            </a:r>
            <a:r>
              <a:rPr lang="es-ES" sz="2800" dirty="0" smtClean="0">
                <a:latin typeface="Arial Narrow"/>
                <a:cs typeface="Arial Narrow"/>
              </a:rPr>
              <a:t>-1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err="1">
                <a:latin typeface="Arial Narrow"/>
                <a:cs typeface="Arial Narrow"/>
              </a:rPr>
              <a:t>t</a:t>
            </a:r>
            <a:r>
              <a:rPr lang="es-ES" sz="2800" dirty="0" err="1" smtClean="0">
                <a:latin typeface="Arial Narrow"/>
                <a:cs typeface="Arial Narrow"/>
              </a:rPr>
              <a:t>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maximum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negative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integer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is</a:t>
            </a:r>
            <a:r>
              <a:rPr lang="es-ES" sz="2800" dirty="0" smtClean="0">
                <a:latin typeface="Arial Narrow"/>
                <a:cs typeface="Arial Narrow"/>
              </a:rPr>
              <a:t> -2</a:t>
            </a:r>
            <a:r>
              <a:rPr lang="es-ES" sz="2800" baseline="30000" dirty="0" smtClean="0">
                <a:latin typeface="Arial Narrow"/>
                <a:cs typeface="Arial Narrow"/>
              </a:rPr>
              <a:t>(N-1)</a:t>
            </a:r>
            <a:endParaRPr lang="es-ES" sz="2800" baseline="30000" dirty="0">
              <a:latin typeface="Arial Narrow"/>
              <a:cs typeface="Arial Narrow"/>
            </a:endParaRPr>
          </a:p>
        </p:txBody>
      </p:sp>
      <p:pic>
        <p:nvPicPr>
          <p:cNvPr id="2" name="Imagen 1" descr="Screen Shot 2019-02-17 at 09.1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107765"/>
            <a:ext cx="8559800" cy="1765300"/>
          </a:xfrm>
          <a:prstGeom prst="rect">
            <a:avLst/>
          </a:prstGeom>
          <a:ln>
            <a:solidFill>
              <a:srgbClr val="948A54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1613648" y="4869319"/>
            <a:ext cx="628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err="1"/>
              <a:t>https</a:t>
            </a:r>
            <a:r>
              <a:rPr lang="es-ES" sz="1400" i="1" dirty="0"/>
              <a:t>://</a:t>
            </a:r>
            <a:r>
              <a:rPr lang="es-ES" sz="1400" i="1" dirty="0" err="1"/>
              <a:t>docs.microsoft.com</a:t>
            </a:r>
            <a:r>
              <a:rPr lang="es-ES" sz="1400" i="1" dirty="0"/>
              <a:t>/en-</a:t>
            </a:r>
            <a:r>
              <a:rPr lang="es-ES" sz="1400" i="1" dirty="0" err="1"/>
              <a:t>us</a:t>
            </a:r>
            <a:r>
              <a:rPr lang="es-ES" sz="1400" i="1" dirty="0"/>
              <a:t>/</a:t>
            </a:r>
            <a:r>
              <a:rPr lang="es-ES" sz="1400" i="1" dirty="0" err="1"/>
              <a:t>cpp</a:t>
            </a:r>
            <a:r>
              <a:rPr lang="es-ES" sz="1400" i="1" dirty="0"/>
              <a:t>/c-</a:t>
            </a:r>
            <a:r>
              <a:rPr lang="es-ES" sz="1400" i="1" dirty="0" err="1"/>
              <a:t>language</a:t>
            </a:r>
            <a:r>
              <a:rPr lang="es-ES" sz="1400" i="1" dirty="0"/>
              <a:t>/</a:t>
            </a:r>
            <a:r>
              <a:rPr lang="es-ES" sz="1400" i="1" dirty="0" err="1"/>
              <a:t>cpp-integer-limits?view</a:t>
            </a:r>
            <a:r>
              <a:rPr lang="es-ES" sz="1400" i="1" dirty="0"/>
              <a:t>=vs-2017</a:t>
            </a:r>
          </a:p>
        </p:txBody>
      </p:sp>
      <p:sp>
        <p:nvSpPr>
          <p:cNvPr id="5" name="Llamada rectangular redondeada 4"/>
          <p:cNvSpPr/>
          <p:nvPr/>
        </p:nvSpPr>
        <p:spPr>
          <a:xfrm>
            <a:off x="6992471" y="2263419"/>
            <a:ext cx="1449294" cy="582369"/>
          </a:xfrm>
          <a:prstGeom prst="wedgeRoundRectCallout">
            <a:avLst>
              <a:gd name="adj1" fmla="val -35266"/>
              <a:gd name="adj2" fmla="val 118943"/>
              <a:gd name="adj3" fmla="val 16667"/>
            </a:avLst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-2</a:t>
            </a:r>
            <a:r>
              <a:rPr lang="es-ES" sz="2400" baseline="30000" dirty="0" smtClean="0"/>
              <a:t>(32-1)</a:t>
            </a:r>
            <a:endParaRPr lang="es-ES" sz="2400" baseline="30000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5336989" y="2816580"/>
            <a:ext cx="1449294" cy="582369"/>
          </a:xfrm>
          <a:prstGeom prst="wedgeRoundRectCallout">
            <a:avLst>
              <a:gd name="adj1" fmla="val 47208"/>
              <a:gd name="adj2" fmla="val 118943"/>
              <a:gd name="adj3" fmla="val 16667"/>
            </a:avLst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2</a:t>
            </a:r>
            <a:r>
              <a:rPr lang="es-ES" sz="2400" baseline="30000" dirty="0" smtClean="0"/>
              <a:t>(32-1)</a:t>
            </a:r>
            <a:r>
              <a:rPr lang="es-ES" sz="2400" dirty="0" smtClean="0"/>
              <a:t>-1</a:t>
            </a:r>
            <a:endParaRPr lang="es-ES" sz="2400" baseline="30000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7694706" y="5187723"/>
            <a:ext cx="1449294" cy="582369"/>
          </a:xfrm>
          <a:prstGeom prst="wedgeRoundRectCallout">
            <a:avLst>
              <a:gd name="adj1" fmla="val -43514"/>
              <a:gd name="adj2" fmla="val -124788"/>
              <a:gd name="adj3" fmla="val 16667"/>
            </a:avLst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2</a:t>
            </a:r>
            <a:r>
              <a:rPr lang="es-ES" sz="2400" baseline="30000" dirty="0" smtClean="0"/>
              <a:t>(32)</a:t>
            </a:r>
            <a:r>
              <a:rPr lang="es-ES" sz="2400" dirty="0" smtClean="0"/>
              <a:t>-1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5982180"/>
            <a:ext cx="9144000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Be very careful when you are close to the limits, as you can inadvertently produce overflow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126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Screen Shot 2019-02-17 at 09.2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324580"/>
            <a:ext cx="7505700" cy="3657600"/>
          </a:xfrm>
          <a:prstGeom prst="rect">
            <a:avLst/>
          </a:prstGeom>
          <a:ln>
            <a:solidFill>
              <a:srgbClr val="948A54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292100" y="2184435"/>
            <a:ext cx="75057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Java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Ranges in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915612"/>
            <a:ext cx="499367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N-bit </a:t>
            </a:r>
            <a:r>
              <a:rPr lang="es-ES" sz="2400" dirty="0" err="1" smtClean="0">
                <a:latin typeface="Arial Narrow"/>
                <a:cs typeface="Arial Narrow"/>
              </a:rPr>
              <a:t>word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maximum</a:t>
            </a:r>
            <a:r>
              <a:rPr lang="es-ES" sz="2400" dirty="0" smtClean="0">
                <a:latin typeface="Arial Narrow"/>
                <a:cs typeface="Arial Narrow"/>
              </a:rPr>
              <a:t> positive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 2</a:t>
            </a:r>
            <a:r>
              <a:rPr lang="es-ES" sz="2400" baseline="30000" dirty="0" smtClean="0">
                <a:latin typeface="Arial Narrow"/>
                <a:cs typeface="Arial Narrow"/>
              </a:rPr>
              <a:t>(N-1)</a:t>
            </a:r>
            <a:r>
              <a:rPr lang="es-ES" sz="2400" dirty="0" smtClean="0">
                <a:latin typeface="Arial Narrow"/>
                <a:cs typeface="Arial Narrow"/>
              </a:rPr>
              <a:t>-1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 err="1">
                <a:latin typeface="Arial Narrow"/>
                <a:cs typeface="Arial Narrow"/>
              </a:rPr>
              <a:t>t</a:t>
            </a:r>
            <a:r>
              <a:rPr lang="es-ES" sz="2400" dirty="0" err="1" smtClean="0">
                <a:latin typeface="Arial Narrow"/>
                <a:cs typeface="Arial Narrow"/>
              </a:rPr>
              <a:t>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maximum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negative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-2</a:t>
            </a:r>
            <a:r>
              <a:rPr lang="es-ES" sz="2400" baseline="30000" dirty="0" smtClean="0">
                <a:latin typeface="Arial Narrow"/>
                <a:cs typeface="Arial Narrow"/>
              </a:rPr>
              <a:t>(N-1)</a:t>
            </a:r>
            <a:endParaRPr lang="es-ES" sz="2400" baseline="30000" dirty="0">
              <a:latin typeface="Arial Narrow"/>
              <a:cs typeface="Arial Narrow"/>
            </a:endParaRPr>
          </a:p>
        </p:txBody>
      </p:sp>
      <p:sp>
        <p:nvSpPr>
          <p:cNvPr id="5" name="Llamada rectangular redondeada 4"/>
          <p:cNvSpPr/>
          <p:nvPr/>
        </p:nvSpPr>
        <p:spPr>
          <a:xfrm>
            <a:off x="3660589" y="3235270"/>
            <a:ext cx="1449294" cy="582369"/>
          </a:xfrm>
          <a:prstGeom prst="wedgeRoundRectCallout">
            <a:avLst>
              <a:gd name="adj1" fmla="val -64132"/>
              <a:gd name="adj2" fmla="val 198476"/>
              <a:gd name="adj3" fmla="val 16667"/>
            </a:avLst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-2</a:t>
            </a:r>
            <a:r>
              <a:rPr lang="es-ES" sz="2400" baseline="30000" dirty="0" smtClean="0"/>
              <a:t>(32-1)</a:t>
            </a:r>
            <a:endParaRPr lang="es-ES" sz="2400" baseline="30000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4731872" y="3840219"/>
            <a:ext cx="1449294" cy="582369"/>
          </a:xfrm>
          <a:prstGeom prst="wedgeRoundRectCallout">
            <a:avLst>
              <a:gd name="adj1" fmla="val -49699"/>
              <a:gd name="adj2" fmla="val 95853"/>
              <a:gd name="adj3" fmla="val 16667"/>
            </a:avLst>
          </a:prstGeom>
          <a:solidFill>
            <a:srgbClr val="EEECE1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2</a:t>
            </a:r>
            <a:r>
              <a:rPr lang="es-ES" sz="2400" baseline="30000" dirty="0" smtClean="0"/>
              <a:t>(32-1)</a:t>
            </a:r>
            <a:r>
              <a:rPr lang="es-ES" sz="2400" dirty="0" smtClean="0"/>
              <a:t>-1</a:t>
            </a:r>
            <a:endParaRPr lang="es-ES" sz="2400" baseline="30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176413"/>
            <a:ext cx="91440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No unsigned </a:t>
            </a:r>
            <a:r>
              <a:rPr lang="en-GB" sz="24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int</a:t>
            </a:r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 in Java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3374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0444" y="973667"/>
            <a:ext cx="8480778" cy="5418667"/>
          </a:xfrm>
          <a:prstGeom prst="rect">
            <a:avLst/>
          </a:prstGeom>
          <a:solidFill>
            <a:srgbClr val="EEECE1"/>
          </a:solidFill>
          <a:ln>
            <a:noFill/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2" name="Imagen 1" descr="Screen Shot 2019-02-17 at 09.2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3" y="1081644"/>
            <a:ext cx="8212667" cy="5110104"/>
          </a:xfrm>
          <a:prstGeom prst="rect">
            <a:avLst/>
          </a:prstGeom>
          <a:solidFill>
            <a:srgbClr val="EEECE1"/>
          </a:solidFill>
        </p:spPr>
      </p:pic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Maximum range and abs()  function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6596390"/>
            <a:ext cx="9187130" cy="25391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1050" dirty="0" err="1"/>
              <a:t>https</a:t>
            </a:r>
            <a:r>
              <a:rPr lang="es-ES" sz="1050" dirty="0"/>
              <a:t>://</a:t>
            </a:r>
            <a:r>
              <a:rPr lang="es-ES" sz="1050" dirty="0" err="1"/>
              <a:t>social.msdn.microsoft.com</a:t>
            </a:r>
            <a:r>
              <a:rPr lang="es-ES" sz="1050" dirty="0"/>
              <a:t>/</a:t>
            </a:r>
            <a:r>
              <a:rPr lang="es-ES" sz="1050" dirty="0" err="1"/>
              <a:t>Forums</a:t>
            </a:r>
            <a:r>
              <a:rPr lang="es-ES" sz="1050" dirty="0"/>
              <a:t>/en-US/b2b087ad-c52c-4016-8e18-e25592b0bf8f/</a:t>
            </a:r>
            <a:r>
              <a:rPr lang="es-ES" sz="1050" dirty="0" err="1"/>
              <a:t>why-the-abs-function-in-c-returns-a-negative-value?forum</a:t>
            </a:r>
            <a:r>
              <a:rPr lang="es-ES" sz="1050" dirty="0"/>
              <a:t>=</a:t>
            </a:r>
            <a:r>
              <a:rPr lang="es-ES" sz="1050" dirty="0" err="1"/>
              <a:t>vclanguage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22389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0444" y="973667"/>
            <a:ext cx="8480778" cy="5418667"/>
          </a:xfrm>
          <a:prstGeom prst="rect">
            <a:avLst/>
          </a:prstGeom>
          <a:solidFill>
            <a:srgbClr val="EEECE1"/>
          </a:solidFill>
          <a:ln>
            <a:noFill/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8" name="Imagen 7" descr="Screen Shot 2019-02-17 at 09.2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3" y="1081644"/>
            <a:ext cx="8212667" cy="5110104"/>
          </a:xfrm>
          <a:prstGeom prst="rect">
            <a:avLst/>
          </a:prstGeom>
          <a:solidFill>
            <a:srgbClr val="EEECE1"/>
          </a:solidFill>
        </p:spPr>
      </p:pic>
      <p:sp>
        <p:nvSpPr>
          <p:cNvPr id="3" name="CuadroTexto 2"/>
          <p:cNvSpPr txBox="1"/>
          <p:nvPr/>
        </p:nvSpPr>
        <p:spPr>
          <a:xfrm>
            <a:off x="-16433" y="6596390"/>
            <a:ext cx="9187130" cy="25391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1050" dirty="0" err="1"/>
              <a:t>https</a:t>
            </a:r>
            <a:r>
              <a:rPr lang="es-ES" sz="1050" dirty="0"/>
              <a:t>://</a:t>
            </a:r>
            <a:r>
              <a:rPr lang="es-ES" sz="1050" dirty="0" err="1"/>
              <a:t>social.msdn.microsoft.com</a:t>
            </a:r>
            <a:r>
              <a:rPr lang="es-ES" sz="1050" dirty="0"/>
              <a:t>/</a:t>
            </a:r>
            <a:r>
              <a:rPr lang="es-ES" sz="1050" dirty="0" err="1"/>
              <a:t>Forums</a:t>
            </a:r>
            <a:r>
              <a:rPr lang="es-ES" sz="1050" dirty="0"/>
              <a:t>/en-US/b2b087ad-c52c-4016-8e18-e25592b0bf8f/</a:t>
            </a:r>
            <a:r>
              <a:rPr lang="es-ES" sz="1050" dirty="0" err="1"/>
              <a:t>why-the-abs-function-in-c-returns-a-negative-value?forum</a:t>
            </a:r>
            <a:r>
              <a:rPr lang="es-ES" sz="1050" dirty="0"/>
              <a:t>=</a:t>
            </a:r>
            <a:r>
              <a:rPr lang="es-ES" sz="1050" dirty="0" err="1"/>
              <a:t>vclanguage</a:t>
            </a:r>
            <a:endParaRPr lang="es-ES" sz="1050" dirty="0"/>
          </a:p>
        </p:txBody>
      </p:sp>
      <p:sp>
        <p:nvSpPr>
          <p:cNvPr id="4" name="Elipse 3"/>
          <p:cNvSpPr/>
          <p:nvPr/>
        </p:nvSpPr>
        <p:spPr>
          <a:xfrm>
            <a:off x="824254" y="5026045"/>
            <a:ext cx="2495177" cy="522941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Maximum range and abs()  function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2657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4588" y="2330824"/>
            <a:ext cx="2757861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neg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¬x</a:t>
            </a:r>
          </a:p>
          <a:p>
            <a:r>
              <a:rPr lang="is-IS" dirty="0" smtClean="0">
                <a:latin typeface="Consolas"/>
                <a:cs typeface="Consolas"/>
              </a:rPr>
              <a:t>	return </a:t>
            </a:r>
            <a:r>
              <a:rPr lang="is-IS" dirty="0">
                <a:latin typeface="Consolas"/>
                <a:cs typeface="Consolas"/>
              </a:rPr>
              <a:t>r + 1</a:t>
            </a: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 smtClean="0">
              <a:latin typeface="Consolas"/>
              <a:cs typeface="Consolas"/>
            </a:endParaRPr>
          </a:p>
          <a:p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abs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&lt; 0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 err="1">
                <a:latin typeface="Consolas"/>
                <a:cs typeface="Consolas"/>
              </a:rPr>
              <a:t>neg</a:t>
            </a:r>
            <a:r>
              <a:rPr lang="en-US" dirty="0">
                <a:latin typeface="Consolas"/>
                <a:cs typeface="Consolas"/>
              </a:rPr>
              <a:t>(x)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12058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Execute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step-by-step</a:t>
            </a:r>
            <a:r>
              <a:rPr lang="es-ES" sz="2400" dirty="0" smtClean="0">
                <a:latin typeface="Arial Narrow"/>
                <a:cs typeface="Arial Narrow"/>
              </a:rPr>
              <a:t>, 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function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abs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returns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absolute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value</a:t>
            </a:r>
            <a:r>
              <a:rPr lang="es-ES" sz="2400" dirty="0" smtClean="0">
                <a:latin typeface="Arial Narrow"/>
                <a:cs typeface="Arial Narrow"/>
              </a:rPr>
              <a:t> of x)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see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happens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when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maximum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negative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given</a:t>
            </a:r>
            <a:r>
              <a:rPr lang="es-ES" sz="2400" dirty="0" smtClean="0">
                <a:latin typeface="Arial Narrow"/>
                <a:cs typeface="Arial Narrow"/>
              </a:rPr>
              <a:t> as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input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Maximum range and abs()  function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46639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Youtube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Overflow in 2014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50226" y="1724871"/>
            <a:ext cx="399377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Arial Narrow"/>
                <a:cs typeface="Arial Narrow"/>
              </a:rPr>
              <a:t>Gangnam</a:t>
            </a:r>
            <a:r>
              <a:rPr lang="en-GB" sz="2000" b="1" dirty="0" smtClean="0">
                <a:latin typeface="Arial Narrow"/>
                <a:cs typeface="Arial Narrow"/>
              </a:rPr>
              <a:t> Style Hit: </a:t>
            </a:r>
            <a:r>
              <a:rPr lang="en-GB" sz="2000" dirty="0">
                <a:latin typeface="Arial Narrow"/>
                <a:cs typeface="Arial Narrow"/>
              </a:rPr>
              <a:t>Who would think that a video will reach more than 2 billion views?</a:t>
            </a:r>
          </a:p>
          <a:p>
            <a:endParaRPr lang="en-GB" sz="2000" b="1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 smtClean="0">
                <a:latin typeface="Arial Narrow"/>
                <a:cs typeface="Arial Narrow"/>
              </a:rPr>
              <a:t>Youtube</a:t>
            </a:r>
            <a:r>
              <a:rPr lang="en-GB" dirty="0" smtClean="0">
                <a:latin typeface="Arial Narrow"/>
                <a:cs typeface="Arial Narrow"/>
              </a:rPr>
              <a:t> used </a:t>
            </a:r>
            <a:r>
              <a:rPr lang="en-GB" b="1" dirty="0" smtClean="0">
                <a:latin typeface="Arial Narrow"/>
                <a:cs typeface="Arial Narrow"/>
              </a:rPr>
              <a:t>signed 32-bit integer </a:t>
            </a:r>
            <a:r>
              <a:rPr lang="en-GB" dirty="0" smtClean="0">
                <a:latin typeface="Arial Narrow"/>
                <a:cs typeface="Arial Narrow"/>
              </a:rPr>
              <a:t>to count the number of visits =&gt; max. number for signed integer: 2,147,483,647 (2</a:t>
            </a:r>
            <a:r>
              <a:rPr lang="en-GB" baseline="30000" dirty="0" smtClean="0">
                <a:latin typeface="Arial Narrow"/>
                <a:cs typeface="Arial Narrow"/>
              </a:rPr>
              <a:t>31</a:t>
            </a:r>
            <a:r>
              <a:rPr lang="en-GB" dirty="0" smtClean="0">
                <a:latin typeface="Arial Narrow"/>
                <a:cs typeface="Arial Narrow"/>
              </a:rPr>
              <a:t>-1)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In May 2014, this register had to be updated to 64 bits to avoid overflow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Arial Narrow"/>
              <a:cs typeface="Arial Narrow"/>
            </a:endParaRPr>
          </a:p>
        </p:txBody>
      </p:sp>
      <p:pic>
        <p:nvPicPr>
          <p:cNvPr id="4" name="Imagen 3" descr="Screen Shot 2019-02-15 at 10.2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3" y="1030106"/>
            <a:ext cx="5166659" cy="40200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4706471"/>
            <a:ext cx="1240118" cy="343646"/>
          </a:xfrm>
          <a:prstGeom prst="rect">
            <a:avLst/>
          </a:pr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02235" y="5065059"/>
            <a:ext cx="358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(Picture </a:t>
            </a:r>
            <a:r>
              <a:rPr lang="es-ES" dirty="0" err="1" smtClean="0">
                <a:latin typeface="Arial Narrow"/>
                <a:cs typeface="Arial Narrow"/>
              </a:rPr>
              <a:t>taken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on</a:t>
            </a:r>
            <a:r>
              <a:rPr lang="es-ES" dirty="0" smtClean="0">
                <a:latin typeface="Arial Narrow"/>
                <a:cs typeface="Arial Narrow"/>
              </a:rPr>
              <a:t> Friday 15th Feb. 2019)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488668"/>
            <a:ext cx="9161482" cy="307777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1400" dirty="0" err="1"/>
              <a:t>https</a:t>
            </a:r>
            <a:r>
              <a:rPr lang="es-ES" sz="1400" dirty="0"/>
              <a:t>://</a:t>
            </a:r>
            <a:r>
              <a:rPr lang="es-ES" sz="1400" dirty="0" err="1"/>
              <a:t>arstechnica.com</a:t>
            </a:r>
            <a:r>
              <a:rPr lang="es-ES" sz="1400" dirty="0"/>
              <a:t>/</a:t>
            </a:r>
            <a:r>
              <a:rPr lang="es-ES" sz="1400" dirty="0" err="1"/>
              <a:t>information-technology</a:t>
            </a:r>
            <a:r>
              <a:rPr lang="es-ES" sz="1400" dirty="0"/>
              <a:t>/2014/12/gangnam-style-overflows-int_max-forces-youtube-to-go-64-bit/</a:t>
            </a:r>
          </a:p>
        </p:txBody>
      </p:sp>
    </p:spTree>
    <p:extLst>
      <p:ext uri="{BB962C8B-B14F-4D97-AF65-F5344CB8AC3E}">
        <p14:creationId xmlns:p14="http://schemas.microsoft.com/office/powerpoint/2010/main" val="31836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</p:spTree>
    <p:extLst>
      <p:ext uri="{BB962C8B-B14F-4D97-AF65-F5344CB8AC3E}">
        <p14:creationId xmlns:p14="http://schemas.microsoft.com/office/powerpoint/2010/main" val="199562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189171" y="3424552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7F7F7F"/>
                </a:solidFill>
                <a:latin typeface="Arial Narrow"/>
                <a:cs typeface="Arial Narrow"/>
              </a:rPr>
              <a:t>(worksheet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1.4)</a:t>
            </a:r>
            <a:endParaRPr lang="en-GB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6338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18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9797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1604078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73967" y="1234746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18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814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820" y="846859"/>
            <a:ext cx="76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32 people gave written feedback at the end of last lecture</a:t>
            </a:r>
            <a:endParaRPr lang="en-GB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1181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6435" y="1862861"/>
            <a:ext cx="6357405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77106" y="18455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00010010</a:t>
            </a:r>
            <a:endParaRPr lang="es-E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73967" y="1234746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18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9643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1080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" y="1604078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2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2186784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5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2430626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77106" y="2429451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00011011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6987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2699564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77106" y="2429451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00011011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65155" y="26565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11100100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0212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73967" y="1234746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-27 =&gt; 8-bit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b="1" dirty="0" err="1" smtClean="0"/>
              <a:t>word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2998384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565155" y="26565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11100100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65155" y="2886045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F7F7F"/>
                </a:solidFill>
              </a:rPr>
              <a:t>00000001</a:t>
            </a:r>
            <a:endParaRPr lang="es-ES" b="1" dirty="0">
              <a:solidFill>
                <a:srgbClr val="7F7F7F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59026" y="3194054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11100101</a:t>
            </a:r>
            <a:endParaRPr lang="es-ES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565155" y="3255377"/>
            <a:ext cx="1129632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357404" y="2886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+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5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01010101=&gt; decimal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8926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4163216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31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4432154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29144" y="4387937"/>
            <a:ext cx="165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r>
              <a:rPr lang="es-ES" b="1" baseline="30000" dirty="0" smtClean="0"/>
              <a:t>6</a:t>
            </a:r>
            <a:r>
              <a:rPr lang="es-ES" b="1" dirty="0" smtClean="0"/>
              <a:t>+2</a:t>
            </a:r>
            <a:r>
              <a:rPr lang="es-ES" b="1" baseline="30000" dirty="0"/>
              <a:t>4</a:t>
            </a:r>
            <a:r>
              <a:rPr lang="es-ES" b="1" dirty="0" smtClean="0"/>
              <a:t>+2</a:t>
            </a:r>
            <a:r>
              <a:rPr lang="es-ES" b="1" baseline="30000" dirty="0" smtClean="0"/>
              <a:t>2</a:t>
            </a:r>
            <a:r>
              <a:rPr lang="es-ES" b="1" dirty="0" smtClean="0"/>
              <a:t>+2</a:t>
            </a:r>
            <a:r>
              <a:rPr lang="es-ES" b="1" baseline="30000" dirty="0" smtClean="0"/>
              <a:t>0</a:t>
            </a:r>
            <a:r>
              <a:rPr lang="es-ES" b="1" dirty="0" smtClean="0"/>
              <a:t>=85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0791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820" y="846859"/>
            <a:ext cx="76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32 people gave written feedback at the end of last lecture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6320118"/>
            <a:ext cx="91440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rgbClr val="FFFFFF"/>
                </a:solidFill>
                <a:latin typeface="Arial Narrow"/>
                <a:cs typeface="Arial Narrow"/>
              </a:rPr>
              <a:t>These are the 5 most mentioned activities (I’ll do my best to keep on doing them) </a:t>
            </a:r>
            <a:endParaRPr lang="en-GB" sz="240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406755"/>
              </p:ext>
            </p:extLst>
          </p:nvPr>
        </p:nvGraphicFramePr>
        <p:xfrm>
          <a:off x="911413" y="1718235"/>
          <a:ext cx="7799558" cy="3944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8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971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4163216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8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4730980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7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5009491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29144" y="50083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00101010</a:t>
            </a:r>
          </a:p>
        </p:txBody>
      </p:sp>
    </p:spTree>
    <p:extLst>
      <p:ext uri="{BB962C8B-B14F-4D97-AF65-F5344CB8AC3E}">
        <p14:creationId xmlns:p14="http://schemas.microsoft.com/office/powerpoint/2010/main" val="3997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5248547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529144" y="50083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F7F7F"/>
                </a:solidFill>
              </a:rPr>
              <a:t>00101010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29144" y="5248547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F7F7F"/>
                </a:solidFill>
              </a:rPr>
              <a:t>00000001</a:t>
            </a:r>
            <a:endParaRPr lang="es-ES" b="1" dirty="0">
              <a:solidFill>
                <a:srgbClr val="7F7F7F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23015" y="5556556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00101011</a:t>
            </a:r>
            <a:endParaRPr lang="es-E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6529144" y="5617879"/>
            <a:ext cx="1129632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321393" y="5248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+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4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5517485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523015" y="5556556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F7F7F"/>
                </a:solidFill>
              </a:rPr>
              <a:t>00101011</a:t>
            </a:r>
            <a:endParaRPr lang="es-ES" b="1" dirty="0">
              <a:solidFill>
                <a:srgbClr val="7F7F7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567719" y="59052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r>
              <a:rPr lang="es-ES" b="1" baseline="30000" dirty="0" smtClean="0"/>
              <a:t>5</a:t>
            </a:r>
            <a:r>
              <a:rPr lang="es-ES" b="1" dirty="0" smtClean="0"/>
              <a:t>+2</a:t>
            </a:r>
            <a:r>
              <a:rPr lang="es-ES" b="1" baseline="30000" dirty="0"/>
              <a:t>3</a:t>
            </a:r>
            <a:r>
              <a:rPr lang="es-ES" b="1" dirty="0" smtClean="0"/>
              <a:t>+2</a:t>
            </a:r>
            <a:r>
              <a:rPr lang="es-ES" b="1" baseline="30000" dirty="0" smtClean="0"/>
              <a:t>1</a:t>
            </a:r>
            <a:r>
              <a:rPr lang="es-ES" b="1" dirty="0" smtClean="0"/>
              <a:t>+2</a:t>
            </a:r>
            <a:r>
              <a:rPr lang="es-ES" b="1" baseline="30000" dirty="0" smtClean="0"/>
              <a:t>0</a:t>
            </a:r>
            <a:r>
              <a:rPr lang="es-ES" b="1" dirty="0" smtClean="0"/>
              <a:t>=43</a:t>
            </a:r>
            <a:endParaRPr lang="es-ES" b="1" baseline="30000" dirty="0"/>
          </a:p>
        </p:txBody>
      </p:sp>
    </p:spTree>
    <p:extLst>
      <p:ext uri="{BB962C8B-B14F-4D97-AF65-F5344CB8AC3E}">
        <p14:creationId xmlns:p14="http://schemas.microsoft.com/office/powerpoint/2010/main" val="226296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Converting to/from two’s complement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" y="1234746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From decimal to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4" y="3793884"/>
            <a:ext cx="6357405" cy="369332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To decimal from two’s complement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04078"/>
            <a:ext cx="6357405" cy="1754327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is positive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decimal to binary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6433" y="4163216"/>
            <a:ext cx="6357405" cy="2031325"/>
          </a:xfrm>
          <a:prstGeom prst="rect">
            <a:avLst/>
          </a:prstGeom>
          <a:noFill/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number starts wih 0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b="1" smtClean="0">
                <a:latin typeface="Consolas"/>
                <a:cs typeface="Consolas"/>
              </a:rPr>
              <a:t>else</a:t>
            </a:r>
          </a:p>
          <a:p>
            <a:r>
              <a:rPr lang="en-GB" smtClean="0">
                <a:latin typeface="Consolas"/>
                <a:cs typeface="Consolas"/>
              </a:rPr>
              <a:t>	invert every bit (bitwise NOT operator)</a:t>
            </a:r>
          </a:p>
          <a:p>
            <a:r>
              <a:rPr lang="en-GB" smtClean="0">
                <a:latin typeface="Consolas"/>
                <a:cs typeface="Consolas"/>
              </a:rPr>
              <a:t>	add 1</a:t>
            </a:r>
          </a:p>
          <a:p>
            <a:r>
              <a:rPr lang="en-GB" smtClean="0">
                <a:latin typeface="Consolas"/>
                <a:cs typeface="Consolas"/>
              </a:rPr>
              <a:t>	use classic conversion from binary to decimal</a:t>
            </a:r>
          </a:p>
          <a:p>
            <a:r>
              <a:rPr lang="en-GB" smtClean="0">
                <a:latin typeface="Consolas"/>
                <a:cs typeface="Consolas"/>
              </a:rPr>
              <a:t>	multiply the decimal number by -1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29144" y="3823766"/>
            <a:ext cx="21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</a:t>
            </a:r>
            <a:r>
              <a:rPr lang="es-ES" b="1" dirty="0" smtClean="0"/>
              <a:t>1010101=&gt; decimal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-16434" y="5816305"/>
            <a:ext cx="6340971" cy="36815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567719" y="581513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F7F7F"/>
                </a:solidFill>
              </a:rPr>
              <a:t>2</a:t>
            </a:r>
            <a:r>
              <a:rPr lang="es-ES" b="1" baseline="30000" dirty="0" smtClean="0">
                <a:solidFill>
                  <a:srgbClr val="7F7F7F"/>
                </a:solidFill>
              </a:rPr>
              <a:t>5</a:t>
            </a:r>
            <a:r>
              <a:rPr lang="es-ES" b="1" dirty="0" smtClean="0">
                <a:solidFill>
                  <a:srgbClr val="7F7F7F"/>
                </a:solidFill>
              </a:rPr>
              <a:t>+2</a:t>
            </a:r>
            <a:r>
              <a:rPr lang="es-ES" b="1" baseline="30000" dirty="0">
                <a:solidFill>
                  <a:srgbClr val="7F7F7F"/>
                </a:solidFill>
              </a:rPr>
              <a:t>3</a:t>
            </a:r>
            <a:r>
              <a:rPr lang="es-ES" b="1" dirty="0" smtClean="0">
                <a:solidFill>
                  <a:srgbClr val="7F7F7F"/>
                </a:solidFill>
              </a:rPr>
              <a:t>+2</a:t>
            </a:r>
            <a:r>
              <a:rPr lang="es-ES" b="1" baseline="30000" dirty="0" smtClean="0">
                <a:solidFill>
                  <a:srgbClr val="7F7F7F"/>
                </a:solidFill>
              </a:rPr>
              <a:t>1</a:t>
            </a:r>
            <a:r>
              <a:rPr lang="es-ES" b="1" dirty="0" smtClean="0">
                <a:solidFill>
                  <a:srgbClr val="7F7F7F"/>
                </a:solidFill>
              </a:rPr>
              <a:t>+2</a:t>
            </a:r>
            <a:r>
              <a:rPr lang="es-ES" b="1" baseline="30000" dirty="0" smtClean="0">
                <a:solidFill>
                  <a:srgbClr val="7F7F7F"/>
                </a:solidFill>
              </a:rPr>
              <a:t>0</a:t>
            </a:r>
            <a:r>
              <a:rPr lang="es-ES" b="1" dirty="0" smtClean="0">
                <a:solidFill>
                  <a:srgbClr val="7F7F7F"/>
                </a:solidFill>
              </a:rPr>
              <a:t>=43</a:t>
            </a:r>
            <a:endParaRPr lang="es-ES" b="1" baseline="30000" dirty="0">
              <a:solidFill>
                <a:srgbClr val="7F7F7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78706" y="6163474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-43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8642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set bits in a binary number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58468" y="1171848"/>
            <a:ext cx="5984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Arial Narrow"/>
                <a:cs typeface="Arial Narrow"/>
              </a:rPr>
              <a:t>Why should I care about counting bits?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2210120"/>
            <a:ext cx="279230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One example of application: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0706" y="2820636"/>
            <a:ext cx="4772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Error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detection</a:t>
            </a: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digital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communications</a:t>
            </a:r>
            <a:endParaRPr lang="es-ES" sz="28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690471"/>
            <a:ext cx="626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Assume you receive this string of bits from the data source:</a:t>
            </a:r>
            <a:endParaRPr lang="en-GB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91727"/>
              </p:ext>
            </p:extLst>
          </p:nvPr>
        </p:nvGraphicFramePr>
        <p:xfrm>
          <a:off x="1658468" y="433428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-16433" y="5023224"/>
            <a:ext cx="916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You interpret this string as the letter “v” (ASCII code 118).  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However, the data source intended to send </a:t>
            </a:r>
            <a:r>
              <a:rPr lang="en-GB" dirty="0"/>
              <a:t>the string </a:t>
            </a:r>
            <a:r>
              <a:rPr lang="en-GB" dirty="0" smtClean="0"/>
              <a:t>0111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110, which is the </a:t>
            </a:r>
            <a:r>
              <a:rPr lang="en-GB" dirty="0"/>
              <a:t>symbol </a:t>
            </a:r>
            <a:r>
              <a:rPr lang="en-GB" dirty="0" smtClean="0"/>
              <a:t>~.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How do you know whether there is an error?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7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set bits in a binary number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58468" y="1171848"/>
            <a:ext cx="5984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Arial Narrow"/>
                <a:cs typeface="Arial Narrow"/>
              </a:rPr>
              <a:t>Why should I care about counting bits?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2210120"/>
            <a:ext cx="279230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One example of application: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0706" y="2820636"/>
            <a:ext cx="4772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Error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detection</a:t>
            </a: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digital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communications</a:t>
            </a:r>
            <a:endParaRPr lang="es-ES" sz="28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69047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add a “even parity check” bit (1 if the bit count –including the parity bit-  is odd, 0 if even):</a:t>
            </a:r>
            <a:endParaRPr lang="en-GB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67136"/>
              </p:ext>
            </p:extLst>
          </p:nvPr>
        </p:nvGraphicFramePr>
        <p:xfrm>
          <a:off x="1658468" y="4334286"/>
          <a:ext cx="60959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-16433" y="5023224"/>
            <a:ext cx="91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Now you know there is an error here (parity bit tells you the total number of bits should be even, but you count an odd number of bits) =&gt; you ask for retransmission</a:t>
            </a: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245412"/>
            <a:ext cx="914400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This is also a type of job interview question for developers</a:t>
            </a:r>
            <a:endParaRPr lang="en-GB" sz="2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6102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set bits in a binary number: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140825"/>
            <a:ext cx="914400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/>
                <a:cs typeface="Arial Narrow"/>
              </a:rPr>
              <a:t>If you are curious about other ways of solving the same problem, watch: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www.youtube.com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watch?v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=Hzuzo9NJrlc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16433" y="98762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Function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returns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of bits set in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unsigned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popcount</a:t>
            </a:r>
            <a:r>
              <a:rPr lang="es-ES" sz="2400" dirty="0" smtClean="0">
                <a:latin typeface="Arial Narrow"/>
                <a:cs typeface="Arial Narrow"/>
              </a:rPr>
              <a:t>)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4591" y="1987178"/>
            <a:ext cx="6218995" cy="397031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b="1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W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integer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width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endParaRPr lang="es-ES" b="1" dirty="0" smtClean="0">
              <a:latin typeface="Consolas"/>
              <a:cs typeface="Consolas"/>
            </a:endParaRPr>
          </a:p>
          <a:p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 =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x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nw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𝑤/2 </a:t>
            </a:r>
            <a:r>
              <a:rPr lang="en-US" dirty="0">
                <a:solidFill>
                  <a:srgbClr val="7F7F7F"/>
                </a:solidFill>
                <a:latin typeface="Consolas"/>
                <a:cs typeface="Consolas"/>
              </a:rPr>
              <a:t>▷ w assumed to be a power of 2</a:t>
            </a:r>
          </a:p>
          <a:p>
            <a:r>
              <a:rPr lang="nl-NL" dirty="0" smtClean="0">
                <a:latin typeface="Consolas"/>
                <a:cs typeface="Consolas"/>
              </a:rPr>
              <a:t>		lo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>
                <a:latin typeface="Consolas"/>
                <a:cs typeface="Consolas"/>
              </a:rPr>
              <a:t>(x &amp; 2</a:t>
            </a:r>
            <a:r>
              <a:rPr lang="nl-NL" baseline="30000" dirty="0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 − 1, </a:t>
            </a:r>
            <a:r>
              <a:rPr lang="nl-NL" dirty="0" err="1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)</a:t>
            </a:r>
          </a:p>
          <a:p>
            <a:r>
              <a:rPr lang="nl-NL" dirty="0" smtClean="0">
                <a:latin typeface="Consolas"/>
                <a:cs typeface="Consolas"/>
              </a:rPr>
              <a:t>		hi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 smtClean="0">
                <a:latin typeface="Consolas"/>
                <a:cs typeface="Consolas"/>
              </a:rPr>
              <a:t>(floor(𝑥/</a:t>
            </a:r>
            <a:r>
              <a:rPr lang="pl-PL" dirty="0" smtClean="0">
                <a:latin typeface="Consolas"/>
                <a:cs typeface="Consolas"/>
              </a:rPr>
              <a:t>2</a:t>
            </a:r>
            <a:r>
              <a:rPr lang="pl-PL" baseline="30000" dirty="0" smtClean="0">
                <a:latin typeface="Consolas"/>
                <a:cs typeface="Consolas"/>
              </a:rPr>
              <a:t>nw</a:t>
            </a:r>
            <a:r>
              <a:rPr lang="pl-PL" dirty="0" smtClean="0">
                <a:latin typeface="Consolas"/>
                <a:cs typeface="Consolas"/>
              </a:rPr>
              <a:t>), </a:t>
            </a:r>
            <a:r>
              <a:rPr lang="pl-PL" dirty="0" err="1">
                <a:latin typeface="Consolas"/>
                <a:cs typeface="Consolas"/>
              </a:rPr>
              <a:t>nw</a:t>
            </a:r>
            <a:r>
              <a:rPr lang="pl-PL" dirty="0">
                <a:latin typeface="Consolas"/>
                <a:cs typeface="Consolas"/>
              </a:rPr>
              <a:t>)</a:t>
            </a:r>
          </a:p>
          <a:p>
            <a:r>
              <a:rPr lang="pl-PL" dirty="0" smtClean="0">
                <a:latin typeface="Consolas"/>
                <a:cs typeface="Consolas"/>
              </a:rPr>
              <a:t>		return </a:t>
            </a:r>
            <a:r>
              <a:rPr lang="pl-PL" dirty="0" err="1">
                <a:latin typeface="Consolas"/>
                <a:cs typeface="Consolas"/>
              </a:rPr>
              <a:t>lo</a:t>
            </a:r>
            <a:r>
              <a:rPr lang="pl-PL" dirty="0">
                <a:latin typeface="Consolas"/>
                <a:cs typeface="Consolas"/>
              </a:rPr>
              <a:t> + hi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if</a:t>
            </a:r>
            <a:endParaRPr lang="pl-PL" b="1" dirty="0">
              <a:latin typeface="Consolas"/>
              <a:cs typeface="Consolas"/>
            </a:endParaRPr>
          </a:p>
          <a:p>
            <a:r>
              <a:rPr lang="pl-PL" b="1" dirty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90" y="1598704"/>
            <a:ext cx="621899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Divide-and-</a:t>
            </a:r>
            <a:r>
              <a:rPr lang="es-ES" dirty="0" err="1" smtClean="0">
                <a:latin typeface="Arial Narrow"/>
                <a:cs typeface="Arial Narrow"/>
              </a:rPr>
              <a:t>conquer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recursive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5551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820" y="846859"/>
            <a:ext cx="76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32 people gave written feedback at the end of last lecture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6320118"/>
            <a:ext cx="91440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FFFF"/>
                </a:solidFill>
                <a:latin typeface="Arial Narrow"/>
                <a:cs typeface="Arial Narrow"/>
              </a:rPr>
              <a:t>These are the 6 most mentioned activities</a:t>
            </a:r>
            <a:endParaRPr lang="en-GB" sz="24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384828"/>
              </p:ext>
            </p:extLst>
          </p:nvPr>
        </p:nvGraphicFramePr>
        <p:xfrm>
          <a:off x="911412" y="1778001"/>
          <a:ext cx="7425764" cy="40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592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set bits in a binary number: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140825"/>
            <a:ext cx="914400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/>
                <a:cs typeface="Arial Narrow"/>
              </a:rPr>
              <a:t>If you are curious about other ways of solving the same problem, watch: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www.youtube.com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watch?v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=Hzuzo9NJrlc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16433" y="98762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Function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returns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of bits set in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unsigned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popcount</a:t>
            </a:r>
            <a:r>
              <a:rPr lang="es-ES" sz="2400" dirty="0" smtClean="0">
                <a:latin typeface="Arial Narrow"/>
                <a:cs typeface="Arial Narrow"/>
              </a:rPr>
              <a:t>)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4591" y="1987178"/>
            <a:ext cx="6218995" cy="397031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b="1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W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integer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width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endParaRPr lang="es-ES" b="1" dirty="0" smtClean="0">
              <a:latin typeface="Consolas"/>
              <a:cs typeface="Consolas"/>
            </a:endParaRPr>
          </a:p>
          <a:p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 =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x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nw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𝑤/2 </a:t>
            </a:r>
            <a:r>
              <a:rPr lang="en-US" dirty="0">
                <a:solidFill>
                  <a:srgbClr val="7F7F7F"/>
                </a:solidFill>
                <a:latin typeface="Consolas"/>
                <a:cs typeface="Consolas"/>
              </a:rPr>
              <a:t>▷ w assumed to be a power of 2</a:t>
            </a:r>
          </a:p>
          <a:p>
            <a:r>
              <a:rPr lang="nl-NL" dirty="0" smtClean="0">
                <a:latin typeface="Consolas"/>
                <a:cs typeface="Consolas"/>
              </a:rPr>
              <a:t>		lo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>
                <a:latin typeface="Consolas"/>
                <a:cs typeface="Consolas"/>
              </a:rPr>
              <a:t>(x &amp; 2</a:t>
            </a:r>
            <a:r>
              <a:rPr lang="nl-NL" baseline="30000" dirty="0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 − 1, </a:t>
            </a:r>
            <a:r>
              <a:rPr lang="nl-NL" dirty="0" err="1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)</a:t>
            </a:r>
          </a:p>
          <a:p>
            <a:r>
              <a:rPr lang="nl-NL" dirty="0" smtClean="0">
                <a:latin typeface="Consolas"/>
                <a:cs typeface="Consolas"/>
              </a:rPr>
              <a:t>		hi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 smtClean="0">
                <a:latin typeface="Consolas"/>
                <a:cs typeface="Consolas"/>
              </a:rPr>
              <a:t>(floor(𝑥/</a:t>
            </a:r>
            <a:r>
              <a:rPr lang="pl-PL" dirty="0" smtClean="0">
                <a:latin typeface="Consolas"/>
                <a:cs typeface="Consolas"/>
              </a:rPr>
              <a:t>2</a:t>
            </a:r>
            <a:r>
              <a:rPr lang="pl-PL" baseline="30000" dirty="0" smtClean="0">
                <a:latin typeface="Consolas"/>
                <a:cs typeface="Consolas"/>
              </a:rPr>
              <a:t>nw</a:t>
            </a:r>
            <a:r>
              <a:rPr lang="pl-PL" dirty="0" smtClean="0">
                <a:latin typeface="Consolas"/>
                <a:cs typeface="Consolas"/>
              </a:rPr>
              <a:t>), </a:t>
            </a:r>
            <a:r>
              <a:rPr lang="pl-PL" dirty="0" err="1">
                <a:latin typeface="Consolas"/>
                <a:cs typeface="Consolas"/>
              </a:rPr>
              <a:t>nw</a:t>
            </a:r>
            <a:r>
              <a:rPr lang="pl-PL" dirty="0">
                <a:latin typeface="Consolas"/>
                <a:cs typeface="Consolas"/>
              </a:rPr>
              <a:t>)</a:t>
            </a:r>
          </a:p>
          <a:p>
            <a:r>
              <a:rPr lang="pl-PL" dirty="0" smtClean="0">
                <a:latin typeface="Consolas"/>
                <a:cs typeface="Consolas"/>
              </a:rPr>
              <a:t>		return </a:t>
            </a:r>
            <a:r>
              <a:rPr lang="pl-PL" dirty="0" err="1">
                <a:latin typeface="Consolas"/>
                <a:cs typeface="Consolas"/>
              </a:rPr>
              <a:t>lo</a:t>
            </a:r>
            <a:r>
              <a:rPr lang="pl-PL" dirty="0">
                <a:latin typeface="Consolas"/>
                <a:cs typeface="Consolas"/>
              </a:rPr>
              <a:t> + hi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if</a:t>
            </a:r>
            <a:endParaRPr lang="pl-PL" b="1" dirty="0">
              <a:latin typeface="Consolas"/>
              <a:cs typeface="Consolas"/>
            </a:endParaRPr>
          </a:p>
          <a:p>
            <a:r>
              <a:rPr lang="pl-PL" b="1" dirty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90" y="1598704"/>
            <a:ext cx="621899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Divide-and-</a:t>
            </a:r>
            <a:r>
              <a:rPr lang="es-ES" dirty="0" err="1" smtClean="0">
                <a:latin typeface="Arial Narrow"/>
                <a:cs typeface="Arial Narrow"/>
              </a:rPr>
              <a:t>conquer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recursive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591" y="3406588"/>
            <a:ext cx="6218994" cy="597647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6323585" y="3018118"/>
            <a:ext cx="429827" cy="388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753413" y="2833452"/>
            <a:ext cx="23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If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single bit,</a:t>
            </a: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return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8272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set bits in a binary number: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140825"/>
            <a:ext cx="914400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/>
                <a:cs typeface="Arial Narrow"/>
              </a:rPr>
              <a:t>If you are curious about other ways of solving the same problem, watch: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www.youtube.com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Arial Narrow"/>
                <a:cs typeface="Arial Narrow"/>
              </a:rPr>
              <a:t>watch?v</a:t>
            </a:r>
            <a:r>
              <a:rPr lang="en-GB" dirty="0">
                <a:solidFill>
                  <a:schemeClr val="bg1"/>
                </a:solidFill>
                <a:latin typeface="Arial Narrow"/>
                <a:cs typeface="Arial Narrow"/>
              </a:rPr>
              <a:t>=Hzuzo9NJrlc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16433" y="98762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Function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returns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of bits set in </a:t>
            </a:r>
            <a:r>
              <a:rPr lang="es-ES" sz="2400" dirty="0" err="1" smtClean="0">
                <a:latin typeface="Arial Narrow"/>
                <a:cs typeface="Arial Narrow"/>
              </a:rPr>
              <a:t>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unsigned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integer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popcount</a:t>
            </a:r>
            <a:r>
              <a:rPr lang="es-ES" sz="2400" dirty="0" smtClean="0">
                <a:latin typeface="Arial Narrow"/>
                <a:cs typeface="Arial Narrow"/>
              </a:rPr>
              <a:t>)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4591" y="1987178"/>
            <a:ext cx="6218995" cy="3970318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b="1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W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integer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width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endParaRPr lang="es-ES" b="1" dirty="0" smtClean="0">
              <a:latin typeface="Consolas"/>
              <a:cs typeface="Consolas"/>
            </a:endParaRPr>
          </a:p>
          <a:p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popcntw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x,w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 =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x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nw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𝑤/2 </a:t>
            </a:r>
            <a:r>
              <a:rPr lang="en-US" dirty="0">
                <a:solidFill>
                  <a:srgbClr val="7F7F7F"/>
                </a:solidFill>
                <a:latin typeface="Consolas"/>
                <a:cs typeface="Consolas"/>
              </a:rPr>
              <a:t>▷ w assumed to be a power of 2</a:t>
            </a:r>
          </a:p>
          <a:p>
            <a:r>
              <a:rPr lang="nl-NL" dirty="0" smtClean="0">
                <a:latin typeface="Consolas"/>
                <a:cs typeface="Consolas"/>
              </a:rPr>
              <a:t>		lo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>
                <a:latin typeface="Consolas"/>
                <a:cs typeface="Consolas"/>
              </a:rPr>
              <a:t>(x &amp; 2</a:t>
            </a:r>
            <a:r>
              <a:rPr lang="nl-NL" baseline="30000" dirty="0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 − 1, </a:t>
            </a:r>
            <a:r>
              <a:rPr lang="nl-NL" dirty="0" err="1">
                <a:latin typeface="Consolas"/>
                <a:cs typeface="Consolas"/>
              </a:rPr>
              <a:t>nw</a:t>
            </a:r>
            <a:r>
              <a:rPr lang="nl-NL" dirty="0">
                <a:latin typeface="Consolas"/>
                <a:cs typeface="Consolas"/>
              </a:rPr>
              <a:t>)</a:t>
            </a:r>
          </a:p>
          <a:p>
            <a:r>
              <a:rPr lang="nl-NL" dirty="0" smtClean="0">
                <a:latin typeface="Consolas"/>
                <a:cs typeface="Consolas"/>
              </a:rPr>
              <a:t>		hi </a:t>
            </a:r>
            <a:r>
              <a:rPr lang="nl-NL" dirty="0">
                <a:latin typeface="Consolas"/>
                <a:cs typeface="Consolas"/>
              </a:rPr>
              <a:t>← </a:t>
            </a:r>
            <a:r>
              <a:rPr lang="nl-NL" dirty="0" err="1">
                <a:latin typeface="Consolas"/>
                <a:cs typeface="Consolas"/>
              </a:rPr>
              <a:t>popcntw</a:t>
            </a:r>
            <a:r>
              <a:rPr lang="nl-NL" dirty="0" smtClean="0">
                <a:latin typeface="Consolas"/>
                <a:cs typeface="Consolas"/>
              </a:rPr>
              <a:t>(floor(𝑥/</a:t>
            </a:r>
            <a:r>
              <a:rPr lang="pl-PL" dirty="0" smtClean="0">
                <a:latin typeface="Consolas"/>
                <a:cs typeface="Consolas"/>
              </a:rPr>
              <a:t>2</a:t>
            </a:r>
            <a:r>
              <a:rPr lang="pl-PL" baseline="30000" dirty="0" smtClean="0">
                <a:latin typeface="Consolas"/>
                <a:cs typeface="Consolas"/>
              </a:rPr>
              <a:t>nw</a:t>
            </a:r>
            <a:r>
              <a:rPr lang="pl-PL" dirty="0" smtClean="0">
                <a:latin typeface="Consolas"/>
                <a:cs typeface="Consolas"/>
              </a:rPr>
              <a:t>), </a:t>
            </a:r>
            <a:r>
              <a:rPr lang="pl-PL" dirty="0" err="1">
                <a:latin typeface="Consolas"/>
                <a:cs typeface="Consolas"/>
              </a:rPr>
              <a:t>nw</a:t>
            </a:r>
            <a:r>
              <a:rPr lang="pl-PL" dirty="0">
                <a:latin typeface="Consolas"/>
                <a:cs typeface="Consolas"/>
              </a:rPr>
              <a:t>)</a:t>
            </a:r>
          </a:p>
          <a:p>
            <a:r>
              <a:rPr lang="pl-PL" dirty="0" smtClean="0">
                <a:latin typeface="Consolas"/>
                <a:cs typeface="Consolas"/>
              </a:rPr>
              <a:t>		return </a:t>
            </a:r>
            <a:r>
              <a:rPr lang="pl-PL" dirty="0" err="1">
                <a:latin typeface="Consolas"/>
                <a:cs typeface="Consolas"/>
              </a:rPr>
              <a:t>lo</a:t>
            </a:r>
            <a:r>
              <a:rPr lang="pl-PL" dirty="0">
                <a:latin typeface="Consolas"/>
                <a:cs typeface="Consolas"/>
              </a:rPr>
              <a:t> + hi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if</a:t>
            </a:r>
            <a:endParaRPr lang="pl-PL" b="1" dirty="0">
              <a:latin typeface="Consolas"/>
              <a:cs typeface="Consolas"/>
            </a:endParaRPr>
          </a:p>
          <a:p>
            <a:r>
              <a:rPr lang="pl-PL" b="1" dirty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90" y="1598704"/>
            <a:ext cx="621899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Divide-and-</a:t>
            </a:r>
            <a:r>
              <a:rPr lang="es-ES" dirty="0" err="1" smtClean="0">
                <a:latin typeface="Arial Narrow"/>
                <a:cs typeface="Arial Narrow"/>
              </a:rPr>
              <a:t>conquer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recursive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592" y="4213412"/>
            <a:ext cx="6218994" cy="1135529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6323586" y="4656105"/>
            <a:ext cx="4298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753413" y="4347880"/>
            <a:ext cx="239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“Separate” the left/right halves of the word, until you get a single bit (like you do in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9774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                   Recursive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01921"/>
              </p:ext>
            </p:extLst>
          </p:nvPr>
        </p:nvGraphicFramePr>
        <p:xfrm>
          <a:off x="3750232" y="1242478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735291" y="894236"/>
            <a:ext cx="165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(21,8)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97313"/>
              </p:ext>
            </p:extLst>
          </p:nvPr>
        </p:nvGraphicFramePr>
        <p:xfrm>
          <a:off x="5399" y="651900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399" y="6230526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14035" y="6233571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280735" y="6230526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359489" y="6218630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02993"/>
              </p:ext>
            </p:extLst>
          </p:nvPr>
        </p:nvGraphicFramePr>
        <p:xfrm>
          <a:off x="1135698" y="651900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92644"/>
              </p:ext>
            </p:extLst>
          </p:nvPr>
        </p:nvGraphicFramePr>
        <p:xfrm>
          <a:off x="2290820" y="6521702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68394"/>
              </p:ext>
            </p:extLst>
          </p:nvPr>
        </p:nvGraphicFramePr>
        <p:xfrm>
          <a:off x="3406178" y="6521702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35980"/>
              </p:ext>
            </p:extLst>
          </p:nvPr>
        </p:nvGraphicFramePr>
        <p:xfrm>
          <a:off x="4644669" y="6522396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59" name="CuadroTexto 58"/>
          <p:cNvSpPr txBox="1"/>
          <p:nvPr/>
        </p:nvSpPr>
        <p:spPr>
          <a:xfrm>
            <a:off x="4644669" y="6233918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768246" y="6236963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934946" y="6233918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028641" y="6222022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05465"/>
              </p:ext>
            </p:extLst>
          </p:nvPr>
        </p:nvGraphicFramePr>
        <p:xfrm>
          <a:off x="5789909" y="6522396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9421"/>
              </p:ext>
            </p:extLst>
          </p:nvPr>
        </p:nvGraphicFramePr>
        <p:xfrm>
          <a:off x="6945031" y="652509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30733"/>
              </p:ext>
            </p:extLst>
          </p:nvPr>
        </p:nvGraphicFramePr>
        <p:xfrm>
          <a:off x="8075330" y="652509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55247"/>
              </p:ext>
            </p:extLst>
          </p:nvPr>
        </p:nvGraphicFramePr>
        <p:xfrm>
          <a:off x="6136757" y="2755818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7" name="CuadroTexto 66"/>
          <p:cNvSpPr txBox="1"/>
          <p:nvPr/>
        </p:nvSpPr>
        <p:spPr>
          <a:xfrm>
            <a:off x="6121816" y="240757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(5,4)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73830"/>
              </p:ext>
            </p:extLst>
          </p:nvPr>
        </p:nvGraphicFramePr>
        <p:xfrm>
          <a:off x="1030456" y="2737227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69" name="CuadroTexto 68"/>
          <p:cNvSpPr txBox="1"/>
          <p:nvPr/>
        </p:nvSpPr>
        <p:spPr>
          <a:xfrm>
            <a:off x="1015515" y="2388985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(1,4)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70" name="Conector recto de flecha 69"/>
          <p:cNvCxnSpPr>
            <a:endCxn id="69" idx="3"/>
          </p:cNvCxnSpPr>
          <p:nvPr/>
        </p:nvCxnSpPr>
        <p:spPr>
          <a:xfrm flipH="1">
            <a:off x="2553917" y="1688353"/>
            <a:ext cx="1506370" cy="869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2967411" y="1819633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72" name="Conector recto de flecha 71"/>
          <p:cNvCxnSpPr>
            <a:endCxn id="67" idx="1"/>
          </p:cNvCxnSpPr>
          <p:nvPr/>
        </p:nvCxnSpPr>
        <p:spPr>
          <a:xfrm>
            <a:off x="4839588" y="1736073"/>
            <a:ext cx="1282228" cy="840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296432" y="1736073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15548"/>
              </p:ext>
            </p:extLst>
          </p:nvPr>
        </p:nvGraphicFramePr>
        <p:xfrm>
          <a:off x="280095" y="4360535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5" name="CuadroTexto 74"/>
          <p:cNvSpPr txBox="1"/>
          <p:nvPr/>
        </p:nvSpPr>
        <p:spPr>
          <a:xfrm>
            <a:off x="265154" y="4012293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(0,2)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16165"/>
              </p:ext>
            </p:extLst>
          </p:nvPr>
        </p:nvGraphicFramePr>
        <p:xfrm>
          <a:off x="2668652" y="4376387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7" name="CuadroTexto 76"/>
          <p:cNvSpPr txBox="1"/>
          <p:nvPr/>
        </p:nvSpPr>
        <p:spPr>
          <a:xfrm>
            <a:off x="2653711" y="4028145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06472"/>
              </p:ext>
            </p:extLst>
          </p:nvPr>
        </p:nvGraphicFramePr>
        <p:xfrm>
          <a:off x="5037749" y="4370223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9" name="CuadroTexto 78"/>
          <p:cNvSpPr txBox="1"/>
          <p:nvPr/>
        </p:nvSpPr>
        <p:spPr>
          <a:xfrm>
            <a:off x="5022808" y="4021981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871"/>
              </p:ext>
            </p:extLst>
          </p:nvPr>
        </p:nvGraphicFramePr>
        <p:xfrm>
          <a:off x="7247014" y="4386075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81" name="CuadroTexto 80"/>
          <p:cNvSpPr txBox="1"/>
          <p:nvPr/>
        </p:nvSpPr>
        <p:spPr>
          <a:xfrm>
            <a:off x="7232073" y="4037833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85" name="Conector recto de flecha 84"/>
          <p:cNvCxnSpPr/>
          <p:nvPr/>
        </p:nvCxnSpPr>
        <p:spPr>
          <a:xfrm flipH="1">
            <a:off x="1403556" y="3101815"/>
            <a:ext cx="696991" cy="910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486166" y="3183373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87" name="Conector recto de flecha 86"/>
          <p:cNvCxnSpPr/>
          <p:nvPr/>
        </p:nvCxnSpPr>
        <p:spPr>
          <a:xfrm>
            <a:off x="2305548" y="3101815"/>
            <a:ext cx="549258" cy="926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2553917" y="3183373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95" name="Conector recto de flecha 94"/>
          <p:cNvCxnSpPr/>
          <p:nvPr/>
        </p:nvCxnSpPr>
        <p:spPr>
          <a:xfrm flipH="1">
            <a:off x="6530035" y="3149949"/>
            <a:ext cx="696991" cy="910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612645" y="3231507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97" name="Conector recto de flecha 96"/>
          <p:cNvCxnSpPr/>
          <p:nvPr/>
        </p:nvCxnSpPr>
        <p:spPr>
          <a:xfrm>
            <a:off x="7432027" y="3149949"/>
            <a:ext cx="549258" cy="926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7680396" y="323150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0" name="Conector recto de flecha 99"/>
          <p:cNvCxnSpPr>
            <a:endCxn id="18" idx="0"/>
          </p:cNvCxnSpPr>
          <p:nvPr/>
        </p:nvCxnSpPr>
        <p:spPr>
          <a:xfrm flipH="1">
            <a:off x="563079" y="4702578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977003" y="4784136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2" name="Conector recto de flecha 101"/>
          <p:cNvCxnSpPr>
            <a:endCxn id="42" idx="0"/>
          </p:cNvCxnSpPr>
          <p:nvPr/>
        </p:nvCxnSpPr>
        <p:spPr>
          <a:xfrm flipH="1">
            <a:off x="1671715" y="4702578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>
            <a:off x="3004076" y="4705970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3418000" y="4787528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8" name="Conector recto de flecha 107"/>
          <p:cNvCxnSpPr/>
          <p:nvPr/>
        </p:nvCxnSpPr>
        <p:spPr>
          <a:xfrm flipH="1">
            <a:off x="4112712" y="4705970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 flipH="1">
            <a:off x="5375779" y="4705970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5789703" y="4787528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2" name="Conector recto de flecha 111"/>
          <p:cNvCxnSpPr/>
          <p:nvPr/>
        </p:nvCxnSpPr>
        <p:spPr>
          <a:xfrm flipH="1">
            <a:off x="6484415" y="4705970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 flipH="1">
            <a:off x="7547063" y="4722252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7960987" y="4803810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H="1">
            <a:off x="8655699" y="4722252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1456399" y="4784136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3897396" y="477258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6269099" y="477258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8440383" y="4788869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16433" y="2227"/>
            <a:ext cx="2918880" cy="1785104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100" b="1" dirty="0" err="1">
                <a:latin typeface="Consolas"/>
                <a:cs typeface="Consolas"/>
              </a:rPr>
              <a:t>function</a:t>
            </a:r>
            <a:r>
              <a:rPr lang="es-ES" sz="1100" dirty="0">
                <a:latin typeface="Consolas"/>
                <a:cs typeface="Consolas"/>
              </a:rPr>
              <a:t> </a:t>
            </a:r>
            <a:r>
              <a:rPr lang="es-ES" sz="1100" dirty="0" err="1">
                <a:latin typeface="Consolas"/>
                <a:cs typeface="Consolas"/>
              </a:rPr>
              <a:t>popcntw</a:t>
            </a:r>
            <a:r>
              <a:rPr lang="es-ES" sz="1100" dirty="0">
                <a:latin typeface="Consolas"/>
                <a:cs typeface="Consolas"/>
              </a:rPr>
              <a:t>(</a:t>
            </a:r>
            <a:r>
              <a:rPr lang="es-ES" sz="1100" dirty="0" err="1">
                <a:latin typeface="Consolas"/>
                <a:cs typeface="Consolas"/>
              </a:rPr>
              <a:t>x,w</a:t>
            </a:r>
            <a:r>
              <a:rPr lang="es-E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b="1" dirty="0" smtClean="0">
                <a:latin typeface="Consolas"/>
                <a:cs typeface="Consolas"/>
              </a:rPr>
              <a:t>if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w = 1  </a:t>
            </a:r>
            <a:r>
              <a:rPr lang="en-US" sz="1100" b="1" dirty="0">
                <a:latin typeface="Consolas"/>
                <a:cs typeface="Consolas"/>
              </a:rPr>
              <a:t>then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return </a:t>
            </a:r>
            <a:r>
              <a:rPr lang="en-US" sz="1100" dirty="0">
                <a:latin typeface="Consolas"/>
                <a:cs typeface="Consolas"/>
              </a:rPr>
              <a:t>x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b="1" dirty="0" smtClean="0">
                <a:latin typeface="Consolas"/>
                <a:cs typeface="Consolas"/>
              </a:rPr>
              <a:t>else</a:t>
            </a:r>
            <a:endParaRPr lang="en-US" sz="1100" b="1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nw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← 𝑤/</a:t>
            </a:r>
            <a:r>
              <a:rPr lang="en-US" sz="1100" dirty="0" smtClean="0">
                <a:latin typeface="Consolas"/>
                <a:cs typeface="Consolas"/>
              </a:rPr>
              <a:t>2</a:t>
            </a:r>
          </a:p>
          <a:p>
            <a:r>
              <a:rPr lang="nl-NL" sz="1100" dirty="0">
                <a:latin typeface="Consolas"/>
                <a:cs typeface="Consolas"/>
              </a:rPr>
              <a:t>	</a:t>
            </a:r>
            <a:r>
              <a:rPr lang="nl-NL" sz="1100" dirty="0" smtClean="0">
                <a:latin typeface="Consolas"/>
                <a:cs typeface="Consolas"/>
              </a:rPr>
              <a:t>lo </a:t>
            </a:r>
            <a:r>
              <a:rPr lang="nl-NL" sz="1100" dirty="0">
                <a:latin typeface="Consolas"/>
                <a:cs typeface="Consolas"/>
              </a:rPr>
              <a:t>← </a:t>
            </a:r>
            <a:r>
              <a:rPr lang="nl-NL" sz="1100" dirty="0" err="1">
                <a:latin typeface="Consolas"/>
                <a:cs typeface="Consolas"/>
              </a:rPr>
              <a:t>popcntw</a:t>
            </a:r>
            <a:r>
              <a:rPr lang="nl-NL" sz="1100" dirty="0">
                <a:latin typeface="Consolas"/>
                <a:cs typeface="Consolas"/>
              </a:rPr>
              <a:t>(x &amp; 2</a:t>
            </a:r>
            <a:r>
              <a:rPr lang="nl-NL" sz="1100" baseline="30000" dirty="0">
                <a:latin typeface="Consolas"/>
                <a:cs typeface="Consolas"/>
              </a:rPr>
              <a:t>nw</a:t>
            </a:r>
            <a:r>
              <a:rPr lang="nl-NL" sz="1100" dirty="0">
                <a:latin typeface="Consolas"/>
                <a:cs typeface="Consolas"/>
              </a:rPr>
              <a:t> − 1, </a:t>
            </a:r>
            <a:r>
              <a:rPr lang="nl-NL" sz="1100" dirty="0" err="1">
                <a:latin typeface="Consolas"/>
                <a:cs typeface="Consolas"/>
              </a:rPr>
              <a:t>nw</a:t>
            </a:r>
            <a:r>
              <a:rPr lang="nl-NL" sz="1100" dirty="0">
                <a:latin typeface="Consolas"/>
                <a:cs typeface="Consolas"/>
              </a:rPr>
              <a:t>)</a:t>
            </a:r>
          </a:p>
          <a:p>
            <a:r>
              <a:rPr lang="nl-NL" sz="1100" dirty="0">
                <a:latin typeface="Consolas"/>
                <a:cs typeface="Consolas"/>
              </a:rPr>
              <a:t>	</a:t>
            </a:r>
            <a:r>
              <a:rPr lang="nl-NL" sz="1100" dirty="0" smtClean="0">
                <a:latin typeface="Consolas"/>
                <a:cs typeface="Consolas"/>
              </a:rPr>
              <a:t>hi </a:t>
            </a:r>
            <a:r>
              <a:rPr lang="nl-NL" sz="1100" dirty="0">
                <a:latin typeface="Consolas"/>
                <a:cs typeface="Consolas"/>
              </a:rPr>
              <a:t>← </a:t>
            </a:r>
            <a:r>
              <a:rPr lang="nl-NL" sz="1100" dirty="0" err="1">
                <a:latin typeface="Consolas"/>
                <a:cs typeface="Consolas"/>
              </a:rPr>
              <a:t>popcntw</a:t>
            </a:r>
            <a:r>
              <a:rPr lang="nl-NL" sz="1100" dirty="0">
                <a:latin typeface="Consolas"/>
                <a:cs typeface="Consolas"/>
              </a:rPr>
              <a:t>(floor(𝑥/</a:t>
            </a:r>
            <a:r>
              <a:rPr lang="pl-PL" sz="1100" dirty="0">
                <a:latin typeface="Consolas"/>
                <a:cs typeface="Consolas"/>
              </a:rPr>
              <a:t>2</a:t>
            </a:r>
            <a:r>
              <a:rPr lang="pl-PL" sz="1100" baseline="30000" dirty="0">
                <a:latin typeface="Consolas"/>
                <a:cs typeface="Consolas"/>
              </a:rPr>
              <a:t>nw</a:t>
            </a:r>
            <a:r>
              <a:rPr lang="pl-PL" sz="1100" dirty="0">
                <a:latin typeface="Consolas"/>
                <a:cs typeface="Consolas"/>
              </a:rPr>
              <a:t>), </a:t>
            </a:r>
            <a:r>
              <a:rPr lang="pl-PL" sz="1100" dirty="0" err="1">
                <a:latin typeface="Consolas"/>
                <a:cs typeface="Consolas"/>
              </a:rPr>
              <a:t>nw</a:t>
            </a:r>
            <a:r>
              <a:rPr lang="pl-PL" sz="1100" dirty="0">
                <a:latin typeface="Consolas"/>
                <a:cs typeface="Consolas"/>
              </a:rPr>
              <a:t>)</a:t>
            </a:r>
          </a:p>
          <a:p>
            <a:r>
              <a:rPr lang="pl-PL" sz="1100" dirty="0">
                <a:latin typeface="Consolas"/>
                <a:cs typeface="Consolas"/>
              </a:rPr>
              <a:t>	</a:t>
            </a:r>
            <a:r>
              <a:rPr lang="pl-PL" sz="1100" dirty="0" smtClean="0">
                <a:latin typeface="Consolas"/>
                <a:cs typeface="Consolas"/>
              </a:rPr>
              <a:t>return </a:t>
            </a:r>
            <a:r>
              <a:rPr lang="pl-PL" sz="1100" dirty="0" err="1">
                <a:latin typeface="Consolas"/>
                <a:cs typeface="Consolas"/>
              </a:rPr>
              <a:t>lo</a:t>
            </a:r>
            <a:r>
              <a:rPr lang="pl-PL" sz="1100" dirty="0">
                <a:latin typeface="Consolas"/>
                <a:cs typeface="Consolas"/>
              </a:rPr>
              <a:t> + hi</a:t>
            </a:r>
          </a:p>
          <a:p>
            <a:r>
              <a:rPr lang="pl-PL" sz="1100" dirty="0" smtClean="0">
                <a:latin typeface="Consolas"/>
                <a:cs typeface="Consolas"/>
              </a:rPr>
              <a:t>   </a:t>
            </a:r>
            <a:r>
              <a:rPr lang="pl-PL" sz="1100" b="1" dirty="0" smtClean="0">
                <a:latin typeface="Consolas"/>
                <a:cs typeface="Consolas"/>
              </a:rPr>
              <a:t>end </a:t>
            </a:r>
            <a:r>
              <a:rPr lang="pl-PL" sz="1100" b="1" dirty="0" err="1">
                <a:latin typeface="Consolas"/>
                <a:cs typeface="Consolas"/>
              </a:rPr>
              <a:t>if</a:t>
            </a:r>
            <a:endParaRPr lang="pl-PL" sz="1100" b="1" dirty="0">
              <a:latin typeface="Consolas"/>
              <a:cs typeface="Consolas"/>
            </a:endParaRPr>
          </a:p>
          <a:p>
            <a:r>
              <a:rPr lang="pl-PL" sz="1100" b="1" dirty="0">
                <a:latin typeface="Consolas"/>
                <a:cs typeface="Consolas"/>
              </a:rPr>
              <a:t>end </a:t>
            </a:r>
            <a:r>
              <a:rPr lang="pl-PL" sz="1100" b="1" dirty="0" err="1" smtClean="0">
                <a:latin typeface="Consolas"/>
                <a:cs typeface="Consolas"/>
              </a:rPr>
              <a:t>function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59966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2" grpId="0"/>
      <p:bldP spid="44" grpId="0"/>
      <p:bldP spid="46" grpId="0"/>
      <p:bldP spid="59" grpId="0"/>
      <p:bldP spid="60" grpId="0"/>
      <p:bldP spid="61" grpId="0"/>
      <p:bldP spid="62" grpId="0"/>
      <p:bldP spid="67" grpId="0"/>
      <p:bldP spid="69" grpId="0"/>
      <p:bldP spid="71" grpId="0"/>
      <p:bldP spid="73" grpId="0"/>
      <p:bldP spid="75" grpId="0"/>
      <p:bldP spid="77" grpId="0"/>
      <p:bldP spid="79" grpId="0"/>
      <p:bldP spid="81" grpId="0"/>
      <p:bldP spid="86" grpId="0"/>
      <p:bldP spid="88" grpId="0"/>
      <p:bldP spid="96" grpId="0"/>
      <p:bldP spid="98" grpId="0"/>
      <p:bldP spid="101" grpId="0"/>
      <p:bldP spid="107" grpId="0"/>
      <p:bldP spid="111" grpId="0"/>
      <p:bldP spid="115" grpId="0"/>
      <p:bldP spid="118" grpId="0"/>
      <p:bldP spid="119" grpId="0"/>
      <p:bldP spid="120" grpId="0"/>
      <p:bldP spid="1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                   Recursive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83198"/>
              </p:ext>
            </p:extLst>
          </p:nvPr>
        </p:nvGraphicFramePr>
        <p:xfrm>
          <a:off x="3750232" y="1242478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735291" y="894236"/>
            <a:ext cx="165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(21,8)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90682"/>
              </p:ext>
            </p:extLst>
          </p:nvPr>
        </p:nvGraphicFramePr>
        <p:xfrm>
          <a:off x="5399" y="651900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399" y="6230526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14035" y="6233571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280735" y="6230526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359489" y="6218630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88202"/>
              </p:ext>
            </p:extLst>
          </p:nvPr>
        </p:nvGraphicFramePr>
        <p:xfrm>
          <a:off x="1135698" y="651900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22124"/>
              </p:ext>
            </p:extLst>
          </p:nvPr>
        </p:nvGraphicFramePr>
        <p:xfrm>
          <a:off x="2290820" y="6521702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94277"/>
              </p:ext>
            </p:extLst>
          </p:nvPr>
        </p:nvGraphicFramePr>
        <p:xfrm>
          <a:off x="3406178" y="6521702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7794"/>
              </p:ext>
            </p:extLst>
          </p:nvPr>
        </p:nvGraphicFramePr>
        <p:xfrm>
          <a:off x="4644669" y="6522396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59" name="CuadroTexto 58"/>
          <p:cNvSpPr txBox="1"/>
          <p:nvPr/>
        </p:nvSpPr>
        <p:spPr>
          <a:xfrm>
            <a:off x="4644669" y="6233918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768246" y="6236963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934946" y="6233918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(0,1)</a:t>
            </a:r>
            <a:endParaRPr lang="es-ES" sz="1100" dirty="0">
              <a:latin typeface="Consolas"/>
              <a:cs typeface="Consola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028641" y="6222022"/>
            <a:ext cx="1115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>
                <a:latin typeface="Consolas"/>
                <a:cs typeface="Consolas"/>
              </a:rPr>
              <a:t>Popcntw</a:t>
            </a:r>
            <a:r>
              <a:rPr lang="es-ES" sz="1100" dirty="0" smtClean="0">
                <a:latin typeface="Consolas"/>
                <a:cs typeface="Consolas"/>
              </a:rPr>
              <a:t>(1,1)</a:t>
            </a:r>
            <a:endParaRPr lang="es-ES" sz="1100" dirty="0">
              <a:latin typeface="Consolas"/>
              <a:cs typeface="Consolas"/>
            </a:endParaRPr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50311"/>
              </p:ext>
            </p:extLst>
          </p:nvPr>
        </p:nvGraphicFramePr>
        <p:xfrm>
          <a:off x="5789909" y="6522396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67956"/>
              </p:ext>
            </p:extLst>
          </p:nvPr>
        </p:nvGraphicFramePr>
        <p:xfrm>
          <a:off x="6945031" y="652509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64154"/>
              </p:ext>
            </p:extLst>
          </p:nvPr>
        </p:nvGraphicFramePr>
        <p:xfrm>
          <a:off x="8075330" y="6525094"/>
          <a:ext cx="1025712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  <a:gridCol w="128214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0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1</a:t>
                      </a:r>
                      <a:endParaRPr lang="es-ES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27816"/>
              </p:ext>
            </p:extLst>
          </p:nvPr>
        </p:nvGraphicFramePr>
        <p:xfrm>
          <a:off x="6136757" y="2755818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7" name="CuadroTexto 66"/>
          <p:cNvSpPr txBox="1"/>
          <p:nvPr/>
        </p:nvSpPr>
        <p:spPr>
          <a:xfrm>
            <a:off x="6121816" y="240757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(5,4)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81863"/>
              </p:ext>
            </p:extLst>
          </p:nvPr>
        </p:nvGraphicFramePr>
        <p:xfrm>
          <a:off x="1030456" y="2737227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69" name="CuadroTexto 68"/>
          <p:cNvSpPr txBox="1"/>
          <p:nvPr/>
        </p:nvSpPr>
        <p:spPr>
          <a:xfrm>
            <a:off x="1015515" y="2388985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(1,4)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70" name="Conector recto de flecha 69"/>
          <p:cNvCxnSpPr>
            <a:endCxn id="69" idx="3"/>
          </p:cNvCxnSpPr>
          <p:nvPr/>
        </p:nvCxnSpPr>
        <p:spPr>
          <a:xfrm flipH="1">
            <a:off x="2553917" y="1688353"/>
            <a:ext cx="1506370" cy="869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2967411" y="1819633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72" name="Conector recto de flecha 71"/>
          <p:cNvCxnSpPr>
            <a:endCxn id="67" idx="1"/>
          </p:cNvCxnSpPr>
          <p:nvPr/>
        </p:nvCxnSpPr>
        <p:spPr>
          <a:xfrm>
            <a:off x="4839588" y="1736073"/>
            <a:ext cx="1282228" cy="840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296432" y="1736073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92817"/>
              </p:ext>
            </p:extLst>
          </p:nvPr>
        </p:nvGraphicFramePr>
        <p:xfrm>
          <a:off x="280095" y="4360535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5" name="CuadroTexto 74"/>
          <p:cNvSpPr txBox="1"/>
          <p:nvPr/>
        </p:nvSpPr>
        <p:spPr>
          <a:xfrm>
            <a:off x="265154" y="4012293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(0,2)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95774"/>
              </p:ext>
            </p:extLst>
          </p:nvPr>
        </p:nvGraphicFramePr>
        <p:xfrm>
          <a:off x="2668652" y="4376387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7" name="CuadroTexto 76"/>
          <p:cNvSpPr txBox="1"/>
          <p:nvPr/>
        </p:nvSpPr>
        <p:spPr>
          <a:xfrm>
            <a:off x="2653711" y="4028145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06490"/>
              </p:ext>
            </p:extLst>
          </p:nvPr>
        </p:nvGraphicFramePr>
        <p:xfrm>
          <a:off x="5037749" y="4370223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9" name="CuadroTexto 78"/>
          <p:cNvSpPr txBox="1"/>
          <p:nvPr/>
        </p:nvSpPr>
        <p:spPr>
          <a:xfrm>
            <a:off x="5022808" y="4021981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11509"/>
              </p:ext>
            </p:extLst>
          </p:nvPr>
        </p:nvGraphicFramePr>
        <p:xfrm>
          <a:off x="7247014" y="4386075"/>
          <a:ext cx="1546200" cy="3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  <a:gridCol w="193275"/>
              </a:tblGrid>
              <a:tr h="206488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0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81" name="CuadroTexto 80"/>
          <p:cNvSpPr txBox="1"/>
          <p:nvPr/>
        </p:nvSpPr>
        <p:spPr>
          <a:xfrm>
            <a:off x="7232073" y="4037833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Consolas"/>
                <a:cs typeface="Consolas"/>
              </a:rPr>
              <a:t>Popcntw</a:t>
            </a:r>
            <a:r>
              <a:rPr lang="es-ES" sz="1600" dirty="0" smtClean="0">
                <a:latin typeface="Consolas"/>
                <a:cs typeface="Consolas"/>
              </a:rPr>
              <a:t>(1,2)</a:t>
            </a:r>
            <a:endParaRPr lang="es-ES" sz="1600" dirty="0">
              <a:latin typeface="Consolas"/>
              <a:cs typeface="Consolas"/>
            </a:endParaRPr>
          </a:p>
        </p:txBody>
      </p:sp>
      <p:cxnSp>
        <p:nvCxnSpPr>
          <p:cNvPr id="85" name="Conector recto de flecha 84"/>
          <p:cNvCxnSpPr/>
          <p:nvPr/>
        </p:nvCxnSpPr>
        <p:spPr>
          <a:xfrm flipH="1">
            <a:off x="1403556" y="3101815"/>
            <a:ext cx="696991" cy="910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486166" y="3183373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87" name="Conector recto de flecha 86"/>
          <p:cNvCxnSpPr/>
          <p:nvPr/>
        </p:nvCxnSpPr>
        <p:spPr>
          <a:xfrm>
            <a:off x="2305548" y="3101815"/>
            <a:ext cx="549258" cy="926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2553917" y="3183373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95" name="Conector recto de flecha 94"/>
          <p:cNvCxnSpPr/>
          <p:nvPr/>
        </p:nvCxnSpPr>
        <p:spPr>
          <a:xfrm flipH="1">
            <a:off x="6530035" y="3149949"/>
            <a:ext cx="696991" cy="910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612645" y="3231507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97" name="Conector recto de flecha 96"/>
          <p:cNvCxnSpPr/>
          <p:nvPr/>
        </p:nvCxnSpPr>
        <p:spPr>
          <a:xfrm>
            <a:off x="7432027" y="3149949"/>
            <a:ext cx="549258" cy="926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7680396" y="323150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0" name="Conector recto de flecha 99"/>
          <p:cNvCxnSpPr>
            <a:endCxn id="18" idx="0"/>
          </p:cNvCxnSpPr>
          <p:nvPr/>
        </p:nvCxnSpPr>
        <p:spPr>
          <a:xfrm flipH="1">
            <a:off x="563079" y="4702578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977003" y="4784136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2" name="Conector recto de flecha 101"/>
          <p:cNvCxnSpPr>
            <a:endCxn id="42" idx="0"/>
          </p:cNvCxnSpPr>
          <p:nvPr/>
        </p:nvCxnSpPr>
        <p:spPr>
          <a:xfrm flipH="1">
            <a:off x="1671715" y="4702578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1456399" y="4784136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6" name="Conector recto de flecha 105"/>
          <p:cNvCxnSpPr/>
          <p:nvPr/>
        </p:nvCxnSpPr>
        <p:spPr>
          <a:xfrm flipH="1">
            <a:off x="3004076" y="4705970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3418000" y="4787528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8" name="Conector recto de flecha 107"/>
          <p:cNvCxnSpPr/>
          <p:nvPr/>
        </p:nvCxnSpPr>
        <p:spPr>
          <a:xfrm flipH="1">
            <a:off x="4112712" y="4705970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3897396" y="477258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0" name="Conector recto de flecha 109"/>
          <p:cNvCxnSpPr/>
          <p:nvPr/>
        </p:nvCxnSpPr>
        <p:spPr>
          <a:xfrm flipH="1">
            <a:off x="5375779" y="4705970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5789703" y="4787528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2" name="Conector recto de flecha 111"/>
          <p:cNvCxnSpPr/>
          <p:nvPr/>
        </p:nvCxnSpPr>
        <p:spPr>
          <a:xfrm flipH="1">
            <a:off x="6484415" y="4705970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6269099" y="4772587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4" name="Conector recto de flecha 113"/>
          <p:cNvCxnSpPr/>
          <p:nvPr/>
        </p:nvCxnSpPr>
        <p:spPr>
          <a:xfrm flipH="1">
            <a:off x="7547063" y="4722252"/>
            <a:ext cx="943674" cy="1527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7960987" y="4803810"/>
            <a:ext cx="3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hi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H="1">
            <a:off x="8655699" y="4722252"/>
            <a:ext cx="40038" cy="153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8440383" y="4788869"/>
            <a:ext cx="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lo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-61256" y="3997352"/>
            <a:ext cx="9156130" cy="2265155"/>
            <a:chOff x="-61256" y="3997352"/>
            <a:chExt cx="9156130" cy="2265155"/>
          </a:xfrm>
        </p:grpSpPr>
        <p:sp>
          <p:nvSpPr>
            <p:cNvPr id="125" name="CuadroTexto 124"/>
            <p:cNvSpPr txBox="1"/>
            <p:nvPr/>
          </p:nvSpPr>
          <p:spPr>
            <a:xfrm>
              <a:off x="6896797" y="408915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7F7F"/>
                  </a:solidFill>
                </a:rPr>
                <a:t>0</a:t>
              </a:r>
              <a:endParaRPr lang="es-ES" dirty="0">
                <a:solidFill>
                  <a:srgbClr val="7F7F7F"/>
                </a:solidFill>
              </a:endParaRPr>
            </a:p>
          </p:txBody>
        </p:sp>
        <p:grpSp>
          <p:nvGrpSpPr>
            <p:cNvPr id="19" name="Agrupar 18"/>
            <p:cNvGrpSpPr/>
            <p:nvPr/>
          </p:nvGrpSpPr>
          <p:grpSpPr>
            <a:xfrm>
              <a:off x="-61256" y="3997352"/>
              <a:ext cx="9156130" cy="2265155"/>
              <a:chOff x="-61256" y="3997352"/>
              <a:chExt cx="9156130" cy="2265155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-61256" y="399735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7F7F7F"/>
                    </a:solidFill>
                  </a:rPr>
                  <a:t>0</a:t>
                </a:r>
                <a:endParaRPr lang="es-ES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1954057" y="40765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7F7F7F"/>
                    </a:solidFill>
                  </a:rPr>
                  <a:t>0</a:t>
                </a:r>
                <a:endParaRPr lang="es-ES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118" name="CuadroTexto 117"/>
              <p:cNvSpPr txBox="1"/>
              <p:nvPr/>
            </p:nvSpPr>
            <p:spPr>
              <a:xfrm>
                <a:off x="8793214" y="403110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F7F7F"/>
                    </a:solidFill>
                  </a:rPr>
                  <a:t>1</a:t>
                </a:r>
              </a:p>
            </p:txBody>
          </p:sp>
          <p:sp>
            <p:nvSpPr>
              <p:cNvPr id="9" name="Forma libre 8"/>
              <p:cNvSpPr/>
              <p:nvPr/>
            </p:nvSpPr>
            <p:spPr>
              <a:xfrm>
                <a:off x="61628" y="4183529"/>
                <a:ext cx="296960" cy="1987177"/>
              </a:xfrm>
              <a:custGeom>
                <a:avLst/>
                <a:gdLst>
                  <a:gd name="connsiteX0" fmla="*/ 296960 w 296960"/>
                  <a:gd name="connsiteY0" fmla="*/ 1987177 h 1987177"/>
                  <a:gd name="connsiteX1" fmla="*/ 13078 w 296960"/>
                  <a:gd name="connsiteY1" fmla="*/ 911412 h 1987177"/>
                  <a:gd name="connsiteX2" fmla="*/ 72843 w 296960"/>
                  <a:gd name="connsiteY2" fmla="*/ 179295 h 1987177"/>
                  <a:gd name="connsiteX3" fmla="*/ 296960 w 296960"/>
                  <a:gd name="connsiteY3" fmla="*/ 0 h 198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60" h="1987177">
                    <a:moveTo>
                      <a:pt x="296960" y="1987177"/>
                    </a:moveTo>
                    <a:cubicBezTo>
                      <a:pt x="173695" y="1599951"/>
                      <a:pt x="50431" y="1212726"/>
                      <a:pt x="13078" y="911412"/>
                    </a:cubicBezTo>
                    <a:cubicBezTo>
                      <a:pt x="-24275" y="610098"/>
                      <a:pt x="25529" y="331197"/>
                      <a:pt x="72843" y="179295"/>
                    </a:cubicBezTo>
                    <a:cubicBezTo>
                      <a:pt x="120157" y="27393"/>
                      <a:pt x="296960" y="0"/>
                      <a:pt x="29696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Forma libre 9"/>
              <p:cNvSpPr/>
              <p:nvPr/>
            </p:nvSpPr>
            <p:spPr>
              <a:xfrm>
                <a:off x="1733176" y="4198471"/>
                <a:ext cx="295265" cy="2002117"/>
              </a:xfrm>
              <a:custGeom>
                <a:avLst/>
                <a:gdLst>
                  <a:gd name="connsiteX0" fmla="*/ 14942 w 295265"/>
                  <a:gd name="connsiteY0" fmla="*/ 2002117 h 2002117"/>
                  <a:gd name="connsiteX1" fmla="*/ 268942 w 295265"/>
                  <a:gd name="connsiteY1" fmla="*/ 1270000 h 2002117"/>
                  <a:gd name="connsiteX2" fmla="*/ 283883 w 295265"/>
                  <a:gd name="connsiteY2" fmla="*/ 418353 h 2002117"/>
                  <a:gd name="connsiteX3" fmla="*/ 239059 w 295265"/>
                  <a:gd name="connsiteY3" fmla="*/ 74705 h 2002117"/>
                  <a:gd name="connsiteX4" fmla="*/ 0 w 295265"/>
                  <a:gd name="connsiteY4" fmla="*/ 0 h 200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65" h="2002117">
                    <a:moveTo>
                      <a:pt x="14942" y="2002117"/>
                    </a:moveTo>
                    <a:cubicBezTo>
                      <a:pt x="119530" y="1768039"/>
                      <a:pt x="224119" y="1533961"/>
                      <a:pt x="268942" y="1270000"/>
                    </a:cubicBezTo>
                    <a:cubicBezTo>
                      <a:pt x="313766" y="1006039"/>
                      <a:pt x="288863" y="617569"/>
                      <a:pt x="283883" y="418353"/>
                    </a:cubicBezTo>
                    <a:cubicBezTo>
                      <a:pt x="278903" y="219137"/>
                      <a:pt x="286373" y="144430"/>
                      <a:pt x="239059" y="74705"/>
                    </a:cubicBezTo>
                    <a:cubicBezTo>
                      <a:pt x="191745" y="498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2251796" y="408915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7F7F7F"/>
                    </a:solidFill>
                  </a:rPr>
                  <a:t>0</a:t>
                </a:r>
                <a:endParaRPr lang="es-ES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122" name="Forma libre 121"/>
              <p:cNvSpPr/>
              <p:nvPr/>
            </p:nvSpPr>
            <p:spPr>
              <a:xfrm>
                <a:off x="2374680" y="4275330"/>
                <a:ext cx="296960" cy="1987177"/>
              </a:xfrm>
              <a:custGeom>
                <a:avLst/>
                <a:gdLst>
                  <a:gd name="connsiteX0" fmla="*/ 296960 w 296960"/>
                  <a:gd name="connsiteY0" fmla="*/ 1987177 h 1987177"/>
                  <a:gd name="connsiteX1" fmla="*/ 13078 w 296960"/>
                  <a:gd name="connsiteY1" fmla="*/ 911412 h 1987177"/>
                  <a:gd name="connsiteX2" fmla="*/ 72843 w 296960"/>
                  <a:gd name="connsiteY2" fmla="*/ 179295 h 1987177"/>
                  <a:gd name="connsiteX3" fmla="*/ 296960 w 296960"/>
                  <a:gd name="connsiteY3" fmla="*/ 0 h 198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60" h="1987177">
                    <a:moveTo>
                      <a:pt x="296960" y="1987177"/>
                    </a:moveTo>
                    <a:cubicBezTo>
                      <a:pt x="173695" y="1599951"/>
                      <a:pt x="50431" y="1212726"/>
                      <a:pt x="13078" y="911412"/>
                    </a:cubicBezTo>
                    <a:cubicBezTo>
                      <a:pt x="-24275" y="610098"/>
                      <a:pt x="25529" y="331197"/>
                      <a:pt x="72843" y="179295"/>
                    </a:cubicBezTo>
                    <a:cubicBezTo>
                      <a:pt x="120157" y="27393"/>
                      <a:pt x="296960" y="0"/>
                      <a:pt x="29696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CuadroTexto 122"/>
              <p:cNvSpPr txBox="1"/>
              <p:nvPr/>
            </p:nvSpPr>
            <p:spPr>
              <a:xfrm>
                <a:off x="4602964" y="40636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7F7F7F"/>
                    </a:solidFill>
                  </a:rPr>
                  <a:t>0</a:t>
                </a:r>
                <a:endParaRPr lang="es-ES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124" name="Forma libre 123"/>
              <p:cNvSpPr/>
              <p:nvPr/>
            </p:nvSpPr>
            <p:spPr>
              <a:xfrm>
                <a:off x="4725848" y="4249786"/>
                <a:ext cx="296960" cy="1987177"/>
              </a:xfrm>
              <a:custGeom>
                <a:avLst/>
                <a:gdLst>
                  <a:gd name="connsiteX0" fmla="*/ 296960 w 296960"/>
                  <a:gd name="connsiteY0" fmla="*/ 1987177 h 1987177"/>
                  <a:gd name="connsiteX1" fmla="*/ 13078 w 296960"/>
                  <a:gd name="connsiteY1" fmla="*/ 911412 h 1987177"/>
                  <a:gd name="connsiteX2" fmla="*/ 72843 w 296960"/>
                  <a:gd name="connsiteY2" fmla="*/ 179295 h 1987177"/>
                  <a:gd name="connsiteX3" fmla="*/ 296960 w 296960"/>
                  <a:gd name="connsiteY3" fmla="*/ 0 h 198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60" h="1987177">
                    <a:moveTo>
                      <a:pt x="296960" y="1987177"/>
                    </a:moveTo>
                    <a:cubicBezTo>
                      <a:pt x="173695" y="1599951"/>
                      <a:pt x="50431" y="1212726"/>
                      <a:pt x="13078" y="911412"/>
                    </a:cubicBezTo>
                    <a:cubicBezTo>
                      <a:pt x="-24275" y="610098"/>
                      <a:pt x="25529" y="331197"/>
                      <a:pt x="72843" y="179295"/>
                    </a:cubicBezTo>
                    <a:cubicBezTo>
                      <a:pt x="120157" y="27393"/>
                      <a:pt x="296960" y="0"/>
                      <a:pt x="29696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Forma libre 125"/>
              <p:cNvSpPr/>
              <p:nvPr/>
            </p:nvSpPr>
            <p:spPr>
              <a:xfrm>
                <a:off x="7019681" y="4275330"/>
                <a:ext cx="296960" cy="1987177"/>
              </a:xfrm>
              <a:custGeom>
                <a:avLst/>
                <a:gdLst>
                  <a:gd name="connsiteX0" fmla="*/ 296960 w 296960"/>
                  <a:gd name="connsiteY0" fmla="*/ 1987177 h 1987177"/>
                  <a:gd name="connsiteX1" fmla="*/ 13078 w 296960"/>
                  <a:gd name="connsiteY1" fmla="*/ 911412 h 1987177"/>
                  <a:gd name="connsiteX2" fmla="*/ 72843 w 296960"/>
                  <a:gd name="connsiteY2" fmla="*/ 179295 h 1987177"/>
                  <a:gd name="connsiteX3" fmla="*/ 296960 w 296960"/>
                  <a:gd name="connsiteY3" fmla="*/ 0 h 198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60" h="1987177">
                    <a:moveTo>
                      <a:pt x="296960" y="1987177"/>
                    </a:moveTo>
                    <a:cubicBezTo>
                      <a:pt x="173695" y="1599951"/>
                      <a:pt x="50431" y="1212726"/>
                      <a:pt x="13078" y="911412"/>
                    </a:cubicBezTo>
                    <a:cubicBezTo>
                      <a:pt x="-24275" y="610098"/>
                      <a:pt x="25529" y="331197"/>
                      <a:pt x="72843" y="179295"/>
                    </a:cubicBezTo>
                    <a:cubicBezTo>
                      <a:pt x="120157" y="27393"/>
                      <a:pt x="296960" y="0"/>
                      <a:pt x="29696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CuadroTexto 126"/>
              <p:cNvSpPr txBox="1"/>
              <p:nvPr/>
            </p:nvSpPr>
            <p:spPr>
              <a:xfrm>
                <a:off x="4343749" y="41261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F7F7F"/>
                    </a:solidFill>
                  </a:rPr>
                  <a:t>1</a:t>
                </a:r>
              </a:p>
            </p:txBody>
          </p:sp>
          <p:sp>
            <p:nvSpPr>
              <p:cNvPr id="128" name="Forma libre 127"/>
              <p:cNvSpPr/>
              <p:nvPr/>
            </p:nvSpPr>
            <p:spPr>
              <a:xfrm>
                <a:off x="4152750" y="4248083"/>
                <a:ext cx="295265" cy="2002117"/>
              </a:xfrm>
              <a:custGeom>
                <a:avLst/>
                <a:gdLst>
                  <a:gd name="connsiteX0" fmla="*/ 14942 w 295265"/>
                  <a:gd name="connsiteY0" fmla="*/ 2002117 h 2002117"/>
                  <a:gd name="connsiteX1" fmla="*/ 268942 w 295265"/>
                  <a:gd name="connsiteY1" fmla="*/ 1270000 h 2002117"/>
                  <a:gd name="connsiteX2" fmla="*/ 283883 w 295265"/>
                  <a:gd name="connsiteY2" fmla="*/ 418353 h 2002117"/>
                  <a:gd name="connsiteX3" fmla="*/ 239059 w 295265"/>
                  <a:gd name="connsiteY3" fmla="*/ 74705 h 2002117"/>
                  <a:gd name="connsiteX4" fmla="*/ 0 w 295265"/>
                  <a:gd name="connsiteY4" fmla="*/ 0 h 200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65" h="2002117">
                    <a:moveTo>
                      <a:pt x="14942" y="2002117"/>
                    </a:moveTo>
                    <a:cubicBezTo>
                      <a:pt x="119530" y="1768039"/>
                      <a:pt x="224119" y="1533961"/>
                      <a:pt x="268942" y="1270000"/>
                    </a:cubicBezTo>
                    <a:cubicBezTo>
                      <a:pt x="313766" y="1006039"/>
                      <a:pt x="288863" y="617569"/>
                      <a:pt x="283883" y="418353"/>
                    </a:cubicBezTo>
                    <a:cubicBezTo>
                      <a:pt x="278903" y="219137"/>
                      <a:pt x="286373" y="144430"/>
                      <a:pt x="239059" y="74705"/>
                    </a:cubicBezTo>
                    <a:cubicBezTo>
                      <a:pt x="191745" y="498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6711355" y="411291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F7F7F"/>
                    </a:solidFill>
                  </a:rPr>
                  <a:t>1</a:t>
                </a:r>
              </a:p>
            </p:txBody>
          </p:sp>
          <p:sp>
            <p:nvSpPr>
              <p:cNvPr id="130" name="Forma libre 129"/>
              <p:cNvSpPr/>
              <p:nvPr/>
            </p:nvSpPr>
            <p:spPr>
              <a:xfrm>
                <a:off x="6520356" y="4234846"/>
                <a:ext cx="295265" cy="2002117"/>
              </a:xfrm>
              <a:custGeom>
                <a:avLst/>
                <a:gdLst>
                  <a:gd name="connsiteX0" fmla="*/ 14942 w 295265"/>
                  <a:gd name="connsiteY0" fmla="*/ 2002117 h 2002117"/>
                  <a:gd name="connsiteX1" fmla="*/ 268942 w 295265"/>
                  <a:gd name="connsiteY1" fmla="*/ 1270000 h 2002117"/>
                  <a:gd name="connsiteX2" fmla="*/ 283883 w 295265"/>
                  <a:gd name="connsiteY2" fmla="*/ 418353 h 2002117"/>
                  <a:gd name="connsiteX3" fmla="*/ 239059 w 295265"/>
                  <a:gd name="connsiteY3" fmla="*/ 74705 h 2002117"/>
                  <a:gd name="connsiteX4" fmla="*/ 0 w 295265"/>
                  <a:gd name="connsiteY4" fmla="*/ 0 h 200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65" h="2002117">
                    <a:moveTo>
                      <a:pt x="14942" y="2002117"/>
                    </a:moveTo>
                    <a:cubicBezTo>
                      <a:pt x="119530" y="1768039"/>
                      <a:pt x="224119" y="1533961"/>
                      <a:pt x="268942" y="1270000"/>
                    </a:cubicBezTo>
                    <a:cubicBezTo>
                      <a:pt x="313766" y="1006039"/>
                      <a:pt x="288863" y="617569"/>
                      <a:pt x="283883" y="418353"/>
                    </a:cubicBezTo>
                    <a:cubicBezTo>
                      <a:pt x="278903" y="219137"/>
                      <a:pt x="286373" y="144430"/>
                      <a:pt x="239059" y="74705"/>
                    </a:cubicBezTo>
                    <a:cubicBezTo>
                      <a:pt x="191745" y="498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Forma libre 131"/>
              <p:cNvSpPr/>
              <p:nvPr/>
            </p:nvSpPr>
            <p:spPr>
              <a:xfrm>
                <a:off x="8695737" y="4234846"/>
                <a:ext cx="295265" cy="2002117"/>
              </a:xfrm>
              <a:custGeom>
                <a:avLst/>
                <a:gdLst>
                  <a:gd name="connsiteX0" fmla="*/ 14942 w 295265"/>
                  <a:gd name="connsiteY0" fmla="*/ 2002117 h 2002117"/>
                  <a:gd name="connsiteX1" fmla="*/ 268942 w 295265"/>
                  <a:gd name="connsiteY1" fmla="*/ 1270000 h 2002117"/>
                  <a:gd name="connsiteX2" fmla="*/ 283883 w 295265"/>
                  <a:gd name="connsiteY2" fmla="*/ 418353 h 2002117"/>
                  <a:gd name="connsiteX3" fmla="*/ 239059 w 295265"/>
                  <a:gd name="connsiteY3" fmla="*/ 74705 h 2002117"/>
                  <a:gd name="connsiteX4" fmla="*/ 0 w 295265"/>
                  <a:gd name="connsiteY4" fmla="*/ 0 h 200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65" h="2002117">
                    <a:moveTo>
                      <a:pt x="14942" y="2002117"/>
                    </a:moveTo>
                    <a:cubicBezTo>
                      <a:pt x="119530" y="1768039"/>
                      <a:pt x="224119" y="1533961"/>
                      <a:pt x="268942" y="1270000"/>
                    </a:cubicBezTo>
                    <a:cubicBezTo>
                      <a:pt x="313766" y="1006039"/>
                      <a:pt x="288863" y="617569"/>
                      <a:pt x="283883" y="418353"/>
                    </a:cubicBezTo>
                    <a:cubicBezTo>
                      <a:pt x="278903" y="219137"/>
                      <a:pt x="286373" y="144430"/>
                      <a:pt x="239059" y="74705"/>
                    </a:cubicBezTo>
                    <a:cubicBezTo>
                      <a:pt x="191745" y="498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7F7F7F"/>
                </a:solidFill>
                <a:prstDash val="sys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1" name="Agrupar 20"/>
          <p:cNvGrpSpPr/>
          <p:nvPr/>
        </p:nvGrpSpPr>
        <p:grpSpPr>
          <a:xfrm>
            <a:off x="431252" y="2407576"/>
            <a:ext cx="8173938" cy="1735343"/>
            <a:chOff x="431252" y="2407576"/>
            <a:chExt cx="8173938" cy="1735343"/>
          </a:xfrm>
        </p:grpSpPr>
        <p:sp>
          <p:nvSpPr>
            <p:cNvPr id="119" name="CuadroTexto 118"/>
            <p:cNvSpPr txBox="1"/>
            <p:nvPr/>
          </p:nvSpPr>
          <p:spPr>
            <a:xfrm>
              <a:off x="574233" y="24075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7F7F"/>
                  </a:solidFill>
                </a:rPr>
                <a:t>0</a:t>
              </a:r>
              <a:endParaRPr lang="es-ES" dirty="0">
                <a:solidFill>
                  <a:srgbClr val="7F7F7F"/>
                </a:solidFill>
              </a:endParaRP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431252" y="2569882"/>
              <a:ext cx="644513" cy="1509059"/>
            </a:xfrm>
            <a:custGeom>
              <a:avLst/>
              <a:gdLst>
                <a:gd name="connsiteX0" fmla="*/ 480160 w 644513"/>
                <a:gd name="connsiteY0" fmla="*/ 1509059 h 1509059"/>
                <a:gd name="connsiteX1" fmla="*/ 2042 w 644513"/>
                <a:gd name="connsiteY1" fmla="*/ 627530 h 1509059"/>
                <a:gd name="connsiteX2" fmla="*/ 644513 w 644513"/>
                <a:gd name="connsiteY2" fmla="*/ 0 h 150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513" h="1509059">
                  <a:moveTo>
                    <a:pt x="480160" y="1509059"/>
                  </a:moveTo>
                  <a:cubicBezTo>
                    <a:pt x="227405" y="1194049"/>
                    <a:pt x="-25350" y="879040"/>
                    <a:pt x="2042" y="627530"/>
                  </a:cubicBezTo>
                  <a:cubicBezTo>
                    <a:pt x="29434" y="376020"/>
                    <a:pt x="644513" y="0"/>
                    <a:pt x="644513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5635225" y="24715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</a:rPr>
                <a:t>1</a:t>
              </a:r>
            </a:p>
          </p:txBody>
        </p:sp>
        <p:sp>
          <p:nvSpPr>
            <p:cNvPr id="134" name="Forma libre 133"/>
            <p:cNvSpPr/>
            <p:nvPr/>
          </p:nvSpPr>
          <p:spPr>
            <a:xfrm>
              <a:off x="5492244" y="2633860"/>
              <a:ext cx="644513" cy="1509059"/>
            </a:xfrm>
            <a:custGeom>
              <a:avLst/>
              <a:gdLst>
                <a:gd name="connsiteX0" fmla="*/ 480160 w 644513"/>
                <a:gd name="connsiteY0" fmla="*/ 1509059 h 1509059"/>
                <a:gd name="connsiteX1" fmla="*/ 2042 w 644513"/>
                <a:gd name="connsiteY1" fmla="*/ 627530 h 1509059"/>
                <a:gd name="connsiteX2" fmla="*/ 644513 w 644513"/>
                <a:gd name="connsiteY2" fmla="*/ 0 h 150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513" h="1509059">
                  <a:moveTo>
                    <a:pt x="480160" y="1509059"/>
                  </a:moveTo>
                  <a:cubicBezTo>
                    <a:pt x="227405" y="1194049"/>
                    <a:pt x="-25350" y="879040"/>
                    <a:pt x="2042" y="627530"/>
                  </a:cubicBezTo>
                  <a:cubicBezTo>
                    <a:pt x="29434" y="376020"/>
                    <a:pt x="644513" y="0"/>
                    <a:pt x="644513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510118" y="2614706"/>
              <a:ext cx="1059721" cy="1434353"/>
            </a:xfrm>
            <a:custGeom>
              <a:avLst/>
              <a:gdLst>
                <a:gd name="connsiteX0" fmla="*/ 672353 w 1059721"/>
                <a:gd name="connsiteY0" fmla="*/ 1434353 h 1434353"/>
                <a:gd name="connsiteX1" fmla="*/ 1030941 w 1059721"/>
                <a:gd name="connsiteY1" fmla="*/ 612588 h 1434353"/>
                <a:gd name="connsiteX2" fmla="*/ 0 w 1059721"/>
                <a:gd name="connsiteY2" fmla="*/ 0 h 14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721" h="1434353">
                  <a:moveTo>
                    <a:pt x="672353" y="1434353"/>
                  </a:moveTo>
                  <a:cubicBezTo>
                    <a:pt x="907676" y="1143000"/>
                    <a:pt x="1143000" y="851647"/>
                    <a:pt x="1030941" y="612588"/>
                  </a:cubicBezTo>
                  <a:cubicBezTo>
                    <a:pt x="918882" y="373529"/>
                    <a:pt x="0" y="0"/>
                    <a:pt x="0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2816581" y="24715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</a:rPr>
                <a:t>1</a:t>
              </a:r>
            </a:p>
          </p:txBody>
        </p:sp>
        <p:sp>
          <p:nvSpPr>
            <p:cNvPr id="136" name="Forma libre 135"/>
            <p:cNvSpPr/>
            <p:nvPr/>
          </p:nvSpPr>
          <p:spPr>
            <a:xfrm>
              <a:off x="7545469" y="2603480"/>
              <a:ext cx="1059721" cy="1434353"/>
            </a:xfrm>
            <a:custGeom>
              <a:avLst/>
              <a:gdLst>
                <a:gd name="connsiteX0" fmla="*/ 672353 w 1059721"/>
                <a:gd name="connsiteY0" fmla="*/ 1434353 h 1434353"/>
                <a:gd name="connsiteX1" fmla="*/ 1030941 w 1059721"/>
                <a:gd name="connsiteY1" fmla="*/ 612588 h 1434353"/>
                <a:gd name="connsiteX2" fmla="*/ 0 w 1059721"/>
                <a:gd name="connsiteY2" fmla="*/ 0 h 14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721" h="1434353">
                  <a:moveTo>
                    <a:pt x="672353" y="1434353"/>
                  </a:moveTo>
                  <a:cubicBezTo>
                    <a:pt x="907676" y="1143000"/>
                    <a:pt x="1143000" y="851647"/>
                    <a:pt x="1030941" y="612588"/>
                  </a:cubicBezTo>
                  <a:cubicBezTo>
                    <a:pt x="918882" y="373529"/>
                    <a:pt x="0" y="0"/>
                    <a:pt x="0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851932" y="24603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</a:rPr>
                <a:t>1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4885765" y="736315"/>
            <a:ext cx="1978257" cy="369332"/>
            <a:chOff x="4885765" y="736315"/>
            <a:chExt cx="1978257" cy="369332"/>
          </a:xfrm>
        </p:grpSpPr>
        <p:sp>
          <p:nvSpPr>
            <p:cNvPr id="16" name="Forma libre 15"/>
            <p:cNvSpPr/>
            <p:nvPr/>
          </p:nvSpPr>
          <p:spPr>
            <a:xfrm>
              <a:off x="4885765" y="895985"/>
              <a:ext cx="1733176" cy="60250"/>
            </a:xfrm>
            <a:custGeom>
              <a:avLst/>
              <a:gdLst>
                <a:gd name="connsiteX0" fmla="*/ 0 w 1733176"/>
                <a:gd name="connsiteY0" fmla="*/ 60250 h 60250"/>
                <a:gd name="connsiteX1" fmla="*/ 881529 w 1733176"/>
                <a:gd name="connsiteY1" fmla="*/ 486 h 60250"/>
                <a:gd name="connsiteX2" fmla="*/ 1733176 w 1733176"/>
                <a:gd name="connsiteY2" fmla="*/ 30368 h 6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176" h="60250">
                  <a:moveTo>
                    <a:pt x="0" y="60250"/>
                  </a:moveTo>
                  <a:cubicBezTo>
                    <a:pt x="296333" y="32858"/>
                    <a:pt x="592666" y="5466"/>
                    <a:pt x="881529" y="486"/>
                  </a:cubicBezTo>
                  <a:cubicBezTo>
                    <a:pt x="1170392" y="-4494"/>
                    <a:pt x="1733176" y="30368"/>
                    <a:pt x="1733176" y="30368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562362" y="73631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</a:rPr>
                <a:t>3</a:t>
              </a:r>
            </a:p>
          </p:txBody>
        </p:sp>
      </p:grpSp>
      <p:sp>
        <p:nvSpPr>
          <p:cNvPr id="99" name="CuadroTexto 98"/>
          <p:cNvSpPr txBox="1"/>
          <p:nvPr/>
        </p:nvSpPr>
        <p:spPr>
          <a:xfrm>
            <a:off x="-16433" y="2227"/>
            <a:ext cx="2918880" cy="1785104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100" b="1" dirty="0" err="1">
                <a:latin typeface="Consolas"/>
                <a:cs typeface="Consolas"/>
              </a:rPr>
              <a:t>function</a:t>
            </a:r>
            <a:r>
              <a:rPr lang="es-ES" sz="1100" dirty="0">
                <a:latin typeface="Consolas"/>
                <a:cs typeface="Consolas"/>
              </a:rPr>
              <a:t> </a:t>
            </a:r>
            <a:r>
              <a:rPr lang="es-ES" sz="1100" dirty="0" err="1">
                <a:latin typeface="Consolas"/>
                <a:cs typeface="Consolas"/>
              </a:rPr>
              <a:t>popcntw</a:t>
            </a:r>
            <a:r>
              <a:rPr lang="es-ES" sz="1100" dirty="0">
                <a:latin typeface="Consolas"/>
                <a:cs typeface="Consolas"/>
              </a:rPr>
              <a:t>(</a:t>
            </a:r>
            <a:r>
              <a:rPr lang="es-ES" sz="1100" dirty="0" err="1">
                <a:latin typeface="Consolas"/>
                <a:cs typeface="Consolas"/>
              </a:rPr>
              <a:t>x,w</a:t>
            </a:r>
            <a:r>
              <a:rPr lang="es-E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b="1" dirty="0" smtClean="0">
                <a:latin typeface="Consolas"/>
                <a:cs typeface="Consolas"/>
              </a:rPr>
              <a:t>if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w = 1  </a:t>
            </a:r>
            <a:r>
              <a:rPr lang="en-US" sz="1100" b="1" dirty="0">
                <a:latin typeface="Consolas"/>
                <a:cs typeface="Consolas"/>
              </a:rPr>
              <a:t>then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return </a:t>
            </a:r>
            <a:r>
              <a:rPr lang="en-US" sz="1100" dirty="0">
                <a:latin typeface="Consolas"/>
                <a:cs typeface="Consolas"/>
              </a:rPr>
              <a:t>x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b="1" dirty="0" smtClean="0">
                <a:latin typeface="Consolas"/>
                <a:cs typeface="Consolas"/>
              </a:rPr>
              <a:t>else</a:t>
            </a:r>
            <a:endParaRPr lang="en-US" sz="1100" b="1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nw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← 𝑤/</a:t>
            </a:r>
            <a:r>
              <a:rPr lang="en-US" sz="1100" dirty="0" smtClean="0">
                <a:latin typeface="Consolas"/>
                <a:cs typeface="Consolas"/>
              </a:rPr>
              <a:t>2</a:t>
            </a:r>
          </a:p>
          <a:p>
            <a:r>
              <a:rPr lang="nl-NL" sz="1100" dirty="0">
                <a:latin typeface="Consolas"/>
                <a:cs typeface="Consolas"/>
              </a:rPr>
              <a:t>	</a:t>
            </a:r>
            <a:r>
              <a:rPr lang="nl-NL" sz="1100" dirty="0" smtClean="0">
                <a:latin typeface="Consolas"/>
                <a:cs typeface="Consolas"/>
              </a:rPr>
              <a:t>lo </a:t>
            </a:r>
            <a:r>
              <a:rPr lang="nl-NL" sz="1100" dirty="0">
                <a:latin typeface="Consolas"/>
                <a:cs typeface="Consolas"/>
              </a:rPr>
              <a:t>← </a:t>
            </a:r>
            <a:r>
              <a:rPr lang="nl-NL" sz="1100" dirty="0" err="1">
                <a:latin typeface="Consolas"/>
                <a:cs typeface="Consolas"/>
              </a:rPr>
              <a:t>popcntw</a:t>
            </a:r>
            <a:r>
              <a:rPr lang="nl-NL" sz="1100" dirty="0">
                <a:latin typeface="Consolas"/>
                <a:cs typeface="Consolas"/>
              </a:rPr>
              <a:t>(x &amp; 2</a:t>
            </a:r>
            <a:r>
              <a:rPr lang="nl-NL" sz="1100" baseline="30000" dirty="0">
                <a:latin typeface="Consolas"/>
                <a:cs typeface="Consolas"/>
              </a:rPr>
              <a:t>nw</a:t>
            </a:r>
            <a:r>
              <a:rPr lang="nl-NL" sz="1100" dirty="0">
                <a:latin typeface="Consolas"/>
                <a:cs typeface="Consolas"/>
              </a:rPr>
              <a:t> − 1, </a:t>
            </a:r>
            <a:r>
              <a:rPr lang="nl-NL" sz="1100" dirty="0" err="1">
                <a:latin typeface="Consolas"/>
                <a:cs typeface="Consolas"/>
              </a:rPr>
              <a:t>nw</a:t>
            </a:r>
            <a:r>
              <a:rPr lang="nl-NL" sz="1100" dirty="0">
                <a:latin typeface="Consolas"/>
                <a:cs typeface="Consolas"/>
              </a:rPr>
              <a:t>)</a:t>
            </a:r>
          </a:p>
          <a:p>
            <a:r>
              <a:rPr lang="nl-NL" sz="1100" dirty="0">
                <a:latin typeface="Consolas"/>
                <a:cs typeface="Consolas"/>
              </a:rPr>
              <a:t>	</a:t>
            </a:r>
            <a:r>
              <a:rPr lang="nl-NL" sz="1100" dirty="0" smtClean="0">
                <a:latin typeface="Consolas"/>
                <a:cs typeface="Consolas"/>
              </a:rPr>
              <a:t>hi </a:t>
            </a:r>
            <a:r>
              <a:rPr lang="nl-NL" sz="1100" dirty="0">
                <a:latin typeface="Consolas"/>
                <a:cs typeface="Consolas"/>
              </a:rPr>
              <a:t>← </a:t>
            </a:r>
            <a:r>
              <a:rPr lang="nl-NL" sz="1100" dirty="0" err="1">
                <a:latin typeface="Consolas"/>
                <a:cs typeface="Consolas"/>
              </a:rPr>
              <a:t>popcntw</a:t>
            </a:r>
            <a:r>
              <a:rPr lang="nl-NL" sz="1100" dirty="0">
                <a:latin typeface="Consolas"/>
                <a:cs typeface="Consolas"/>
              </a:rPr>
              <a:t>(floor(𝑥/</a:t>
            </a:r>
            <a:r>
              <a:rPr lang="pl-PL" sz="1100" dirty="0">
                <a:latin typeface="Consolas"/>
                <a:cs typeface="Consolas"/>
              </a:rPr>
              <a:t>2</a:t>
            </a:r>
            <a:r>
              <a:rPr lang="pl-PL" sz="1100" baseline="30000" dirty="0">
                <a:latin typeface="Consolas"/>
                <a:cs typeface="Consolas"/>
              </a:rPr>
              <a:t>nw</a:t>
            </a:r>
            <a:r>
              <a:rPr lang="pl-PL" sz="1100" dirty="0">
                <a:latin typeface="Consolas"/>
                <a:cs typeface="Consolas"/>
              </a:rPr>
              <a:t>), </a:t>
            </a:r>
            <a:r>
              <a:rPr lang="pl-PL" sz="1100" dirty="0" err="1">
                <a:latin typeface="Consolas"/>
                <a:cs typeface="Consolas"/>
              </a:rPr>
              <a:t>nw</a:t>
            </a:r>
            <a:r>
              <a:rPr lang="pl-PL" sz="1100" dirty="0">
                <a:latin typeface="Consolas"/>
                <a:cs typeface="Consolas"/>
              </a:rPr>
              <a:t>)</a:t>
            </a:r>
          </a:p>
          <a:p>
            <a:r>
              <a:rPr lang="pl-PL" sz="1100" dirty="0">
                <a:latin typeface="Consolas"/>
                <a:cs typeface="Consolas"/>
              </a:rPr>
              <a:t>	</a:t>
            </a:r>
            <a:r>
              <a:rPr lang="pl-PL" sz="1100" dirty="0" smtClean="0">
                <a:latin typeface="Consolas"/>
                <a:cs typeface="Consolas"/>
              </a:rPr>
              <a:t>return </a:t>
            </a:r>
            <a:r>
              <a:rPr lang="pl-PL" sz="1100" dirty="0" err="1">
                <a:latin typeface="Consolas"/>
                <a:cs typeface="Consolas"/>
              </a:rPr>
              <a:t>lo</a:t>
            </a:r>
            <a:r>
              <a:rPr lang="pl-PL" sz="1100" dirty="0">
                <a:latin typeface="Consolas"/>
                <a:cs typeface="Consolas"/>
              </a:rPr>
              <a:t> + hi</a:t>
            </a:r>
          </a:p>
          <a:p>
            <a:r>
              <a:rPr lang="pl-PL" sz="1100" dirty="0" smtClean="0">
                <a:latin typeface="Consolas"/>
                <a:cs typeface="Consolas"/>
              </a:rPr>
              <a:t>   </a:t>
            </a:r>
            <a:r>
              <a:rPr lang="pl-PL" sz="1100" b="1" dirty="0" smtClean="0">
                <a:latin typeface="Consolas"/>
                <a:cs typeface="Consolas"/>
              </a:rPr>
              <a:t>end </a:t>
            </a:r>
            <a:r>
              <a:rPr lang="pl-PL" sz="1100" b="1" dirty="0" err="1">
                <a:latin typeface="Consolas"/>
                <a:cs typeface="Consolas"/>
              </a:rPr>
              <a:t>if</a:t>
            </a:r>
            <a:endParaRPr lang="pl-PL" sz="1100" b="1" dirty="0">
              <a:latin typeface="Consolas"/>
              <a:cs typeface="Consolas"/>
            </a:endParaRPr>
          </a:p>
          <a:p>
            <a:r>
              <a:rPr lang="pl-PL" sz="1100" b="1" dirty="0">
                <a:latin typeface="Consolas"/>
                <a:cs typeface="Consolas"/>
              </a:rPr>
              <a:t>end </a:t>
            </a:r>
            <a:r>
              <a:rPr lang="pl-PL" sz="1100" b="1" dirty="0" err="1" smtClean="0">
                <a:latin typeface="Consolas"/>
                <a:cs typeface="Consolas"/>
              </a:rPr>
              <a:t>function</a:t>
            </a:r>
            <a:endParaRPr lang="es-ES" sz="1100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1658471" y="1060824"/>
            <a:ext cx="5266747" cy="1404470"/>
            <a:chOff x="1658471" y="1060824"/>
            <a:chExt cx="5266747" cy="1404470"/>
          </a:xfrm>
        </p:grpSpPr>
        <p:sp>
          <p:nvSpPr>
            <p:cNvPr id="14" name="Forma libre 13"/>
            <p:cNvSpPr/>
            <p:nvPr/>
          </p:nvSpPr>
          <p:spPr>
            <a:xfrm>
              <a:off x="1658471" y="1060824"/>
              <a:ext cx="2166470" cy="1404470"/>
            </a:xfrm>
            <a:custGeom>
              <a:avLst/>
              <a:gdLst>
                <a:gd name="connsiteX0" fmla="*/ 0 w 2166470"/>
                <a:gd name="connsiteY0" fmla="*/ 1404470 h 1404470"/>
                <a:gd name="connsiteX1" fmla="*/ 463176 w 2166470"/>
                <a:gd name="connsiteY1" fmla="*/ 343647 h 1404470"/>
                <a:gd name="connsiteX2" fmla="*/ 2166470 w 2166470"/>
                <a:gd name="connsiteY2" fmla="*/ 0 h 140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6470" h="1404470">
                  <a:moveTo>
                    <a:pt x="0" y="1404470"/>
                  </a:moveTo>
                  <a:cubicBezTo>
                    <a:pt x="51049" y="991097"/>
                    <a:pt x="102098" y="577725"/>
                    <a:pt x="463176" y="343647"/>
                  </a:cubicBezTo>
                  <a:cubicBezTo>
                    <a:pt x="824254" y="109569"/>
                    <a:pt x="1495362" y="54784"/>
                    <a:pt x="2166470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3268179" y="10608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7F7F"/>
                  </a:solidFill>
                </a:rPr>
                <a:t>1</a:t>
              </a:r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5289176" y="1105647"/>
              <a:ext cx="1636042" cy="1359647"/>
            </a:xfrm>
            <a:custGeom>
              <a:avLst/>
              <a:gdLst>
                <a:gd name="connsiteX0" fmla="*/ 1449295 w 1636042"/>
                <a:gd name="connsiteY0" fmla="*/ 1359647 h 1359647"/>
                <a:gd name="connsiteX1" fmla="*/ 1509059 w 1636042"/>
                <a:gd name="connsiteY1" fmla="*/ 493059 h 1359647"/>
                <a:gd name="connsiteX2" fmla="*/ 0 w 1636042"/>
                <a:gd name="connsiteY2" fmla="*/ 0 h 135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42" h="1359647">
                  <a:moveTo>
                    <a:pt x="1449295" y="1359647"/>
                  </a:moveTo>
                  <a:cubicBezTo>
                    <a:pt x="1599951" y="1039657"/>
                    <a:pt x="1750608" y="719667"/>
                    <a:pt x="1509059" y="493059"/>
                  </a:cubicBezTo>
                  <a:cubicBezTo>
                    <a:pt x="1267510" y="266451"/>
                    <a:pt x="0" y="0"/>
                    <a:pt x="0" y="0"/>
                  </a:cubicBezTo>
                </a:path>
              </a:pathLst>
            </a:custGeom>
            <a:ln>
              <a:solidFill>
                <a:srgbClr val="7F7F7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5519551" y="11409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7F7F"/>
                  </a:solidFill>
                </a:rPr>
                <a:t>2</a:t>
              </a:r>
              <a:endParaRPr lang="es-ES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44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967315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The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main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idea</a:t>
            </a:r>
            <a:r>
              <a:rPr lang="es-ES" sz="2400" dirty="0" smtClean="0">
                <a:latin typeface="Arial Narrow"/>
                <a:cs typeface="Arial Narrow"/>
              </a:rPr>
              <a:t>:  “set </a:t>
            </a:r>
            <a:r>
              <a:rPr lang="es-ES" sz="2400" dirty="0" err="1" smtClean="0">
                <a:latin typeface="Arial Narrow"/>
                <a:cs typeface="Arial Narrow"/>
              </a:rPr>
              <a:t>each</a:t>
            </a:r>
            <a:r>
              <a:rPr lang="es-ES" sz="2400" dirty="0" smtClean="0">
                <a:latin typeface="Arial Narrow"/>
                <a:cs typeface="Arial Narrow"/>
              </a:rPr>
              <a:t> 2-bit </a:t>
            </a:r>
            <a:r>
              <a:rPr lang="es-ES" sz="2400" dirty="0" err="1" smtClean="0">
                <a:latin typeface="Arial Narrow"/>
                <a:cs typeface="Arial Narrow"/>
              </a:rPr>
              <a:t>field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equal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sum of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two</a:t>
            </a:r>
            <a:r>
              <a:rPr lang="es-ES" sz="2400" dirty="0" smtClean="0">
                <a:latin typeface="Arial Narrow"/>
                <a:cs typeface="Arial Narrow"/>
              </a:rPr>
              <a:t> single bits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were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originally</a:t>
            </a:r>
            <a:r>
              <a:rPr lang="es-ES" sz="2400" dirty="0" smtClean="0">
                <a:latin typeface="Arial Narrow"/>
                <a:cs typeface="Arial Narrow"/>
              </a:rPr>
              <a:t> in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field</a:t>
            </a:r>
            <a:r>
              <a:rPr lang="es-ES" sz="2400" dirty="0" smtClean="0">
                <a:latin typeface="Arial Narrow"/>
                <a:cs typeface="Arial Narrow"/>
              </a:rPr>
              <a:t>, and </a:t>
            </a:r>
            <a:r>
              <a:rPr lang="es-ES" sz="2400" dirty="0" err="1" smtClean="0">
                <a:latin typeface="Arial Narrow"/>
                <a:cs typeface="Arial Narrow"/>
              </a:rPr>
              <a:t>then</a:t>
            </a:r>
            <a:r>
              <a:rPr lang="es-ES" sz="2400" dirty="0" smtClean="0">
                <a:latin typeface="Arial Narrow"/>
                <a:cs typeface="Arial Narrow"/>
              </a:rPr>
              <a:t> sum </a:t>
            </a:r>
            <a:r>
              <a:rPr lang="es-ES" sz="2400" dirty="0" err="1" smtClean="0">
                <a:latin typeface="Arial Narrow"/>
                <a:cs typeface="Arial Narrow"/>
              </a:rPr>
              <a:t>adjacent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>
                <a:latin typeface="Arial Narrow"/>
                <a:cs typeface="Arial Narrow"/>
              </a:rPr>
              <a:t>2-bit </a:t>
            </a:r>
            <a:r>
              <a:rPr lang="es-ES" sz="2400" dirty="0" err="1">
                <a:latin typeface="Arial Narrow"/>
                <a:cs typeface="Arial Narrow"/>
              </a:rPr>
              <a:t>fields</a:t>
            </a:r>
            <a:r>
              <a:rPr lang="es-ES" sz="2400" dirty="0">
                <a:latin typeface="Arial Narrow"/>
                <a:cs typeface="Arial Narrow"/>
              </a:rPr>
              <a:t>, </a:t>
            </a:r>
            <a:r>
              <a:rPr lang="es-ES" sz="2400" dirty="0" err="1">
                <a:latin typeface="Arial Narrow"/>
                <a:cs typeface="Arial Narrow"/>
              </a:rPr>
              <a:t>putting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the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results</a:t>
            </a:r>
            <a:r>
              <a:rPr lang="es-ES" sz="2400" dirty="0">
                <a:latin typeface="Arial Narrow"/>
                <a:cs typeface="Arial Narrow"/>
              </a:rPr>
              <a:t> in </a:t>
            </a:r>
            <a:r>
              <a:rPr lang="es-ES" sz="2400" dirty="0" err="1">
                <a:latin typeface="Arial Narrow"/>
                <a:cs typeface="Arial Narrow"/>
              </a:rPr>
              <a:t>each</a:t>
            </a:r>
            <a:r>
              <a:rPr lang="es-ES" sz="2400" dirty="0">
                <a:latin typeface="Arial Narrow"/>
                <a:cs typeface="Arial Narrow"/>
              </a:rPr>
              <a:t> 4-bit </a:t>
            </a:r>
            <a:r>
              <a:rPr lang="es-ES" sz="2400" dirty="0" err="1">
                <a:latin typeface="Arial Narrow"/>
                <a:cs typeface="Arial Narrow"/>
              </a:rPr>
              <a:t>field</a:t>
            </a:r>
            <a:r>
              <a:rPr lang="es-ES" sz="2400" dirty="0">
                <a:latin typeface="Arial Narrow"/>
                <a:cs typeface="Arial Narrow"/>
              </a:rPr>
              <a:t>, and so </a:t>
            </a:r>
            <a:r>
              <a:rPr lang="es-ES" sz="2400" dirty="0" err="1" smtClean="0">
                <a:latin typeface="Arial Narrow"/>
                <a:cs typeface="Arial Narrow"/>
              </a:rPr>
              <a:t>on</a:t>
            </a:r>
            <a:r>
              <a:rPr lang="es-ES" sz="2400" dirty="0" smtClean="0">
                <a:latin typeface="Arial Narrow"/>
                <a:cs typeface="Arial Narrow"/>
              </a:rPr>
              <a:t>.”  (</a:t>
            </a:r>
            <a:r>
              <a:rPr lang="es-ES" sz="2400" dirty="0" err="1" smtClean="0">
                <a:latin typeface="Arial Narrow"/>
                <a:cs typeface="Arial Narrow"/>
              </a:rPr>
              <a:t>Hacker’s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Delight</a:t>
            </a:r>
            <a:r>
              <a:rPr lang="es-ES" sz="2400" dirty="0" smtClean="0">
                <a:latin typeface="Arial Narrow"/>
                <a:cs typeface="Arial Narrow"/>
              </a:rPr>
              <a:t>, Addison Wesley 2003).  </a:t>
            </a:r>
            <a:endParaRPr lang="es-ES" sz="2400" dirty="0">
              <a:latin typeface="Arial Narrow"/>
              <a:cs typeface="Arial Narrow"/>
            </a:endParaRPr>
          </a:p>
        </p:txBody>
      </p:sp>
      <p:pic>
        <p:nvPicPr>
          <p:cNvPr id="5" name="Imagen 4" descr="Screen Shot 2019-02-20 at 17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84" y="2300941"/>
            <a:ext cx="6402310" cy="443752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1681391" y="2345764"/>
            <a:ext cx="6340015" cy="886902"/>
            <a:chOff x="1681391" y="2345764"/>
            <a:chExt cx="6340015" cy="886902"/>
          </a:xfrm>
        </p:grpSpPr>
        <p:sp>
          <p:nvSpPr>
            <p:cNvPr id="7" name="Elipse 6"/>
            <p:cNvSpPr/>
            <p:nvPr/>
          </p:nvSpPr>
          <p:spPr>
            <a:xfrm>
              <a:off x="7440706" y="2345764"/>
              <a:ext cx="506506" cy="552824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719746" y="28410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2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recto de flecha 25"/>
            <p:cNvCxnSpPr>
              <a:stCxn id="7" idx="4"/>
            </p:cNvCxnSpPr>
            <p:nvPr/>
          </p:nvCxnSpPr>
          <p:spPr>
            <a:xfrm>
              <a:off x="7693959" y="2898588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ipse 119"/>
            <p:cNvSpPr/>
            <p:nvPr/>
          </p:nvSpPr>
          <p:spPr>
            <a:xfrm>
              <a:off x="1681391" y="2345764"/>
              <a:ext cx="506506" cy="552824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960431" y="28410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41" name="Conector recto de flecha 140"/>
            <p:cNvCxnSpPr>
              <a:stCxn id="120" idx="4"/>
            </p:cNvCxnSpPr>
            <p:nvPr/>
          </p:nvCxnSpPr>
          <p:spPr>
            <a:xfrm>
              <a:off x="1934644" y="2898588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e 141"/>
            <p:cNvSpPr/>
            <p:nvPr/>
          </p:nvSpPr>
          <p:spPr>
            <a:xfrm>
              <a:off x="2830025" y="2345764"/>
              <a:ext cx="506506" cy="552824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3109065" y="28410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0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44" name="Conector recto de flecha 143"/>
            <p:cNvCxnSpPr>
              <a:stCxn id="142" idx="4"/>
            </p:cNvCxnSpPr>
            <p:nvPr/>
          </p:nvCxnSpPr>
          <p:spPr>
            <a:xfrm>
              <a:off x="3083278" y="2898588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/>
          <p:cNvGrpSpPr/>
          <p:nvPr/>
        </p:nvGrpSpPr>
        <p:grpSpPr>
          <a:xfrm>
            <a:off x="1681391" y="3210356"/>
            <a:ext cx="6265821" cy="757812"/>
            <a:chOff x="1681391" y="3210356"/>
            <a:chExt cx="6265821" cy="757812"/>
          </a:xfrm>
        </p:grpSpPr>
        <p:sp>
          <p:nvSpPr>
            <p:cNvPr id="30" name="Elipse 29"/>
            <p:cNvSpPr/>
            <p:nvPr/>
          </p:nvSpPr>
          <p:spPr>
            <a:xfrm>
              <a:off x="1681391" y="3210356"/>
              <a:ext cx="858457" cy="402719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2112831" y="357652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3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46" name="Conector recto de flecha 145"/>
            <p:cNvCxnSpPr/>
            <p:nvPr/>
          </p:nvCxnSpPr>
          <p:spPr>
            <a:xfrm>
              <a:off x="2087044" y="3634090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ipse 146"/>
            <p:cNvSpPr/>
            <p:nvPr/>
          </p:nvSpPr>
          <p:spPr>
            <a:xfrm>
              <a:off x="7088755" y="3210356"/>
              <a:ext cx="858457" cy="402719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8" name="CuadroTexto 147"/>
            <p:cNvSpPr txBox="1"/>
            <p:nvPr/>
          </p:nvSpPr>
          <p:spPr>
            <a:xfrm>
              <a:off x="7520195" y="357652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49" name="Conector recto de flecha 148"/>
            <p:cNvCxnSpPr/>
            <p:nvPr/>
          </p:nvCxnSpPr>
          <p:spPr>
            <a:xfrm>
              <a:off x="7494408" y="3634090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3213191" y="3210356"/>
              <a:ext cx="858457" cy="402719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CuadroTexto 150"/>
            <p:cNvSpPr txBox="1"/>
            <p:nvPr/>
          </p:nvSpPr>
          <p:spPr>
            <a:xfrm>
              <a:off x="3644631" y="357652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52" name="Conector recto de flecha 151"/>
            <p:cNvCxnSpPr/>
            <p:nvPr/>
          </p:nvCxnSpPr>
          <p:spPr>
            <a:xfrm>
              <a:off x="3618844" y="3634090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/>
          <p:cNvGrpSpPr/>
          <p:nvPr/>
        </p:nvGrpSpPr>
        <p:grpSpPr>
          <a:xfrm>
            <a:off x="1683602" y="3936378"/>
            <a:ext cx="6277657" cy="794773"/>
            <a:chOff x="1683602" y="3936378"/>
            <a:chExt cx="6277657" cy="794773"/>
          </a:xfrm>
        </p:grpSpPr>
        <p:sp>
          <p:nvSpPr>
            <p:cNvPr id="153" name="Elipse 152"/>
            <p:cNvSpPr/>
            <p:nvPr/>
          </p:nvSpPr>
          <p:spPr>
            <a:xfrm>
              <a:off x="1683602" y="3945858"/>
              <a:ext cx="1652929" cy="425029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6308330" y="3936378"/>
              <a:ext cx="1652929" cy="425029"/>
            </a:xfrm>
            <a:prstGeom prst="ellipse">
              <a:avLst/>
            </a:prstGeom>
            <a:ln w="28575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7139046" y="43395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8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Conector recto de flecha 155"/>
            <p:cNvCxnSpPr/>
            <p:nvPr/>
          </p:nvCxnSpPr>
          <p:spPr>
            <a:xfrm>
              <a:off x="7113259" y="4397073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156"/>
            <p:cNvSpPr txBox="1"/>
            <p:nvPr/>
          </p:nvSpPr>
          <p:spPr>
            <a:xfrm>
              <a:off x="2524644" y="43395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5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58" name="Conector recto de flecha 157"/>
            <p:cNvCxnSpPr/>
            <p:nvPr/>
          </p:nvCxnSpPr>
          <p:spPr>
            <a:xfrm>
              <a:off x="2498857" y="4397073"/>
              <a:ext cx="747" cy="334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ipse 32"/>
          <p:cNvSpPr/>
          <p:nvPr/>
        </p:nvSpPr>
        <p:spPr>
          <a:xfrm>
            <a:off x="1606966" y="4686943"/>
            <a:ext cx="3297565" cy="480849"/>
          </a:xfrm>
          <a:prstGeom prst="ellipse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CuadroTexto 158"/>
          <p:cNvSpPr txBox="1"/>
          <p:nvPr/>
        </p:nvSpPr>
        <p:spPr>
          <a:xfrm>
            <a:off x="3259895" y="51297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160" name="Conector recto de flecha 159"/>
          <p:cNvCxnSpPr/>
          <p:nvPr/>
        </p:nvCxnSpPr>
        <p:spPr>
          <a:xfrm>
            <a:off x="3234108" y="5187318"/>
            <a:ext cx="747" cy="334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4679529" y="4686943"/>
            <a:ext cx="3297565" cy="480849"/>
          </a:xfrm>
          <a:prstGeom prst="ellipse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CuadroTexto 161"/>
          <p:cNvSpPr txBox="1"/>
          <p:nvPr/>
        </p:nvSpPr>
        <p:spPr>
          <a:xfrm>
            <a:off x="6332458" y="51297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14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63" name="Conector recto de flecha 162"/>
          <p:cNvCxnSpPr/>
          <p:nvPr/>
        </p:nvCxnSpPr>
        <p:spPr>
          <a:xfrm>
            <a:off x="6306671" y="5187318"/>
            <a:ext cx="747" cy="334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Elipse 163"/>
          <p:cNvSpPr/>
          <p:nvPr/>
        </p:nvSpPr>
        <p:spPr>
          <a:xfrm>
            <a:off x="1589216" y="5466239"/>
            <a:ext cx="6457282" cy="480849"/>
          </a:xfrm>
          <a:prstGeom prst="ellipse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CuadroTexto 164"/>
          <p:cNvSpPr txBox="1"/>
          <p:nvPr/>
        </p:nvSpPr>
        <p:spPr>
          <a:xfrm>
            <a:off x="4798925" y="594708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23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66" name="Conector recto de flecha 165"/>
          <p:cNvCxnSpPr/>
          <p:nvPr/>
        </p:nvCxnSpPr>
        <p:spPr>
          <a:xfrm>
            <a:off x="4784086" y="5960856"/>
            <a:ext cx="747" cy="334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7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9" grpId="0"/>
      <p:bldP spid="161" grpId="0" animBg="1"/>
      <p:bldP spid="162" grpId="0"/>
      <p:bldP spid="164" grpId="0" animBg="1"/>
      <p:bldP spid="16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9614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1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92123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1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=46  (00101110)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6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49289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1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=46  (00101110)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1806222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12888" y="3795890"/>
            <a:ext cx="449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nsolas"/>
                <a:cs typeface="Consolas"/>
              </a:rPr>
              <a:t>(x &amp; 0x55 ) </a:t>
            </a:r>
            <a:r>
              <a:rPr lang="fr-FR" dirty="0" smtClean="0">
                <a:latin typeface="Consolas"/>
                <a:cs typeface="Consolas"/>
              </a:rPr>
              <a:t>   +    (</a:t>
            </a:r>
            <a:r>
              <a:rPr lang="fr-FR" dirty="0">
                <a:latin typeface="Consolas"/>
                <a:cs typeface="Consolas"/>
              </a:rPr>
              <a:t>x&gt;&gt;1  &amp; 0x55</a:t>
            </a:r>
            <a:r>
              <a:rPr lang="fr-FR" dirty="0" smtClean="0">
                <a:latin typeface="Consolas"/>
                <a:cs typeface="Consolas"/>
              </a:rPr>
              <a:t>)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691" y="442966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0 0 1 0 1 1 1 0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01691" y="4614333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0 1 0 1 0 1 0 1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4471" y="4445000"/>
            <a:ext cx="48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(46)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80360" y="4642555"/>
            <a:ext cx="66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(0x55)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215802" y="4952887"/>
            <a:ext cx="1392780" cy="1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-42333" y="4583555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93136" y="4924286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437446" y="4445000"/>
            <a:ext cx="141111" cy="848618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73290" y="4446952"/>
            <a:ext cx="141111" cy="848618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9378" y="4429667"/>
            <a:ext cx="141111" cy="848618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453360" y="4429667"/>
            <a:ext cx="141111" cy="848618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brir llave 21"/>
          <p:cNvSpPr/>
          <p:nvPr/>
        </p:nvSpPr>
        <p:spPr>
          <a:xfrm rot="16200000">
            <a:off x="804410" y="3540830"/>
            <a:ext cx="222604" cy="1385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Abrir llave 22"/>
          <p:cNvSpPr/>
          <p:nvPr/>
        </p:nvSpPr>
        <p:spPr>
          <a:xfrm rot="16200000">
            <a:off x="3512375" y="3370043"/>
            <a:ext cx="222604" cy="17273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879980" y="4413730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0 0 0 1 0 1 1 1 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539730" y="4428123"/>
            <a:ext cx="95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(x&gt;&gt;1: 23)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2802" y="462518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0 1 0 1 0 1 0 1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88959" y="4594731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933605" y="4949952"/>
            <a:ext cx="1392780" cy="1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2888" y="5489223"/>
            <a:ext cx="212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right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bit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pair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original </a:t>
            </a:r>
            <a:r>
              <a:rPr lang="es-ES" dirty="0" err="1" smtClean="0">
                <a:latin typeface="Arial Narrow"/>
                <a:cs typeface="Arial Narrow"/>
              </a:rPr>
              <a:t>word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stored</a:t>
            </a:r>
            <a:r>
              <a:rPr lang="es-ES" dirty="0" smtClean="0">
                <a:latin typeface="Arial Narrow"/>
                <a:cs typeface="Arial Narrow"/>
              </a:rPr>
              <a:t> in bits </a:t>
            </a:r>
          </a:p>
          <a:p>
            <a:pPr algn="ctr"/>
            <a:r>
              <a:rPr lang="es-ES" dirty="0" smtClean="0">
                <a:latin typeface="Arial Narrow"/>
                <a:cs typeface="Arial Narrow"/>
              </a:rPr>
              <a:t>b6, b4, b2 and b0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868607" y="499451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0 0 0 1 0 1 0 1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645403" y="5500513"/>
            <a:ext cx="196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left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bit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pair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original </a:t>
            </a:r>
            <a:r>
              <a:rPr lang="es-ES" dirty="0" err="1" smtClean="0">
                <a:latin typeface="Arial Narrow"/>
                <a:cs typeface="Arial Narrow"/>
              </a:rPr>
              <a:t>word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stored</a:t>
            </a:r>
            <a:r>
              <a:rPr lang="es-ES" dirty="0" smtClean="0">
                <a:latin typeface="Arial Narrow"/>
                <a:cs typeface="Arial Narrow"/>
              </a:rPr>
              <a:t> in bits b6, b4, b2 and b0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527921" y="4670343"/>
            <a:ext cx="66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(0x55)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1299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42721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1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=46  (00101110)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1806222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12888" y="3795890"/>
            <a:ext cx="449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nsolas"/>
                <a:cs typeface="Consolas"/>
              </a:rPr>
              <a:t>(x &amp; 0x55 ) </a:t>
            </a:r>
            <a:r>
              <a:rPr lang="fr-FR" dirty="0" smtClean="0">
                <a:latin typeface="Consolas"/>
                <a:cs typeface="Consolas"/>
              </a:rPr>
              <a:t>   +    (</a:t>
            </a:r>
            <a:r>
              <a:rPr lang="fr-FR" dirty="0">
                <a:latin typeface="Consolas"/>
                <a:cs typeface="Consolas"/>
              </a:rPr>
              <a:t>x&gt;&gt;1  &amp; 0x55</a:t>
            </a:r>
            <a:r>
              <a:rPr lang="fr-FR" dirty="0" smtClean="0">
                <a:latin typeface="Consolas"/>
                <a:cs typeface="Consolas"/>
              </a:rPr>
              <a:t>)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691" y="442966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0 0 1 0 1 1 1 0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01691" y="4614333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0 1 0 1 0 1 0 1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4471" y="4445000"/>
            <a:ext cx="48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(46)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80360" y="4642555"/>
            <a:ext cx="66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(0x55)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215802" y="4952887"/>
            <a:ext cx="1392780" cy="1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-42333" y="4583555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93136" y="4924286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22" name="Abrir llave 21"/>
          <p:cNvSpPr/>
          <p:nvPr/>
        </p:nvSpPr>
        <p:spPr>
          <a:xfrm rot="16200000">
            <a:off x="804410" y="3540830"/>
            <a:ext cx="222604" cy="1385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Abrir llave 22"/>
          <p:cNvSpPr/>
          <p:nvPr/>
        </p:nvSpPr>
        <p:spPr>
          <a:xfrm rot="16200000">
            <a:off x="3512375" y="3370043"/>
            <a:ext cx="222604" cy="17273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879980" y="4413730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0 0 0 1 0 1 1 1 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539730" y="4428123"/>
            <a:ext cx="95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(x&gt;&gt;1: 23)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2802" y="4625187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0 1 0 1 0 1 0 1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88959" y="4594731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&amp;</a:t>
            </a:r>
            <a:endParaRPr lang="es-ES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2933605" y="4949952"/>
            <a:ext cx="1392780" cy="1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2888" y="5489223"/>
            <a:ext cx="212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right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bit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pair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original </a:t>
            </a:r>
            <a:r>
              <a:rPr lang="es-ES" dirty="0" err="1" smtClean="0">
                <a:latin typeface="Arial Narrow"/>
                <a:cs typeface="Arial Narrow"/>
              </a:rPr>
              <a:t>word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stored</a:t>
            </a:r>
            <a:r>
              <a:rPr lang="es-ES" dirty="0" smtClean="0">
                <a:latin typeface="Arial Narrow"/>
                <a:cs typeface="Arial Narrow"/>
              </a:rPr>
              <a:t> in bits </a:t>
            </a:r>
          </a:p>
          <a:p>
            <a:pPr algn="ctr"/>
            <a:r>
              <a:rPr lang="es-ES" dirty="0" smtClean="0">
                <a:latin typeface="Arial Narrow"/>
                <a:cs typeface="Arial Narrow"/>
              </a:rPr>
              <a:t>b6, b4, b2 and b0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868607" y="499451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0 0 0 1 0 1 0 1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645403" y="5500513"/>
            <a:ext cx="196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left</a:t>
            </a:r>
            <a:r>
              <a:rPr lang="es-ES" b="1" dirty="0" smtClean="0">
                <a:solidFill>
                  <a:srgbClr val="FF0000"/>
                </a:solidFill>
                <a:latin typeface="Arial Narrow"/>
                <a:cs typeface="Arial Narrow"/>
              </a:rPr>
              <a:t> bit </a:t>
            </a:r>
            <a:r>
              <a:rPr lang="es-ES" dirty="0" smtClean="0">
                <a:latin typeface="Arial Narrow"/>
                <a:cs typeface="Arial Narrow"/>
              </a:rPr>
              <a:t>of </a:t>
            </a:r>
            <a:r>
              <a:rPr lang="es-ES" dirty="0" err="1" smtClean="0">
                <a:latin typeface="Arial Narrow"/>
                <a:cs typeface="Arial Narrow"/>
              </a:rPr>
              <a:t>every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pair</a:t>
            </a:r>
            <a:r>
              <a:rPr lang="es-ES" dirty="0" smtClean="0">
                <a:latin typeface="Arial Narrow"/>
                <a:cs typeface="Arial Narrow"/>
              </a:rPr>
              <a:t> in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original </a:t>
            </a:r>
            <a:r>
              <a:rPr lang="es-ES" dirty="0" err="1" smtClean="0">
                <a:latin typeface="Arial Narrow"/>
                <a:cs typeface="Arial Narrow"/>
              </a:rPr>
              <a:t>word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stored</a:t>
            </a:r>
            <a:r>
              <a:rPr lang="es-ES" dirty="0" smtClean="0">
                <a:latin typeface="Arial Narrow"/>
                <a:cs typeface="Arial Narrow"/>
              </a:rPr>
              <a:t> in bits b6, b4, b2 and b0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527921" y="4670343"/>
            <a:ext cx="66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  <a:latin typeface="Arial Narrow"/>
                <a:cs typeface="Arial Narrow"/>
              </a:rPr>
              <a:t>(0x55)</a:t>
            </a:r>
            <a:endParaRPr lang="es-ES" sz="16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697848" y="4376508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0 0 0 0 0 1 0 0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6697848" y="4642555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0 0 0 1 0 1 0 1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505222" y="4596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cxnSp>
        <p:nvCxnSpPr>
          <p:cNvPr id="41" name="Conector recto 40"/>
          <p:cNvCxnSpPr/>
          <p:nvPr/>
        </p:nvCxnSpPr>
        <p:spPr>
          <a:xfrm>
            <a:off x="6697848" y="4989350"/>
            <a:ext cx="1392780" cy="1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6697848" y="502599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1926793" y="3824112"/>
            <a:ext cx="457985" cy="369332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orma libre 45"/>
          <p:cNvSpPr/>
          <p:nvPr/>
        </p:nvSpPr>
        <p:spPr>
          <a:xfrm>
            <a:off x="2173111" y="3491266"/>
            <a:ext cx="4625458" cy="1179512"/>
          </a:xfrm>
          <a:custGeom>
            <a:avLst/>
            <a:gdLst>
              <a:gd name="connsiteX0" fmla="*/ 0 w 4625458"/>
              <a:gd name="connsiteY0" fmla="*/ 318734 h 1179512"/>
              <a:gd name="connsiteX1" fmla="*/ 2455333 w 4625458"/>
              <a:gd name="connsiteY1" fmla="*/ 8290 h 1179512"/>
              <a:gd name="connsiteX2" fmla="*/ 4402667 w 4625458"/>
              <a:gd name="connsiteY2" fmla="*/ 615067 h 1179512"/>
              <a:gd name="connsiteX3" fmla="*/ 4501445 w 4625458"/>
              <a:gd name="connsiteY3" fmla="*/ 1179512 h 11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458" h="1179512">
                <a:moveTo>
                  <a:pt x="0" y="318734"/>
                </a:moveTo>
                <a:cubicBezTo>
                  <a:pt x="860777" y="138817"/>
                  <a:pt x="1721555" y="-41099"/>
                  <a:pt x="2455333" y="8290"/>
                </a:cubicBezTo>
                <a:cubicBezTo>
                  <a:pt x="3189111" y="57679"/>
                  <a:pt x="4061648" y="419863"/>
                  <a:pt x="4402667" y="615067"/>
                </a:cubicBezTo>
                <a:cubicBezTo>
                  <a:pt x="4743686" y="810271"/>
                  <a:pt x="4622565" y="994891"/>
                  <a:pt x="4501445" y="117951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orma libre 46"/>
          <p:cNvSpPr/>
          <p:nvPr/>
        </p:nvSpPr>
        <p:spPr>
          <a:xfrm>
            <a:off x="1608667" y="4543256"/>
            <a:ext cx="7327235" cy="1080458"/>
          </a:xfrm>
          <a:custGeom>
            <a:avLst/>
            <a:gdLst>
              <a:gd name="connsiteX0" fmla="*/ 0 w 7327235"/>
              <a:gd name="connsiteY0" fmla="*/ 607300 h 1080458"/>
              <a:gd name="connsiteX1" fmla="*/ 1566333 w 7327235"/>
              <a:gd name="connsiteY1" fmla="*/ 974188 h 1080458"/>
              <a:gd name="connsiteX2" fmla="*/ 4783666 w 7327235"/>
              <a:gd name="connsiteY2" fmla="*/ 988300 h 1080458"/>
              <a:gd name="connsiteX3" fmla="*/ 7069666 w 7327235"/>
              <a:gd name="connsiteY3" fmla="*/ 1030633 h 1080458"/>
              <a:gd name="connsiteX4" fmla="*/ 7253111 w 7327235"/>
              <a:gd name="connsiteY4" fmla="*/ 212188 h 1080458"/>
              <a:gd name="connsiteX5" fmla="*/ 6886222 w 7327235"/>
              <a:gd name="connsiteY5" fmla="*/ 14633 h 1080458"/>
              <a:gd name="connsiteX6" fmla="*/ 6575777 w 7327235"/>
              <a:gd name="connsiteY6" fmla="*/ 14633 h 108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27235" h="1080458">
                <a:moveTo>
                  <a:pt x="0" y="607300"/>
                </a:moveTo>
                <a:cubicBezTo>
                  <a:pt x="384527" y="758994"/>
                  <a:pt x="769055" y="910688"/>
                  <a:pt x="1566333" y="974188"/>
                </a:cubicBezTo>
                <a:cubicBezTo>
                  <a:pt x="2363611" y="1037688"/>
                  <a:pt x="4783666" y="988300"/>
                  <a:pt x="4783666" y="988300"/>
                </a:cubicBezTo>
                <a:cubicBezTo>
                  <a:pt x="5700888" y="997707"/>
                  <a:pt x="6658092" y="1159985"/>
                  <a:pt x="7069666" y="1030633"/>
                </a:cubicBezTo>
                <a:cubicBezTo>
                  <a:pt x="7481240" y="901281"/>
                  <a:pt x="7283685" y="381521"/>
                  <a:pt x="7253111" y="212188"/>
                </a:cubicBezTo>
                <a:cubicBezTo>
                  <a:pt x="7222537" y="42855"/>
                  <a:pt x="6999111" y="47559"/>
                  <a:pt x="6886222" y="14633"/>
                </a:cubicBezTo>
                <a:cubicBezTo>
                  <a:pt x="6773333" y="-18293"/>
                  <a:pt x="6575777" y="14633"/>
                  <a:pt x="6575777" y="1463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orma libre 47"/>
          <p:cNvSpPr/>
          <p:nvPr/>
        </p:nvSpPr>
        <p:spPr>
          <a:xfrm>
            <a:off x="4346222" y="4896556"/>
            <a:ext cx="2370667" cy="422440"/>
          </a:xfrm>
          <a:custGeom>
            <a:avLst/>
            <a:gdLst>
              <a:gd name="connsiteX0" fmla="*/ 0 w 2370667"/>
              <a:gd name="connsiteY0" fmla="*/ 282222 h 422440"/>
              <a:gd name="connsiteX1" fmla="*/ 1495778 w 2370667"/>
              <a:gd name="connsiteY1" fmla="*/ 409222 h 422440"/>
              <a:gd name="connsiteX2" fmla="*/ 2370667 w 2370667"/>
              <a:gd name="connsiteY2" fmla="*/ 0 h 4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7" h="422440">
                <a:moveTo>
                  <a:pt x="0" y="282222"/>
                </a:moveTo>
                <a:cubicBezTo>
                  <a:pt x="550333" y="369240"/>
                  <a:pt x="1100667" y="456259"/>
                  <a:pt x="1495778" y="409222"/>
                </a:cubicBezTo>
                <a:cubicBezTo>
                  <a:pt x="1890889" y="362185"/>
                  <a:pt x="2370667" y="0"/>
                  <a:pt x="2370667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6697848" y="502599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“Parallel” Population Count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888" y="1467556"/>
            <a:ext cx="4910668" cy="175432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popcnt</a:t>
            </a:r>
            <a:r>
              <a:rPr lang="es-ES" dirty="0">
                <a:latin typeface="Consolas"/>
                <a:cs typeface="Consolas"/>
              </a:rPr>
              <a:t>(x)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▷ 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Assume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W = 8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0x55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(x&gt;&gt;1  &amp; 0x55)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0x33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(x&gt;&gt;2  &amp; 0x33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x </a:t>
            </a:r>
            <a:r>
              <a:rPr lang="fr-FR" dirty="0">
                <a:latin typeface="Consolas"/>
                <a:cs typeface="Consolas"/>
              </a:rPr>
              <a:t>← (x &amp; </a:t>
            </a:r>
            <a:r>
              <a:rPr lang="fr-FR" dirty="0" smtClean="0">
                <a:latin typeface="Consolas"/>
                <a:cs typeface="Consolas"/>
              </a:rPr>
              <a:t>0x0f </a:t>
            </a:r>
            <a:r>
              <a:rPr lang="fr-FR" dirty="0">
                <a:latin typeface="Consolas"/>
                <a:cs typeface="Consolas"/>
              </a:rPr>
              <a:t>) + </a:t>
            </a:r>
            <a:r>
              <a:rPr lang="fr-FR" dirty="0" smtClean="0">
                <a:latin typeface="Consolas"/>
                <a:cs typeface="Consolas"/>
              </a:rPr>
              <a:t>(x&gt;&gt;4  &amp; 0x0f 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 </a:t>
            </a:r>
            <a:r>
              <a:rPr lang="fr-FR" dirty="0">
                <a:latin typeface="Consolas"/>
                <a:cs typeface="Consolas"/>
              </a:rPr>
              <a:t>x</a:t>
            </a:r>
          </a:p>
          <a:p>
            <a:r>
              <a:rPr lang="fr-FR" b="1" dirty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888" y="1098224"/>
            <a:ext cx="4910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/>
                <a:cs typeface="Arial Narrow"/>
              </a:rPr>
              <a:t>Parallel</a:t>
            </a:r>
            <a:r>
              <a:rPr lang="es-ES" dirty="0">
                <a:latin typeface="Arial Narrow"/>
                <a:cs typeface="Arial Narrow"/>
              </a:rPr>
              <a:t> divide-and-</a:t>
            </a:r>
            <a:r>
              <a:rPr lang="es-ES" dirty="0" err="1">
                <a:latin typeface="Arial Narrow"/>
                <a:cs typeface="Arial Narrow"/>
              </a:rPr>
              <a:t>conquer</a:t>
            </a:r>
            <a:r>
              <a:rPr lang="es-ES" dirty="0">
                <a:latin typeface="Arial Narrow"/>
                <a:cs typeface="Arial Narrow"/>
              </a:rPr>
              <a:t> </a:t>
            </a:r>
            <a:r>
              <a:rPr lang="es-ES" dirty="0" err="1">
                <a:latin typeface="Arial Narrow"/>
                <a:cs typeface="Arial Narrow"/>
              </a:rPr>
              <a:t>implementation</a:t>
            </a:r>
            <a:r>
              <a:rPr lang="es-ES" dirty="0" smtClean="0">
                <a:latin typeface="Arial Narrow"/>
                <a:cs typeface="Arial Narrow"/>
              </a:rPr>
              <a:t>:</a:t>
            </a:r>
            <a:endParaRPr lang="es-ES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7140"/>
              </p:ext>
            </p:extLst>
          </p:nvPr>
        </p:nvGraphicFramePr>
        <p:xfrm>
          <a:off x="5672667" y="1495779"/>
          <a:ext cx="27375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778"/>
                <a:gridCol w="1368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0x55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01010101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0x33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00110011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0x0f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00001111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2888" y="3412447"/>
            <a:ext cx="21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 46  (0 0 1 0 1 1 1 0)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2888" y="1806222"/>
            <a:ext cx="4910668" cy="25400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28848" y="3781779"/>
            <a:ext cx="148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0 0 0 1 1 0 0 1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700626" y="3781779"/>
            <a:ext cx="1485916" cy="36933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1128402" y="3781779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455978" y="3773601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798152" y="3772722"/>
            <a:ext cx="0" cy="3693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20" y="37412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5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7F7F7F"/>
          </a:solidFill>
          <a:prstDash val="sysDash"/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35194</TotalTime>
  <Words>10117</Words>
  <Application>Microsoft Macintosh PowerPoint</Application>
  <PresentationFormat>Presentación en pantalla (4:3)</PresentationFormat>
  <Paragraphs>3145</Paragraphs>
  <Slides>140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140</vt:i4>
      </vt:variant>
    </vt:vector>
  </HeadingPairs>
  <TitlesOfParts>
    <vt:vector size="141" baseType="lpstr">
      <vt:lpstr>Tema de Office</vt:lpstr>
      <vt:lpstr>Lecture 16</vt:lpstr>
      <vt:lpstr>Outline</vt:lpstr>
      <vt:lpstr>Outline</vt:lpstr>
      <vt:lpstr>Graphs Quiz</vt:lpstr>
      <vt:lpstr>Graphs Lab. Submission (closed)</vt:lpstr>
      <vt:lpstr>First-Half Term Summary </vt:lpstr>
      <vt:lpstr>Last lecture: 1-minute feedback</vt:lpstr>
      <vt:lpstr>Last lecture: 1-minute feedback</vt:lpstr>
      <vt:lpstr>Last lecture: 1-minute feedback</vt:lpstr>
      <vt:lpstr>Last lecture: 1-minute feedback</vt:lpstr>
      <vt:lpstr>Last lecture: 1-minute feedback</vt:lpstr>
      <vt:lpstr>Last lecture: 1-minute feedback</vt:lpstr>
      <vt:lpstr>Presentación de PowerPoint</vt:lpstr>
      <vt:lpstr>Last lecture: Path Finding</vt:lpstr>
      <vt:lpstr>Last lecture: Path Finding</vt:lpstr>
      <vt:lpstr>Last lecture: Path Finding</vt:lpstr>
      <vt:lpstr>Last lecture: Path Finding</vt:lpstr>
      <vt:lpstr>Outline</vt:lpstr>
      <vt:lpstr>Quick recap of binary integer representation</vt:lpstr>
      <vt:lpstr>Quick recap of binary integer representation</vt:lpstr>
      <vt:lpstr>Unsigned (positive) integers</vt:lpstr>
      <vt:lpstr>Binary numbers</vt:lpstr>
      <vt:lpstr>What about rational numbers?</vt:lpstr>
      <vt:lpstr>Binary representation of rationals </vt:lpstr>
      <vt:lpstr>Presentación de PowerPoint</vt:lpstr>
      <vt:lpstr>A brief note on the radix point</vt:lpstr>
      <vt:lpstr>Fixed-point binary representation</vt:lpstr>
      <vt:lpstr>Fixed-point binary representation</vt:lpstr>
      <vt:lpstr>Fixed-point binary representation</vt:lpstr>
      <vt:lpstr>Quick check on understanding</vt:lpstr>
      <vt:lpstr>Quick check on understanding</vt:lpstr>
      <vt:lpstr>Quick check on understanding</vt:lpstr>
      <vt:lpstr>Quick check on understanding</vt:lpstr>
      <vt:lpstr>Quick check on understanding</vt:lpstr>
      <vt:lpstr>Quick check on understanding</vt:lpstr>
      <vt:lpstr>Quick check on understanding</vt:lpstr>
      <vt:lpstr>Quick check on understanding</vt:lpstr>
      <vt:lpstr>Quick check on understanding</vt:lpstr>
      <vt:lpstr>Advantages of fixed-point</vt:lpstr>
      <vt:lpstr>Advantages of fixed-point</vt:lpstr>
      <vt:lpstr>Advantages of fixed-point</vt:lpstr>
      <vt:lpstr>Overflow</vt:lpstr>
      <vt:lpstr>Famous overflow bugs in games</vt:lpstr>
      <vt:lpstr>Famous overflow bugs in games</vt:lpstr>
      <vt:lpstr>Signed Integers</vt:lpstr>
      <vt:lpstr>Signed Integers</vt:lpstr>
      <vt:lpstr>Signed Integers</vt:lpstr>
      <vt:lpstr>Signed Integers</vt:lpstr>
      <vt:lpstr>Signed Integers</vt:lpstr>
      <vt:lpstr>Signed Integers</vt:lpstr>
      <vt:lpstr>Signed Integers</vt:lpstr>
      <vt:lpstr>Signed Integers</vt:lpstr>
      <vt:lpstr>Signed Integers</vt:lpstr>
      <vt:lpstr>Signed Integers: Two’s complement</vt:lpstr>
      <vt:lpstr>Signed Integers: Two’s complement</vt:lpstr>
      <vt:lpstr>Signed Integers: Two’s complement</vt:lpstr>
      <vt:lpstr>Signed Integers: Two’s complement</vt:lpstr>
      <vt:lpstr>Overflow in Two’s complement</vt:lpstr>
      <vt:lpstr>Ranges in two’s complement</vt:lpstr>
      <vt:lpstr>Ranges in two’s complement</vt:lpstr>
      <vt:lpstr>Ranges in two’s complement</vt:lpstr>
      <vt:lpstr>Maximum range and abs()  function</vt:lpstr>
      <vt:lpstr>Presentación de PowerPoint</vt:lpstr>
      <vt:lpstr>Presentación de PowerPoint</vt:lpstr>
      <vt:lpstr>Youtube Overflow in 2014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Converting to/from two’s complement</vt:lpstr>
      <vt:lpstr>Counting set bits in a binary number</vt:lpstr>
      <vt:lpstr>Counting set bits in a binary number</vt:lpstr>
      <vt:lpstr>Counting set bits in a binary number: Population Count</vt:lpstr>
      <vt:lpstr>Counting set bits in a binary number: Population Count</vt:lpstr>
      <vt:lpstr>Counting set bits in a binary number: Population Count</vt:lpstr>
      <vt:lpstr>                    Recursive Population Count</vt:lpstr>
      <vt:lpstr>                    Recursive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</vt:lpstr>
      <vt:lpstr>“Parallel” Population Count for 32 bits</vt:lpstr>
      <vt:lpstr>Outline</vt:lpstr>
      <vt:lpstr>School Multiplication</vt:lpstr>
      <vt:lpstr>1st attempt: Divide-and-Conquer Multiplication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Recursive Implementation</vt:lpstr>
      <vt:lpstr>Time Complexity </vt:lpstr>
      <vt:lpstr>Time Complexity </vt:lpstr>
      <vt:lpstr>Karatsuba Multiplication (1962)</vt:lpstr>
      <vt:lpstr>Karatsuba Multiplication (1962)</vt:lpstr>
      <vt:lpstr>Karatsuba Recursive Calls</vt:lpstr>
      <vt:lpstr>Karatsuba Recursive Calls</vt:lpstr>
      <vt:lpstr>Karatsuba Recursive Calls</vt:lpstr>
      <vt:lpstr>Karatsuba Time Complexity</vt:lpstr>
      <vt:lpstr>Presentación de PowerPoint</vt:lpstr>
      <vt:lpstr>Presentación de PowerPoint</vt:lpstr>
      <vt:lpstr>Additional Links</vt:lpstr>
      <vt:lpstr>Outline</vt:lpstr>
      <vt:lpstr>The problem with fixed point…</vt:lpstr>
      <vt:lpstr>Floating point representation</vt:lpstr>
      <vt:lpstr>IEEE 754 standard for floating point representation</vt:lpstr>
      <vt:lpstr>IEEE 754 standard for floating point representation</vt:lpstr>
      <vt:lpstr>IEEE 754 standard for floating point representation</vt:lpstr>
      <vt:lpstr>IEEE 754 standard for floating point representation</vt:lpstr>
      <vt:lpstr>IEEE 754 standard for floating point representation</vt:lpstr>
      <vt:lpstr>IEEE 754 standard</vt:lpstr>
      <vt:lpstr>The problem with floating point…</vt:lpstr>
      <vt:lpstr>Additional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942</cp:revision>
  <dcterms:created xsi:type="dcterms:W3CDTF">2019-01-22T13:16:07Z</dcterms:created>
  <dcterms:modified xsi:type="dcterms:W3CDTF">2019-02-25T15:06:19Z</dcterms:modified>
</cp:coreProperties>
</file>