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3"/>
  </p:notesMasterIdLst>
  <p:sldIdLst>
    <p:sldId id="257" r:id="rId2"/>
    <p:sldId id="258" r:id="rId3"/>
    <p:sldId id="864" r:id="rId4"/>
    <p:sldId id="512" r:id="rId5"/>
    <p:sldId id="259" r:id="rId6"/>
    <p:sldId id="937" r:id="rId7"/>
    <p:sldId id="865" r:id="rId8"/>
    <p:sldId id="264" r:id="rId9"/>
    <p:sldId id="866" r:id="rId10"/>
    <p:sldId id="938" r:id="rId11"/>
    <p:sldId id="1119" r:id="rId12"/>
    <p:sldId id="939" r:id="rId13"/>
    <p:sldId id="941" r:id="rId14"/>
    <p:sldId id="942" r:id="rId15"/>
    <p:sldId id="943" r:id="rId16"/>
    <p:sldId id="944" r:id="rId17"/>
    <p:sldId id="945" r:id="rId18"/>
    <p:sldId id="946" r:id="rId19"/>
    <p:sldId id="947" r:id="rId20"/>
    <p:sldId id="949" r:id="rId21"/>
    <p:sldId id="950" r:id="rId22"/>
    <p:sldId id="951" r:id="rId23"/>
    <p:sldId id="952" r:id="rId24"/>
    <p:sldId id="953" r:id="rId25"/>
    <p:sldId id="954" r:id="rId26"/>
    <p:sldId id="955" r:id="rId27"/>
    <p:sldId id="956" r:id="rId28"/>
    <p:sldId id="957" r:id="rId29"/>
    <p:sldId id="958" r:id="rId30"/>
    <p:sldId id="959" r:id="rId31"/>
    <p:sldId id="960" r:id="rId32"/>
    <p:sldId id="961" r:id="rId33"/>
    <p:sldId id="962" r:id="rId34"/>
    <p:sldId id="963" r:id="rId35"/>
    <p:sldId id="964" r:id="rId36"/>
    <p:sldId id="965" r:id="rId37"/>
    <p:sldId id="966" r:id="rId38"/>
    <p:sldId id="967" r:id="rId39"/>
    <p:sldId id="972" r:id="rId40"/>
    <p:sldId id="968" r:id="rId41"/>
    <p:sldId id="969" r:id="rId42"/>
    <p:sldId id="970" r:id="rId43"/>
    <p:sldId id="971" r:id="rId44"/>
    <p:sldId id="973" r:id="rId45"/>
    <p:sldId id="974" r:id="rId46"/>
    <p:sldId id="975" r:id="rId47"/>
    <p:sldId id="976" r:id="rId48"/>
    <p:sldId id="977" r:id="rId49"/>
    <p:sldId id="978" r:id="rId50"/>
    <p:sldId id="979" r:id="rId51"/>
    <p:sldId id="980" r:id="rId52"/>
    <p:sldId id="981" r:id="rId53"/>
    <p:sldId id="982" r:id="rId54"/>
    <p:sldId id="983" r:id="rId55"/>
    <p:sldId id="984" r:id="rId56"/>
    <p:sldId id="985" r:id="rId57"/>
    <p:sldId id="986" r:id="rId58"/>
    <p:sldId id="987" r:id="rId59"/>
    <p:sldId id="988" r:id="rId60"/>
    <p:sldId id="989" r:id="rId61"/>
    <p:sldId id="990" r:id="rId62"/>
    <p:sldId id="991" r:id="rId63"/>
    <p:sldId id="992" r:id="rId64"/>
    <p:sldId id="993" r:id="rId65"/>
    <p:sldId id="994" r:id="rId66"/>
    <p:sldId id="995" r:id="rId67"/>
    <p:sldId id="996" r:id="rId68"/>
    <p:sldId id="997" r:id="rId69"/>
    <p:sldId id="998" r:id="rId70"/>
    <p:sldId id="999" r:id="rId71"/>
    <p:sldId id="1000" r:id="rId72"/>
    <p:sldId id="1001" r:id="rId73"/>
    <p:sldId id="1002" r:id="rId74"/>
    <p:sldId id="1003" r:id="rId75"/>
    <p:sldId id="1004" r:id="rId76"/>
    <p:sldId id="1005" r:id="rId77"/>
    <p:sldId id="1006" r:id="rId78"/>
    <p:sldId id="1007" r:id="rId79"/>
    <p:sldId id="1008" r:id="rId80"/>
    <p:sldId id="948" r:id="rId81"/>
    <p:sldId id="940" r:id="rId82"/>
    <p:sldId id="1009" r:id="rId83"/>
    <p:sldId id="1010" r:id="rId84"/>
    <p:sldId id="1012" r:id="rId85"/>
    <p:sldId id="1011" r:id="rId86"/>
    <p:sldId id="1013" r:id="rId87"/>
    <p:sldId id="1014" r:id="rId88"/>
    <p:sldId id="1016" r:id="rId89"/>
    <p:sldId id="1017" r:id="rId90"/>
    <p:sldId id="1018" r:id="rId91"/>
    <p:sldId id="1019" r:id="rId92"/>
    <p:sldId id="1020" r:id="rId93"/>
    <p:sldId id="1021" r:id="rId94"/>
    <p:sldId id="1022" r:id="rId95"/>
    <p:sldId id="1023" r:id="rId96"/>
    <p:sldId id="1024" r:id="rId97"/>
    <p:sldId id="1025" r:id="rId98"/>
    <p:sldId id="1026" r:id="rId99"/>
    <p:sldId id="1027" r:id="rId100"/>
    <p:sldId id="1028" r:id="rId101"/>
    <p:sldId id="1029" r:id="rId102"/>
    <p:sldId id="1030" r:id="rId103"/>
    <p:sldId id="1031" r:id="rId104"/>
    <p:sldId id="1032" r:id="rId105"/>
    <p:sldId id="1033" r:id="rId106"/>
    <p:sldId id="1034" r:id="rId107"/>
    <p:sldId id="1035" r:id="rId108"/>
    <p:sldId id="1036" r:id="rId109"/>
    <p:sldId id="1037" r:id="rId110"/>
    <p:sldId id="1038" r:id="rId111"/>
    <p:sldId id="1039" r:id="rId112"/>
    <p:sldId id="1040" r:id="rId113"/>
    <p:sldId id="1041" r:id="rId114"/>
    <p:sldId id="1042" r:id="rId115"/>
    <p:sldId id="1043" r:id="rId116"/>
    <p:sldId id="1045" r:id="rId117"/>
    <p:sldId id="1046" r:id="rId118"/>
    <p:sldId id="1047" r:id="rId119"/>
    <p:sldId id="1048" r:id="rId120"/>
    <p:sldId id="1049" r:id="rId121"/>
    <p:sldId id="1050" r:id="rId122"/>
    <p:sldId id="1051" r:id="rId123"/>
    <p:sldId id="1052" r:id="rId124"/>
    <p:sldId id="1053" r:id="rId125"/>
    <p:sldId id="1054" r:id="rId126"/>
    <p:sldId id="1055" r:id="rId127"/>
    <p:sldId id="1059" r:id="rId128"/>
    <p:sldId id="1060" r:id="rId129"/>
    <p:sldId id="1061" r:id="rId130"/>
    <p:sldId id="1062" r:id="rId131"/>
    <p:sldId id="1063" r:id="rId132"/>
    <p:sldId id="1064" r:id="rId133"/>
    <p:sldId id="1058" r:id="rId134"/>
    <p:sldId id="1065" r:id="rId135"/>
    <p:sldId id="1056" r:id="rId136"/>
    <p:sldId id="1066" r:id="rId137"/>
    <p:sldId id="1067" r:id="rId138"/>
    <p:sldId id="1068" r:id="rId139"/>
    <p:sldId id="1069" r:id="rId140"/>
    <p:sldId id="1070" r:id="rId141"/>
    <p:sldId id="1072" r:id="rId142"/>
    <p:sldId id="1071" r:id="rId143"/>
    <p:sldId id="1073" r:id="rId144"/>
    <p:sldId id="1074" r:id="rId145"/>
    <p:sldId id="1075" r:id="rId146"/>
    <p:sldId id="1076" r:id="rId147"/>
    <p:sldId id="1077" r:id="rId148"/>
    <p:sldId id="1078" r:id="rId149"/>
    <p:sldId id="1079" r:id="rId150"/>
    <p:sldId id="1080" r:id="rId151"/>
    <p:sldId id="1081" r:id="rId152"/>
    <p:sldId id="1082" r:id="rId153"/>
    <p:sldId id="1083" r:id="rId154"/>
    <p:sldId id="1084" r:id="rId155"/>
    <p:sldId id="1085" r:id="rId156"/>
    <p:sldId id="1086" r:id="rId157"/>
    <p:sldId id="1087" r:id="rId158"/>
    <p:sldId id="1088" r:id="rId159"/>
    <p:sldId id="1089" r:id="rId160"/>
    <p:sldId id="1090" r:id="rId161"/>
    <p:sldId id="1091" r:id="rId162"/>
    <p:sldId id="1092" r:id="rId163"/>
    <p:sldId id="1093" r:id="rId164"/>
    <p:sldId id="1094" r:id="rId165"/>
    <p:sldId id="1095" r:id="rId166"/>
    <p:sldId id="1096" r:id="rId167"/>
    <p:sldId id="1097" r:id="rId168"/>
    <p:sldId id="1098" r:id="rId169"/>
    <p:sldId id="1099" r:id="rId170"/>
    <p:sldId id="1100" r:id="rId171"/>
    <p:sldId id="1101" r:id="rId172"/>
    <p:sldId id="1102" r:id="rId173"/>
    <p:sldId id="1103" r:id="rId174"/>
    <p:sldId id="1104" r:id="rId175"/>
    <p:sldId id="1105" r:id="rId176"/>
    <p:sldId id="1106" r:id="rId177"/>
    <p:sldId id="1107" r:id="rId178"/>
    <p:sldId id="1108" r:id="rId179"/>
    <p:sldId id="1109" r:id="rId180"/>
    <p:sldId id="1110" r:id="rId181"/>
    <p:sldId id="1111" r:id="rId182"/>
    <p:sldId id="1112" r:id="rId183"/>
    <p:sldId id="1113" r:id="rId184"/>
    <p:sldId id="1114" r:id="rId185"/>
    <p:sldId id="1115" r:id="rId186"/>
    <p:sldId id="1116" r:id="rId187"/>
    <p:sldId id="1117" r:id="rId188"/>
    <p:sldId id="1118" r:id="rId189"/>
    <p:sldId id="1120" r:id="rId190"/>
    <p:sldId id="1121" r:id="rId191"/>
    <p:sldId id="1122" r:id="rId19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09" autoAdjust="0"/>
  </p:normalViewPr>
  <p:slideViewPr>
    <p:cSldViewPr snapToGrid="0" snapToObjects="1">
      <p:cViewPr>
        <p:scale>
          <a:sx n="90" d="100"/>
          <a:sy n="90" d="100"/>
        </p:scale>
        <p:origin x="-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notesMaster" Target="notesMasters/notesMaster1.xml"/><Relationship Id="rId194" Type="http://schemas.openxmlformats.org/officeDocument/2006/relationships/printerSettings" Target="printerSettings/printerSettings1.bin"/><Relationship Id="rId195" Type="http://schemas.openxmlformats.org/officeDocument/2006/relationships/presProps" Target="presProps.xml"/><Relationship Id="rId196" Type="http://schemas.openxmlformats.org/officeDocument/2006/relationships/viewProps" Target="viewProps.xml"/><Relationship Id="rId197" Type="http://schemas.openxmlformats.org/officeDocument/2006/relationships/theme" Target="theme/theme1.xml"/><Relationship Id="rId198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%20Gra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%20Grade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Hoja1!$D$3:$D$7</c:f>
              <c:strCache>
                <c:ptCount val="5"/>
                <c:pt idx="0">
                  <c:v>No attempt</c:v>
                </c:pt>
                <c:pt idx="1">
                  <c:v>mark &lt;40</c:v>
                </c:pt>
                <c:pt idx="2">
                  <c:v>&lt;=40 mark &lt;70</c:v>
                </c:pt>
                <c:pt idx="3">
                  <c:v>&lt;=70 mark &lt;90</c:v>
                </c:pt>
                <c:pt idx="4">
                  <c:v>mark&gt;90</c:v>
                </c:pt>
              </c:strCache>
            </c:strRef>
          </c:cat>
          <c:val>
            <c:numRef>
              <c:f>Hoja1!$E$3:$E$7</c:f>
              <c:numCache>
                <c:formatCode>General</c:formatCode>
                <c:ptCount val="5"/>
                <c:pt idx="0">
                  <c:v>24.0</c:v>
                </c:pt>
                <c:pt idx="1">
                  <c:v>18.0</c:v>
                </c:pt>
                <c:pt idx="2" formatCode="@">
                  <c:v>21.0</c:v>
                </c:pt>
                <c:pt idx="3" formatCode="@">
                  <c:v>22.0</c:v>
                </c:pt>
                <c:pt idx="4">
                  <c:v>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8509160"/>
        <c:axId val="1557188296"/>
      </c:barChart>
      <c:catAx>
        <c:axId val="203850916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7188296"/>
        <c:crosses val="autoZero"/>
        <c:auto val="1"/>
        <c:lblAlgn val="ctr"/>
        <c:lblOffset val="100"/>
        <c:noMultiLvlLbl val="0"/>
      </c:catAx>
      <c:valAx>
        <c:axId val="15571882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crossAx val="2038509160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Hoja1!$D$2:$D$6</c:f>
              <c:strCache>
                <c:ptCount val="5"/>
                <c:pt idx="0">
                  <c:v>No attempts</c:v>
                </c:pt>
                <c:pt idx="1">
                  <c:v>mark&lt;40</c:v>
                </c:pt>
                <c:pt idx="2">
                  <c:v>40&lt;=mark&lt;70</c:v>
                </c:pt>
                <c:pt idx="3">
                  <c:v>70&lt;=mark&lt;90</c:v>
                </c:pt>
                <c:pt idx="4">
                  <c:v>mark&gt;90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53.0</c:v>
                </c:pt>
                <c:pt idx="1">
                  <c:v>26.0</c:v>
                </c:pt>
                <c:pt idx="2">
                  <c:v>38.0</c:v>
                </c:pt>
                <c:pt idx="3">
                  <c:v>10.0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99725992"/>
        <c:axId val="1776318760"/>
      </c:barChart>
      <c:catAx>
        <c:axId val="-1999725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776318760"/>
        <c:crosses val="autoZero"/>
        <c:auto val="1"/>
        <c:lblAlgn val="ctr"/>
        <c:lblOffset val="100"/>
        <c:noMultiLvlLbl val="0"/>
      </c:catAx>
      <c:valAx>
        <c:axId val="1776318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9972599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67A4-FA06-8A45-8B1F-887522264EF2}" type="datetimeFigureOut">
              <a:rPr lang="es-ES" smtClean="0"/>
              <a:t>3/4/19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6D8-4FA0-7C4D-8074-DAAA0A7CDB2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D60-5E6C-1C43-A4A0-2F06BD136CBA}" type="datetimeFigureOut">
              <a:rPr lang="es-ES" smtClean="0"/>
              <a:t>3/4/19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SBxP4DJh9pk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997013"/>
            <a:ext cx="9160433" cy="842869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17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 descr="Screen Shot 2019-01-08 at 16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833" y="0"/>
            <a:ext cx="2387600" cy="812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2734235"/>
            <a:ext cx="9160433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DIN Condensed Bold"/>
                <a:cs typeface="DIN Condensed Bold"/>
              </a:rPr>
              <a:t>ALGORITHMS &amp; DATA STRUCTURES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810000"/>
            <a:ext cx="9160432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atin typeface="DIN Condensed Bold"/>
                <a:cs typeface="DIN Condensed Bold"/>
              </a:rPr>
              <a:t>DEPARTMENT OF COMPUTING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05692" y="6294432"/>
            <a:ext cx="13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DIN Condensed Bold"/>
                <a:cs typeface="DIN Condensed Bold"/>
              </a:rPr>
              <a:t>March</a:t>
            </a:r>
            <a:r>
              <a:rPr lang="es-ES" sz="2000" dirty="0" smtClean="0">
                <a:latin typeface="DIN Condensed Bold"/>
                <a:cs typeface="DIN Condensed Bold"/>
              </a:rPr>
              <a:t> 4, 2019</a:t>
            </a:r>
            <a:endParaRPr lang="es-ES" sz="2000" dirty="0"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09333" y="426155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PLEASE, DOWNLOAD WORKSHEET 17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844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Performance Limits of Comparison Sorts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227666"/>
            <a:ext cx="916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Comparison sorts: Sorting algorithms that compare pairs to determine the order of elements in the final list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61455"/>
              </p:ext>
            </p:extLst>
          </p:nvPr>
        </p:nvGraphicFramePr>
        <p:xfrm>
          <a:off x="832555" y="2666999"/>
          <a:ext cx="77611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4334"/>
                <a:gridCol w="3146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latin typeface="DIN Condensed Bold"/>
                          <a:cs typeface="DIN Condensed Bold"/>
                        </a:rPr>
                        <a:t>SORTING ALGORITHM</a:t>
                      </a:r>
                      <a:endParaRPr lang="es-ES" sz="2000" b="1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latin typeface="DIN Condensed Bold"/>
                          <a:cs typeface="DIN Condensed Bold"/>
                        </a:rPr>
                        <a:t>TIME COMPLEXITY</a:t>
                      </a:r>
                      <a:endParaRPr lang="es-ES" sz="2000" b="1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Bubble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Insertion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Selection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O(n</a:t>
                      </a:r>
                      <a:r>
                        <a:rPr lang="es-ES" sz="2000" baseline="30000" dirty="0" smtClean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)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Mergesort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Quicksort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Heapsort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O(n log n)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-16433" y="4542217"/>
            <a:ext cx="9144000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What if we need a sorting algorithm with a better time complexity? 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(lower than n log n)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5672667"/>
            <a:ext cx="9127567" cy="830997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FFFFF"/>
                </a:solidFill>
                <a:latin typeface="Arial Narrow"/>
                <a:cs typeface="Arial Narrow"/>
              </a:rPr>
              <a:t>Non-comparison sorts can achieve O(n) time complexity using operations different from comparisons</a:t>
            </a:r>
            <a:endParaRPr lang="en-GB" sz="2400" b="1" u="sng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083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2045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64013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7608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64950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4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173229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61899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06272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24263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4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511893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78938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829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19506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4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878779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89294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62579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8228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6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199570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47341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35212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671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95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510012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244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3639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8075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850443" y="6488668"/>
            <a:ext cx="233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can be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any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element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from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5624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6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2045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16018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80112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77772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60431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7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201451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48132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4588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04702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2219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6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497782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38196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2940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1737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34436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86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85055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29001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2226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7222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97699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13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Sorting by counting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58069"/>
              </p:ext>
            </p:extLst>
          </p:nvPr>
        </p:nvGraphicFramePr>
        <p:xfrm>
          <a:off x="1622778" y="6080044"/>
          <a:ext cx="60959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6001"/>
              </p:ext>
            </p:extLst>
          </p:nvPr>
        </p:nvGraphicFramePr>
        <p:xfrm>
          <a:off x="1622778" y="2602110"/>
          <a:ext cx="63217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178"/>
                <a:gridCol w="632178"/>
                <a:gridCol w="632178"/>
                <a:gridCol w="632178"/>
                <a:gridCol w="632178"/>
                <a:gridCol w="632178"/>
                <a:gridCol w="632178"/>
                <a:gridCol w="632178"/>
                <a:gridCol w="632178"/>
                <a:gridCol w="632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42559"/>
              </p:ext>
            </p:extLst>
          </p:nvPr>
        </p:nvGraphicFramePr>
        <p:xfrm>
          <a:off x="1622778" y="4681522"/>
          <a:ext cx="60959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622778" y="569782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Original Set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140943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000" dirty="0" smtClean="0">
                <a:latin typeface="Arial Narrow"/>
                <a:cs typeface="Arial Narrow"/>
              </a:rPr>
              <a:t>This array </a:t>
            </a:r>
            <a:r>
              <a:rPr lang="en-GB" sz="2000" dirty="0">
                <a:latin typeface="Arial Narrow"/>
                <a:cs typeface="Arial Narrow"/>
              </a:rPr>
              <a:t>stores </a:t>
            </a:r>
            <a:r>
              <a:rPr lang="en-GB" sz="2000" dirty="0" smtClean="0">
                <a:latin typeface="Arial Narrow"/>
                <a:cs typeface="Arial Narrow"/>
              </a:rPr>
              <a:t>the following information:</a:t>
            </a:r>
          </a:p>
          <a:p>
            <a:pPr marL="342900" lvl="1" indent="-342900">
              <a:buFontTx/>
              <a:buChar char="-"/>
            </a:pPr>
            <a:r>
              <a:rPr lang="en-GB" sz="2000" dirty="0" smtClean="0">
                <a:latin typeface="Arial Narrow"/>
                <a:cs typeface="Arial Narrow"/>
              </a:rPr>
              <a:t>Position k registers how many times number k appears </a:t>
            </a:r>
            <a:r>
              <a:rPr lang="en-GB" sz="2000" dirty="0">
                <a:latin typeface="Arial Narrow"/>
                <a:cs typeface="Arial Narrow"/>
              </a:rPr>
              <a:t>in a set. </a:t>
            </a:r>
            <a:endParaRPr lang="en-GB" sz="2000" dirty="0" smtClean="0">
              <a:latin typeface="Arial Narrow"/>
              <a:cs typeface="Arial Narrow"/>
            </a:endParaRPr>
          </a:p>
          <a:p>
            <a:pPr marL="342900" lvl="1" indent="-342900">
              <a:buFontTx/>
              <a:buChar char="-"/>
            </a:pPr>
            <a:r>
              <a:rPr lang="en-GB" sz="2000" dirty="0" smtClean="0">
                <a:latin typeface="Arial Narrow"/>
                <a:cs typeface="Arial Narrow"/>
              </a:rPr>
              <a:t>For </a:t>
            </a:r>
            <a:r>
              <a:rPr lang="en-GB" sz="2000" dirty="0">
                <a:latin typeface="Arial Narrow"/>
                <a:cs typeface="Arial Narrow"/>
              </a:rPr>
              <a:t>example, number 0 appears </a:t>
            </a:r>
            <a:r>
              <a:rPr lang="en-GB" sz="2000" dirty="0" smtClean="0">
                <a:latin typeface="Arial Narrow"/>
                <a:cs typeface="Arial Narrow"/>
              </a:rPr>
              <a:t>once, number 8 is not in the set</a:t>
            </a:r>
            <a:endParaRPr lang="es-ES_tradnl" sz="2000" dirty="0">
              <a:latin typeface="Arial Narrow"/>
              <a:cs typeface="Arial Narrow"/>
            </a:endParaRPr>
          </a:p>
          <a:p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8779" y="351330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000" smtClean="0">
                <a:latin typeface="Arial Narrow"/>
                <a:cs typeface="Arial Narrow"/>
              </a:rPr>
              <a:t>With this information, reconstruct the set of numbers, sorted from smallest to largest.</a:t>
            </a:r>
          </a:p>
          <a:p>
            <a:endParaRPr lang="en-GB" sz="200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22778" y="428141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29000" y="854924"/>
            <a:ext cx="167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1.1)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25720" y="2944728"/>
            <a:ext cx="6430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7F7F7F"/>
                </a:solidFill>
              </a:rPr>
              <a:t>[0]         [1]         [2]        [3]          [4]        [5]        [6]         [7]          [8]         [9]</a:t>
            </a:r>
            <a:endParaRPr lang="es-ES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4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30544" y="2165732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32017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34852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adroTexto 33"/>
          <p:cNvSpPr txBox="1"/>
          <p:nvPr/>
        </p:nvSpPr>
        <p:spPr>
          <a:xfrm>
            <a:off x="1897381" y="5604611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</a:t>
            </a:r>
            <a:endParaRPr lang="es-ES" sz="20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5961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28391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56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30544" y="247617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54110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13339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67113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68036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14504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6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4257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29662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66160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2221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28956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65765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8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153016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06968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94321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6037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88845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94561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496943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81166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63394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549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05404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34521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0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877940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97150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57456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2032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85002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51344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adroTexto 8"/>
          <p:cNvSpPr txBox="1"/>
          <p:nvPr/>
        </p:nvSpPr>
        <p:spPr>
          <a:xfrm>
            <a:off x="1552222" y="5277556"/>
            <a:ext cx="309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6911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17900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65182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59993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8053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64050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7456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adroTexto 8"/>
          <p:cNvSpPr txBox="1"/>
          <p:nvPr/>
        </p:nvSpPr>
        <p:spPr>
          <a:xfrm>
            <a:off x="1552222" y="5277556"/>
            <a:ext cx="309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4140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475335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81570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84512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37370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57864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07304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CuadroTexto 5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95735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32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42221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07342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26286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67507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05593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62927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CuadroTexto 5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72572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0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180885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41359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33821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13308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01253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5951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CuadroTexto 5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62119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9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Arial Narrow"/>
                <a:cs typeface="Arial Narrow"/>
              </a:rPr>
              <a:t>We do not compare </a:t>
            </a:r>
            <a:r>
              <a:rPr lang="en-GB" sz="2800" dirty="0" smtClean="0">
                <a:latin typeface="Arial Narrow"/>
                <a:cs typeface="Arial Narrow"/>
              </a:rPr>
              <a:t>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</a:t>
            </a:r>
            <a:r>
              <a:rPr lang="en-GB" sz="2800" b="1" dirty="0" smtClean="0">
                <a:latin typeface="Arial Narrow"/>
                <a:cs typeface="Arial Narrow"/>
              </a:rPr>
              <a:t>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00320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61121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(N </a:t>
            </a:r>
            <a:r>
              <a:rPr lang="es-ES" dirty="0" err="1" smtClean="0">
                <a:latin typeface="DIN Condensed Bold"/>
                <a:cs typeface="DIN Condensed Bold"/>
              </a:rPr>
              <a:t>elements</a:t>
            </a:r>
            <a:r>
              <a:rPr lang="es-ES" dirty="0" smtClean="0">
                <a:latin typeface="DIN Condensed Bold"/>
                <a:cs typeface="DIN Condensed Bold"/>
              </a:rPr>
              <a:t>)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64686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38" grpId="0"/>
      <p:bldP spid="39" grpId="0"/>
      <p:bldP spid="40" grpId="0"/>
      <p:bldP spid="4" grpId="0"/>
      <p:bldP spid="41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49132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89189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85723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74661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945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79560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CuadroTexto 5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44591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Agrupar 38"/>
          <p:cNvGrpSpPr/>
          <p:nvPr/>
        </p:nvGrpSpPr>
        <p:grpSpPr>
          <a:xfrm>
            <a:off x="7869810" y="3446391"/>
            <a:ext cx="428062" cy="315602"/>
            <a:chOff x="8781765" y="1128889"/>
            <a:chExt cx="319902" cy="315602"/>
          </a:xfrm>
        </p:grpSpPr>
        <p:cxnSp>
          <p:nvCxnSpPr>
            <p:cNvPr id="40" name="Conector recto 39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8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844102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03585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65339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24785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8180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52349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CuadroTexto 5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23783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Agrupar 38"/>
          <p:cNvGrpSpPr/>
          <p:nvPr/>
        </p:nvGrpSpPr>
        <p:grpSpPr>
          <a:xfrm>
            <a:off x="7869810" y="3446391"/>
            <a:ext cx="428062" cy="315602"/>
            <a:chOff x="8781765" y="1128889"/>
            <a:chExt cx="319902" cy="315602"/>
          </a:xfrm>
        </p:grpSpPr>
        <p:cxnSp>
          <p:nvCxnSpPr>
            <p:cNvPr id="40" name="Conector recto 39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adroTexto 8"/>
          <p:cNvSpPr txBox="1"/>
          <p:nvPr/>
        </p:nvSpPr>
        <p:spPr>
          <a:xfrm>
            <a:off x="1608667" y="5493223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F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4364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15927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97871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1302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99385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69087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907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CuadroTexto 5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0283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Agrupar 38"/>
          <p:cNvGrpSpPr/>
          <p:nvPr/>
        </p:nvGrpSpPr>
        <p:grpSpPr>
          <a:xfrm>
            <a:off x="7869810" y="3446391"/>
            <a:ext cx="428062" cy="315602"/>
            <a:chOff x="8781765" y="1128889"/>
            <a:chExt cx="319902" cy="315602"/>
          </a:xfrm>
        </p:grpSpPr>
        <p:cxnSp>
          <p:nvCxnSpPr>
            <p:cNvPr id="40" name="Conector recto 39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adroTexto 8"/>
          <p:cNvSpPr txBox="1"/>
          <p:nvPr/>
        </p:nvSpPr>
        <p:spPr>
          <a:xfrm>
            <a:off x="1608667" y="5493223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F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2243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47819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44588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1959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6910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5744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6892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Agrupar 38"/>
          <p:cNvGrpSpPr/>
          <p:nvPr/>
        </p:nvGrpSpPr>
        <p:grpSpPr>
          <a:xfrm>
            <a:off x="7869810" y="3446391"/>
            <a:ext cx="428062" cy="315602"/>
            <a:chOff x="8781765" y="1128889"/>
            <a:chExt cx="319902" cy="315602"/>
          </a:xfrm>
        </p:grpSpPr>
        <p:cxnSp>
          <p:nvCxnSpPr>
            <p:cNvPr id="40" name="Conector recto 39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85121"/>
              </p:ext>
            </p:extLst>
          </p:nvPr>
        </p:nvGraphicFramePr>
        <p:xfrm>
          <a:off x="3536253" y="592674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CuadroTexto 57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89123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5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873305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70882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22434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58284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1675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2535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Agrupar 38"/>
          <p:cNvGrpSpPr/>
          <p:nvPr/>
        </p:nvGrpSpPr>
        <p:grpSpPr>
          <a:xfrm>
            <a:off x="7869810" y="3446391"/>
            <a:ext cx="428062" cy="315602"/>
            <a:chOff x="8781765" y="1128889"/>
            <a:chExt cx="319902" cy="315602"/>
          </a:xfrm>
        </p:grpSpPr>
        <p:cxnSp>
          <p:nvCxnSpPr>
            <p:cNvPr id="40" name="Conector recto 39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3720"/>
              </p:ext>
            </p:extLst>
          </p:nvPr>
        </p:nvGraphicFramePr>
        <p:xfrm>
          <a:off x="3536253" y="592674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CuadroTexto 57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66497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7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161658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71908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50889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Agrupar 42"/>
          <p:cNvGrpSpPr/>
          <p:nvPr/>
        </p:nvGrpSpPr>
        <p:grpSpPr>
          <a:xfrm>
            <a:off x="6755446" y="1629196"/>
            <a:ext cx="428062" cy="315602"/>
            <a:chOff x="8781765" y="1128889"/>
            <a:chExt cx="319902" cy="315602"/>
          </a:xfrm>
        </p:grpSpPr>
        <p:cxnSp>
          <p:nvCxnSpPr>
            <p:cNvPr id="44" name="Conector recto 43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6102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Agrupar 46"/>
          <p:cNvGrpSpPr/>
          <p:nvPr/>
        </p:nvGrpSpPr>
        <p:grpSpPr>
          <a:xfrm>
            <a:off x="7128762" y="2869469"/>
            <a:ext cx="428062" cy="315602"/>
            <a:chOff x="8781765" y="1128889"/>
            <a:chExt cx="319902" cy="315602"/>
          </a:xfrm>
        </p:grpSpPr>
        <p:cxnSp>
          <p:nvCxnSpPr>
            <p:cNvPr id="48" name="Conector recto 47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36341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4" name="Agrupar 53"/>
          <p:cNvGrpSpPr/>
          <p:nvPr/>
        </p:nvGrpSpPr>
        <p:grpSpPr>
          <a:xfrm>
            <a:off x="8609533" y="2869469"/>
            <a:ext cx="428062" cy="315602"/>
            <a:chOff x="8781765" y="1128889"/>
            <a:chExt cx="319902" cy="315602"/>
          </a:xfrm>
        </p:grpSpPr>
        <p:cxnSp>
          <p:nvCxnSpPr>
            <p:cNvPr id="55" name="Conector recto 54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74855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Agrupar 38"/>
          <p:cNvGrpSpPr/>
          <p:nvPr/>
        </p:nvGrpSpPr>
        <p:grpSpPr>
          <a:xfrm>
            <a:off x="7869810" y="3446391"/>
            <a:ext cx="428062" cy="315602"/>
            <a:chOff x="8781765" y="1128889"/>
            <a:chExt cx="319902" cy="315602"/>
          </a:xfrm>
        </p:grpSpPr>
        <p:cxnSp>
          <p:nvCxnSpPr>
            <p:cNvPr id="40" name="Conector recto 39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84500"/>
              </p:ext>
            </p:extLst>
          </p:nvPr>
        </p:nvGraphicFramePr>
        <p:xfrm>
          <a:off x="3536253" y="592674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CuadroTexto 57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00850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44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66534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70831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33728"/>
              </p:ext>
            </p:extLst>
          </p:nvPr>
        </p:nvGraphicFramePr>
        <p:xfrm>
          <a:off x="4848588" y="5934463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3086"/>
              </p:ext>
            </p:extLst>
          </p:nvPr>
        </p:nvGraphicFramePr>
        <p:xfrm>
          <a:off x="4411143" y="5929665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46747"/>
              </p:ext>
            </p:extLst>
          </p:nvPr>
        </p:nvGraphicFramePr>
        <p:xfrm>
          <a:off x="3973698" y="592561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92458"/>
              </p:ext>
            </p:extLst>
          </p:nvPr>
        </p:nvGraphicFramePr>
        <p:xfrm>
          <a:off x="3536253" y="592674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CuadroTexto 57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76381"/>
              </p:ext>
            </p:extLst>
          </p:nvPr>
        </p:nvGraphicFramePr>
        <p:xfrm>
          <a:off x="7041444" y="5954888"/>
          <a:ext cx="3654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287889" y="5305778"/>
            <a:ext cx="3183466" cy="1312333"/>
          </a:xfrm>
          <a:prstGeom prst="rect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287889" y="493766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Solution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 B,A,D,C,E,F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53" name="Elipse 52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60" name="Elipse 59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61" name="Conector recto de flecha 60"/>
          <p:cNvCxnSpPr>
            <a:stCxn id="52" idx="4"/>
            <a:endCxn id="60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3" idx="3"/>
            <a:endCxn id="60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64" name="Conector recto de flecha 63"/>
          <p:cNvCxnSpPr>
            <a:stCxn id="53" idx="5"/>
            <a:endCxn id="63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66" name="Conector recto de flecha 65"/>
          <p:cNvCxnSpPr>
            <a:stCxn id="60" idx="4"/>
            <a:endCxn id="65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63" idx="4"/>
            <a:endCxn id="7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65" idx="6"/>
            <a:endCxn id="7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7790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903113"/>
            <a:ext cx="7419143" cy="507831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KahnTS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DynamicArray</a:t>
            </a:r>
            <a:r>
              <a:rPr lang="es-ES" dirty="0">
                <a:latin typeface="Consolas"/>
                <a:cs typeface="Consolas"/>
              </a:rPr>
              <a:t>(); S ← new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v ∈ </a:t>
            </a:r>
            <a:r>
              <a:rPr lang="cs-CZ" dirty="0" err="1">
                <a:latin typeface="Consolas"/>
                <a:cs typeface="Consolas"/>
              </a:rPr>
              <a:t>vertices</a:t>
            </a:r>
            <a:r>
              <a:rPr lang="cs-CZ" dirty="0">
                <a:latin typeface="Consolas"/>
                <a:cs typeface="Consolas"/>
              </a:rPr>
              <a:t>(G) ∧ ∄ 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: to(e)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insert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S,v</a:t>
            </a:r>
            <a:r>
              <a:rPr lang="cs-CZ" dirty="0">
                <a:latin typeface="Consolas"/>
                <a:cs typeface="Consolas"/>
              </a:rPr>
              <a:t>) 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▷ S: set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vertices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with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no incoming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edges</a:t>
            </a:r>
            <a:endParaRPr lang="cs-CZ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smtClean="0">
                <a:latin typeface="Consolas"/>
                <a:cs typeface="Consolas"/>
              </a:rPr>
              <a:t>end </a:t>
            </a:r>
            <a:r>
              <a:rPr lang="cs-CZ" b="1" dirty="0" err="1">
                <a:latin typeface="Consolas"/>
                <a:cs typeface="Consolas"/>
              </a:rPr>
              <a:t>for</a:t>
            </a:r>
            <a:endParaRPr lang="cs-CZ" b="1" dirty="0"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while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¬</a:t>
            </a:r>
            <a:r>
              <a:rPr lang="cs-CZ" dirty="0" err="1">
                <a:latin typeface="Consolas"/>
                <a:cs typeface="Consolas"/>
              </a:rPr>
              <a:t>empty</a:t>
            </a:r>
            <a:r>
              <a:rPr lang="cs-CZ" dirty="0">
                <a:latin typeface="Consolas"/>
                <a:cs typeface="Consolas"/>
              </a:rPr>
              <a:t>?(S)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v </a:t>
            </a:r>
            <a:r>
              <a:rPr lang="cs-CZ" dirty="0">
                <a:latin typeface="Consolas"/>
                <a:cs typeface="Consolas"/>
              </a:rPr>
              <a:t>← </a:t>
            </a:r>
            <a:r>
              <a:rPr lang="cs-CZ" dirty="0" err="1">
                <a:latin typeface="Consolas"/>
                <a:cs typeface="Consolas"/>
              </a:rPr>
              <a:t>select</a:t>
            </a:r>
            <a:r>
              <a:rPr lang="cs-CZ" dirty="0">
                <a:latin typeface="Consolas"/>
                <a:cs typeface="Consolas"/>
              </a:rPr>
              <a:t>!(S); </a:t>
            </a:r>
            <a:endParaRPr lang="cs-CZ" dirty="0" smtClean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	</a:t>
            </a:r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dirty="0" err="1" smtClean="0">
                <a:latin typeface="Consolas"/>
                <a:cs typeface="Consolas"/>
              </a:rPr>
              <a:t>push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L,v</a:t>
            </a:r>
            <a:r>
              <a:rPr lang="cs-CZ" dirty="0">
                <a:latin typeface="Consolas"/>
                <a:cs typeface="Consolas"/>
              </a:rPr>
              <a:t>) 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∧ </a:t>
            </a:r>
            <a:r>
              <a:rPr lang="cs-CZ" dirty="0" err="1">
                <a:latin typeface="Consolas"/>
                <a:cs typeface="Consolas"/>
              </a:rPr>
              <a:t>from</a:t>
            </a:r>
            <a:r>
              <a:rPr lang="cs-CZ" dirty="0">
                <a:latin typeface="Consolas"/>
                <a:cs typeface="Consolas"/>
              </a:rPr>
              <a:t>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	z </a:t>
            </a:r>
            <a:r>
              <a:rPr lang="cs-CZ" dirty="0">
                <a:latin typeface="Consolas"/>
                <a:cs typeface="Consolas"/>
              </a:rPr>
              <a:t>← to(e)</a:t>
            </a:r>
          </a:p>
          <a:p>
            <a:r>
              <a:rPr lang="cs-CZ" dirty="0" smtClean="0">
                <a:latin typeface="Consolas"/>
                <a:cs typeface="Consolas"/>
              </a:rPr>
              <a:t>			</a:t>
            </a:r>
            <a:r>
              <a:rPr lang="cs-CZ" dirty="0" err="1" smtClean="0">
                <a:latin typeface="Consolas"/>
                <a:cs typeface="Consolas"/>
              </a:rPr>
              <a:t>remove</a:t>
            </a:r>
            <a:r>
              <a:rPr lang="cs-CZ" dirty="0" err="1">
                <a:latin typeface="Consolas"/>
                <a:cs typeface="Consolas"/>
              </a:rPr>
              <a:t>-edge</a:t>
            </a:r>
            <a:r>
              <a:rPr lang="cs-CZ" dirty="0">
                <a:latin typeface="Consolas"/>
                <a:cs typeface="Consolas"/>
              </a:rPr>
              <a:t>!(</a:t>
            </a:r>
            <a:r>
              <a:rPr lang="cs-CZ" dirty="0" err="1">
                <a:latin typeface="Consolas"/>
                <a:cs typeface="Consolas"/>
              </a:rPr>
              <a:t>G,e</a:t>
            </a:r>
            <a:r>
              <a:rPr lang="cs-CZ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∄ f ∈ edges(G) : to(f) = z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insert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S,z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while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L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72556" y="4773431"/>
            <a:ext cx="5771444" cy="2031325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dirty="0" smtClean="0">
                <a:latin typeface="Arial Narrow"/>
                <a:cs typeface="Arial Narrow"/>
              </a:rPr>
              <a:t>While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dirty="0" smtClean="0">
                <a:latin typeface="Arial Narrow"/>
                <a:cs typeface="Arial Narrow"/>
              </a:rPr>
              <a:t>			2.1. Remove a vertex (v) from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and insert it into </a:t>
            </a:r>
            <a:r>
              <a:rPr lang="en-GB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2.2 For each </a:t>
            </a:r>
            <a:r>
              <a:rPr lang="en-GB" dirty="0" err="1" smtClean="0">
                <a:latin typeface="Arial Narrow"/>
                <a:cs typeface="Arial Narrow"/>
              </a:rPr>
              <a:t>outcoming</a:t>
            </a:r>
            <a:r>
              <a:rPr lang="en-GB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b. remove edge (</a:t>
            </a:r>
            <a:r>
              <a:rPr lang="en-GB" dirty="0" err="1" smtClean="0">
                <a:latin typeface="Arial Narrow"/>
                <a:cs typeface="Arial Narrow"/>
              </a:rPr>
              <a:t>v,z</a:t>
            </a:r>
            <a:r>
              <a:rPr lang="en-GB" dirty="0" smtClean="0">
                <a:latin typeface="Arial Narrow"/>
                <a:cs typeface="Arial Narrow"/>
              </a:rPr>
              <a:t>) from </a:t>
            </a:r>
            <a:r>
              <a:rPr lang="en-GB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5921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903113"/>
            <a:ext cx="7419143" cy="507831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KahnTS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DynamicArray</a:t>
            </a:r>
            <a:r>
              <a:rPr lang="es-ES" dirty="0">
                <a:latin typeface="Consolas"/>
                <a:cs typeface="Consolas"/>
              </a:rPr>
              <a:t>(); S ← new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v ∈ </a:t>
            </a:r>
            <a:r>
              <a:rPr lang="cs-CZ" dirty="0" err="1">
                <a:latin typeface="Consolas"/>
                <a:cs typeface="Consolas"/>
              </a:rPr>
              <a:t>vertices</a:t>
            </a:r>
            <a:r>
              <a:rPr lang="cs-CZ" dirty="0">
                <a:latin typeface="Consolas"/>
                <a:cs typeface="Consolas"/>
              </a:rPr>
              <a:t>(G) ∧ ∄ 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: to(e)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insert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S,v</a:t>
            </a:r>
            <a:r>
              <a:rPr lang="cs-CZ" dirty="0">
                <a:latin typeface="Consolas"/>
                <a:cs typeface="Consolas"/>
              </a:rPr>
              <a:t>) 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▷ S: set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vertices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with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no incoming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edges</a:t>
            </a:r>
            <a:endParaRPr lang="cs-CZ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smtClean="0">
                <a:latin typeface="Consolas"/>
                <a:cs typeface="Consolas"/>
              </a:rPr>
              <a:t>end </a:t>
            </a:r>
            <a:r>
              <a:rPr lang="cs-CZ" b="1" dirty="0" err="1">
                <a:latin typeface="Consolas"/>
                <a:cs typeface="Consolas"/>
              </a:rPr>
              <a:t>for</a:t>
            </a:r>
            <a:endParaRPr lang="cs-CZ" b="1" dirty="0"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while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¬</a:t>
            </a:r>
            <a:r>
              <a:rPr lang="cs-CZ" dirty="0" err="1">
                <a:latin typeface="Consolas"/>
                <a:cs typeface="Consolas"/>
              </a:rPr>
              <a:t>empty</a:t>
            </a:r>
            <a:r>
              <a:rPr lang="cs-CZ" dirty="0">
                <a:latin typeface="Consolas"/>
                <a:cs typeface="Consolas"/>
              </a:rPr>
              <a:t>?(S)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v </a:t>
            </a:r>
            <a:r>
              <a:rPr lang="cs-CZ" dirty="0">
                <a:latin typeface="Consolas"/>
                <a:cs typeface="Consolas"/>
              </a:rPr>
              <a:t>← </a:t>
            </a:r>
            <a:r>
              <a:rPr lang="cs-CZ" dirty="0" err="1">
                <a:latin typeface="Consolas"/>
                <a:cs typeface="Consolas"/>
              </a:rPr>
              <a:t>select</a:t>
            </a:r>
            <a:r>
              <a:rPr lang="cs-CZ" dirty="0">
                <a:latin typeface="Consolas"/>
                <a:cs typeface="Consolas"/>
              </a:rPr>
              <a:t>!(S); </a:t>
            </a:r>
            <a:endParaRPr lang="cs-CZ" dirty="0" smtClean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	</a:t>
            </a:r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dirty="0" err="1" smtClean="0">
                <a:latin typeface="Consolas"/>
                <a:cs typeface="Consolas"/>
              </a:rPr>
              <a:t>push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L,v</a:t>
            </a:r>
            <a:r>
              <a:rPr lang="cs-CZ" dirty="0">
                <a:latin typeface="Consolas"/>
                <a:cs typeface="Consolas"/>
              </a:rPr>
              <a:t>) 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∧ </a:t>
            </a:r>
            <a:r>
              <a:rPr lang="cs-CZ" dirty="0" err="1">
                <a:latin typeface="Consolas"/>
                <a:cs typeface="Consolas"/>
              </a:rPr>
              <a:t>from</a:t>
            </a:r>
            <a:r>
              <a:rPr lang="cs-CZ" dirty="0">
                <a:latin typeface="Consolas"/>
                <a:cs typeface="Consolas"/>
              </a:rPr>
              <a:t>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	z </a:t>
            </a:r>
            <a:r>
              <a:rPr lang="cs-CZ" dirty="0">
                <a:latin typeface="Consolas"/>
                <a:cs typeface="Consolas"/>
              </a:rPr>
              <a:t>← to(e)</a:t>
            </a:r>
          </a:p>
          <a:p>
            <a:r>
              <a:rPr lang="cs-CZ" dirty="0" smtClean="0">
                <a:latin typeface="Consolas"/>
                <a:cs typeface="Consolas"/>
              </a:rPr>
              <a:t>			</a:t>
            </a:r>
            <a:r>
              <a:rPr lang="cs-CZ" dirty="0" err="1" smtClean="0">
                <a:latin typeface="Consolas"/>
                <a:cs typeface="Consolas"/>
              </a:rPr>
              <a:t>remove</a:t>
            </a:r>
            <a:r>
              <a:rPr lang="cs-CZ" dirty="0" err="1">
                <a:latin typeface="Consolas"/>
                <a:cs typeface="Consolas"/>
              </a:rPr>
              <a:t>-edge</a:t>
            </a:r>
            <a:r>
              <a:rPr lang="cs-CZ" dirty="0">
                <a:latin typeface="Consolas"/>
                <a:cs typeface="Consolas"/>
              </a:rPr>
              <a:t>!(</a:t>
            </a:r>
            <a:r>
              <a:rPr lang="cs-CZ" dirty="0" err="1">
                <a:latin typeface="Consolas"/>
                <a:cs typeface="Consolas"/>
              </a:rPr>
              <a:t>G,e</a:t>
            </a:r>
            <a:r>
              <a:rPr lang="cs-CZ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∄ f ∈ edges(G) : to(f) = z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insert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S,z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while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L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72556" y="4773431"/>
            <a:ext cx="5771444" cy="2031325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dirty="0" smtClean="0">
                <a:latin typeface="Arial Narrow"/>
                <a:cs typeface="Arial Narrow"/>
              </a:rPr>
              <a:t>While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dirty="0" smtClean="0">
                <a:latin typeface="Arial Narrow"/>
                <a:cs typeface="Arial Narrow"/>
              </a:rPr>
              <a:t>			2.1. Remove a vertex (v) from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and insert it into </a:t>
            </a:r>
            <a:r>
              <a:rPr lang="en-GB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2.2 For each </a:t>
            </a:r>
            <a:r>
              <a:rPr lang="en-GB" dirty="0" err="1" smtClean="0">
                <a:latin typeface="Arial Narrow"/>
                <a:cs typeface="Arial Narrow"/>
              </a:rPr>
              <a:t>outcoming</a:t>
            </a:r>
            <a:r>
              <a:rPr lang="en-GB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b. remove edge (</a:t>
            </a:r>
            <a:r>
              <a:rPr lang="en-GB" dirty="0" err="1" smtClean="0">
                <a:latin typeface="Arial Narrow"/>
                <a:cs typeface="Arial Narrow"/>
              </a:rPr>
              <a:t>v,z</a:t>
            </a:r>
            <a:r>
              <a:rPr lang="en-GB" dirty="0" smtClean="0">
                <a:latin typeface="Arial Narrow"/>
                <a:cs typeface="Arial Narrow"/>
              </a:rPr>
              <a:t>) from </a:t>
            </a:r>
            <a:r>
              <a:rPr lang="en-GB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72556" y="4773431"/>
            <a:ext cx="5771444" cy="36301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-1" y="1496831"/>
            <a:ext cx="7419143" cy="84561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05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903113"/>
            <a:ext cx="7419143" cy="507831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KahnTS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DynamicArray</a:t>
            </a:r>
            <a:r>
              <a:rPr lang="es-ES" dirty="0">
                <a:latin typeface="Consolas"/>
                <a:cs typeface="Consolas"/>
              </a:rPr>
              <a:t>(); S ← new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v ∈ </a:t>
            </a:r>
            <a:r>
              <a:rPr lang="cs-CZ" dirty="0" err="1">
                <a:latin typeface="Consolas"/>
                <a:cs typeface="Consolas"/>
              </a:rPr>
              <a:t>vertices</a:t>
            </a:r>
            <a:r>
              <a:rPr lang="cs-CZ" dirty="0">
                <a:latin typeface="Consolas"/>
                <a:cs typeface="Consolas"/>
              </a:rPr>
              <a:t>(G) ∧ ∄ 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: to(e)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insert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S,v</a:t>
            </a:r>
            <a:r>
              <a:rPr lang="cs-CZ" dirty="0">
                <a:latin typeface="Consolas"/>
                <a:cs typeface="Consolas"/>
              </a:rPr>
              <a:t>) 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▷ S: set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vertices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with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no incoming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edges</a:t>
            </a:r>
            <a:endParaRPr lang="cs-CZ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smtClean="0">
                <a:latin typeface="Consolas"/>
                <a:cs typeface="Consolas"/>
              </a:rPr>
              <a:t>end </a:t>
            </a:r>
            <a:r>
              <a:rPr lang="cs-CZ" b="1" dirty="0" err="1">
                <a:latin typeface="Consolas"/>
                <a:cs typeface="Consolas"/>
              </a:rPr>
              <a:t>for</a:t>
            </a:r>
            <a:endParaRPr lang="cs-CZ" b="1" dirty="0"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while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¬</a:t>
            </a:r>
            <a:r>
              <a:rPr lang="cs-CZ" dirty="0" err="1">
                <a:latin typeface="Consolas"/>
                <a:cs typeface="Consolas"/>
              </a:rPr>
              <a:t>empty</a:t>
            </a:r>
            <a:r>
              <a:rPr lang="cs-CZ" dirty="0">
                <a:latin typeface="Consolas"/>
                <a:cs typeface="Consolas"/>
              </a:rPr>
              <a:t>?(S)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v </a:t>
            </a:r>
            <a:r>
              <a:rPr lang="cs-CZ" dirty="0">
                <a:latin typeface="Consolas"/>
                <a:cs typeface="Consolas"/>
              </a:rPr>
              <a:t>← </a:t>
            </a:r>
            <a:r>
              <a:rPr lang="cs-CZ" dirty="0" err="1">
                <a:latin typeface="Consolas"/>
                <a:cs typeface="Consolas"/>
              </a:rPr>
              <a:t>select</a:t>
            </a:r>
            <a:r>
              <a:rPr lang="cs-CZ" dirty="0">
                <a:latin typeface="Consolas"/>
                <a:cs typeface="Consolas"/>
              </a:rPr>
              <a:t>!(S); </a:t>
            </a:r>
            <a:endParaRPr lang="cs-CZ" dirty="0" smtClean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	</a:t>
            </a:r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dirty="0" err="1" smtClean="0">
                <a:latin typeface="Consolas"/>
                <a:cs typeface="Consolas"/>
              </a:rPr>
              <a:t>push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L,v</a:t>
            </a:r>
            <a:r>
              <a:rPr lang="cs-CZ" dirty="0">
                <a:latin typeface="Consolas"/>
                <a:cs typeface="Consolas"/>
              </a:rPr>
              <a:t>) 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∧ </a:t>
            </a:r>
            <a:r>
              <a:rPr lang="cs-CZ" dirty="0" err="1">
                <a:latin typeface="Consolas"/>
                <a:cs typeface="Consolas"/>
              </a:rPr>
              <a:t>from</a:t>
            </a:r>
            <a:r>
              <a:rPr lang="cs-CZ" dirty="0">
                <a:latin typeface="Consolas"/>
                <a:cs typeface="Consolas"/>
              </a:rPr>
              <a:t>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	z </a:t>
            </a:r>
            <a:r>
              <a:rPr lang="cs-CZ" dirty="0">
                <a:latin typeface="Consolas"/>
                <a:cs typeface="Consolas"/>
              </a:rPr>
              <a:t>← to(e)</a:t>
            </a:r>
          </a:p>
          <a:p>
            <a:r>
              <a:rPr lang="cs-CZ" dirty="0" smtClean="0">
                <a:latin typeface="Consolas"/>
                <a:cs typeface="Consolas"/>
              </a:rPr>
              <a:t>			</a:t>
            </a:r>
            <a:r>
              <a:rPr lang="cs-CZ" dirty="0" err="1" smtClean="0">
                <a:latin typeface="Consolas"/>
                <a:cs typeface="Consolas"/>
              </a:rPr>
              <a:t>remove</a:t>
            </a:r>
            <a:r>
              <a:rPr lang="cs-CZ" dirty="0" err="1">
                <a:latin typeface="Consolas"/>
                <a:cs typeface="Consolas"/>
              </a:rPr>
              <a:t>-edge</a:t>
            </a:r>
            <a:r>
              <a:rPr lang="cs-CZ" dirty="0">
                <a:latin typeface="Consolas"/>
                <a:cs typeface="Consolas"/>
              </a:rPr>
              <a:t>!(</a:t>
            </a:r>
            <a:r>
              <a:rPr lang="cs-CZ" dirty="0" err="1">
                <a:latin typeface="Consolas"/>
                <a:cs typeface="Consolas"/>
              </a:rPr>
              <a:t>G,e</a:t>
            </a:r>
            <a:r>
              <a:rPr lang="cs-CZ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∄ f ∈ edges(G) : to(f) = z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insert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S,z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while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L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72556" y="4773431"/>
            <a:ext cx="5771444" cy="2031325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dirty="0" smtClean="0">
                <a:latin typeface="Arial Narrow"/>
                <a:cs typeface="Arial Narrow"/>
              </a:rPr>
              <a:t>While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dirty="0" smtClean="0">
                <a:latin typeface="Arial Narrow"/>
                <a:cs typeface="Arial Narrow"/>
              </a:rPr>
              <a:t>			2.1. Remove a vertex (v) from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and insert it into </a:t>
            </a:r>
            <a:r>
              <a:rPr lang="en-GB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2.2 For each </a:t>
            </a:r>
            <a:r>
              <a:rPr lang="en-GB" dirty="0" err="1" smtClean="0">
                <a:latin typeface="Arial Narrow"/>
                <a:cs typeface="Arial Narrow"/>
              </a:rPr>
              <a:t>outcoming</a:t>
            </a:r>
            <a:r>
              <a:rPr lang="en-GB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b. remove edge (</a:t>
            </a:r>
            <a:r>
              <a:rPr lang="en-GB" dirty="0" err="1" smtClean="0">
                <a:latin typeface="Arial Narrow"/>
                <a:cs typeface="Arial Narrow"/>
              </a:rPr>
              <a:t>v,z</a:t>
            </a:r>
            <a:r>
              <a:rPr lang="en-GB" dirty="0" smtClean="0">
                <a:latin typeface="Arial Narrow"/>
                <a:cs typeface="Arial Narrow"/>
              </a:rPr>
              <a:t>) from </a:t>
            </a:r>
            <a:r>
              <a:rPr lang="en-GB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72556" y="5041540"/>
            <a:ext cx="5771444" cy="36301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-16433" y="2342444"/>
            <a:ext cx="7419143" cy="28222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9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We do not compare 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64415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41981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>
                <a:latin typeface="DIN Condensed Bold"/>
                <a:cs typeface="DIN Condensed Bold"/>
              </a:rPr>
              <a:t>(N </a:t>
            </a:r>
            <a:r>
              <a:rPr lang="es-ES" dirty="0" err="1">
                <a:latin typeface="DIN Condensed Bold"/>
                <a:cs typeface="DIN Condensed Bold"/>
              </a:rPr>
              <a:t>elements</a:t>
            </a:r>
            <a:r>
              <a:rPr lang="es-ES" dirty="0">
                <a:latin typeface="DIN Condensed Bold"/>
                <a:cs typeface="DIN Condensed Bold"/>
              </a:rPr>
              <a:t>)</a:t>
            </a:r>
          </a:p>
          <a:p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56781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2880656" y="4357515"/>
            <a:ext cx="491900" cy="811278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stCxn id="5" idx="4"/>
          </p:cNvCxnSpPr>
          <p:nvPr/>
        </p:nvCxnSpPr>
        <p:spPr>
          <a:xfrm flipH="1">
            <a:off x="1919111" y="5168793"/>
            <a:ext cx="1207495" cy="4229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" idx="4"/>
          </p:cNvCxnSpPr>
          <p:nvPr/>
        </p:nvCxnSpPr>
        <p:spPr>
          <a:xfrm flipH="1">
            <a:off x="2638778" y="5168793"/>
            <a:ext cx="487828" cy="4229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5" idx="4"/>
          </p:cNvCxnSpPr>
          <p:nvPr/>
        </p:nvCxnSpPr>
        <p:spPr>
          <a:xfrm>
            <a:off x="3126606" y="5168793"/>
            <a:ext cx="0" cy="4229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3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903113"/>
            <a:ext cx="7419143" cy="507831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KahnTS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DynamicArray</a:t>
            </a:r>
            <a:r>
              <a:rPr lang="es-ES" dirty="0">
                <a:latin typeface="Consolas"/>
                <a:cs typeface="Consolas"/>
              </a:rPr>
              <a:t>(); S ← new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v ∈ </a:t>
            </a:r>
            <a:r>
              <a:rPr lang="cs-CZ" dirty="0" err="1">
                <a:latin typeface="Consolas"/>
                <a:cs typeface="Consolas"/>
              </a:rPr>
              <a:t>vertices</a:t>
            </a:r>
            <a:r>
              <a:rPr lang="cs-CZ" dirty="0">
                <a:latin typeface="Consolas"/>
                <a:cs typeface="Consolas"/>
              </a:rPr>
              <a:t>(G) ∧ ∄ 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: to(e)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insert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S,v</a:t>
            </a:r>
            <a:r>
              <a:rPr lang="cs-CZ" dirty="0">
                <a:latin typeface="Consolas"/>
                <a:cs typeface="Consolas"/>
              </a:rPr>
              <a:t>) 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▷ S: set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vertices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with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no incoming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edges</a:t>
            </a:r>
            <a:endParaRPr lang="cs-CZ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smtClean="0">
                <a:latin typeface="Consolas"/>
                <a:cs typeface="Consolas"/>
              </a:rPr>
              <a:t>end </a:t>
            </a:r>
            <a:r>
              <a:rPr lang="cs-CZ" b="1" dirty="0" err="1">
                <a:latin typeface="Consolas"/>
                <a:cs typeface="Consolas"/>
              </a:rPr>
              <a:t>for</a:t>
            </a:r>
            <a:endParaRPr lang="cs-CZ" b="1" dirty="0"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while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¬</a:t>
            </a:r>
            <a:r>
              <a:rPr lang="cs-CZ" dirty="0" err="1">
                <a:latin typeface="Consolas"/>
                <a:cs typeface="Consolas"/>
              </a:rPr>
              <a:t>empty</a:t>
            </a:r>
            <a:r>
              <a:rPr lang="cs-CZ" dirty="0">
                <a:latin typeface="Consolas"/>
                <a:cs typeface="Consolas"/>
              </a:rPr>
              <a:t>?(S)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v </a:t>
            </a:r>
            <a:r>
              <a:rPr lang="cs-CZ" dirty="0">
                <a:latin typeface="Consolas"/>
                <a:cs typeface="Consolas"/>
              </a:rPr>
              <a:t>← </a:t>
            </a:r>
            <a:r>
              <a:rPr lang="cs-CZ" dirty="0" err="1">
                <a:latin typeface="Consolas"/>
                <a:cs typeface="Consolas"/>
              </a:rPr>
              <a:t>select</a:t>
            </a:r>
            <a:r>
              <a:rPr lang="cs-CZ" dirty="0">
                <a:latin typeface="Consolas"/>
                <a:cs typeface="Consolas"/>
              </a:rPr>
              <a:t>!(S); </a:t>
            </a:r>
            <a:endParaRPr lang="cs-CZ" dirty="0" smtClean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	</a:t>
            </a:r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dirty="0" err="1" smtClean="0">
                <a:latin typeface="Consolas"/>
                <a:cs typeface="Consolas"/>
              </a:rPr>
              <a:t>push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L,v</a:t>
            </a:r>
            <a:r>
              <a:rPr lang="cs-CZ" dirty="0">
                <a:latin typeface="Consolas"/>
                <a:cs typeface="Consolas"/>
              </a:rPr>
              <a:t>) 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∧ </a:t>
            </a:r>
            <a:r>
              <a:rPr lang="cs-CZ" dirty="0" err="1">
                <a:latin typeface="Consolas"/>
                <a:cs typeface="Consolas"/>
              </a:rPr>
              <a:t>from</a:t>
            </a:r>
            <a:r>
              <a:rPr lang="cs-CZ" dirty="0">
                <a:latin typeface="Consolas"/>
                <a:cs typeface="Consolas"/>
              </a:rPr>
              <a:t>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	z </a:t>
            </a:r>
            <a:r>
              <a:rPr lang="cs-CZ" dirty="0">
                <a:latin typeface="Consolas"/>
                <a:cs typeface="Consolas"/>
              </a:rPr>
              <a:t>← to(e)</a:t>
            </a:r>
          </a:p>
          <a:p>
            <a:r>
              <a:rPr lang="cs-CZ" dirty="0" smtClean="0">
                <a:latin typeface="Consolas"/>
                <a:cs typeface="Consolas"/>
              </a:rPr>
              <a:t>			</a:t>
            </a:r>
            <a:r>
              <a:rPr lang="cs-CZ" dirty="0" err="1" smtClean="0">
                <a:latin typeface="Consolas"/>
                <a:cs typeface="Consolas"/>
              </a:rPr>
              <a:t>remove</a:t>
            </a:r>
            <a:r>
              <a:rPr lang="cs-CZ" dirty="0" err="1">
                <a:latin typeface="Consolas"/>
                <a:cs typeface="Consolas"/>
              </a:rPr>
              <a:t>-edge</a:t>
            </a:r>
            <a:r>
              <a:rPr lang="cs-CZ" dirty="0">
                <a:latin typeface="Consolas"/>
                <a:cs typeface="Consolas"/>
              </a:rPr>
              <a:t>!(</a:t>
            </a:r>
            <a:r>
              <a:rPr lang="cs-CZ" dirty="0" err="1">
                <a:latin typeface="Consolas"/>
                <a:cs typeface="Consolas"/>
              </a:rPr>
              <a:t>G,e</a:t>
            </a:r>
            <a:r>
              <a:rPr lang="cs-CZ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∄ f ∈ edges(G) : to(f) = z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insert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S,z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while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L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72556" y="4773431"/>
            <a:ext cx="5771444" cy="2031325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dirty="0" smtClean="0">
                <a:latin typeface="Arial Narrow"/>
                <a:cs typeface="Arial Narrow"/>
              </a:rPr>
              <a:t>While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dirty="0" smtClean="0">
                <a:latin typeface="Arial Narrow"/>
                <a:cs typeface="Arial Narrow"/>
              </a:rPr>
              <a:t>			2.1. Remove a vertex (v) from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and insert it into </a:t>
            </a:r>
            <a:r>
              <a:rPr lang="en-GB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2.2 For each </a:t>
            </a:r>
            <a:r>
              <a:rPr lang="en-GB" dirty="0" err="1" smtClean="0">
                <a:latin typeface="Arial Narrow"/>
                <a:cs typeface="Arial Narrow"/>
              </a:rPr>
              <a:t>outcoming</a:t>
            </a:r>
            <a:r>
              <a:rPr lang="en-GB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b. remove edge (</a:t>
            </a:r>
            <a:r>
              <a:rPr lang="en-GB" dirty="0" err="1" smtClean="0">
                <a:latin typeface="Arial Narrow"/>
                <a:cs typeface="Arial Narrow"/>
              </a:rPr>
              <a:t>v,z</a:t>
            </a:r>
            <a:r>
              <a:rPr lang="en-GB" dirty="0" smtClean="0">
                <a:latin typeface="Arial Narrow"/>
                <a:cs typeface="Arial Narrow"/>
              </a:rPr>
              <a:t>) from </a:t>
            </a:r>
            <a:r>
              <a:rPr lang="en-GB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72556" y="5321823"/>
            <a:ext cx="5771444" cy="36301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-16433" y="2638778"/>
            <a:ext cx="7419143" cy="550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80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903113"/>
            <a:ext cx="7419143" cy="507831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KahnTS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DynamicArray</a:t>
            </a:r>
            <a:r>
              <a:rPr lang="es-ES" dirty="0">
                <a:latin typeface="Consolas"/>
                <a:cs typeface="Consolas"/>
              </a:rPr>
              <a:t>(); S ← new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v ∈ </a:t>
            </a:r>
            <a:r>
              <a:rPr lang="cs-CZ" dirty="0" err="1">
                <a:latin typeface="Consolas"/>
                <a:cs typeface="Consolas"/>
              </a:rPr>
              <a:t>vertices</a:t>
            </a:r>
            <a:r>
              <a:rPr lang="cs-CZ" dirty="0">
                <a:latin typeface="Consolas"/>
                <a:cs typeface="Consolas"/>
              </a:rPr>
              <a:t>(G) ∧ ∄ 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: to(e)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insert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S,v</a:t>
            </a:r>
            <a:r>
              <a:rPr lang="cs-CZ" dirty="0">
                <a:latin typeface="Consolas"/>
                <a:cs typeface="Consolas"/>
              </a:rPr>
              <a:t>) 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▷ S: set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of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vertices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with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no incoming </a:t>
            </a:r>
            <a:r>
              <a:rPr lang="cs-CZ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edges</a:t>
            </a:r>
            <a:endParaRPr lang="cs-CZ" sz="14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smtClean="0">
                <a:latin typeface="Consolas"/>
                <a:cs typeface="Consolas"/>
              </a:rPr>
              <a:t>end </a:t>
            </a:r>
            <a:r>
              <a:rPr lang="cs-CZ" b="1" dirty="0" err="1">
                <a:latin typeface="Consolas"/>
                <a:cs typeface="Consolas"/>
              </a:rPr>
              <a:t>for</a:t>
            </a:r>
            <a:endParaRPr lang="cs-CZ" b="1" dirty="0">
              <a:latin typeface="Consolas"/>
              <a:cs typeface="Consolas"/>
            </a:endParaRP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while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¬</a:t>
            </a:r>
            <a:r>
              <a:rPr lang="cs-CZ" dirty="0" err="1">
                <a:latin typeface="Consolas"/>
                <a:cs typeface="Consolas"/>
              </a:rPr>
              <a:t>empty</a:t>
            </a:r>
            <a:r>
              <a:rPr lang="cs-CZ" dirty="0">
                <a:latin typeface="Consolas"/>
                <a:cs typeface="Consolas"/>
              </a:rPr>
              <a:t>?(S)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v </a:t>
            </a:r>
            <a:r>
              <a:rPr lang="cs-CZ" dirty="0">
                <a:latin typeface="Consolas"/>
                <a:cs typeface="Consolas"/>
              </a:rPr>
              <a:t>← </a:t>
            </a:r>
            <a:r>
              <a:rPr lang="cs-CZ" dirty="0" err="1">
                <a:latin typeface="Consolas"/>
                <a:cs typeface="Consolas"/>
              </a:rPr>
              <a:t>select</a:t>
            </a:r>
            <a:r>
              <a:rPr lang="cs-CZ" dirty="0">
                <a:latin typeface="Consolas"/>
                <a:cs typeface="Consolas"/>
              </a:rPr>
              <a:t>!(S); </a:t>
            </a:r>
            <a:endParaRPr lang="cs-CZ" dirty="0" smtClean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	</a:t>
            </a:r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dirty="0" err="1" smtClean="0">
                <a:latin typeface="Consolas"/>
                <a:cs typeface="Consolas"/>
              </a:rPr>
              <a:t>push</a:t>
            </a:r>
            <a:r>
              <a:rPr lang="cs-CZ" dirty="0">
                <a:latin typeface="Consolas"/>
                <a:cs typeface="Consolas"/>
              </a:rPr>
              <a:t>(</a:t>
            </a:r>
            <a:r>
              <a:rPr lang="cs-CZ" dirty="0" err="1">
                <a:latin typeface="Consolas"/>
                <a:cs typeface="Consolas"/>
              </a:rPr>
              <a:t>L,v</a:t>
            </a:r>
            <a:r>
              <a:rPr lang="cs-CZ" dirty="0">
                <a:latin typeface="Consolas"/>
                <a:cs typeface="Consolas"/>
              </a:rPr>
              <a:t>) 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e ∈ </a:t>
            </a:r>
            <a:r>
              <a:rPr lang="cs-CZ" dirty="0" err="1">
                <a:latin typeface="Consolas"/>
                <a:cs typeface="Consolas"/>
              </a:rPr>
              <a:t>edges</a:t>
            </a:r>
            <a:r>
              <a:rPr lang="cs-CZ" dirty="0">
                <a:latin typeface="Consolas"/>
                <a:cs typeface="Consolas"/>
              </a:rPr>
              <a:t>(G) ∧ </a:t>
            </a:r>
            <a:r>
              <a:rPr lang="cs-CZ" dirty="0" err="1">
                <a:latin typeface="Consolas"/>
                <a:cs typeface="Consolas"/>
              </a:rPr>
              <a:t>from</a:t>
            </a:r>
            <a:r>
              <a:rPr lang="cs-CZ" dirty="0">
                <a:latin typeface="Consolas"/>
                <a:cs typeface="Consolas"/>
              </a:rPr>
              <a:t>(e) = v </a:t>
            </a:r>
            <a:r>
              <a:rPr lang="cs-CZ" b="1" dirty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	z </a:t>
            </a:r>
            <a:r>
              <a:rPr lang="cs-CZ" dirty="0">
                <a:latin typeface="Consolas"/>
                <a:cs typeface="Consolas"/>
              </a:rPr>
              <a:t>← to(e)</a:t>
            </a:r>
          </a:p>
          <a:p>
            <a:r>
              <a:rPr lang="cs-CZ" dirty="0" smtClean="0">
                <a:latin typeface="Consolas"/>
                <a:cs typeface="Consolas"/>
              </a:rPr>
              <a:t>			</a:t>
            </a:r>
            <a:r>
              <a:rPr lang="cs-CZ" dirty="0" err="1" smtClean="0">
                <a:latin typeface="Consolas"/>
                <a:cs typeface="Consolas"/>
              </a:rPr>
              <a:t>remove</a:t>
            </a:r>
            <a:r>
              <a:rPr lang="cs-CZ" dirty="0" err="1">
                <a:latin typeface="Consolas"/>
                <a:cs typeface="Consolas"/>
              </a:rPr>
              <a:t>-edge</a:t>
            </a:r>
            <a:r>
              <a:rPr lang="cs-CZ" dirty="0">
                <a:latin typeface="Consolas"/>
                <a:cs typeface="Consolas"/>
              </a:rPr>
              <a:t>!(</a:t>
            </a:r>
            <a:r>
              <a:rPr lang="cs-CZ" dirty="0" err="1">
                <a:latin typeface="Consolas"/>
                <a:cs typeface="Consolas"/>
              </a:rPr>
              <a:t>G,e</a:t>
            </a:r>
            <a:r>
              <a:rPr lang="cs-CZ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∄ f ∈ edges(G) : to(f) = z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insert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S,z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while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L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189111"/>
            <a:ext cx="7419143" cy="1876778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3372556" y="4773431"/>
            <a:ext cx="5771444" cy="2031325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dirty="0" smtClean="0">
                <a:latin typeface="Arial Narrow"/>
                <a:cs typeface="Arial Narrow"/>
              </a:rPr>
              <a:t>While set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dirty="0" smtClean="0">
                <a:latin typeface="Arial Narrow"/>
                <a:cs typeface="Arial Narrow"/>
              </a:rPr>
              <a:t>			2.1. Remove a vertex (v) from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  <a:r>
              <a:rPr lang="en-GB" dirty="0" smtClean="0">
                <a:latin typeface="Arial Narrow"/>
                <a:cs typeface="Arial Narrow"/>
              </a:rPr>
              <a:t> and insert it into </a:t>
            </a:r>
            <a:r>
              <a:rPr lang="en-GB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2.2 For each </a:t>
            </a:r>
            <a:r>
              <a:rPr lang="en-GB" dirty="0" err="1" smtClean="0">
                <a:latin typeface="Arial Narrow"/>
                <a:cs typeface="Arial Narrow"/>
              </a:rPr>
              <a:t>outcoming</a:t>
            </a:r>
            <a:r>
              <a:rPr lang="en-GB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b. remove edge (</a:t>
            </a:r>
            <a:r>
              <a:rPr lang="en-GB" dirty="0" err="1" smtClean="0">
                <a:latin typeface="Arial Narrow"/>
                <a:cs typeface="Arial Narrow"/>
              </a:rPr>
              <a:t>v,z</a:t>
            </a:r>
            <a:r>
              <a:rPr lang="en-GB" dirty="0" smtClean="0">
                <a:latin typeface="Arial Narrow"/>
                <a:cs typeface="Arial Narrow"/>
              </a:rPr>
              <a:t>) from </a:t>
            </a:r>
            <a:r>
              <a:rPr lang="en-GB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dirty="0">
                <a:latin typeface="Arial Narrow"/>
                <a:cs typeface="Arial Narrow"/>
              </a:rPr>
              <a:t>	</a:t>
            </a:r>
            <a:r>
              <a:rPr lang="en-GB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72556" y="5618414"/>
            <a:ext cx="5771444" cy="1186342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4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0" y="1521269"/>
            <a:ext cx="6471355" cy="378565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>
                <a:latin typeface="Arial Narrow"/>
                <a:cs typeface="Arial Narrow"/>
              </a:rPr>
              <a:t>The main idea behind Kahn’s Algorithm:</a:t>
            </a:r>
          </a:p>
          <a:p>
            <a:pPr algn="just"/>
            <a:r>
              <a:rPr lang="en-GB" sz="2400" dirty="0" smtClean="0">
                <a:latin typeface="Arial Narrow"/>
                <a:cs typeface="Arial Narrow"/>
              </a:rPr>
              <a:t>Every time a node does not have incoming edges, it is ready to be inserted in the final solution</a:t>
            </a:r>
          </a:p>
          <a:p>
            <a:pPr algn="just"/>
            <a:endParaRPr lang="en-GB" sz="2400" dirty="0" smtClean="0">
              <a:latin typeface="Arial Narrow"/>
              <a:cs typeface="Arial Narrow"/>
            </a:endParaRPr>
          </a:p>
          <a:p>
            <a:pPr algn="just"/>
            <a:r>
              <a:rPr lang="en-GB" sz="2400" b="1" dirty="0" smtClean="0">
                <a:latin typeface="Arial Narrow"/>
                <a:cs typeface="Arial Narrow"/>
              </a:rPr>
              <a:t>Thus:</a:t>
            </a:r>
          </a:p>
          <a:p>
            <a:pPr marL="342900" indent="-342900" algn="just">
              <a:buFontTx/>
              <a:buChar char="-"/>
            </a:pPr>
            <a:r>
              <a:rPr lang="en-GB" sz="2400" dirty="0" smtClean="0">
                <a:latin typeface="Arial Narrow"/>
                <a:cs typeface="Arial Narrow"/>
              </a:rPr>
              <a:t>Nodes without incoming edges do not need extra processing, they can go directly into the final solution</a:t>
            </a:r>
          </a:p>
          <a:p>
            <a:pPr marL="342900" indent="-342900" algn="just">
              <a:buFontTx/>
              <a:buChar char="-"/>
            </a:pPr>
            <a:r>
              <a:rPr lang="en-GB" sz="2400" dirty="0" smtClean="0">
                <a:latin typeface="Arial Narrow"/>
                <a:cs typeface="Arial Narrow"/>
              </a:rPr>
              <a:t>Nodes with incoming edges need extra processing (making sure we have processed all its parents)</a:t>
            </a:r>
          </a:p>
          <a:p>
            <a:pPr algn="just"/>
            <a:endParaRPr lang="en-GB" sz="2400" dirty="0" smtClean="0">
              <a:latin typeface="Arial Narrow"/>
              <a:cs typeface="Arial Narrow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53" name="Elipse 52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60" name="Elipse 59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61" name="Conector recto de flecha 60"/>
          <p:cNvCxnSpPr>
            <a:stCxn id="52" idx="4"/>
            <a:endCxn id="60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3" idx="3"/>
            <a:endCxn id="60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64" name="Conector recto de flecha 63"/>
          <p:cNvCxnSpPr>
            <a:stCxn id="53" idx="5"/>
            <a:endCxn id="63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66" name="Conector recto de flecha 65"/>
          <p:cNvCxnSpPr>
            <a:stCxn id="60" idx="4"/>
            <a:endCxn id="65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63" idx="4"/>
            <a:endCxn id="7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65" idx="6"/>
            <a:endCxn id="7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1061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Depth-First Topological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-2322" y="1786997"/>
            <a:ext cx="6366433" cy="1785104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Store all vertices in set </a:t>
            </a:r>
            <a:r>
              <a:rPr lang="en-GB" sz="2200" b="1" dirty="0" smtClean="0">
                <a:latin typeface="Arial Narrow"/>
                <a:cs typeface="Arial Narrow"/>
              </a:rPr>
              <a:t>U </a:t>
            </a:r>
            <a:r>
              <a:rPr lang="en-GB" sz="22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>
                <a:latin typeface="Arial Narrow"/>
                <a:cs typeface="Arial Narrow"/>
              </a:rPr>
              <a:t>U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2200" b="1" dirty="0" smtClean="0">
                <a:latin typeface="Arial Narrow"/>
                <a:cs typeface="Arial Narrow"/>
              </a:rPr>
              <a:t>U</a:t>
            </a:r>
            <a:r>
              <a:rPr lang="en-GB" sz="22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2200" b="1" dirty="0">
                <a:latin typeface="Arial Narrow"/>
                <a:cs typeface="Arial Narrow"/>
              </a:rPr>
              <a:t>	</a:t>
            </a:r>
            <a:r>
              <a:rPr lang="en-GB" sz="2200" b="1" dirty="0" smtClean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8755" y="4683017"/>
            <a:ext cx="6366433" cy="2123658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If v is in </a:t>
            </a:r>
            <a:r>
              <a:rPr lang="en-GB" sz="2200" b="1" dirty="0" smtClean="0">
                <a:latin typeface="Arial Narrow"/>
                <a:cs typeface="Arial Narrow"/>
              </a:rPr>
              <a:t>P</a:t>
            </a:r>
            <a:r>
              <a:rPr lang="en-GB" sz="22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Delete v from </a:t>
            </a:r>
            <a:r>
              <a:rPr lang="en-GB" sz="2200" b="1" dirty="0" smtClean="0">
                <a:latin typeface="Arial Narrow"/>
                <a:cs typeface="Arial Narrow"/>
              </a:rPr>
              <a:t>U</a:t>
            </a:r>
            <a:r>
              <a:rPr lang="en-GB" sz="2200" dirty="0" smtClean="0">
                <a:latin typeface="Arial Narrow"/>
                <a:cs typeface="Arial Narrow"/>
              </a:rPr>
              <a:t> and store it in </a:t>
            </a:r>
            <a:r>
              <a:rPr lang="en-GB" sz="2200" b="1" dirty="0" smtClean="0">
                <a:latin typeface="Arial Narrow"/>
                <a:cs typeface="Arial Narrow"/>
              </a:rPr>
              <a:t>T</a:t>
            </a:r>
            <a:r>
              <a:rPr lang="en-GB" sz="22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22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</a:t>
            </a:r>
            <a:r>
              <a:rPr lang="en-GB" sz="2200" dirty="0">
                <a:latin typeface="Arial Narrow"/>
                <a:cs typeface="Arial Narrow"/>
              </a:rPr>
              <a:t>3</a:t>
            </a:r>
            <a:r>
              <a:rPr lang="en-GB" sz="22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2200" dirty="0" smtClean="0">
                <a:latin typeface="Arial Narrow"/>
                <a:cs typeface="Arial Narrow"/>
              </a:rPr>
              <a:t>Delete v from </a:t>
            </a:r>
            <a:r>
              <a:rPr lang="en-GB" sz="2200" b="1" dirty="0" smtClean="0">
                <a:latin typeface="Arial Narrow"/>
                <a:cs typeface="Arial Narrow"/>
              </a:rPr>
              <a:t>T</a:t>
            </a:r>
            <a:r>
              <a:rPr lang="en-GB" sz="2200" dirty="0" smtClean="0">
                <a:latin typeface="Arial Narrow"/>
                <a:cs typeface="Arial Narrow"/>
              </a:rPr>
              <a:t> and store it in </a:t>
            </a:r>
            <a:r>
              <a:rPr lang="en-GB" sz="2200" b="1" dirty="0" smtClean="0">
                <a:latin typeface="Arial Narrow"/>
                <a:cs typeface="Arial Narrow"/>
              </a:rPr>
              <a:t>P</a:t>
            </a:r>
            <a:r>
              <a:rPr lang="en-GB" sz="22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2200" dirty="0" smtClean="0">
                <a:latin typeface="Arial Narrow"/>
                <a:cs typeface="Arial Narrow"/>
              </a:rPr>
              <a:t>Insert v in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  <a:r>
              <a:rPr lang="en-GB" sz="2200" b="1" dirty="0">
                <a:latin typeface="Arial Narrow"/>
                <a:cs typeface="Arial Narrow"/>
              </a:rPr>
              <a:t>	</a:t>
            </a:r>
            <a:r>
              <a:rPr lang="en-GB" sz="2200" b="1" dirty="0" smtClean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-16433" y="386589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Vertex v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6804378" y="1010886"/>
            <a:ext cx="2000958" cy="2879812"/>
            <a:chOff x="6804378" y="1010886"/>
            <a:chExt cx="2000958" cy="2879812"/>
          </a:xfrm>
        </p:grpSpPr>
        <p:sp>
          <p:nvSpPr>
            <p:cNvPr id="22" name="Elipse 21"/>
            <p:cNvSpPr/>
            <p:nvPr/>
          </p:nvSpPr>
          <p:spPr>
            <a:xfrm>
              <a:off x="7586135" y="1010886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A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813341" y="2153397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B</a:t>
              </a:r>
            </a:p>
          </p:txBody>
        </p:sp>
        <p:cxnSp>
          <p:nvCxnSpPr>
            <p:cNvPr id="24" name="Conector recto de flecha 23"/>
            <p:cNvCxnSpPr>
              <a:stCxn id="22" idx="3"/>
              <a:endCxn id="23" idx="0"/>
            </p:cNvCxnSpPr>
            <p:nvPr/>
          </p:nvCxnSpPr>
          <p:spPr>
            <a:xfrm flipH="1">
              <a:off x="7081452" y="1444491"/>
              <a:ext cx="583211" cy="7089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8269114" y="2153397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C</a:t>
              </a:r>
            </a:p>
          </p:txBody>
        </p:sp>
        <p:cxnSp>
          <p:nvCxnSpPr>
            <p:cNvPr id="26" name="Conector recto de flecha 25"/>
            <p:cNvCxnSpPr>
              <a:stCxn id="22" idx="5"/>
              <a:endCxn id="25" idx="0"/>
            </p:cNvCxnSpPr>
            <p:nvPr/>
          </p:nvCxnSpPr>
          <p:spPr>
            <a:xfrm>
              <a:off x="8043829" y="1444491"/>
              <a:ext cx="493396" cy="7089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6804378" y="3382698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D</a:t>
              </a:r>
            </a:p>
          </p:txBody>
        </p:sp>
        <p:cxnSp>
          <p:nvCxnSpPr>
            <p:cNvPr id="28" name="Conector recto de flecha 27"/>
            <p:cNvCxnSpPr>
              <a:stCxn id="23" idx="4"/>
              <a:endCxn id="27" idx="0"/>
            </p:cNvCxnSpPr>
            <p:nvPr/>
          </p:nvCxnSpPr>
          <p:spPr>
            <a:xfrm flipH="1">
              <a:off x="7072489" y="2661397"/>
              <a:ext cx="8963" cy="72130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25" idx="4"/>
              <a:endCxn id="31" idx="0"/>
            </p:cNvCxnSpPr>
            <p:nvPr/>
          </p:nvCxnSpPr>
          <p:spPr>
            <a:xfrm>
              <a:off x="8537225" y="2661397"/>
              <a:ext cx="0" cy="72130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stCxn id="27" idx="6"/>
              <a:endCxn id="31" idx="2"/>
            </p:cNvCxnSpPr>
            <p:nvPr/>
          </p:nvCxnSpPr>
          <p:spPr>
            <a:xfrm>
              <a:off x="7340600" y="3636698"/>
              <a:ext cx="92851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8269114" y="3382698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E</a:t>
              </a: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6601853" y="4529667"/>
            <a:ext cx="2429258" cy="17543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(10 min)</a:t>
            </a:r>
          </a:p>
          <a:p>
            <a:r>
              <a:rPr lang="es-ES" dirty="0" err="1" smtClean="0">
                <a:latin typeface="Arial Narrow"/>
                <a:cs typeface="Arial Narrow"/>
              </a:rPr>
              <a:t>Execute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algorithm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step-by-step</a:t>
            </a:r>
            <a:r>
              <a:rPr lang="es-ES" dirty="0" smtClean="0">
                <a:latin typeface="Arial Narrow"/>
                <a:cs typeface="Arial Narrow"/>
              </a:rPr>
              <a:t>.</a:t>
            </a:r>
          </a:p>
          <a:p>
            <a:r>
              <a:rPr lang="es-ES" dirty="0" err="1" smtClean="0">
                <a:latin typeface="Arial Narrow"/>
                <a:cs typeface="Arial Narrow"/>
              </a:rPr>
              <a:t>What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content</a:t>
            </a:r>
            <a:r>
              <a:rPr lang="es-ES" dirty="0" smtClean="0">
                <a:latin typeface="Arial Narrow"/>
                <a:cs typeface="Arial Narrow"/>
              </a:rPr>
              <a:t> of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L </a:t>
            </a:r>
            <a:r>
              <a:rPr lang="es-ES" dirty="0" err="1" smtClean="0">
                <a:latin typeface="Arial Narrow"/>
                <a:cs typeface="Arial Narrow"/>
              </a:rPr>
              <a:t>when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algorithm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finishes</a:t>
            </a:r>
            <a:r>
              <a:rPr lang="es-ES" dirty="0" smtClean="0">
                <a:latin typeface="Arial Narrow"/>
                <a:cs typeface="Arial Narrow"/>
              </a:rPr>
              <a:t>? 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8654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Depth-First Topological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-2322" y="1786997"/>
            <a:ext cx="6366433" cy="1785104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Store all vertices in set </a:t>
            </a:r>
            <a:r>
              <a:rPr lang="en-GB" sz="2200" b="1" dirty="0" smtClean="0">
                <a:latin typeface="Arial Narrow"/>
                <a:cs typeface="Arial Narrow"/>
              </a:rPr>
              <a:t>U </a:t>
            </a:r>
            <a:r>
              <a:rPr lang="en-GB" sz="22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>
                <a:latin typeface="Arial Narrow"/>
                <a:cs typeface="Arial Narrow"/>
              </a:rPr>
              <a:t>U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2200" b="1" dirty="0" smtClean="0">
                <a:latin typeface="Arial Narrow"/>
                <a:cs typeface="Arial Narrow"/>
              </a:rPr>
              <a:t>U</a:t>
            </a:r>
            <a:r>
              <a:rPr lang="en-GB" sz="22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2200" b="1" dirty="0">
                <a:latin typeface="Arial Narrow"/>
                <a:cs typeface="Arial Narrow"/>
              </a:rPr>
              <a:t>	</a:t>
            </a:r>
            <a:r>
              <a:rPr lang="en-GB" sz="2200" b="1" dirty="0" smtClean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8755" y="4683017"/>
            <a:ext cx="6366433" cy="2123658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If v is in </a:t>
            </a:r>
            <a:r>
              <a:rPr lang="en-GB" sz="2200" b="1" dirty="0" smtClean="0">
                <a:latin typeface="Arial Narrow"/>
                <a:cs typeface="Arial Narrow"/>
              </a:rPr>
              <a:t>P</a:t>
            </a:r>
            <a:r>
              <a:rPr lang="en-GB" sz="22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Delete v from </a:t>
            </a:r>
            <a:r>
              <a:rPr lang="en-GB" sz="2200" b="1" dirty="0" smtClean="0">
                <a:latin typeface="Arial Narrow"/>
                <a:cs typeface="Arial Narrow"/>
              </a:rPr>
              <a:t>U</a:t>
            </a:r>
            <a:r>
              <a:rPr lang="en-GB" sz="2200" dirty="0" smtClean="0">
                <a:latin typeface="Arial Narrow"/>
                <a:cs typeface="Arial Narrow"/>
              </a:rPr>
              <a:t> and store it in </a:t>
            </a:r>
            <a:r>
              <a:rPr lang="en-GB" sz="2200" b="1" dirty="0" smtClean="0">
                <a:latin typeface="Arial Narrow"/>
                <a:cs typeface="Arial Narrow"/>
              </a:rPr>
              <a:t>T</a:t>
            </a:r>
            <a:r>
              <a:rPr lang="en-GB" sz="22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22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</a:t>
            </a:r>
            <a:r>
              <a:rPr lang="en-GB" sz="2200" dirty="0">
                <a:latin typeface="Arial Narrow"/>
                <a:cs typeface="Arial Narrow"/>
              </a:rPr>
              <a:t>3</a:t>
            </a:r>
            <a:r>
              <a:rPr lang="en-GB" sz="22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2200" dirty="0" smtClean="0">
                <a:latin typeface="Arial Narrow"/>
                <a:cs typeface="Arial Narrow"/>
              </a:rPr>
              <a:t>Delete v from </a:t>
            </a:r>
            <a:r>
              <a:rPr lang="en-GB" sz="2200" b="1" dirty="0" smtClean="0">
                <a:latin typeface="Arial Narrow"/>
                <a:cs typeface="Arial Narrow"/>
              </a:rPr>
              <a:t>T</a:t>
            </a:r>
            <a:r>
              <a:rPr lang="en-GB" sz="2200" dirty="0" smtClean="0">
                <a:latin typeface="Arial Narrow"/>
                <a:cs typeface="Arial Narrow"/>
              </a:rPr>
              <a:t> and store it in </a:t>
            </a:r>
            <a:r>
              <a:rPr lang="en-GB" sz="2200" b="1" dirty="0" smtClean="0">
                <a:latin typeface="Arial Narrow"/>
                <a:cs typeface="Arial Narrow"/>
              </a:rPr>
              <a:t>P</a:t>
            </a:r>
            <a:r>
              <a:rPr lang="en-GB" sz="22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2200" dirty="0" smtClean="0">
                <a:latin typeface="Arial Narrow"/>
                <a:cs typeface="Arial Narrow"/>
              </a:rPr>
              <a:t>Insert v in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  <a:r>
              <a:rPr lang="en-GB" sz="2200" b="1" dirty="0">
                <a:latin typeface="Arial Narrow"/>
                <a:cs typeface="Arial Narrow"/>
              </a:rPr>
              <a:t>	</a:t>
            </a:r>
            <a:r>
              <a:rPr lang="en-GB" sz="2200" b="1" dirty="0" smtClean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-16433" y="386589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22" name="Elipse 21"/>
          <p:cNvSpPr/>
          <p:nvPr/>
        </p:nvSpPr>
        <p:spPr>
          <a:xfrm>
            <a:off x="7586135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A</a:t>
            </a:r>
          </a:p>
        </p:txBody>
      </p:sp>
      <p:sp>
        <p:nvSpPr>
          <p:cNvPr id="23" name="Elipse 22"/>
          <p:cNvSpPr/>
          <p:nvPr/>
        </p:nvSpPr>
        <p:spPr>
          <a:xfrm>
            <a:off x="6813341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cxnSp>
        <p:nvCxnSpPr>
          <p:cNvPr id="24" name="Conector recto de flecha 23"/>
          <p:cNvCxnSpPr>
            <a:stCxn id="22" idx="3"/>
            <a:endCxn id="23" idx="0"/>
          </p:cNvCxnSpPr>
          <p:nvPr/>
        </p:nvCxnSpPr>
        <p:spPr>
          <a:xfrm flipH="1">
            <a:off x="7081452" y="1444491"/>
            <a:ext cx="583211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269114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26" name="Conector recto de flecha 25"/>
          <p:cNvCxnSpPr>
            <a:stCxn id="22" idx="5"/>
            <a:endCxn id="25" idx="0"/>
          </p:cNvCxnSpPr>
          <p:nvPr/>
        </p:nvCxnSpPr>
        <p:spPr>
          <a:xfrm>
            <a:off x="8043829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804378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D</a:t>
            </a:r>
          </a:p>
        </p:txBody>
      </p:sp>
      <p:cxnSp>
        <p:nvCxnSpPr>
          <p:cNvPr id="28" name="Conector recto de flecha 27"/>
          <p:cNvCxnSpPr>
            <a:stCxn id="23" idx="4"/>
            <a:endCxn id="27" idx="0"/>
          </p:cNvCxnSpPr>
          <p:nvPr/>
        </p:nvCxnSpPr>
        <p:spPr>
          <a:xfrm flipH="1">
            <a:off x="7072489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5" idx="4"/>
            <a:endCxn id="31" idx="0"/>
          </p:cNvCxnSpPr>
          <p:nvPr/>
        </p:nvCxnSpPr>
        <p:spPr>
          <a:xfrm>
            <a:off x="8537225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7" idx="6"/>
            <a:endCxn id="31" idx="2"/>
          </p:cNvCxnSpPr>
          <p:nvPr/>
        </p:nvCxnSpPr>
        <p:spPr>
          <a:xfrm>
            <a:off x="7340600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8269114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2864556"/>
            <a:ext cx="6347678" cy="282222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-18755" y="5429956"/>
            <a:ext cx="6347678" cy="282222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072489" y="4414906"/>
            <a:ext cx="207151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DIN Condensed Bold"/>
                <a:cs typeface="DIN Condensed Bold"/>
              </a:rPr>
              <a:t>The order you use to select the next element in U and the next outgoing edge in v affects the final content of L</a:t>
            </a:r>
            <a:endParaRPr lang="en-GB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347678" y="3146778"/>
            <a:ext cx="724811" cy="1268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</p:cNvCxnSpPr>
          <p:nvPr/>
        </p:nvCxnSpPr>
        <p:spPr>
          <a:xfrm flipV="1">
            <a:off x="6347678" y="4683017"/>
            <a:ext cx="724811" cy="1061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5" y="282221"/>
            <a:ext cx="5044971" cy="61863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∈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v ∈ TM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have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found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cycle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U,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for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e ∈ </a:t>
            </a:r>
            <a:r>
              <a:rPr lang="es-ES" dirty="0" err="1">
                <a:latin typeface="Consolas"/>
                <a:cs typeface="Consolas"/>
              </a:rPr>
              <a:t>edges</a:t>
            </a:r>
            <a:r>
              <a:rPr lang="es-ES" dirty="0">
                <a:latin typeface="Consolas"/>
                <a:cs typeface="Consolas"/>
              </a:rPr>
              <a:t>(G) ∧ </a:t>
            </a:r>
            <a:r>
              <a:rPr lang="es-ES" dirty="0" err="1">
                <a:latin typeface="Consolas"/>
                <a:cs typeface="Consolas"/>
              </a:rPr>
              <a:t>from</a:t>
            </a:r>
            <a:r>
              <a:rPr lang="es-ES" dirty="0">
                <a:latin typeface="Consolas"/>
                <a:cs typeface="Consolas"/>
              </a:rPr>
              <a:t>(e) = v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to</a:t>
            </a:r>
            <a:r>
              <a:rPr lang="es-ES" dirty="0">
                <a:latin typeface="Consolas"/>
                <a:cs typeface="Consolas"/>
              </a:rPr>
              <a:t>(e))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P,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v,L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endParaRPr lang="es-ES" dirty="0" smtClean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DFTS(G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List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 smtClean="0">
                <a:latin typeface="Consolas"/>
                <a:cs typeface="Consolas"/>
              </a:rPr>
              <a:t>	U </a:t>
            </a:r>
            <a:r>
              <a:rPr lang="es-ES" dirty="0">
                <a:latin typeface="Consolas"/>
                <a:cs typeface="Consolas"/>
              </a:rPr>
              <a:t>← new Set(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(G))</a:t>
            </a:r>
          </a:p>
          <a:p>
            <a:r>
              <a:rPr lang="es-ES" dirty="0" smtClean="0">
                <a:latin typeface="Consolas"/>
                <a:cs typeface="Consolas"/>
              </a:rPr>
              <a:t>	T </a:t>
            </a:r>
            <a:r>
              <a:rPr lang="es-ES" dirty="0">
                <a:latin typeface="Consolas"/>
                <a:cs typeface="Consolas"/>
              </a:rPr>
              <a:t>← new Set();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dirty="0">
                <a:latin typeface="Consolas"/>
                <a:cs typeface="Consolas"/>
              </a:rPr>
              <a:t>← new Set()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∃ v ∈ UM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v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select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smtClean="0">
                <a:latin typeface="Consolas"/>
                <a:cs typeface="Consolas"/>
              </a:rPr>
              <a:t>U)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L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445" y="3894667"/>
            <a:ext cx="5044971" cy="917222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051778" y="3048881"/>
            <a:ext cx="4094545" cy="1354217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Store all vertices in set </a:t>
            </a:r>
            <a:r>
              <a:rPr lang="en-GB" sz="1600" b="1" dirty="0" smtClean="0">
                <a:latin typeface="Arial Narrow"/>
                <a:cs typeface="Arial Narrow"/>
              </a:rPr>
              <a:t>U </a:t>
            </a:r>
            <a:r>
              <a:rPr lang="en-GB" sz="16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1600" dirty="0" smtClean="0">
                <a:latin typeface="Arial Narrow"/>
                <a:cs typeface="Arial Narrow"/>
              </a:rPr>
              <a:t>While set </a:t>
            </a:r>
            <a:r>
              <a:rPr lang="en-GB" sz="1600" b="1" dirty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1778" y="2457751"/>
            <a:ext cx="4092222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Output data: </a:t>
            </a:r>
            <a:r>
              <a:rPr lang="en-GB" sz="1600" dirty="0" smtClean="0">
                <a:latin typeface="Arial Narrow"/>
                <a:cs typeface="Arial Narrow"/>
              </a:rPr>
              <a:t>List L with vertices</a:t>
            </a:r>
            <a:endParaRPr lang="en-GB" sz="16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3023" y="5267793"/>
            <a:ext cx="4110978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If v is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16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</a:t>
            </a:r>
            <a:r>
              <a:rPr lang="en-GB" sz="1600" dirty="0">
                <a:latin typeface="Arial Narrow"/>
                <a:cs typeface="Arial Narrow"/>
              </a:rPr>
              <a:t>3</a:t>
            </a:r>
            <a:r>
              <a:rPr lang="en-GB" sz="16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1600" dirty="0" smtClean="0">
                <a:latin typeface="Arial Narrow"/>
                <a:cs typeface="Arial Narrow"/>
              </a:rPr>
              <a:t>Insert v in </a:t>
            </a:r>
            <a:r>
              <a:rPr lang="en-GB" sz="1600" b="1" dirty="0" smtClean="0">
                <a:latin typeface="Arial Narrow"/>
                <a:cs typeface="Arial Narrow"/>
              </a:rPr>
              <a:t>L</a:t>
            </a:r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35345" y="4676443"/>
            <a:ext cx="4108656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33024" y="3025594"/>
            <a:ext cx="4113300" cy="586850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0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5" y="282221"/>
            <a:ext cx="5044971" cy="61863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∈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v ∈ TM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have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found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cycle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U,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for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e ∈ </a:t>
            </a:r>
            <a:r>
              <a:rPr lang="es-ES" dirty="0" err="1">
                <a:latin typeface="Consolas"/>
                <a:cs typeface="Consolas"/>
              </a:rPr>
              <a:t>edges</a:t>
            </a:r>
            <a:r>
              <a:rPr lang="es-ES" dirty="0">
                <a:latin typeface="Consolas"/>
                <a:cs typeface="Consolas"/>
              </a:rPr>
              <a:t>(G) ∧ </a:t>
            </a:r>
            <a:r>
              <a:rPr lang="es-ES" dirty="0" err="1">
                <a:latin typeface="Consolas"/>
                <a:cs typeface="Consolas"/>
              </a:rPr>
              <a:t>from</a:t>
            </a:r>
            <a:r>
              <a:rPr lang="es-ES" dirty="0">
                <a:latin typeface="Consolas"/>
                <a:cs typeface="Consolas"/>
              </a:rPr>
              <a:t>(e) = v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to</a:t>
            </a:r>
            <a:r>
              <a:rPr lang="es-ES" dirty="0">
                <a:latin typeface="Consolas"/>
                <a:cs typeface="Consolas"/>
              </a:rPr>
              <a:t>(e))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P,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v,L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endParaRPr lang="es-ES" dirty="0" smtClean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DFTS(G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List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 smtClean="0">
                <a:latin typeface="Consolas"/>
                <a:cs typeface="Consolas"/>
              </a:rPr>
              <a:t>	U </a:t>
            </a:r>
            <a:r>
              <a:rPr lang="es-ES" dirty="0">
                <a:latin typeface="Consolas"/>
                <a:cs typeface="Consolas"/>
              </a:rPr>
              <a:t>← new Set(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(G))</a:t>
            </a:r>
          </a:p>
          <a:p>
            <a:r>
              <a:rPr lang="es-ES" dirty="0" smtClean="0">
                <a:latin typeface="Consolas"/>
                <a:cs typeface="Consolas"/>
              </a:rPr>
              <a:t>	T </a:t>
            </a:r>
            <a:r>
              <a:rPr lang="es-ES" dirty="0">
                <a:latin typeface="Consolas"/>
                <a:cs typeface="Consolas"/>
              </a:rPr>
              <a:t>← new Set();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dirty="0">
                <a:latin typeface="Consolas"/>
                <a:cs typeface="Consolas"/>
              </a:rPr>
              <a:t>← new Set()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∃ v ∈ UM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v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select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smtClean="0">
                <a:latin typeface="Consolas"/>
                <a:cs typeface="Consolas"/>
              </a:rPr>
              <a:t>U)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L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445" y="4717942"/>
            <a:ext cx="5044971" cy="1152280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051778" y="3048881"/>
            <a:ext cx="4094545" cy="1354217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Store all vertices in set </a:t>
            </a:r>
            <a:r>
              <a:rPr lang="en-GB" sz="1600" b="1" dirty="0" smtClean="0">
                <a:latin typeface="Arial Narrow"/>
                <a:cs typeface="Arial Narrow"/>
              </a:rPr>
              <a:t>U </a:t>
            </a:r>
            <a:r>
              <a:rPr lang="en-GB" sz="16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1600" dirty="0" smtClean="0">
                <a:latin typeface="Arial Narrow"/>
                <a:cs typeface="Arial Narrow"/>
              </a:rPr>
              <a:t>While set </a:t>
            </a:r>
            <a:r>
              <a:rPr lang="en-GB" sz="1600" b="1" dirty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1778" y="2457751"/>
            <a:ext cx="4092222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Output data: </a:t>
            </a:r>
            <a:r>
              <a:rPr lang="en-GB" sz="1600" dirty="0" smtClean="0">
                <a:latin typeface="Arial Narrow"/>
                <a:cs typeface="Arial Narrow"/>
              </a:rPr>
              <a:t>List L with vertices</a:t>
            </a:r>
            <a:endParaRPr lang="en-GB" sz="16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3023" y="5267793"/>
            <a:ext cx="4110978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If v is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16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</a:t>
            </a:r>
            <a:r>
              <a:rPr lang="en-GB" sz="1600" dirty="0">
                <a:latin typeface="Arial Narrow"/>
                <a:cs typeface="Arial Narrow"/>
              </a:rPr>
              <a:t>3</a:t>
            </a:r>
            <a:r>
              <a:rPr lang="en-GB" sz="16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1600" dirty="0" smtClean="0">
                <a:latin typeface="Arial Narrow"/>
                <a:cs typeface="Arial Narrow"/>
              </a:rPr>
              <a:t>Insert v in </a:t>
            </a:r>
            <a:r>
              <a:rPr lang="en-GB" sz="1600" b="1" dirty="0" smtClean="0">
                <a:latin typeface="Arial Narrow"/>
                <a:cs typeface="Arial Narrow"/>
              </a:rPr>
              <a:t>L</a:t>
            </a:r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35345" y="4676443"/>
            <a:ext cx="4108656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33024" y="3612444"/>
            <a:ext cx="4113300" cy="790654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3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5" y="282221"/>
            <a:ext cx="5044971" cy="61863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∈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v ∈ TM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have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found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cycle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U,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for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e ∈ </a:t>
            </a:r>
            <a:r>
              <a:rPr lang="es-ES" dirty="0" err="1">
                <a:latin typeface="Consolas"/>
                <a:cs typeface="Consolas"/>
              </a:rPr>
              <a:t>edges</a:t>
            </a:r>
            <a:r>
              <a:rPr lang="es-ES" dirty="0">
                <a:latin typeface="Consolas"/>
                <a:cs typeface="Consolas"/>
              </a:rPr>
              <a:t>(G) ∧ </a:t>
            </a:r>
            <a:r>
              <a:rPr lang="es-ES" dirty="0" err="1">
                <a:latin typeface="Consolas"/>
                <a:cs typeface="Consolas"/>
              </a:rPr>
              <a:t>from</a:t>
            </a:r>
            <a:r>
              <a:rPr lang="es-ES" dirty="0">
                <a:latin typeface="Consolas"/>
                <a:cs typeface="Consolas"/>
              </a:rPr>
              <a:t>(e) = v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to</a:t>
            </a:r>
            <a:r>
              <a:rPr lang="es-ES" dirty="0">
                <a:latin typeface="Consolas"/>
                <a:cs typeface="Consolas"/>
              </a:rPr>
              <a:t>(e))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P,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v,L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endParaRPr lang="es-ES" dirty="0" smtClean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DFTS(G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List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 smtClean="0">
                <a:latin typeface="Consolas"/>
                <a:cs typeface="Consolas"/>
              </a:rPr>
              <a:t>	U </a:t>
            </a:r>
            <a:r>
              <a:rPr lang="es-ES" dirty="0">
                <a:latin typeface="Consolas"/>
                <a:cs typeface="Consolas"/>
              </a:rPr>
              <a:t>← new Set(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(G))</a:t>
            </a:r>
          </a:p>
          <a:p>
            <a:r>
              <a:rPr lang="es-ES" dirty="0" smtClean="0">
                <a:latin typeface="Consolas"/>
                <a:cs typeface="Consolas"/>
              </a:rPr>
              <a:t>	T </a:t>
            </a:r>
            <a:r>
              <a:rPr lang="es-ES" dirty="0">
                <a:latin typeface="Consolas"/>
                <a:cs typeface="Consolas"/>
              </a:rPr>
              <a:t>← new Set();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dirty="0">
                <a:latin typeface="Consolas"/>
                <a:cs typeface="Consolas"/>
              </a:rPr>
              <a:t>← new Set()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∃ v ∈ UM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v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select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smtClean="0">
                <a:latin typeface="Consolas"/>
                <a:cs typeface="Consolas"/>
              </a:rPr>
              <a:t>U)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L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445" y="623306"/>
            <a:ext cx="5044971" cy="846666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051778" y="3048881"/>
            <a:ext cx="4094545" cy="1354217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Store all vertices in set </a:t>
            </a:r>
            <a:r>
              <a:rPr lang="en-GB" sz="1600" b="1" dirty="0" smtClean="0">
                <a:latin typeface="Arial Narrow"/>
                <a:cs typeface="Arial Narrow"/>
              </a:rPr>
              <a:t>U </a:t>
            </a:r>
            <a:r>
              <a:rPr lang="en-GB" sz="16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1600" dirty="0" smtClean="0">
                <a:latin typeface="Arial Narrow"/>
                <a:cs typeface="Arial Narrow"/>
              </a:rPr>
              <a:t>While set </a:t>
            </a:r>
            <a:r>
              <a:rPr lang="en-GB" sz="1600" b="1" dirty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1778" y="2457751"/>
            <a:ext cx="4092222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Output data: </a:t>
            </a:r>
            <a:r>
              <a:rPr lang="en-GB" sz="1600" dirty="0" smtClean="0">
                <a:latin typeface="Arial Narrow"/>
                <a:cs typeface="Arial Narrow"/>
              </a:rPr>
              <a:t>List L with vertices</a:t>
            </a:r>
            <a:endParaRPr lang="en-GB" sz="16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3023" y="5267793"/>
            <a:ext cx="4110978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If v is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16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</a:t>
            </a:r>
            <a:r>
              <a:rPr lang="en-GB" sz="1600" dirty="0">
                <a:latin typeface="Arial Narrow"/>
                <a:cs typeface="Arial Narrow"/>
              </a:rPr>
              <a:t>3</a:t>
            </a:r>
            <a:r>
              <a:rPr lang="en-GB" sz="16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1600" dirty="0" smtClean="0">
                <a:latin typeface="Arial Narrow"/>
                <a:cs typeface="Arial Narrow"/>
              </a:rPr>
              <a:t>Insert v in </a:t>
            </a:r>
            <a:r>
              <a:rPr lang="en-GB" sz="1600" b="1" dirty="0" smtClean="0">
                <a:latin typeface="Arial Narrow"/>
                <a:cs typeface="Arial Narrow"/>
              </a:rPr>
              <a:t>L</a:t>
            </a:r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35345" y="4676443"/>
            <a:ext cx="4108656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30700" y="5267794"/>
            <a:ext cx="4113300" cy="334318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35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5" y="282221"/>
            <a:ext cx="5044971" cy="61863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∈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v ∈ TM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have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found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cycle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U,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for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e ∈ </a:t>
            </a:r>
            <a:r>
              <a:rPr lang="es-ES" dirty="0" err="1">
                <a:latin typeface="Consolas"/>
                <a:cs typeface="Consolas"/>
              </a:rPr>
              <a:t>edges</a:t>
            </a:r>
            <a:r>
              <a:rPr lang="es-ES" dirty="0">
                <a:latin typeface="Consolas"/>
                <a:cs typeface="Consolas"/>
              </a:rPr>
              <a:t>(G) ∧ </a:t>
            </a:r>
            <a:r>
              <a:rPr lang="es-ES" dirty="0" err="1">
                <a:latin typeface="Consolas"/>
                <a:cs typeface="Consolas"/>
              </a:rPr>
              <a:t>from</a:t>
            </a:r>
            <a:r>
              <a:rPr lang="es-ES" dirty="0">
                <a:latin typeface="Consolas"/>
                <a:cs typeface="Consolas"/>
              </a:rPr>
              <a:t>(e) = v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to</a:t>
            </a:r>
            <a:r>
              <a:rPr lang="es-ES" dirty="0">
                <a:latin typeface="Consolas"/>
                <a:cs typeface="Consolas"/>
              </a:rPr>
              <a:t>(e))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P,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v,L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endParaRPr lang="es-ES" dirty="0" smtClean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DFTS(G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List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 smtClean="0">
                <a:latin typeface="Consolas"/>
                <a:cs typeface="Consolas"/>
              </a:rPr>
              <a:t>	U </a:t>
            </a:r>
            <a:r>
              <a:rPr lang="es-ES" dirty="0">
                <a:latin typeface="Consolas"/>
                <a:cs typeface="Consolas"/>
              </a:rPr>
              <a:t>← new Set(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(G))</a:t>
            </a:r>
          </a:p>
          <a:p>
            <a:r>
              <a:rPr lang="es-ES" dirty="0" smtClean="0">
                <a:latin typeface="Consolas"/>
                <a:cs typeface="Consolas"/>
              </a:rPr>
              <a:t>	T </a:t>
            </a:r>
            <a:r>
              <a:rPr lang="es-ES" dirty="0">
                <a:latin typeface="Consolas"/>
                <a:cs typeface="Consolas"/>
              </a:rPr>
              <a:t>← new Set();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dirty="0">
                <a:latin typeface="Consolas"/>
                <a:cs typeface="Consolas"/>
              </a:rPr>
              <a:t>← new Set()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∃ v ∈ UM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v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select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smtClean="0">
                <a:latin typeface="Consolas"/>
                <a:cs typeface="Consolas"/>
              </a:rPr>
              <a:t>U)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L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445" y="1441751"/>
            <a:ext cx="5044971" cy="322138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051778" y="3048881"/>
            <a:ext cx="4094545" cy="1354217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Store all vertices in set </a:t>
            </a:r>
            <a:r>
              <a:rPr lang="en-GB" sz="1600" b="1" dirty="0" smtClean="0">
                <a:latin typeface="Arial Narrow"/>
                <a:cs typeface="Arial Narrow"/>
              </a:rPr>
              <a:t>U </a:t>
            </a:r>
            <a:r>
              <a:rPr lang="en-GB" sz="16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1600" dirty="0" smtClean="0">
                <a:latin typeface="Arial Narrow"/>
                <a:cs typeface="Arial Narrow"/>
              </a:rPr>
              <a:t>While set </a:t>
            </a:r>
            <a:r>
              <a:rPr lang="en-GB" sz="1600" b="1" dirty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1778" y="2457751"/>
            <a:ext cx="4092222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Output data: </a:t>
            </a:r>
            <a:r>
              <a:rPr lang="en-GB" sz="1600" dirty="0" smtClean="0">
                <a:latin typeface="Arial Narrow"/>
                <a:cs typeface="Arial Narrow"/>
              </a:rPr>
              <a:t>List L with vertices</a:t>
            </a:r>
            <a:endParaRPr lang="en-GB" sz="16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3023" y="5267793"/>
            <a:ext cx="4110978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If v is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16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</a:t>
            </a:r>
            <a:r>
              <a:rPr lang="en-GB" sz="1600" dirty="0">
                <a:latin typeface="Arial Narrow"/>
                <a:cs typeface="Arial Narrow"/>
              </a:rPr>
              <a:t>3</a:t>
            </a:r>
            <a:r>
              <a:rPr lang="en-GB" sz="16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1600" dirty="0" smtClean="0">
                <a:latin typeface="Arial Narrow"/>
                <a:cs typeface="Arial Narrow"/>
              </a:rPr>
              <a:t>Insert v in </a:t>
            </a:r>
            <a:r>
              <a:rPr lang="en-GB" sz="1600" b="1" dirty="0" smtClean="0">
                <a:latin typeface="Arial Narrow"/>
                <a:cs typeface="Arial Narrow"/>
              </a:rPr>
              <a:t>L</a:t>
            </a:r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35345" y="4676443"/>
            <a:ext cx="4108656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30700" y="5595050"/>
            <a:ext cx="4113300" cy="261062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12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5" y="282221"/>
            <a:ext cx="5044971" cy="61863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∈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v ∈ TM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have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found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cycle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U,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for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e ∈ </a:t>
            </a:r>
            <a:r>
              <a:rPr lang="es-ES" dirty="0" err="1">
                <a:latin typeface="Consolas"/>
                <a:cs typeface="Consolas"/>
              </a:rPr>
              <a:t>edges</a:t>
            </a:r>
            <a:r>
              <a:rPr lang="es-ES" dirty="0">
                <a:latin typeface="Consolas"/>
                <a:cs typeface="Consolas"/>
              </a:rPr>
              <a:t>(G) ∧ </a:t>
            </a:r>
            <a:r>
              <a:rPr lang="es-ES" dirty="0" err="1">
                <a:latin typeface="Consolas"/>
                <a:cs typeface="Consolas"/>
              </a:rPr>
              <a:t>from</a:t>
            </a:r>
            <a:r>
              <a:rPr lang="es-ES" dirty="0">
                <a:latin typeface="Consolas"/>
                <a:cs typeface="Consolas"/>
              </a:rPr>
              <a:t>(e) = v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to</a:t>
            </a:r>
            <a:r>
              <a:rPr lang="es-ES" dirty="0">
                <a:latin typeface="Consolas"/>
                <a:cs typeface="Consolas"/>
              </a:rPr>
              <a:t>(e))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P,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v,L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endParaRPr lang="es-ES" dirty="0" smtClean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DFTS(G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List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 smtClean="0">
                <a:latin typeface="Consolas"/>
                <a:cs typeface="Consolas"/>
              </a:rPr>
              <a:t>	U </a:t>
            </a:r>
            <a:r>
              <a:rPr lang="es-ES" dirty="0">
                <a:latin typeface="Consolas"/>
                <a:cs typeface="Consolas"/>
              </a:rPr>
              <a:t>← new Set(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(G))</a:t>
            </a:r>
          </a:p>
          <a:p>
            <a:r>
              <a:rPr lang="es-ES" dirty="0" smtClean="0">
                <a:latin typeface="Consolas"/>
                <a:cs typeface="Consolas"/>
              </a:rPr>
              <a:t>	T </a:t>
            </a:r>
            <a:r>
              <a:rPr lang="es-ES" dirty="0">
                <a:latin typeface="Consolas"/>
                <a:cs typeface="Consolas"/>
              </a:rPr>
              <a:t>← new Set();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dirty="0">
                <a:latin typeface="Consolas"/>
                <a:cs typeface="Consolas"/>
              </a:rPr>
              <a:t>← new Set()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∃ v ∈ UM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v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select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smtClean="0">
                <a:latin typeface="Consolas"/>
                <a:cs typeface="Consolas"/>
              </a:rPr>
              <a:t>U)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L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445" y="1693333"/>
            <a:ext cx="5044971" cy="888999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051778" y="3048881"/>
            <a:ext cx="4094545" cy="1354217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Store all vertices in set </a:t>
            </a:r>
            <a:r>
              <a:rPr lang="en-GB" sz="1600" b="1" dirty="0" smtClean="0">
                <a:latin typeface="Arial Narrow"/>
                <a:cs typeface="Arial Narrow"/>
              </a:rPr>
              <a:t>U </a:t>
            </a:r>
            <a:r>
              <a:rPr lang="en-GB" sz="16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1600" dirty="0" smtClean="0">
                <a:latin typeface="Arial Narrow"/>
                <a:cs typeface="Arial Narrow"/>
              </a:rPr>
              <a:t>While set </a:t>
            </a:r>
            <a:r>
              <a:rPr lang="en-GB" sz="1600" b="1" dirty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1778" y="2457751"/>
            <a:ext cx="4092222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Output data: </a:t>
            </a:r>
            <a:r>
              <a:rPr lang="en-GB" sz="1600" dirty="0" smtClean="0">
                <a:latin typeface="Arial Narrow"/>
                <a:cs typeface="Arial Narrow"/>
              </a:rPr>
              <a:t>List L with vertices</a:t>
            </a:r>
            <a:endParaRPr lang="en-GB" sz="16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3023" y="5267793"/>
            <a:ext cx="4110978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If v is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16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</a:t>
            </a:r>
            <a:r>
              <a:rPr lang="en-GB" sz="1600" dirty="0">
                <a:latin typeface="Arial Narrow"/>
                <a:cs typeface="Arial Narrow"/>
              </a:rPr>
              <a:t>3</a:t>
            </a:r>
            <a:r>
              <a:rPr lang="en-GB" sz="16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1600" dirty="0" smtClean="0">
                <a:latin typeface="Arial Narrow"/>
                <a:cs typeface="Arial Narrow"/>
              </a:rPr>
              <a:t>Insert v in </a:t>
            </a:r>
            <a:r>
              <a:rPr lang="en-GB" sz="1600" b="1" dirty="0" smtClean="0">
                <a:latin typeface="Arial Narrow"/>
                <a:cs typeface="Arial Narrow"/>
              </a:rPr>
              <a:t>L</a:t>
            </a:r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35345" y="4676443"/>
            <a:ext cx="4108656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30700" y="5856112"/>
            <a:ext cx="4113300" cy="465665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64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We do not compare 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80730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93585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>
                <a:latin typeface="DIN Condensed Bold"/>
                <a:cs typeface="DIN Condensed Bold"/>
              </a:rPr>
              <a:t>(N </a:t>
            </a:r>
            <a:r>
              <a:rPr lang="es-ES" dirty="0" err="1">
                <a:latin typeface="DIN Condensed Bold"/>
                <a:cs typeface="DIN Condensed Bold"/>
              </a:rPr>
              <a:t>elements</a:t>
            </a:r>
            <a:r>
              <a:rPr lang="es-ES" dirty="0">
                <a:latin typeface="DIN Condensed Bold"/>
                <a:cs typeface="DIN Condensed Bold"/>
              </a:rPr>
              <a:t>)</a:t>
            </a:r>
          </a:p>
          <a:p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54285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3600324" y="4357515"/>
            <a:ext cx="491900" cy="811278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>
            <a:stCxn id="5" idx="4"/>
          </p:cNvCxnSpPr>
          <p:nvPr/>
        </p:nvCxnSpPr>
        <p:spPr>
          <a:xfrm>
            <a:off x="3846274" y="5168793"/>
            <a:ext cx="245950" cy="3693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0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5" y="282221"/>
            <a:ext cx="5044971" cy="61863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∈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▷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if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v ∈ TM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then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we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have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found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cycle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U,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for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e ∈ </a:t>
            </a:r>
            <a:r>
              <a:rPr lang="es-ES" dirty="0" err="1">
                <a:latin typeface="Consolas"/>
                <a:cs typeface="Consolas"/>
              </a:rPr>
              <a:t>edges</a:t>
            </a:r>
            <a:r>
              <a:rPr lang="es-ES" dirty="0">
                <a:latin typeface="Consolas"/>
                <a:cs typeface="Consolas"/>
              </a:rPr>
              <a:t>(G) ∧ </a:t>
            </a:r>
            <a:r>
              <a:rPr lang="es-ES" dirty="0" err="1">
                <a:latin typeface="Consolas"/>
                <a:cs typeface="Consolas"/>
              </a:rPr>
              <a:t>from</a:t>
            </a:r>
            <a:r>
              <a:rPr lang="es-ES" dirty="0">
                <a:latin typeface="Consolas"/>
                <a:cs typeface="Consolas"/>
              </a:rPr>
              <a:t>(e) = v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to</a:t>
            </a:r>
            <a:r>
              <a:rPr lang="es-ES" dirty="0">
                <a:latin typeface="Consolas"/>
                <a:cs typeface="Consolas"/>
              </a:rPr>
              <a:t>(e))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delete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err="1" smtClean="0">
                <a:latin typeface="Consolas"/>
                <a:cs typeface="Consolas"/>
              </a:rPr>
              <a:t>T,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); </a:t>
            </a:r>
            <a:r>
              <a:rPr lang="es-ES" dirty="0" err="1">
                <a:latin typeface="Consolas"/>
                <a:cs typeface="Consolas"/>
              </a:rPr>
              <a:t>insert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P,</a:t>
            </a:r>
            <a:r>
              <a:rPr lang="es-ES" dirty="0" err="1">
                <a:latin typeface="Consolas"/>
                <a:cs typeface="Consolas"/>
              </a:rPr>
              <a:t>v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v,L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endParaRPr lang="es-ES" dirty="0" smtClean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DFTS(G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L </a:t>
            </a:r>
            <a:r>
              <a:rPr lang="es-ES" dirty="0">
                <a:latin typeface="Consolas"/>
                <a:cs typeface="Consolas"/>
              </a:rPr>
              <a:t>← new </a:t>
            </a:r>
            <a:r>
              <a:rPr lang="es-ES" dirty="0" err="1">
                <a:latin typeface="Consolas"/>
                <a:cs typeface="Consolas"/>
              </a:rPr>
              <a:t>List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dirty="0" smtClean="0">
                <a:latin typeface="Consolas"/>
                <a:cs typeface="Consolas"/>
              </a:rPr>
              <a:t>	U </a:t>
            </a:r>
            <a:r>
              <a:rPr lang="es-ES" dirty="0">
                <a:latin typeface="Consolas"/>
                <a:cs typeface="Consolas"/>
              </a:rPr>
              <a:t>← new Set(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(G))</a:t>
            </a:r>
          </a:p>
          <a:p>
            <a:r>
              <a:rPr lang="es-ES" dirty="0" smtClean="0">
                <a:latin typeface="Consolas"/>
                <a:cs typeface="Consolas"/>
              </a:rPr>
              <a:t>	T </a:t>
            </a:r>
            <a:r>
              <a:rPr lang="es-ES" dirty="0">
                <a:latin typeface="Consolas"/>
                <a:cs typeface="Consolas"/>
              </a:rPr>
              <a:t>← new Set(); </a:t>
            </a:r>
            <a:r>
              <a:rPr lang="es-ES" dirty="0" smtClean="0">
                <a:latin typeface="Consolas"/>
                <a:cs typeface="Consolas"/>
              </a:rPr>
              <a:t>P </a:t>
            </a:r>
            <a:r>
              <a:rPr lang="es-ES" dirty="0">
                <a:latin typeface="Consolas"/>
                <a:cs typeface="Consolas"/>
              </a:rPr>
              <a:t>← new Set()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∃ v ∈ UM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		v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select</a:t>
            </a:r>
            <a:r>
              <a:rPr lang="es-ES" dirty="0">
                <a:latin typeface="Consolas"/>
                <a:cs typeface="Consolas"/>
              </a:rPr>
              <a:t>!(</a:t>
            </a:r>
            <a:r>
              <a:rPr lang="es-ES" dirty="0" smtClean="0">
                <a:latin typeface="Consolas"/>
                <a:cs typeface="Consolas"/>
              </a:rPr>
              <a:t>U)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visit</a:t>
            </a:r>
            <a:r>
              <a:rPr lang="es-ES" dirty="0">
                <a:latin typeface="Consolas"/>
                <a:cs typeface="Consolas"/>
              </a:rPr>
              <a:t>(v)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L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445" y="2582332"/>
            <a:ext cx="5044971" cy="466550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5051778" y="3048881"/>
            <a:ext cx="4094545" cy="1354217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Create list L, sets U,T,P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Store all vertices in set </a:t>
            </a:r>
            <a:r>
              <a:rPr lang="en-GB" sz="1600" b="1" dirty="0" smtClean="0">
                <a:latin typeface="Arial Narrow"/>
                <a:cs typeface="Arial Narrow"/>
              </a:rPr>
              <a:t>U </a:t>
            </a:r>
            <a:r>
              <a:rPr lang="en-GB" sz="1600" dirty="0" smtClean="0">
                <a:latin typeface="Arial Narrow"/>
                <a:cs typeface="Arial Narrow"/>
              </a:rPr>
              <a:t>(unvisited)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</a:t>
            </a:r>
            <a:r>
              <a:rPr lang="en-GB" sz="1600" dirty="0" smtClean="0">
                <a:latin typeface="Arial Narrow"/>
                <a:cs typeface="Arial Narrow"/>
              </a:rPr>
              <a:t>While set </a:t>
            </a:r>
            <a:r>
              <a:rPr lang="en-GB" sz="1600" b="1" dirty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2.1. Select one element in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(v)</a:t>
            </a:r>
          </a:p>
          <a:p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2.2. Call function visit(v)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1778" y="2457751"/>
            <a:ext cx="4092222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Output data: </a:t>
            </a:r>
            <a:r>
              <a:rPr lang="en-GB" sz="1600" dirty="0" smtClean="0">
                <a:latin typeface="Arial Narrow"/>
                <a:cs typeface="Arial Narrow"/>
              </a:rPr>
              <a:t>List L with vertices</a:t>
            </a:r>
            <a:endParaRPr lang="en-GB" sz="16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3023" y="5267793"/>
            <a:ext cx="4110978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1600" dirty="0" smtClean="0">
                <a:latin typeface="Arial Narrow"/>
                <a:cs typeface="Arial Narrow"/>
              </a:rPr>
              <a:t>If v is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(processed), return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U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(transition)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3:  </a:t>
            </a:r>
            <a:r>
              <a:rPr lang="en-GB" sz="1600" dirty="0" smtClean="0">
                <a:latin typeface="Arial Narrow"/>
                <a:cs typeface="Arial Narrow"/>
              </a:rPr>
              <a:t>For each outgoing edge of v, e</a:t>
            </a:r>
          </a:p>
          <a:p>
            <a:r>
              <a:rPr lang="en-GB" sz="1600" dirty="0" smtClean="0">
                <a:latin typeface="Arial Narrow"/>
                <a:cs typeface="Arial Narrow"/>
              </a:rPr>
              <a:t>			</a:t>
            </a:r>
            <a:r>
              <a:rPr lang="en-GB" sz="1600" dirty="0">
                <a:latin typeface="Arial Narrow"/>
                <a:cs typeface="Arial Narrow"/>
              </a:rPr>
              <a:t>3</a:t>
            </a:r>
            <a:r>
              <a:rPr lang="en-GB" sz="1600" dirty="0" smtClean="0">
                <a:latin typeface="Arial Narrow"/>
                <a:cs typeface="Arial Narrow"/>
              </a:rPr>
              <a:t>.1. visit (TO(e))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4: </a:t>
            </a:r>
            <a:r>
              <a:rPr lang="en-GB" sz="1600" dirty="0" smtClean="0">
                <a:latin typeface="Arial Narrow"/>
                <a:cs typeface="Arial Narrow"/>
              </a:rPr>
              <a:t>Delete v from </a:t>
            </a:r>
            <a:r>
              <a:rPr lang="en-GB" sz="1600" b="1" dirty="0" smtClean="0">
                <a:latin typeface="Arial Narrow"/>
                <a:cs typeface="Arial Narrow"/>
              </a:rPr>
              <a:t>T</a:t>
            </a:r>
            <a:r>
              <a:rPr lang="en-GB" sz="1600" dirty="0" smtClean="0">
                <a:latin typeface="Arial Narrow"/>
                <a:cs typeface="Arial Narrow"/>
              </a:rPr>
              <a:t> and store it in </a:t>
            </a:r>
            <a:r>
              <a:rPr lang="en-GB" sz="1600" b="1" dirty="0" smtClean="0">
                <a:latin typeface="Arial Narrow"/>
                <a:cs typeface="Arial Narrow"/>
              </a:rPr>
              <a:t>P</a:t>
            </a:r>
            <a:r>
              <a:rPr lang="en-GB" sz="1600" dirty="0" smtClean="0">
                <a:latin typeface="Arial Narrow"/>
                <a:cs typeface="Arial Narrow"/>
              </a:rPr>
              <a:t> (processed)</a:t>
            </a:r>
          </a:p>
          <a:p>
            <a:r>
              <a:rPr lang="en-GB" sz="16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5: </a:t>
            </a:r>
            <a:r>
              <a:rPr lang="en-GB" sz="1600" dirty="0" smtClean="0">
                <a:latin typeface="Arial Narrow"/>
                <a:cs typeface="Arial Narrow"/>
              </a:rPr>
              <a:t>Insert v in </a:t>
            </a:r>
            <a:r>
              <a:rPr lang="en-GB" sz="1600" b="1" dirty="0" smtClean="0">
                <a:latin typeface="Arial Narrow"/>
                <a:cs typeface="Arial Narrow"/>
              </a:rPr>
              <a:t>L</a:t>
            </a:r>
            <a:r>
              <a:rPr lang="en-GB" sz="1600" b="1" dirty="0">
                <a:latin typeface="Arial Narrow"/>
                <a:cs typeface="Arial Narrow"/>
              </a:rPr>
              <a:t>	</a:t>
            </a:r>
            <a:r>
              <a:rPr lang="en-GB" sz="1600" b="1" dirty="0" smtClean="0">
                <a:latin typeface="Arial Narrow"/>
                <a:cs typeface="Arial Narrow"/>
              </a:rPr>
              <a:t>	</a:t>
            </a:r>
            <a:r>
              <a:rPr lang="en-GB" sz="1600" dirty="0" smtClean="0">
                <a:latin typeface="Arial Narrow"/>
                <a:cs typeface="Arial Narrow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35345" y="4676443"/>
            <a:ext cx="4108656" cy="584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 Narrow"/>
                <a:cs typeface="Arial Narrow"/>
              </a:rPr>
              <a:t>Function visit</a:t>
            </a:r>
          </a:p>
          <a:p>
            <a:r>
              <a:rPr lang="en-GB" sz="1600" b="1" dirty="0" smtClean="0">
                <a:latin typeface="Arial Narrow"/>
                <a:cs typeface="Arial Narrow"/>
              </a:rPr>
              <a:t>Input data</a:t>
            </a:r>
            <a:r>
              <a:rPr lang="en-GB" sz="1600" dirty="0" smtClean="0">
                <a:latin typeface="Arial Narrow"/>
                <a:cs typeface="Arial Narrow"/>
              </a:rPr>
              <a:t>: Vertex v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30700" y="6320364"/>
            <a:ext cx="4113300" cy="465665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83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1555" y="1778000"/>
            <a:ext cx="4268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smtClean="0">
                <a:latin typeface="Arial Narrow"/>
                <a:cs typeface="Arial Narrow"/>
              </a:rPr>
              <a:t>1. Reading</a:t>
            </a:r>
            <a:endParaRPr lang="es-ES" sz="2400" dirty="0">
              <a:latin typeface="Arial Narrow"/>
              <a:cs typeface="Arial Narrow"/>
            </a:endParaRPr>
          </a:p>
          <a:p>
            <a:r>
              <a:rPr lang="en-US" sz="2400" dirty="0" smtClean="0">
                <a:latin typeface="Arial Narrow"/>
                <a:cs typeface="Arial Narrow"/>
              </a:rPr>
              <a:t>	• </a:t>
            </a:r>
            <a:r>
              <a:rPr lang="en-US" sz="2400" dirty="0">
                <a:latin typeface="Arial Narrow"/>
                <a:cs typeface="Arial Narrow"/>
              </a:rPr>
              <a:t>CLRS, sections 22.3, 22.4</a:t>
            </a:r>
          </a:p>
          <a:p>
            <a:r>
              <a:rPr lang="en-US" sz="2400" dirty="0" smtClean="0">
                <a:latin typeface="Arial Narrow"/>
                <a:cs typeface="Arial Narrow"/>
              </a:rPr>
              <a:t>	• </a:t>
            </a:r>
            <a:r>
              <a:rPr lang="en-US" sz="2400" dirty="0">
                <a:latin typeface="Arial Narrow"/>
                <a:cs typeface="Arial Narrow"/>
              </a:rPr>
              <a:t>DPV, section </a:t>
            </a:r>
            <a:r>
              <a:rPr lang="en-US" sz="2400" dirty="0" smtClean="0">
                <a:latin typeface="Arial Narrow"/>
                <a:cs typeface="Arial Narrow"/>
              </a:rPr>
              <a:t>3.3</a:t>
            </a:r>
          </a:p>
          <a:p>
            <a:endParaRPr lang="en-US" sz="2400" dirty="0">
              <a:latin typeface="Arial Narrow"/>
              <a:cs typeface="Arial Narrow"/>
            </a:endParaRPr>
          </a:p>
          <a:p>
            <a:r>
              <a:rPr lang="en-US" sz="2400" dirty="0">
                <a:latin typeface="Arial Narrow"/>
                <a:cs typeface="Arial Narrow"/>
              </a:rPr>
              <a:t>2.  Exercises and problems</a:t>
            </a:r>
          </a:p>
          <a:p>
            <a:r>
              <a:rPr lang="fr-FR" sz="2400" dirty="0" smtClean="0">
                <a:latin typeface="Arial Narrow"/>
                <a:cs typeface="Arial Narrow"/>
              </a:rPr>
              <a:t>	• </a:t>
            </a:r>
            <a:r>
              <a:rPr lang="fr-FR" sz="2400" dirty="0">
                <a:latin typeface="Arial Narrow"/>
                <a:cs typeface="Arial Narrow"/>
              </a:rPr>
              <a:t>CLRS, </a:t>
            </a:r>
            <a:r>
              <a:rPr lang="fr-FR" sz="2400" dirty="0" err="1">
                <a:latin typeface="Arial Narrow"/>
                <a:cs typeface="Arial Narrow"/>
              </a:rPr>
              <a:t>exercises</a:t>
            </a:r>
            <a:r>
              <a:rPr lang="fr-FR" sz="2400" dirty="0">
                <a:latin typeface="Arial Narrow"/>
                <a:cs typeface="Arial Narrow"/>
              </a:rPr>
              <a:t> 22.3-2, 22.4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Work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58373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2259003"/>
            <a:ext cx="55066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Sort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 &amp; 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Topological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Sort</a:t>
            </a: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Selection</a:t>
            </a:r>
            <a:endParaRPr lang="es-ES" sz="3200" dirty="0" smtClean="0"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4235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16433" y="172277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 Selection is the operation of selecting the 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𝑘</a:t>
            </a:r>
            <a:r>
              <a:rPr lang="en-GB" sz="2800" b="1" baseline="30000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th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 largest/smallest element </a:t>
            </a:r>
            <a:r>
              <a:rPr lang="en-GB" sz="2800" dirty="0" smtClean="0">
                <a:latin typeface="Arial Narrow"/>
                <a:cs typeface="Arial Narrow"/>
              </a:rPr>
              <a:t>from a dataset of 𝑁  elements.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>
              <a:latin typeface="Arial Narrow"/>
              <a:cs typeface="Arial Narrow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Example of application: return the ten best matches to a query (Google search)</a:t>
            </a:r>
            <a:endParaRPr lang="en-GB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0014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k=1 (maximum/minimum)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16434" y="1722778"/>
            <a:ext cx="3896989" cy="2585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Consolas"/>
                <a:cs typeface="Consolas"/>
              </a:rPr>
              <a:t>function</a:t>
            </a:r>
            <a:r>
              <a:rPr lang="en-GB" smtClean="0">
                <a:latin typeface="Consolas"/>
                <a:cs typeface="Consolas"/>
              </a:rPr>
              <a:t> maximum(A)</a:t>
            </a:r>
          </a:p>
          <a:p>
            <a:r>
              <a:rPr lang="en-GB" smtClean="0">
                <a:latin typeface="Consolas"/>
                <a:cs typeface="Consolas"/>
              </a:rPr>
              <a:t>	result ← A[0]</a:t>
            </a:r>
          </a:p>
          <a:p>
            <a:r>
              <a:rPr lang="en-GB" smtClean="0">
                <a:latin typeface="Consolas"/>
                <a:cs typeface="Consolas"/>
              </a:rPr>
              <a:t>	</a:t>
            </a:r>
            <a:r>
              <a:rPr lang="en-GB" b="1" smtClean="0">
                <a:latin typeface="Consolas"/>
                <a:cs typeface="Consolas"/>
              </a:rPr>
              <a:t>for</a:t>
            </a:r>
            <a:r>
              <a:rPr lang="en-GB" smtClean="0">
                <a:latin typeface="Consolas"/>
                <a:cs typeface="Consolas"/>
              </a:rPr>
              <a:t> 1 ≤ i &lt; length(A)  </a:t>
            </a:r>
            <a:r>
              <a:rPr lang="en-GB" b="1" smtClean="0">
                <a:latin typeface="Consolas"/>
                <a:cs typeface="Consolas"/>
              </a:rPr>
              <a:t>do</a:t>
            </a:r>
          </a:p>
          <a:p>
            <a:r>
              <a:rPr lang="en-GB" smtClean="0">
                <a:latin typeface="Consolas"/>
                <a:cs typeface="Consolas"/>
              </a:rPr>
              <a:t>		</a:t>
            </a:r>
            <a:r>
              <a:rPr lang="en-GB" b="1" smtClean="0">
                <a:latin typeface="Consolas"/>
                <a:cs typeface="Consolas"/>
              </a:rPr>
              <a:t>if</a:t>
            </a:r>
            <a:r>
              <a:rPr lang="en-GB" smtClean="0">
                <a:latin typeface="Consolas"/>
                <a:cs typeface="Consolas"/>
              </a:rPr>
              <a:t> A[i] &gt; result  </a:t>
            </a:r>
            <a:r>
              <a:rPr lang="en-GB" b="1" smtClean="0">
                <a:latin typeface="Consolas"/>
                <a:cs typeface="Consolas"/>
              </a:rPr>
              <a:t>then</a:t>
            </a:r>
          </a:p>
          <a:p>
            <a:r>
              <a:rPr lang="en-GB" smtClean="0">
                <a:latin typeface="Consolas"/>
                <a:cs typeface="Consolas"/>
              </a:rPr>
              <a:t>			result ← A[i]</a:t>
            </a:r>
          </a:p>
          <a:p>
            <a:r>
              <a:rPr lang="en-GB" smtClean="0">
                <a:latin typeface="Consolas"/>
                <a:cs typeface="Consolas"/>
              </a:rPr>
              <a:t> 		</a:t>
            </a:r>
            <a:r>
              <a:rPr lang="en-GB" b="1" smtClean="0">
                <a:latin typeface="Consolas"/>
                <a:cs typeface="Consolas"/>
              </a:rPr>
              <a:t>end if</a:t>
            </a:r>
          </a:p>
          <a:p>
            <a:r>
              <a:rPr lang="en-GB" smtClean="0">
                <a:latin typeface="Consolas"/>
                <a:cs typeface="Consolas"/>
              </a:rPr>
              <a:t>	</a:t>
            </a:r>
            <a:r>
              <a:rPr lang="en-GB" b="1" smtClean="0">
                <a:latin typeface="Consolas"/>
                <a:cs typeface="Consolas"/>
              </a:rPr>
              <a:t>end for</a:t>
            </a:r>
          </a:p>
          <a:p>
            <a:r>
              <a:rPr lang="en-GB" smtClean="0">
                <a:latin typeface="Consolas"/>
                <a:cs typeface="Consolas"/>
              </a:rPr>
              <a:t>	</a:t>
            </a:r>
            <a:r>
              <a:rPr lang="en-GB" b="1" smtClean="0">
                <a:latin typeface="Consolas"/>
                <a:cs typeface="Consolas"/>
              </a:rPr>
              <a:t>return</a:t>
            </a:r>
            <a:r>
              <a:rPr lang="en-GB" smtClean="0">
                <a:latin typeface="Consolas"/>
                <a:cs typeface="Consolas"/>
              </a:rPr>
              <a:t> result</a:t>
            </a:r>
          </a:p>
          <a:p>
            <a:r>
              <a:rPr lang="en-GB" b="1" smtClean="0">
                <a:latin typeface="Consolas"/>
                <a:cs typeface="Consolas"/>
              </a:rPr>
              <a:t>end function</a:t>
            </a:r>
            <a:endParaRPr lang="en-GB" b="1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" y="1325224"/>
            <a:ext cx="388055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Arial Narrow"/>
                <a:cs typeface="Arial Narrow"/>
              </a:rPr>
              <a:t>Maximum (A: array of N elements)</a:t>
            </a:r>
            <a:endParaRPr lang="en-GB" b="1">
              <a:latin typeface="Arial Narrow"/>
              <a:cs typeface="Arial Narrow"/>
            </a:endParaRPr>
          </a:p>
        </p:txBody>
      </p:sp>
      <p:sp>
        <p:nvSpPr>
          <p:cNvPr id="4" name="Cerrar corchete 3"/>
          <p:cNvSpPr/>
          <p:nvPr/>
        </p:nvSpPr>
        <p:spPr>
          <a:xfrm>
            <a:off x="3894665" y="2286000"/>
            <a:ext cx="112890" cy="134055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4007555" y="2723444"/>
            <a:ext cx="668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>
                <a:solidFill>
                  <a:srgbClr val="FF0000"/>
                </a:solidFill>
                <a:latin typeface="DIN Condensed Bold"/>
                <a:cs typeface="DIN Condensed Bold"/>
              </a:rPr>
              <a:t>Θ(N)</a:t>
            </a:r>
            <a:endParaRPr lang="en-GB" sz="200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4" y="5207000"/>
            <a:ext cx="916043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Time complexity: </a:t>
            </a:r>
            <a:r>
              <a:rPr lang="en-GB" sz="20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Θ</a:t>
            </a:r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(N)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Space complexity: </a:t>
            </a:r>
            <a:r>
              <a:rPr lang="en-GB" sz="20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Θ</a:t>
            </a:r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(1)  (the array is an input argument, the algorithm just uses the variable result)</a:t>
            </a:r>
            <a:endParaRPr lang="en-GB" sz="2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6134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k=2 (2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nd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32868" y="1440556"/>
            <a:ext cx="4449646" cy="424731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second</a:t>
            </a:r>
            <a:r>
              <a:rPr lang="es-ES" dirty="0">
                <a:latin typeface="Consolas"/>
                <a:cs typeface="Consolas"/>
              </a:rPr>
              <a:t>(A)</a:t>
            </a:r>
          </a:p>
          <a:p>
            <a:r>
              <a:rPr lang="fr-FR" dirty="0" smtClean="0">
                <a:latin typeface="Consolas"/>
                <a:cs typeface="Consolas"/>
              </a:rPr>
              <a:t>	max </a:t>
            </a:r>
            <a:r>
              <a:rPr lang="fr-FR" dirty="0">
                <a:latin typeface="Consolas"/>
                <a:cs typeface="Consolas"/>
              </a:rPr>
              <a:t>← </a:t>
            </a:r>
            <a:r>
              <a:rPr lang="es-ES" dirty="0"/>
              <a:t> −∞</a:t>
            </a:r>
            <a:r>
              <a:rPr lang="fr-FR" dirty="0" smtClean="0">
                <a:latin typeface="Consolas"/>
                <a:cs typeface="Consolas"/>
              </a:rPr>
              <a:t>;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//first max</a:t>
            </a:r>
          </a:p>
          <a:p>
            <a:r>
              <a:rPr lang="fr-FR" dirty="0" smtClean="0">
                <a:latin typeface="Consolas"/>
                <a:cs typeface="Consolas"/>
              </a:rPr>
              <a:t>	</a:t>
            </a:r>
            <a:r>
              <a:rPr lang="fr-FR" dirty="0" err="1" smtClean="0">
                <a:latin typeface="Consolas"/>
                <a:cs typeface="Consolas"/>
              </a:rPr>
              <a:t>result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← </a:t>
            </a:r>
            <a:r>
              <a:rPr lang="es-ES" dirty="0"/>
              <a:t> −</a:t>
            </a:r>
            <a:r>
              <a:rPr lang="es-ES" dirty="0" smtClean="0"/>
              <a:t>∞</a:t>
            </a:r>
            <a:r>
              <a:rPr lang="fr-FR" dirty="0" smtClean="0">
                <a:latin typeface="Consolas"/>
                <a:cs typeface="Consolas"/>
              </a:rPr>
              <a:t>; </a:t>
            </a:r>
            <a:r>
              <a:rPr lang="fr-FR" sz="1600" dirty="0" smtClean="0">
                <a:solidFill>
                  <a:srgbClr val="A6A6A6"/>
                </a:solidFill>
                <a:latin typeface="Consolas"/>
                <a:cs typeface="Consolas"/>
              </a:rPr>
              <a:t>//second max</a:t>
            </a:r>
            <a:endParaRPr lang="fr-FR" sz="1600" dirty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for </a:t>
            </a:r>
            <a:r>
              <a:rPr lang="en-US" dirty="0"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if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result  then</a:t>
            </a:r>
          </a:p>
          <a:p>
            <a:r>
              <a:rPr lang="en-US" dirty="0" smtClean="0">
                <a:latin typeface="Consolas"/>
                <a:cs typeface="Consolas"/>
              </a:rPr>
              <a:t>			if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max  then</a:t>
            </a:r>
          </a:p>
          <a:p>
            <a:r>
              <a:rPr lang="en-US" dirty="0" smtClean="0">
                <a:latin typeface="Consolas"/>
                <a:cs typeface="Consolas"/>
              </a:rPr>
              <a:t>				result </a:t>
            </a:r>
            <a:r>
              <a:rPr lang="en-US" dirty="0">
                <a:latin typeface="Consolas"/>
                <a:cs typeface="Consolas"/>
              </a:rPr>
              <a:t>← max</a:t>
            </a:r>
          </a:p>
          <a:p>
            <a:r>
              <a:rPr lang="fr-FR" dirty="0" smtClean="0">
                <a:latin typeface="Consolas"/>
                <a:cs typeface="Consolas"/>
              </a:rPr>
              <a:t>				max </a:t>
            </a:r>
            <a:r>
              <a:rPr lang="fr-FR" dirty="0">
                <a:latin typeface="Consolas"/>
                <a:cs typeface="Consolas"/>
              </a:rPr>
              <a:t>← A[i]</a:t>
            </a:r>
          </a:p>
          <a:p>
            <a:r>
              <a:rPr lang="fr-FR" dirty="0" smtClean="0">
                <a:latin typeface="Consolas"/>
                <a:cs typeface="Consolas"/>
              </a:rPr>
              <a:t>			</a:t>
            </a:r>
            <a:r>
              <a:rPr lang="fr-FR" dirty="0" err="1" smtClean="0">
                <a:latin typeface="Consolas"/>
                <a:cs typeface="Consolas"/>
              </a:rPr>
              <a:t>else</a:t>
            </a:r>
            <a:endParaRPr lang="fr-FR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				</a:t>
            </a:r>
            <a:r>
              <a:rPr lang="fr-FR" dirty="0" err="1" smtClean="0">
                <a:latin typeface="Consolas"/>
                <a:cs typeface="Consolas"/>
              </a:rPr>
              <a:t>result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← A[i]</a:t>
            </a:r>
          </a:p>
          <a:p>
            <a:r>
              <a:rPr lang="fr-FR" dirty="0" smtClean="0">
                <a:latin typeface="Consolas"/>
                <a:cs typeface="Consolas"/>
              </a:rPr>
              <a:t>			end </a:t>
            </a:r>
            <a:r>
              <a:rPr lang="fr-FR" dirty="0">
                <a:latin typeface="Consolas"/>
                <a:cs typeface="Consolas"/>
              </a:rPr>
              <a:t>if</a:t>
            </a:r>
          </a:p>
          <a:p>
            <a:r>
              <a:rPr lang="fr-FR" dirty="0" smtClean="0">
                <a:latin typeface="Consolas"/>
                <a:cs typeface="Consolas"/>
              </a:rPr>
              <a:t>		end </a:t>
            </a:r>
            <a:r>
              <a:rPr lang="fr-FR" dirty="0">
                <a:latin typeface="Consolas"/>
                <a:cs typeface="Consolas"/>
              </a:rPr>
              <a:t>if</a:t>
            </a:r>
          </a:p>
          <a:p>
            <a:r>
              <a:rPr lang="fr-FR" dirty="0" smtClean="0">
                <a:latin typeface="Consolas"/>
                <a:cs typeface="Consolas"/>
              </a:rPr>
              <a:t>	end </a:t>
            </a:r>
            <a:r>
              <a:rPr lang="fr-FR" dirty="0">
                <a:latin typeface="Consolas"/>
                <a:cs typeface="Consolas"/>
              </a:rPr>
              <a:t>for</a:t>
            </a:r>
          </a:p>
          <a:p>
            <a:r>
              <a:rPr lang="fr-FR" dirty="0" smtClean="0">
                <a:latin typeface="Consolas"/>
                <a:cs typeface="Consolas"/>
              </a:rPr>
              <a:t>	return </a:t>
            </a:r>
            <a:r>
              <a:rPr lang="fr-FR" dirty="0" err="1">
                <a:latin typeface="Consolas"/>
                <a:cs typeface="Consolas"/>
              </a:rPr>
              <a:t>result</a:t>
            </a:r>
            <a:endParaRPr lang="fr-FR" dirty="0">
              <a:latin typeface="Consolas"/>
              <a:cs typeface="Consolas"/>
            </a:endParaRPr>
          </a:p>
          <a:p>
            <a:r>
              <a:rPr lang="fr-FR" b="1" dirty="0" smtClean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4" y="1054669"/>
            <a:ext cx="4433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 Narrow"/>
                <a:cs typeface="Arial Narrow"/>
              </a:rPr>
              <a:t>Second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sp>
        <p:nvSpPr>
          <p:cNvPr id="4" name="Cerrar corchete 3"/>
          <p:cNvSpPr/>
          <p:nvPr/>
        </p:nvSpPr>
        <p:spPr>
          <a:xfrm>
            <a:off x="4444999" y="2347442"/>
            <a:ext cx="112890" cy="267611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4557889" y="3250553"/>
            <a:ext cx="668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Θ</a:t>
            </a:r>
            <a:r>
              <a:rPr lang="en-GB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(N)</a:t>
            </a:r>
            <a:endParaRPr lang="en-GB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6136003"/>
            <a:ext cx="916043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Time complexity: </a:t>
            </a:r>
            <a:r>
              <a:rPr lang="en-GB" sz="20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Θ</a:t>
            </a:r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(N)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Space complexity: </a:t>
            </a:r>
            <a:r>
              <a:rPr lang="en-GB" sz="20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Θ</a:t>
            </a:r>
            <a:r>
              <a:rPr lang="en-GB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(1)  (the array is an input argument, the algorithm needs 2 variables)</a:t>
            </a:r>
            <a:endParaRPr lang="en-GB" sz="2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2099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57429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-16433" y="4796556"/>
            <a:ext cx="9160433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step-by-step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, </a:t>
            </a:r>
            <a:r>
              <a:rPr lang="es-ES" dirty="0" err="1" smtClean="0"/>
              <a:t>please</a:t>
            </a:r>
            <a:r>
              <a:rPr lang="es-ES" dirty="0" smtClean="0"/>
              <a:t> </a:t>
            </a:r>
            <a:r>
              <a:rPr lang="es-ES" dirty="0" err="1" smtClean="0"/>
              <a:t>pay</a:t>
            </a:r>
            <a:r>
              <a:rPr lang="es-ES" dirty="0" smtClean="0"/>
              <a:t> </a:t>
            </a:r>
            <a:r>
              <a:rPr lang="es-ES" dirty="0" err="1" smtClean="0"/>
              <a:t>attention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do: </a:t>
            </a:r>
          </a:p>
          <a:p>
            <a:pPr marL="285750" indent="-285750">
              <a:buFontTx/>
              <a:buChar char="-"/>
            </a:pPr>
            <a:r>
              <a:rPr lang="es-ES" dirty="0" err="1" smtClean="0">
                <a:latin typeface="Consolas"/>
                <a:cs typeface="Consolas"/>
              </a:rPr>
              <a:t>smallest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maxes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ES" dirty="0" err="1" smtClean="0">
                <a:latin typeface="Consolas"/>
                <a:cs typeface="Consolas"/>
              </a:rPr>
              <a:t>remove</a:t>
            </a:r>
            <a:r>
              <a:rPr lang="es-ES" dirty="0" smtClean="0">
                <a:latin typeface="Consolas"/>
                <a:cs typeface="Consolas"/>
              </a:rPr>
              <a:t>-min(</a:t>
            </a:r>
            <a:r>
              <a:rPr lang="es-ES" dirty="0" err="1" smtClean="0">
                <a:latin typeface="Consolas"/>
                <a:cs typeface="Consolas"/>
              </a:rPr>
              <a:t>maxes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ES" dirty="0" err="1" smtClean="0">
                <a:latin typeface="Consolas"/>
                <a:cs typeface="Consolas"/>
              </a:rPr>
              <a:t>insert</a:t>
            </a:r>
            <a:r>
              <a:rPr lang="es-ES" dirty="0" smtClean="0">
                <a:latin typeface="Consolas"/>
                <a:cs typeface="Consolas"/>
              </a:rPr>
              <a:t>(A[i],</a:t>
            </a:r>
            <a:r>
              <a:rPr lang="es-ES" dirty="0" err="1" smtClean="0">
                <a:latin typeface="Consolas"/>
                <a:cs typeface="Consolas"/>
              </a:rPr>
              <a:t>maxes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then</a:t>
            </a:r>
            <a:r>
              <a:rPr lang="es-ES" dirty="0" smtClean="0"/>
              <a:t> be </a:t>
            </a:r>
            <a:r>
              <a:rPr lang="es-ES" dirty="0" err="1" smtClean="0"/>
              <a:t>able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exercise</a:t>
            </a:r>
            <a:r>
              <a:rPr lang="es-ES" dirty="0" smtClean="0"/>
              <a:t> 2.1.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18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9236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75" y="1763889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957681" y="29927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78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1960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75" y="2031998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957681" y="29927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6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42354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07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75" y="2314218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957681" y="29927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6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62782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We do not compare 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60426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10087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>
                <a:latin typeface="DIN Condensed Bold"/>
                <a:cs typeface="DIN Condensed Bold"/>
              </a:rPr>
              <a:t>(N </a:t>
            </a:r>
            <a:r>
              <a:rPr lang="es-ES" dirty="0" err="1">
                <a:latin typeface="DIN Condensed Bold"/>
                <a:cs typeface="DIN Condensed Bold"/>
              </a:rPr>
              <a:t>elements</a:t>
            </a:r>
            <a:r>
              <a:rPr lang="es-ES" dirty="0">
                <a:latin typeface="DIN Condensed Bold"/>
                <a:cs typeface="DIN Condensed Bold"/>
              </a:rPr>
              <a:t>)</a:t>
            </a:r>
          </a:p>
          <a:p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7572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4898546" y="4344156"/>
            <a:ext cx="491900" cy="811278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>
            <a:stCxn id="5" idx="4"/>
          </p:cNvCxnSpPr>
          <p:nvPr/>
        </p:nvCxnSpPr>
        <p:spPr>
          <a:xfrm flipH="1">
            <a:off x="4898546" y="5155434"/>
            <a:ext cx="245950" cy="436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" idx="4"/>
          </p:cNvCxnSpPr>
          <p:nvPr/>
        </p:nvCxnSpPr>
        <p:spPr>
          <a:xfrm>
            <a:off x="5144496" y="5155434"/>
            <a:ext cx="358837" cy="436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9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2545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75" y="2582327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6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19546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68253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75" y="2850436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6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82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98543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75" y="311854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6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4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8195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04289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1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55652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29689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14273" y="30235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9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8174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57911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16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9201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847222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59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52390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314355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-∞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010" y="4980001"/>
            <a:ext cx="899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You</a:t>
            </a:r>
            <a:r>
              <a:rPr lang="es-ES" sz="2000" dirty="0" smtClean="0"/>
              <a:t> can </a:t>
            </a:r>
            <a:r>
              <a:rPr lang="es-ES" sz="2000" dirty="0" err="1" smtClean="0"/>
              <a:t>see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first</a:t>
            </a:r>
            <a:r>
              <a:rPr lang="es-ES" sz="2000" dirty="0" smtClean="0"/>
              <a:t> k </a:t>
            </a:r>
            <a:r>
              <a:rPr lang="es-ES" sz="2000" dirty="0" err="1" smtClean="0"/>
              <a:t>iterations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loop</a:t>
            </a:r>
            <a:r>
              <a:rPr lang="es-ES" sz="2000" dirty="0" smtClean="0"/>
              <a:t> simple </a:t>
            </a:r>
            <a:r>
              <a:rPr lang="es-ES" sz="2000" dirty="0" err="1" smtClean="0"/>
              <a:t>store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first</a:t>
            </a:r>
            <a:r>
              <a:rPr lang="es-ES" sz="2000" dirty="0" smtClean="0"/>
              <a:t> </a:t>
            </a:r>
            <a:r>
              <a:rPr lang="es-ES" sz="2000" dirty="0" err="1" smtClean="0"/>
              <a:t>elements</a:t>
            </a:r>
            <a:r>
              <a:rPr lang="es-ES" sz="2000" dirty="0" smtClean="0"/>
              <a:t> of A in </a:t>
            </a:r>
            <a:r>
              <a:rPr lang="es-ES" sz="2000" dirty="0" err="1" smtClean="0"/>
              <a:t>maxes</a:t>
            </a:r>
            <a:r>
              <a:rPr lang="es-ES" sz="2000" dirty="0" smtClean="0"/>
              <a:t>.  </a:t>
            </a:r>
            <a:r>
              <a:rPr lang="es-ES" sz="2000" b="1" dirty="0" err="1" smtClean="0"/>
              <a:t>Let’s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jump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to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the</a:t>
            </a:r>
            <a:r>
              <a:rPr lang="es-ES" sz="2000" b="1" dirty="0" smtClean="0"/>
              <a:t> 6th </a:t>
            </a:r>
            <a:r>
              <a:rPr lang="es-ES" sz="2000" b="1" dirty="0" err="1" smtClean="0"/>
              <a:t>iteration</a:t>
            </a:r>
            <a:r>
              <a:rPr lang="es-ES" sz="2000" b="1" dirty="0" smtClean="0"/>
              <a:t>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5419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2489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032616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i=5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87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24448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30072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9739" y="3489572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i=5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346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We do not compare 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54466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27509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>
                <a:latin typeface="DIN Condensed Bold"/>
                <a:cs typeface="DIN Condensed Bold"/>
              </a:rPr>
              <a:t>(N </a:t>
            </a:r>
            <a:r>
              <a:rPr lang="es-ES" dirty="0" err="1">
                <a:latin typeface="DIN Condensed Bold"/>
                <a:cs typeface="DIN Condensed Bold"/>
              </a:rPr>
              <a:t>elements</a:t>
            </a:r>
            <a:r>
              <a:rPr lang="es-ES" dirty="0">
                <a:latin typeface="DIN Condensed Bold"/>
                <a:cs typeface="DIN Condensed Bold"/>
              </a:rPr>
              <a:t>)</a:t>
            </a:r>
          </a:p>
          <a:p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7624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6958770" y="4315182"/>
            <a:ext cx="491900" cy="811278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>
            <a:stCxn id="5" idx="4"/>
          </p:cNvCxnSpPr>
          <p:nvPr/>
        </p:nvCxnSpPr>
        <p:spPr>
          <a:xfrm flipH="1">
            <a:off x="6335889" y="5126460"/>
            <a:ext cx="868831" cy="465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6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5528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58294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i=5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7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54991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851054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i=5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1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73636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311916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i=5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15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92873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2057006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1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51135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229689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42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5059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2593224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454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09353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2833111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40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08303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3129442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710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03821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04289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67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5387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282782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7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34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We do not compare 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262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76466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>
                <a:latin typeface="DIN Condensed Bold"/>
                <a:cs typeface="DIN Condensed Bold"/>
              </a:rPr>
              <a:t>(N </a:t>
            </a:r>
            <a:r>
              <a:rPr lang="es-ES" dirty="0" err="1">
                <a:latin typeface="DIN Condensed Bold"/>
                <a:cs typeface="DIN Condensed Bold"/>
              </a:rPr>
              <a:t>elements</a:t>
            </a:r>
            <a:r>
              <a:rPr lang="es-ES" dirty="0">
                <a:latin typeface="DIN Condensed Bold"/>
                <a:cs typeface="DIN Condensed Bold"/>
              </a:rPr>
              <a:t>)</a:t>
            </a:r>
          </a:p>
          <a:p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22490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7713483" y="4357515"/>
            <a:ext cx="491900" cy="811278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>
            <a:stCxn id="5" idx="4"/>
          </p:cNvCxnSpPr>
          <p:nvPr/>
        </p:nvCxnSpPr>
        <p:spPr>
          <a:xfrm flipH="1">
            <a:off x="7090602" y="5168793"/>
            <a:ext cx="868831" cy="4229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5808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57911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70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97784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833111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1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9149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3115331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34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39618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04289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i=8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94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55495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311004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i=8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5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15040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579113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i=8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844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66065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847222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i=8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05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03678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3129442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i=8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829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93528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04289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22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1807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2311004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0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00189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We do not compare pairs of elements during the sorting process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Instead, we count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262"/>
              </p:ext>
            </p:extLst>
          </p:nvPr>
        </p:nvGraphicFramePr>
        <p:xfrm>
          <a:off x="1411111" y="263878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0" y="1806221"/>
            <a:ext cx="14614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Main</a:t>
            </a:r>
            <a:r>
              <a:rPr lang="es-ES" sz="2800" dirty="0" smtClean="0">
                <a:latin typeface="Arial Narrow"/>
                <a:cs typeface="Arial Narrow"/>
              </a:rPr>
              <a:t> idea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1411111" y="3009621"/>
            <a:ext cx="6245928" cy="534715"/>
            <a:chOff x="2963333" y="3291842"/>
            <a:chExt cx="6245928" cy="534715"/>
          </a:xfrm>
        </p:grpSpPr>
        <p:cxnSp>
          <p:nvCxnSpPr>
            <p:cNvPr id="12" name="Conector recto de flecha 11"/>
            <p:cNvCxnSpPr/>
            <p:nvPr/>
          </p:nvCxnSpPr>
          <p:spPr>
            <a:xfrm flipV="1">
              <a:off x="7154334" y="3291842"/>
              <a:ext cx="0" cy="25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963333" y="3457225"/>
              <a:ext cx="624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1.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We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identify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maximum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in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array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be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sorted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(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this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k)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76466"/>
              </p:ext>
            </p:extLst>
          </p:nvPr>
        </p:nvGraphicFramePr>
        <p:xfrm>
          <a:off x="1411111" y="4357515"/>
          <a:ext cx="6872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  <a:gridCol w="6872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538114" y="4728355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[0]	    [1]	[2]         [3]       [4]         [5]         [6]        [7]        [8]         [9]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33186" y="3566910"/>
            <a:ext cx="32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(k+1)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428874" y="3945850"/>
            <a:ext cx="69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fill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COUNT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times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appears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original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495781" y="4344156"/>
            <a:ext cx="68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0	       0	  3           1           0          2             0           0          1           1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1111" y="2269449"/>
            <a:ext cx="258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DIN Condensed Bold"/>
                <a:cs typeface="DIN Condensed Bold"/>
              </a:rPr>
              <a:t>A: </a:t>
            </a:r>
            <a:r>
              <a:rPr lang="es-ES" dirty="0" err="1" smtClean="0"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latin typeface="DIN Condensed Bold"/>
                <a:cs typeface="DIN Condensed Bold"/>
              </a:rPr>
              <a:t>to</a:t>
            </a:r>
            <a:r>
              <a:rPr lang="es-ES" dirty="0" smtClean="0">
                <a:latin typeface="DIN Condensed Bold"/>
                <a:cs typeface="DIN Condensed Bold"/>
              </a:rPr>
              <a:t> be </a:t>
            </a:r>
            <a:r>
              <a:rPr lang="es-ES" dirty="0" err="1" smtClean="0"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latin typeface="DIN Condensed Bold"/>
                <a:cs typeface="DIN Condensed Bold"/>
              </a:rPr>
              <a:t> (N </a:t>
            </a:r>
            <a:r>
              <a:rPr lang="es-ES" dirty="0" err="1" smtClean="0">
                <a:latin typeface="DIN Condensed Bold"/>
                <a:cs typeface="DIN Condensed Bold"/>
              </a:rPr>
              <a:t>elements</a:t>
            </a:r>
            <a:r>
              <a:rPr lang="es-ES" dirty="0" smtClean="0">
                <a:latin typeface="DIN Condensed Bold"/>
                <a:cs typeface="DIN Condensed Bold"/>
              </a:rPr>
              <a:t>)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439333" y="5168793"/>
            <a:ext cx="579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creat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array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R,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store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set of </a:t>
            </a:r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size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N)  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12941"/>
              </p:ext>
            </p:extLst>
          </p:nvPr>
        </p:nvGraphicFramePr>
        <p:xfrm>
          <a:off x="1453444" y="559175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4111" y="6306446"/>
            <a:ext cx="914399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smtClean="0">
                <a:solidFill>
                  <a:schemeClr val="bg1"/>
                </a:solidFill>
                <a:latin typeface="Arial Narrow"/>
                <a:cs typeface="Arial Narrow"/>
              </a:rPr>
              <a:t>Time Complexity: Θ(N+k). Space Complexity: Θ(N+k) </a:t>
            </a:r>
            <a:endParaRPr lang="en-GB" sz="24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276618" y="3164361"/>
            <a:ext cx="1134493" cy="400110"/>
            <a:chOff x="276618" y="3164361"/>
            <a:chExt cx="1134493" cy="400110"/>
          </a:xfrm>
        </p:grpSpPr>
        <p:sp>
          <p:nvSpPr>
            <p:cNvPr id="7" name="CuadroTexto 6"/>
            <p:cNvSpPr txBox="1"/>
            <p:nvPr/>
          </p:nvSpPr>
          <p:spPr>
            <a:xfrm>
              <a:off x="276618" y="3164361"/>
              <a:ext cx="6755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/>
                <a:t>Θ</a:t>
              </a:r>
              <a:r>
                <a:rPr lang="es-ES" sz="2000" dirty="0" smtClean="0"/>
                <a:t>(N)</a:t>
              </a:r>
              <a:endParaRPr lang="es-ES" sz="2000" dirty="0"/>
            </a:p>
          </p:txBody>
        </p:sp>
        <p:cxnSp>
          <p:nvCxnSpPr>
            <p:cNvPr id="17" name="Conector recto de flecha 16"/>
            <p:cNvCxnSpPr>
              <a:stCxn id="14" idx="1"/>
              <a:endCxn id="7" idx="3"/>
            </p:cNvCxnSpPr>
            <p:nvPr/>
          </p:nvCxnSpPr>
          <p:spPr>
            <a:xfrm flipH="1">
              <a:off x="952204" y="3359670"/>
              <a:ext cx="458907" cy="47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276618" y="3957405"/>
            <a:ext cx="1134493" cy="400110"/>
            <a:chOff x="276618" y="3164361"/>
            <a:chExt cx="1134493" cy="400110"/>
          </a:xfrm>
        </p:grpSpPr>
        <p:sp>
          <p:nvSpPr>
            <p:cNvPr id="31" name="CuadroTexto 30"/>
            <p:cNvSpPr txBox="1"/>
            <p:nvPr/>
          </p:nvSpPr>
          <p:spPr>
            <a:xfrm>
              <a:off x="276618" y="3164361"/>
              <a:ext cx="6755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/>
                <a:t>Θ</a:t>
              </a:r>
              <a:r>
                <a:rPr lang="es-ES" sz="2000" dirty="0" smtClean="0"/>
                <a:t>(N)</a:t>
              </a:r>
              <a:endParaRPr lang="es-ES" sz="2000" dirty="0"/>
            </a:p>
          </p:txBody>
        </p:sp>
        <p:cxnSp>
          <p:nvCxnSpPr>
            <p:cNvPr id="32" name="Conector recto de flecha 31"/>
            <p:cNvCxnSpPr>
              <a:endCxn id="31" idx="3"/>
            </p:cNvCxnSpPr>
            <p:nvPr/>
          </p:nvCxnSpPr>
          <p:spPr>
            <a:xfrm flipH="1">
              <a:off x="952204" y="3359670"/>
              <a:ext cx="458907" cy="47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326915" y="5168793"/>
            <a:ext cx="1134495" cy="400110"/>
            <a:chOff x="276618" y="3164361"/>
            <a:chExt cx="1134495" cy="400110"/>
          </a:xfrm>
        </p:grpSpPr>
        <p:sp>
          <p:nvSpPr>
            <p:cNvPr id="34" name="CuadroTexto 33"/>
            <p:cNvSpPr txBox="1"/>
            <p:nvPr/>
          </p:nvSpPr>
          <p:spPr>
            <a:xfrm>
              <a:off x="276618" y="3164361"/>
              <a:ext cx="6266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/>
                <a:t>Θ</a:t>
              </a:r>
              <a:r>
                <a:rPr lang="es-ES" sz="2000" dirty="0" smtClean="0"/>
                <a:t>(k)</a:t>
              </a:r>
              <a:endParaRPr lang="es-ES" sz="2000" dirty="0"/>
            </a:p>
          </p:txBody>
        </p:sp>
        <p:cxnSp>
          <p:nvCxnSpPr>
            <p:cNvPr id="35" name="Conector recto de flecha 34"/>
            <p:cNvCxnSpPr>
              <a:endCxn id="34" idx="3"/>
            </p:cNvCxnSpPr>
            <p:nvPr/>
          </p:nvCxnSpPr>
          <p:spPr>
            <a:xfrm flipH="1">
              <a:off x="903237" y="3359670"/>
              <a:ext cx="507876" cy="47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2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91459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3096525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6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74799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3354188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590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6636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2271890" y="785337"/>
            <a:ext cx="3685791" cy="823330"/>
            <a:chOff x="2271890" y="785337"/>
            <a:chExt cx="3685791" cy="823330"/>
          </a:xfrm>
        </p:grpSpPr>
        <p:cxnSp>
          <p:nvCxnSpPr>
            <p:cNvPr id="10" name="Conector recto de flecha 9"/>
            <p:cNvCxnSpPr/>
            <p:nvPr/>
          </p:nvCxnSpPr>
          <p:spPr>
            <a:xfrm flipH="1">
              <a:off x="2271890" y="970003"/>
              <a:ext cx="2949222" cy="6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5221112" y="785337"/>
              <a:ext cx="73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rgbClr val="FF0000"/>
                  </a:solidFill>
                  <a:latin typeface="DIN Condensed Bold"/>
                  <a:cs typeface="DIN Condensed Bold"/>
                </a:rPr>
                <a:t>k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th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(A,5)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3674486"/>
            <a:ext cx="4957647" cy="296333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895920" y="3023526"/>
            <a:ext cx="356402" cy="338582"/>
          </a:xfrm>
          <a:prstGeom prst="rect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35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65424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895920" y="3023526"/>
            <a:ext cx="356402" cy="338582"/>
          </a:xfrm>
          <a:prstGeom prst="rect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3575" y="4881223"/>
            <a:ext cx="4393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Narrow"/>
                <a:cs typeface="Arial Narrow"/>
              </a:rPr>
              <a:t>The data structure maxes can be implemented as: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an unsorted array 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(Worksheet 2.1, row 1)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a sorted array </a:t>
            </a:r>
            <a:r>
              <a:rPr lang="en-GB" dirty="0">
                <a:solidFill>
                  <a:srgbClr val="7F7F7F"/>
                </a:solidFill>
                <a:latin typeface="Arial Narrow"/>
                <a:cs typeface="Arial Narrow"/>
              </a:rPr>
              <a:t>(Worksheet 2.1, row 1)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a min-heap </a:t>
            </a:r>
            <a:r>
              <a:rPr lang="en-GB" dirty="0">
                <a:solidFill>
                  <a:srgbClr val="7F7F7F"/>
                </a:solidFill>
                <a:latin typeface="Arial Narrow"/>
                <a:cs typeface="Arial Narrow"/>
              </a:rPr>
              <a:t>(Worksheet 2.1, row 1</a:t>
            </a:r>
            <a:r>
              <a:rPr lang="en-GB" dirty="0" smtClean="0">
                <a:solidFill>
                  <a:srgbClr val="7F7F7F"/>
                </a:solidFill>
                <a:latin typeface="Arial Narrow"/>
                <a:cs typeface="Arial Narrow"/>
              </a:rPr>
              <a:t>)</a:t>
            </a:r>
            <a:endParaRPr lang="en-GB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-16433" y="6235890"/>
            <a:ext cx="9160434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solidFill>
                  <a:schemeClr val="bg1"/>
                </a:solidFill>
                <a:latin typeface="Arial Narrow"/>
                <a:cs typeface="Arial Narrow"/>
              </a:rPr>
              <a:t>Please</a:t>
            </a:r>
            <a:r>
              <a:rPr lang="es-ES" sz="2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, complete </a:t>
            </a:r>
            <a:r>
              <a:rPr lang="es-ES" sz="2000" b="1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the</a:t>
            </a:r>
            <a:r>
              <a:rPr lang="es-ES" sz="2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table</a:t>
            </a:r>
            <a:r>
              <a:rPr lang="es-ES" sz="2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 of </a:t>
            </a:r>
            <a:r>
              <a:rPr lang="es-ES" sz="2000" b="1" dirty="0" err="1" smtClean="0">
                <a:solidFill>
                  <a:schemeClr val="bg1"/>
                </a:solidFill>
                <a:latin typeface="Arial Narrow"/>
                <a:cs typeface="Arial Narrow"/>
              </a:rPr>
              <a:t>Worksheet</a:t>
            </a:r>
            <a:r>
              <a:rPr lang="es-ES" sz="2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 2.1</a:t>
            </a:r>
            <a:endParaRPr lang="es-ES" sz="2000" b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6252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4762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895920" y="3023526"/>
            <a:ext cx="356402" cy="338582"/>
          </a:xfrm>
          <a:prstGeom prst="rect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3574" y="4881223"/>
            <a:ext cx="5169315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/>
                <a:cs typeface="Consolas"/>
              </a:rPr>
              <a:t>smallest(maxes)</a:t>
            </a:r>
            <a:r>
              <a:rPr lang="en-GB" dirty="0" smtClean="0">
                <a:latin typeface="Arial Narrow"/>
                <a:cs typeface="Arial Narrow"/>
              </a:rPr>
              <a:t> is </a:t>
            </a:r>
            <a:r>
              <a:rPr lang="en-GB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(k), executed N times </a:t>
            </a:r>
          </a:p>
          <a:p>
            <a:r>
              <a:rPr lang="en-US" dirty="0">
                <a:latin typeface="Consolas"/>
                <a:cs typeface="Consolas"/>
              </a:rPr>
              <a:t>remove-min(maxes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Arial Narrow"/>
                <a:cs typeface="Arial Narrow"/>
              </a:rPr>
              <a:t>is </a:t>
            </a:r>
            <a:r>
              <a:rPr lang="en-GB" dirty="0" err="1">
                <a:latin typeface="Arial Narrow"/>
                <a:cs typeface="Arial Narrow"/>
              </a:rPr>
              <a:t>Θ</a:t>
            </a:r>
            <a:r>
              <a:rPr lang="en-GB" dirty="0">
                <a:latin typeface="Arial Narrow"/>
                <a:cs typeface="Arial Narrow"/>
              </a:rPr>
              <a:t>(k), e</a:t>
            </a:r>
            <a:r>
              <a:rPr lang="en-GB" dirty="0" smtClean="0">
                <a:latin typeface="Arial Narrow"/>
                <a:cs typeface="Arial Narrow"/>
              </a:rPr>
              <a:t>xecuted up to N times</a:t>
            </a:r>
          </a:p>
          <a:p>
            <a:r>
              <a:rPr lang="en-US" dirty="0">
                <a:latin typeface="Consolas"/>
                <a:cs typeface="Consolas"/>
              </a:rPr>
              <a:t>insert(A[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>
                <a:latin typeface="Arial Narrow"/>
                <a:cs typeface="Arial Narrow"/>
              </a:rPr>
              <a:t>is </a:t>
            </a:r>
            <a:r>
              <a:rPr lang="en-GB" dirty="0" err="1">
                <a:latin typeface="Arial Narrow"/>
                <a:cs typeface="Arial Narrow"/>
              </a:rPr>
              <a:t>Θ</a:t>
            </a:r>
            <a:r>
              <a:rPr lang="en-GB" dirty="0">
                <a:latin typeface="Arial Narrow"/>
                <a:cs typeface="Arial Narrow"/>
              </a:rPr>
              <a:t>(1</a:t>
            </a:r>
            <a:r>
              <a:rPr lang="en-GB" dirty="0" smtClean="0">
                <a:latin typeface="Arial Narrow"/>
                <a:cs typeface="Arial Narrow"/>
              </a:rPr>
              <a:t>)</a:t>
            </a:r>
            <a:r>
              <a:rPr lang="en-US" dirty="0" smtClean="0">
                <a:latin typeface="Arial Narrow"/>
                <a:cs typeface="Arial Narrow"/>
              </a:rPr>
              <a:t>, executed up to N times</a:t>
            </a:r>
          </a:p>
          <a:p>
            <a:endParaRPr lang="en-US" dirty="0">
              <a:latin typeface="Arial Narrow"/>
              <a:cs typeface="Arial Narrow"/>
            </a:endParaRPr>
          </a:p>
          <a:p>
            <a:r>
              <a:rPr lang="en-US" dirty="0" smtClean="0">
                <a:latin typeface="Arial Narrow"/>
                <a:cs typeface="Arial Narrow"/>
              </a:rPr>
              <a:t>=&gt; </a:t>
            </a:r>
            <a:r>
              <a:rPr lang="en-US" b="1" dirty="0" smtClean="0">
                <a:latin typeface="Arial Narrow"/>
                <a:cs typeface="Arial Narrow"/>
              </a:rPr>
              <a:t>The function is </a:t>
            </a:r>
            <a:r>
              <a:rPr lang="en-GB" b="1" dirty="0" smtClean="0">
                <a:latin typeface="Arial Narrow"/>
                <a:cs typeface="Arial Narrow"/>
              </a:rPr>
              <a:t> O(</a:t>
            </a:r>
            <a:r>
              <a:rPr lang="en-GB" b="1" dirty="0" err="1" smtClean="0">
                <a:latin typeface="Arial Narrow"/>
                <a:cs typeface="Arial Narrow"/>
              </a:rPr>
              <a:t>Nk</a:t>
            </a:r>
            <a:r>
              <a:rPr lang="en-GB" b="1" dirty="0" smtClean="0">
                <a:latin typeface="Arial Narrow"/>
                <a:cs typeface="Arial Narrow"/>
              </a:rPr>
              <a:t>)</a:t>
            </a:r>
            <a:endParaRPr lang="en-GB" b="1" dirty="0">
              <a:latin typeface="Arial Narrow"/>
              <a:cs typeface="Arial Narrow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" y="4523560"/>
            <a:ext cx="519288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Narrow"/>
                <a:cs typeface="Arial Narrow"/>
              </a:rPr>
              <a:t>m</a:t>
            </a:r>
            <a:r>
              <a:rPr lang="en-GB" b="1" dirty="0" smtClean="0">
                <a:latin typeface="Arial Narrow"/>
                <a:cs typeface="Arial Narrow"/>
              </a:rPr>
              <a:t>axes as an unsorted array</a:t>
            </a:r>
            <a:endParaRPr lang="en-GB" b="1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2551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47786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895920" y="3023526"/>
            <a:ext cx="356402" cy="338582"/>
          </a:xfrm>
          <a:prstGeom prst="rect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3574" y="4881223"/>
            <a:ext cx="5169315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/>
                <a:cs typeface="Consolas"/>
              </a:rPr>
              <a:t>smallest(maxes)</a:t>
            </a:r>
            <a:r>
              <a:rPr lang="en-GB" dirty="0" smtClean="0">
                <a:latin typeface="Arial Narrow"/>
                <a:cs typeface="Arial Narrow"/>
              </a:rPr>
              <a:t> is </a:t>
            </a:r>
            <a:r>
              <a:rPr lang="en-GB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(1), executed N times </a:t>
            </a:r>
          </a:p>
          <a:p>
            <a:r>
              <a:rPr lang="en-US" dirty="0">
                <a:latin typeface="Consolas"/>
                <a:cs typeface="Consolas"/>
              </a:rPr>
              <a:t>remove-min(maxes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Arial Narrow"/>
                <a:cs typeface="Arial Narrow"/>
              </a:rPr>
              <a:t>is </a:t>
            </a:r>
            <a:r>
              <a:rPr lang="en-GB" dirty="0" err="1">
                <a:latin typeface="Arial Narrow"/>
                <a:cs typeface="Arial Narrow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(1)</a:t>
            </a:r>
            <a:r>
              <a:rPr lang="en-GB" dirty="0">
                <a:latin typeface="Arial Narrow"/>
                <a:cs typeface="Arial Narrow"/>
              </a:rPr>
              <a:t>, e</a:t>
            </a:r>
            <a:r>
              <a:rPr lang="en-GB" dirty="0" smtClean="0">
                <a:latin typeface="Arial Narrow"/>
                <a:cs typeface="Arial Narrow"/>
              </a:rPr>
              <a:t>xecuted up to N times</a:t>
            </a:r>
          </a:p>
          <a:p>
            <a:r>
              <a:rPr lang="en-US" dirty="0">
                <a:latin typeface="Consolas"/>
                <a:cs typeface="Consolas"/>
              </a:rPr>
              <a:t>insert(A[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>
                <a:latin typeface="Arial Narrow"/>
                <a:cs typeface="Arial Narrow"/>
              </a:rPr>
              <a:t>is </a:t>
            </a:r>
            <a:r>
              <a:rPr lang="en-GB" dirty="0" err="1">
                <a:latin typeface="Arial Narrow"/>
                <a:cs typeface="Arial Narrow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(k)</a:t>
            </a:r>
            <a:r>
              <a:rPr lang="en-US" dirty="0" smtClean="0">
                <a:latin typeface="Arial Narrow"/>
                <a:cs typeface="Arial Narrow"/>
              </a:rPr>
              <a:t>, executed up to N times</a:t>
            </a:r>
          </a:p>
          <a:p>
            <a:endParaRPr lang="en-US" dirty="0">
              <a:latin typeface="Arial Narrow"/>
              <a:cs typeface="Arial Narrow"/>
            </a:endParaRPr>
          </a:p>
          <a:p>
            <a:r>
              <a:rPr lang="en-US" dirty="0" smtClean="0">
                <a:latin typeface="Arial Narrow"/>
                <a:cs typeface="Arial Narrow"/>
              </a:rPr>
              <a:t>=&gt; </a:t>
            </a:r>
            <a:r>
              <a:rPr lang="en-US" b="1" dirty="0" smtClean="0">
                <a:latin typeface="Arial Narrow"/>
                <a:cs typeface="Arial Narrow"/>
              </a:rPr>
              <a:t>The function is </a:t>
            </a:r>
            <a:r>
              <a:rPr lang="en-GB" b="1" dirty="0" smtClean="0">
                <a:latin typeface="Arial Narrow"/>
                <a:cs typeface="Arial Narrow"/>
              </a:rPr>
              <a:t> O(</a:t>
            </a:r>
            <a:r>
              <a:rPr lang="en-GB" b="1" dirty="0" err="1" smtClean="0">
                <a:latin typeface="Arial Narrow"/>
                <a:cs typeface="Arial Narrow"/>
              </a:rPr>
              <a:t>Nk</a:t>
            </a:r>
            <a:r>
              <a:rPr lang="en-GB" b="1" dirty="0" smtClean="0">
                <a:latin typeface="Arial Narrow"/>
                <a:cs typeface="Arial Narrow"/>
              </a:rPr>
              <a:t>)</a:t>
            </a:r>
            <a:endParaRPr lang="en-GB" b="1" dirty="0">
              <a:latin typeface="Arial Narrow"/>
              <a:cs typeface="Arial Narrow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" y="4523560"/>
            <a:ext cx="519288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Narrow"/>
                <a:cs typeface="Arial Narrow"/>
              </a:rPr>
              <a:t>m</a:t>
            </a:r>
            <a:r>
              <a:rPr lang="en-GB" b="1" dirty="0" smtClean="0">
                <a:latin typeface="Arial Narrow"/>
                <a:cs typeface="Arial Narrow"/>
              </a:rPr>
              <a:t>axes as a sorted array</a:t>
            </a:r>
            <a:endParaRPr lang="en-GB" b="1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7396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Selection, any k (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</a:t>
            </a:r>
            <a:r>
              <a:rPr lang="en-GB" baseline="30000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maximum/minimum)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575" y="1440556"/>
            <a:ext cx="4957647" cy="2862323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kth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/>
              <a:t> </a:t>
            </a:r>
            <a:r>
              <a:rPr lang="es-ES" dirty="0" err="1">
                <a:latin typeface="Consolas"/>
                <a:cs typeface="Consolas"/>
              </a:rPr>
              <a:t>maxes</a:t>
            </a:r>
            <a:r>
              <a:rPr lang="es-ES" dirty="0">
                <a:latin typeface="Consolas"/>
                <a:cs typeface="Consolas"/>
              </a:rPr>
              <a:t> ← new  </a:t>
            </a:r>
            <a:r>
              <a:rPr lang="es-ES" dirty="0" err="1">
                <a:latin typeface="Consolas"/>
                <a:cs typeface="Consolas"/>
              </a:rPr>
              <a:t>collection</a:t>
            </a:r>
            <a:r>
              <a:rPr lang="es-ES" dirty="0">
                <a:latin typeface="Consolas"/>
                <a:cs typeface="Consolas"/>
              </a:rPr>
              <a:t>(k</a:t>
            </a:r>
            <a:r>
              <a:rPr lang="es-ES" dirty="0" smtClean="0">
                <a:latin typeface="Consolas"/>
                <a:cs typeface="Consolas"/>
              </a:rPr>
              <a:t>)  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0 </a:t>
            </a:r>
            <a:r>
              <a:rPr lang="en-US" dirty="0">
                <a:latin typeface="Consolas"/>
                <a:cs typeface="Consolas"/>
              </a:rPr>
              <a:t>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length(A)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smallest(maxes) </a:t>
            </a:r>
            <a:r>
              <a:rPr lang="en-US" b="1" dirty="0" smtClean="0">
                <a:latin typeface="Consolas"/>
                <a:cs typeface="Consolas"/>
              </a:rPr>
              <a:t>then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remove</a:t>
            </a:r>
            <a:r>
              <a:rPr lang="en-US" dirty="0">
                <a:latin typeface="Consolas"/>
                <a:cs typeface="Consolas"/>
              </a:rPr>
              <a:t>-min</a:t>
            </a:r>
            <a:r>
              <a:rPr lang="en-US" dirty="0" smtClean="0">
                <a:latin typeface="Consolas"/>
                <a:cs typeface="Consolas"/>
              </a:rPr>
              <a:t>(maxes)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insert</a:t>
            </a:r>
            <a:r>
              <a:rPr lang="en-US" dirty="0">
                <a:latin typeface="Consolas"/>
                <a:cs typeface="Consolas"/>
              </a:rPr>
              <a:t>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min(maxes)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10" y="1054669"/>
            <a:ext cx="494121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 Narrow"/>
                <a:cs typeface="Arial Narrow"/>
              </a:rPr>
              <a:t>k</a:t>
            </a:r>
            <a:r>
              <a:rPr lang="en-GB" b="1" baseline="30000" dirty="0" err="1" smtClean="0">
                <a:latin typeface="Arial Narrow"/>
                <a:cs typeface="Arial Narrow"/>
              </a:rPr>
              <a:t>th</a:t>
            </a:r>
            <a:r>
              <a:rPr lang="en-GB" b="1" dirty="0" smtClean="0">
                <a:latin typeface="Arial Narrow"/>
                <a:cs typeface="Arial Narrow"/>
              </a:rPr>
              <a:t> maximum (A: array of N elements)</a:t>
            </a:r>
            <a:endParaRPr lang="en-GB" b="1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28363"/>
              </p:ext>
            </p:extLst>
          </p:nvPr>
        </p:nvGraphicFramePr>
        <p:xfrm>
          <a:off x="5206997" y="1524001"/>
          <a:ext cx="38241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  <a:gridCol w="38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36000" marR="36000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249334" y="1182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b="1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2889" y="1866619"/>
            <a:ext cx="419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[0]   [1]    [2]   [3]   [4]   [5]    [6]    [7]   [8]    [9]    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549416" y="2822221"/>
            <a:ext cx="1506140" cy="1453444"/>
          </a:xfrm>
          <a:prstGeom prst="ellips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348114" y="2637555"/>
            <a:ext cx="6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maxes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5557" y="3006887"/>
            <a:ext cx="20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(the </a:t>
            </a:r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pseudocode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is, on purpose, ambiguous about the content of maxes. Let’s assume -∞ for now)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743520" y="336210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15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10259" y="3674238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43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32578" y="2092285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i=9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489739" y="348957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21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438581" y="3120240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5920" y="3023526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895920" y="3023526"/>
            <a:ext cx="356402" cy="338582"/>
          </a:xfrm>
          <a:prstGeom prst="rect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3574" y="4881223"/>
            <a:ext cx="532454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/>
                <a:cs typeface="Consolas"/>
              </a:rPr>
              <a:t>smallest(maxes)</a:t>
            </a:r>
            <a:r>
              <a:rPr lang="en-GB" dirty="0" smtClean="0">
                <a:latin typeface="Arial Narrow"/>
                <a:cs typeface="Arial Narrow"/>
              </a:rPr>
              <a:t> is </a:t>
            </a:r>
            <a:r>
              <a:rPr lang="en-GB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(1), executed N times </a:t>
            </a:r>
          </a:p>
          <a:p>
            <a:r>
              <a:rPr lang="en-US" dirty="0">
                <a:latin typeface="Consolas"/>
                <a:cs typeface="Consolas"/>
              </a:rPr>
              <a:t>remove-min(maxes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>
                <a:latin typeface="Arial Narrow"/>
                <a:cs typeface="Arial Narrow"/>
              </a:rPr>
              <a:t>is </a:t>
            </a:r>
            <a:r>
              <a:rPr lang="en-GB" dirty="0" err="1">
                <a:latin typeface="Arial Narrow"/>
                <a:cs typeface="Arial Narrow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(log k)</a:t>
            </a:r>
            <a:r>
              <a:rPr lang="en-GB" dirty="0">
                <a:latin typeface="Arial Narrow"/>
                <a:cs typeface="Arial Narrow"/>
              </a:rPr>
              <a:t>, e</a:t>
            </a:r>
            <a:r>
              <a:rPr lang="en-GB" dirty="0" smtClean="0">
                <a:latin typeface="Arial Narrow"/>
                <a:cs typeface="Arial Narrow"/>
              </a:rPr>
              <a:t>xecuted up to N times</a:t>
            </a:r>
          </a:p>
          <a:p>
            <a:r>
              <a:rPr lang="en-US" dirty="0">
                <a:latin typeface="Consolas"/>
                <a:cs typeface="Consolas"/>
              </a:rPr>
              <a:t>insert(A[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],maxes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 smtClean="0">
                <a:latin typeface="Arial Narrow"/>
                <a:cs typeface="Arial Narrow"/>
              </a:rPr>
              <a:t>is </a:t>
            </a:r>
            <a:r>
              <a:rPr lang="en-GB" dirty="0" err="1">
                <a:latin typeface="Arial Narrow"/>
                <a:cs typeface="Arial Narrow"/>
              </a:rPr>
              <a:t>Θ</a:t>
            </a:r>
            <a:r>
              <a:rPr lang="en-GB" dirty="0" smtClean="0">
                <a:latin typeface="Arial Narrow"/>
                <a:cs typeface="Arial Narrow"/>
              </a:rPr>
              <a:t>(log k)</a:t>
            </a:r>
            <a:r>
              <a:rPr lang="en-US" dirty="0" smtClean="0">
                <a:latin typeface="Arial Narrow"/>
                <a:cs typeface="Arial Narrow"/>
              </a:rPr>
              <a:t>, executed up to N times</a:t>
            </a:r>
          </a:p>
          <a:p>
            <a:endParaRPr lang="en-US" dirty="0">
              <a:latin typeface="Arial Narrow"/>
              <a:cs typeface="Arial Narrow"/>
            </a:endParaRPr>
          </a:p>
          <a:p>
            <a:r>
              <a:rPr lang="en-US" dirty="0" smtClean="0">
                <a:latin typeface="Arial Narrow"/>
                <a:cs typeface="Arial Narrow"/>
              </a:rPr>
              <a:t>=&gt; </a:t>
            </a:r>
            <a:r>
              <a:rPr lang="en-US" b="1" dirty="0" smtClean="0">
                <a:latin typeface="Arial Narrow"/>
                <a:cs typeface="Arial Narrow"/>
              </a:rPr>
              <a:t>The function is </a:t>
            </a:r>
            <a:r>
              <a:rPr lang="en-GB" b="1" dirty="0" smtClean="0">
                <a:latin typeface="Arial Narrow"/>
                <a:cs typeface="Arial Narrow"/>
              </a:rPr>
              <a:t> O(N </a:t>
            </a:r>
            <a:r>
              <a:rPr lang="en-GB" b="1" dirty="0" err="1" smtClean="0">
                <a:latin typeface="Arial Narrow"/>
                <a:cs typeface="Arial Narrow"/>
              </a:rPr>
              <a:t>logk</a:t>
            </a:r>
            <a:r>
              <a:rPr lang="en-GB" b="1" dirty="0" smtClean="0">
                <a:latin typeface="Arial Narrow"/>
                <a:cs typeface="Arial Narrow"/>
              </a:rPr>
              <a:t>)</a:t>
            </a:r>
            <a:endParaRPr lang="en-GB" b="1" dirty="0">
              <a:latin typeface="Arial Narrow"/>
              <a:cs typeface="Arial Narrow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" y="4523560"/>
            <a:ext cx="534811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Narrow"/>
                <a:cs typeface="Arial Narrow"/>
              </a:rPr>
              <a:t>m</a:t>
            </a:r>
            <a:r>
              <a:rPr lang="en-GB" b="1" dirty="0" smtClean="0">
                <a:latin typeface="Arial Narrow"/>
                <a:cs typeface="Arial Narrow"/>
              </a:rPr>
              <a:t>axes as a min-heap</a:t>
            </a:r>
            <a:endParaRPr lang="en-GB" b="1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2974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 of median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524000"/>
            <a:ext cx="91718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Given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selecting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k</a:t>
            </a:r>
            <a:r>
              <a:rPr lang="es-ES" sz="2400" baseline="30000" dirty="0" err="1">
                <a:latin typeface="Arial Narrow"/>
                <a:cs typeface="Arial Narrow"/>
              </a:rPr>
              <a:t>th</a:t>
            </a:r>
            <a:r>
              <a:rPr lang="es-ES" sz="2400" dirty="0">
                <a:latin typeface="Arial Narrow"/>
                <a:cs typeface="Arial Narrow"/>
              </a:rPr>
              <a:t>  </a:t>
            </a:r>
            <a:r>
              <a:rPr lang="es-ES" sz="2400" dirty="0" err="1" smtClean="0">
                <a:latin typeface="Arial Narrow"/>
                <a:cs typeface="Arial Narrow"/>
              </a:rPr>
              <a:t>largest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element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takes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Θ</a:t>
            </a:r>
            <a:r>
              <a:rPr lang="es-ES" sz="2400" dirty="0">
                <a:latin typeface="Arial Narrow"/>
                <a:cs typeface="Arial Narrow"/>
              </a:rPr>
              <a:t>(𝑁 log 𝑘)  </a:t>
            </a:r>
            <a:r>
              <a:rPr lang="es-ES" sz="2400" dirty="0" smtClean="0">
                <a:latin typeface="Arial Narrow"/>
                <a:cs typeface="Arial Narrow"/>
              </a:rPr>
              <a:t>time, </a:t>
            </a:r>
            <a:r>
              <a:rPr lang="es-ES" sz="2400" dirty="0" err="1" smtClean="0">
                <a:latin typeface="Arial Narrow"/>
                <a:cs typeface="Arial Narrow"/>
              </a:rPr>
              <a:t>selecting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median ( 𝑁/2</a:t>
            </a:r>
            <a:r>
              <a:rPr lang="es-ES" sz="2400" baseline="30000" dirty="0" smtClean="0">
                <a:latin typeface="Arial Narrow"/>
                <a:cs typeface="Arial Narrow"/>
              </a:rPr>
              <a:t>th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element</a:t>
            </a:r>
            <a:r>
              <a:rPr lang="es-ES" sz="2400" dirty="0" smtClean="0">
                <a:latin typeface="Arial Narrow"/>
                <a:cs typeface="Arial Narrow"/>
              </a:rPr>
              <a:t>) </a:t>
            </a:r>
            <a:r>
              <a:rPr lang="es-ES" sz="2400" dirty="0" err="1" smtClean="0">
                <a:latin typeface="Arial Narrow"/>
                <a:cs typeface="Arial Narrow"/>
              </a:rPr>
              <a:t>would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take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Θ</a:t>
            </a:r>
            <a:r>
              <a:rPr lang="es-ES" sz="2400" dirty="0">
                <a:latin typeface="Arial Narrow"/>
                <a:cs typeface="Arial Narrow"/>
              </a:rPr>
              <a:t>(𝑁 log </a:t>
            </a:r>
            <a:r>
              <a:rPr lang="es-ES" sz="2400" dirty="0" smtClean="0">
                <a:latin typeface="Arial Narrow"/>
                <a:cs typeface="Arial Narrow"/>
              </a:rPr>
              <a:t>N) </a:t>
            </a:r>
          </a:p>
          <a:p>
            <a:pPr marL="285750" indent="-285750">
              <a:buFont typeface="Arial"/>
              <a:buChar char="•"/>
            </a:pPr>
            <a:endParaRPr lang="es-ES" sz="24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This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is</a:t>
            </a:r>
            <a:r>
              <a:rPr lang="es-ES" sz="2400" dirty="0" smtClean="0">
                <a:latin typeface="Arial Narrow"/>
                <a:cs typeface="Arial Narrow"/>
              </a:rPr>
              <a:t> no </a:t>
            </a:r>
            <a:r>
              <a:rPr lang="es-ES" sz="2400" dirty="0" err="1" smtClean="0">
                <a:latin typeface="Arial Narrow"/>
                <a:cs typeface="Arial Narrow"/>
              </a:rPr>
              <a:t>better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than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sorting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whole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array</a:t>
            </a:r>
            <a:r>
              <a:rPr lang="es-ES" sz="2400" dirty="0" smtClean="0">
                <a:latin typeface="Arial Narrow"/>
                <a:cs typeface="Arial Narrow"/>
              </a:rPr>
              <a:t>  </a:t>
            </a:r>
            <a:r>
              <a:rPr lang="es-ES" sz="2400" dirty="0" smtClean="0">
                <a:latin typeface="Arial Narrow"/>
                <a:cs typeface="Arial Narrow"/>
                <a:sym typeface="Wingdings"/>
              </a:rPr>
              <a:t> </a:t>
            </a:r>
          </a:p>
          <a:p>
            <a:pPr marL="285750" indent="-285750">
              <a:buFont typeface="Arial"/>
              <a:buChar char="•"/>
            </a:pPr>
            <a:endParaRPr lang="es-ES" sz="24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latin typeface="Arial Narrow"/>
                <a:cs typeface="Arial Narrow"/>
              </a:rPr>
              <a:t>Can </a:t>
            </a:r>
            <a:r>
              <a:rPr lang="es-ES" sz="2400" dirty="0" err="1">
                <a:latin typeface="Arial Narrow"/>
                <a:cs typeface="Arial Narrow"/>
              </a:rPr>
              <a:t>we</a:t>
            </a:r>
            <a:r>
              <a:rPr lang="es-ES" sz="2400" dirty="0">
                <a:latin typeface="Arial Narrow"/>
                <a:cs typeface="Arial Narrow"/>
              </a:rPr>
              <a:t> do </a:t>
            </a:r>
            <a:r>
              <a:rPr lang="es-ES" sz="2400" dirty="0" err="1">
                <a:latin typeface="Arial Narrow"/>
                <a:cs typeface="Arial Narrow"/>
              </a:rPr>
              <a:t>better</a:t>
            </a:r>
            <a:r>
              <a:rPr lang="es-ES" sz="2400" dirty="0" smtClean="0">
                <a:latin typeface="Arial Narrow"/>
                <a:cs typeface="Arial Narrow"/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s-ES" sz="2400" dirty="0">
              <a:latin typeface="Arial Narrow"/>
              <a:cs typeface="Arial Narrow"/>
            </a:endParaRPr>
          </a:p>
          <a:p>
            <a:r>
              <a:rPr lang="tr-TR" sz="2400" dirty="0">
                <a:latin typeface="Arial Narrow"/>
                <a:cs typeface="Arial Narrow"/>
              </a:rPr>
              <a:t>•  </a:t>
            </a:r>
            <a:r>
              <a:rPr lang="tr-TR" sz="2400" dirty="0" err="1">
                <a:latin typeface="Arial Narrow"/>
                <a:cs typeface="Arial Narrow"/>
              </a:rPr>
              <a:t>Y</a:t>
            </a:r>
            <a:r>
              <a:rPr lang="tr-TR" sz="2400" dirty="0" err="1" smtClean="0">
                <a:latin typeface="Arial Narrow"/>
                <a:cs typeface="Arial Narrow"/>
              </a:rPr>
              <a:t>es</a:t>
            </a:r>
            <a:r>
              <a:rPr lang="tr-TR" sz="2400" dirty="0" smtClean="0">
                <a:latin typeface="Arial Narrow"/>
                <a:cs typeface="Arial Narrow"/>
              </a:rPr>
              <a:t>! </a:t>
            </a:r>
            <a:r>
              <a:rPr lang="tr-TR" sz="2400" dirty="0" err="1" smtClean="0">
                <a:latin typeface="Arial Narrow"/>
                <a:cs typeface="Arial Narrow"/>
              </a:rPr>
              <a:t>Use</a:t>
            </a:r>
            <a:r>
              <a:rPr lang="tr-TR" sz="2400" dirty="0" smtClean="0">
                <a:latin typeface="Arial Narrow"/>
                <a:cs typeface="Arial Narrow"/>
              </a:rPr>
              <a:t> </a:t>
            </a:r>
            <a:r>
              <a:rPr lang="tr-TR" sz="2400" dirty="0" err="1" smtClean="0">
                <a:latin typeface="Arial Narrow"/>
                <a:cs typeface="Arial Narrow"/>
              </a:rPr>
              <a:t>quickselect</a:t>
            </a:r>
            <a:r>
              <a:rPr lang="tr-TR" sz="2400" dirty="0" smtClean="0">
                <a:latin typeface="Arial Narrow"/>
                <a:cs typeface="Arial Narrow"/>
              </a:rPr>
              <a:t> (it is a </a:t>
            </a:r>
            <a:r>
              <a:rPr lang="tr-TR" sz="2400" dirty="0" err="1" smtClean="0">
                <a:latin typeface="Arial Narrow"/>
                <a:cs typeface="Arial Narrow"/>
              </a:rPr>
              <a:t>partial</a:t>
            </a:r>
            <a:r>
              <a:rPr lang="tr-TR" sz="2400" dirty="0" smtClean="0">
                <a:latin typeface="Arial Narrow"/>
                <a:cs typeface="Arial Narrow"/>
              </a:rPr>
              <a:t> </a:t>
            </a:r>
            <a:r>
              <a:rPr lang="tr-TR" sz="2400" dirty="0" err="1" smtClean="0">
                <a:latin typeface="Arial Narrow"/>
                <a:cs typeface="Arial Narrow"/>
              </a:rPr>
              <a:t>quicksort</a:t>
            </a:r>
            <a:r>
              <a:rPr lang="tr-TR" sz="2400" dirty="0" smtClean="0">
                <a:latin typeface="Arial Narrow"/>
                <a:cs typeface="Arial Narrow"/>
              </a:rPr>
              <a:t>)</a:t>
            </a:r>
          </a:p>
          <a:p>
            <a:endParaRPr lang="tr-TR" sz="2400" dirty="0">
              <a:latin typeface="Arial Narrow"/>
              <a:cs typeface="Arial Narrow"/>
            </a:endParaRPr>
          </a:p>
          <a:p>
            <a:r>
              <a:rPr lang="tr-TR" sz="2400" dirty="0">
                <a:latin typeface="Arial Narrow"/>
                <a:cs typeface="Arial Narrow"/>
              </a:rPr>
              <a:t>• </a:t>
            </a:r>
            <a:r>
              <a:rPr lang="tr-TR" sz="2400" dirty="0" err="1" smtClean="0">
                <a:latin typeface="Arial Narrow"/>
                <a:cs typeface="Arial Narrow"/>
              </a:rPr>
              <a:t>Quickselect</a:t>
            </a:r>
            <a:r>
              <a:rPr lang="tr-TR" sz="2400" dirty="0" smtClean="0">
                <a:latin typeface="Arial Narrow"/>
                <a:cs typeface="Arial Narrow"/>
              </a:rPr>
              <a:t>  </a:t>
            </a:r>
            <a:r>
              <a:rPr lang="tr-TR" sz="2400" dirty="0" err="1" smtClean="0">
                <a:latin typeface="Arial Narrow"/>
                <a:cs typeface="Arial Narrow"/>
              </a:rPr>
              <a:t>computes</a:t>
            </a:r>
            <a:r>
              <a:rPr lang="tr-TR" sz="2400" dirty="0" smtClean="0">
                <a:latin typeface="Arial Narrow"/>
                <a:cs typeface="Arial Narrow"/>
              </a:rPr>
              <a:t> </a:t>
            </a:r>
            <a:r>
              <a:rPr lang="tr-TR" sz="2400" dirty="0" err="1">
                <a:latin typeface="Arial Narrow"/>
                <a:cs typeface="Arial Narrow"/>
              </a:rPr>
              <a:t>the</a:t>
            </a:r>
            <a:r>
              <a:rPr lang="tr-TR" sz="2400" dirty="0">
                <a:latin typeface="Arial Narrow"/>
                <a:cs typeface="Arial Narrow"/>
              </a:rPr>
              <a:t> </a:t>
            </a:r>
            <a:r>
              <a:rPr lang="tr-TR" sz="2400" dirty="0" err="1">
                <a:latin typeface="Arial Narrow"/>
                <a:cs typeface="Arial Narrow"/>
              </a:rPr>
              <a:t>kth</a:t>
            </a:r>
            <a:r>
              <a:rPr lang="tr-TR" sz="2400" dirty="0">
                <a:latin typeface="Arial Narrow"/>
                <a:cs typeface="Arial Narrow"/>
              </a:rPr>
              <a:t>  element in </a:t>
            </a:r>
            <a:r>
              <a:rPr lang="tr-TR" sz="2400" dirty="0" err="1">
                <a:latin typeface="Arial Narrow"/>
                <a:cs typeface="Arial Narrow"/>
              </a:rPr>
              <a:t>Θ</a:t>
            </a:r>
            <a:r>
              <a:rPr lang="tr-TR" sz="2400" dirty="0">
                <a:latin typeface="Arial Narrow"/>
                <a:cs typeface="Arial Narrow"/>
              </a:rPr>
              <a:t>(𝑁 )  time (</a:t>
            </a:r>
            <a:r>
              <a:rPr lang="tr-TR" sz="2400" dirty="0" err="1">
                <a:latin typeface="Arial Narrow"/>
                <a:cs typeface="Arial Narrow"/>
              </a:rPr>
              <a:t>worst</a:t>
            </a:r>
            <a:r>
              <a:rPr lang="tr-TR" sz="2400" dirty="0">
                <a:latin typeface="Arial Narrow"/>
                <a:cs typeface="Arial Narrow"/>
              </a:rPr>
              <a:t> </a:t>
            </a:r>
            <a:r>
              <a:rPr lang="tr-TR" sz="2400" dirty="0" err="1">
                <a:latin typeface="Arial Narrow"/>
                <a:cs typeface="Arial Narrow"/>
              </a:rPr>
              <a:t>case</a:t>
            </a:r>
            <a:r>
              <a:rPr lang="tr-TR" sz="2400" dirty="0">
                <a:latin typeface="Arial Narrow"/>
                <a:cs typeface="Arial Narrow"/>
              </a:rPr>
              <a:t>)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6469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Selection of k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" y="1213556"/>
            <a:ext cx="5983111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quickselect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=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S[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]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 = k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return </a:t>
            </a:r>
            <a:r>
              <a:rPr lang="en-US" dirty="0">
                <a:latin typeface="Consolas"/>
                <a:cs typeface="Consolas"/>
              </a:rPr>
              <a:t>S[k]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if k &lt; p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return </a:t>
            </a:r>
            <a:r>
              <a:rPr lang="en-US" dirty="0" err="1">
                <a:latin typeface="Consolas"/>
                <a:cs typeface="Consolas"/>
              </a:rPr>
              <a:t>quickselect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S,low,p,k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	return </a:t>
            </a:r>
            <a:r>
              <a:rPr lang="en-US" dirty="0" err="1">
                <a:latin typeface="Consolas"/>
                <a:cs typeface="Consolas"/>
              </a:rPr>
              <a:t>quickselect</a:t>
            </a:r>
            <a:r>
              <a:rPr lang="en-US" dirty="0">
                <a:latin typeface="Consolas"/>
                <a:cs typeface="Consolas"/>
              </a:rPr>
              <a:t>(S,p+1,high,k)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37020" y="4571543"/>
            <a:ext cx="428081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&lt;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b="1" dirty="0" err="1">
                <a:solidFill>
                  <a:srgbClr val="FF0000"/>
                </a:solidFill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(s,low,</a:t>
            </a:r>
            <a:r>
              <a:rPr lang="es-ES" dirty="0" smtClean="0">
                <a:latin typeface="Consolas"/>
                <a:cs typeface="Consolas"/>
              </a:rPr>
              <a:t>p-1)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(s,p+1,high)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51800" y="1214945"/>
            <a:ext cx="299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Modification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Quicksort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kth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l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argest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310444" y="5183874"/>
            <a:ext cx="8507390" cy="1412123"/>
            <a:chOff x="310444" y="5183874"/>
            <a:chExt cx="8507390" cy="1412123"/>
          </a:xfrm>
        </p:grpSpPr>
        <p:sp>
          <p:nvSpPr>
            <p:cNvPr id="6" name="Rectángulo 5"/>
            <p:cNvSpPr/>
            <p:nvPr/>
          </p:nvSpPr>
          <p:spPr>
            <a:xfrm>
              <a:off x="4537020" y="5183874"/>
              <a:ext cx="4280814" cy="305348"/>
            </a:xfrm>
            <a:prstGeom prst="rect">
              <a:avLst/>
            </a:prstGeom>
            <a:ln>
              <a:solidFill>
                <a:srgbClr val="FF0000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10444" y="5672667"/>
              <a:ext cx="41266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Key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function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: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selects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a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pivot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and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finds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right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position.</a:t>
              </a:r>
            </a:p>
            <a:p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below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pivot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left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,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all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above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number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to</a:t>
              </a:r>
              <a:endParaRPr lang="es-ES" dirty="0" smtClean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  <a:p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its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right</a:t>
              </a:r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.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cxnSp>
          <p:nvCxnSpPr>
            <p:cNvPr id="9" name="Conector recto de flecha 8"/>
            <p:cNvCxnSpPr/>
            <p:nvPr/>
          </p:nvCxnSpPr>
          <p:spPr>
            <a:xfrm flipV="1">
              <a:off x="4205111" y="5489223"/>
              <a:ext cx="331909" cy="1834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12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problem with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Quickselect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85629" y="1834444"/>
            <a:ext cx="76738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A bad choice for the pivot leads to quadratic performance  </a:t>
            </a:r>
            <a:r>
              <a:rPr lang="en-GB" sz="2400" dirty="0" err="1" smtClean="0">
                <a:latin typeface="Arial Narrow"/>
                <a:cs typeface="Arial Narrow"/>
              </a:rPr>
              <a:t>Θ</a:t>
            </a:r>
            <a:r>
              <a:rPr lang="en-GB" sz="2400" dirty="0" smtClean="0">
                <a:latin typeface="Arial Narrow"/>
                <a:cs typeface="Arial Narrow"/>
              </a:rPr>
              <a:t>(𝑁</a:t>
            </a:r>
            <a:r>
              <a:rPr lang="en-GB" sz="2400" baseline="30000" dirty="0" smtClean="0">
                <a:latin typeface="Arial Narrow"/>
                <a:cs typeface="Arial Narrow"/>
              </a:rPr>
              <a:t>2</a:t>
            </a:r>
            <a:r>
              <a:rPr lang="en-GB" sz="2400" dirty="0" smtClean="0">
                <a:latin typeface="Arial Narrow"/>
                <a:cs typeface="Arial Narrow"/>
              </a:rPr>
              <a:t>)</a:t>
            </a:r>
          </a:p>
          <a:p>
            <a:pPr algn="ctr"/>
            <a:endParaRPr lang="en-GB" sz="2400" dirty="0">
              <a:latin typeface="Arial Narrow"/>
              <a:cs typeface="Arial Narrow"/>
            </a:endParaRPr>
          </a:p>
          <a:p>
            <a:pPr algn="ctr"/>
            <a:r>
              <a:rPr lang="en-GB" sz="2400" dirty="0" smtClean="0">
                <a:latin typeface="Arial Narrow"/>
                <a:cs typeface="Arial Narrow"/>
              </a:rPr>
              <a:t>For example, when the pivot chosen is the smallest/largest number 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6156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91722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Narrow"/>
                <a:cs typeface="Arial Narrow"/>
              </a:rPr>
              <a:t>Input data: </a:t>
            </a:r>
            <a:r>
              <a:rPr lang="en-GB" sz="2400" dirty="0" smtClean="0">
                <a:latin typeface="Arial Narrow"/>
                <a:cs typeface="Arial Narrow"/>
              </a:rPr>
              <a:t>Array to be sorted (A), Maximum value in A (k)</a:t>
            </a:r>
          </a:p>
          <a:p>
            <a:r>
              <a:rPr lang="en-GB" sz="2400" b="1" dirty="0" smtClean="0">
                <a:latin typeface="Arial Narrow"/>
                <a:cs typeface="Arial Narrow"/>
              </a:rPr>
              <a:t>Output data: </a:t>
            </a:r>
            <a:r>
              <a:rPr lang="en-GB" sz="2400" dirty="0" smtClean="0">
                <a:latin typeface="Arial Narrow"/>
                <a:cs typeface="Arial Narrow"/>
              </a:rPr>
              <a:t>Sorted array R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1820333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</a:t>
            </a:r>
            <a:r>
              <a:rPr lang="es-ES" dirty="0" smtClean="0">
                <a:latin typeface="Consolas"/>
                <a:cs typeface="Consolas"/>
              </a:rPr>
              <a:t>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</a:t>
            </a:r>
            <a:r>
              <a:rPr lang="cs-CZ" dirty="0" smtClean="0">
                <a:latin typeface="Consolas"/>
                <a:cs typeface="Consolas"/>
              </a:rPr>
              <a:t>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0" y="2935111"/>
            <a:ext cx="8050983" cy="860778"/>
            <a:chOff x="0" y="2935111"/>
            <a:chExt cx="8050983" cy="860778"/>
          </a:xfrm>
        </p:grpSpPr>
        <p:sp>
          <p:nvSpPr>
            <p:cNvPr id="18" name="Rectángulo 17"/>
            <p:cNvSpPr/>
            <p:nvPr/>
          </p:nvSpPr>
          <p:spPr>
            <a:xfrm>
              <a:off x="0" y="2935111"/>
              <a:ext cx="4388555" cy="860778"/>
            </a:xfrm>
            <a:prstGeom prst="rect">
              <a:avLst/>
            </a:prstGeom>
            <a:ln w="38100" cmpd="sng">
              <a:solidFill>
                <a:srgbClr val="FF0000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4388555" y="3344333"/>
              <a:ext cx="3951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4783667" y="3118556"/>
              <a:ext cx="3267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>
                  <a:latin typeface="Arial Narrow"/>
                  <a:cs typeface="Arial Narrow"/>
                </a:rPr>
                <a:t>Fill array C with the number counting</a:t>
              </a:r>
              <a:endParaRPr lang="en-GB">
                <a:latin typeface="Arial Narrow"/>
                <a:cs typeface="Arial Narrow"/>
              </a:endParaRP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0" y="3807178"/>
            <a:ext cx="7956080" cy="1625600"/>
            <a:chOff x="0" y="3807178"/>
            <a:chExt cx="7956080" cy="1625600"/>
          </a:xfrm>
        </p:grpSpPr>
        <p:sp>
          <p:nvSpPr>
            <p:cNvPr id="33" name="Rectángulo 32"/>
            <p:cNvSpPr/>
            <p:nvPr/>
          </p:nvSpPr>
          <p:spPr>
            <a:xfrm>
              <a:off x="0" y="3807178"/>
              <a:ext cx="4388555" cy="1625600"/>
            </a:xfrm>
            <a:prstGeom prst="rect">
              <a:avLst/>
            </a:prstGeom>
            <a:ln w="38100" cmpd="sng">
              <a:solidFill>
                <a:srgbClr val="FF0000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4388555" y="4653844"/>
              <a:ext cx="3951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4783667" y="4428067"/>
              <a:ext cx="3172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 Narrow"/>
                  <a:cs typeface="Arial Narrow"/>
                </a:rPr>
                <a:t>Fill array R with the sorted numbers</a:t>
              </a:r>
              <a:endParaRPr lang="en-GB" dirty="0"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78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Fixing the problem of choosing a pivot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16829" y="897257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smtClean="0">
                <a:latin typeface="Arial Narrow"/>
                <a:cs typeface="Arial Narrow"/>
              </a:rPr>
              <a:t>Media of </a:t>
            </a:r>
            <a:r>
              <a:rPr lang="es-ES_tradnl" sz="2400" dirty="0" err="1" smtClean="0">
                <a:latin typeface="Arial Narrow"/>
                <a:cs typeface="Arial Narrow"/>
              </a:rPr>
              <a:t>Medians</a:t>
            </a:r>
            <a:r>
              <a:rPr lang="es-ES_tradnl" sz="2400" dirty="0" smtClean="0">
                <a:latin typeface="Arial Narrow"/>
                <a:cs typeface="Arial Narrow"/>
              </a:rPr>
              <a:t> </a:t>
            </a:r>
            <a:r>
              <a:rPr lang="es-ES_tradnl" sz="2400" dirty="0" err="1" smtClean="0">
                <a:latin typeface="Arial Narrow"/>
                <a:cs typeface="Arial Narrow"/>
              </a:rPr>
              <a:t>Procedure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2222" y="1707444"/>
            <a:ext cx="7354297" cy="378565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Guaranteed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good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choice</a:t>
            </a:r>
            <a:r>
              <a:rPr lang="es-ES" sz="2400" dirty="0">
                <a:latin typeface="Arial Narrow"/>
                <a:cs typeface="Arial Narrow"/>
              </a:rPr>
              <a:t> of </a:t>
            </a:r>
            <a:r>
              <a:rPr lang="es-ES" sz="2400" dirty="0" err="1">
                <a:latin typeface="Arial Narrow"/>
                <a:cs typeface="Arial Narrow"/>
              </a:rPr>
              <a:t>pivot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for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partitioning</a:t>
            </a:r>
            <a:r>
              <a:rPr lang="es-ES" sz="2400" dirty="0">
                <a:latin typeface="Arial Narrow"/>
                <a:cs typeface="Arial Narrow"/>
              </a:rPr>
              <a:t>:</a:t>
            </a:r>
          </a:p>
          <a:p>
            <a:r>
              <a:rPr lang="es-ES" sz="2400" dirty="0">
                <a:latin typeface="Arial Narrow"/>
                <a:cs typeface="Arial Narrow"/>
              </a:rPr>
              <a:t>•  break </a:t>
            </a:r>
            <a:r>
              <a:rPr lang="es-ES" sz="2400" dirty="0" err="1">
                <a:latin typeface="Arial Narrow"/>
                <a:cs typeface="Arial Narrow"/>
              </a:rPr>
              <a:t>sequence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into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groups</a:t>
            </a:r>
            <a:r>
              <a:rPr lang="es-ES" sz="2400" dirty="0">
                <a:latin typeface="Arial Narrow"/>
                <a:cs typeface="Arial Narrow"/>
              </a:rPr>
              <a:t> of 5</a:t>
            </a:r>
          </a:p>
          <a:p>
            <a:r>
              <a:rPr lang="es-ES" sz="2400" dirty="0">
                <a:latin typeface="Arial Narrow"/>
                <a:cs typeface="Arial Narrow"/>
              </a:rPr>
              <a:t>•  compute </a:t>
            </a:r>
            <a:r>
              <a:rPr lang="es-ES" sz="2400" dirty="0" err="1">
                <a:latin typeface="Arial Narrow"/>
                <a:cs typeface="Arial Narrow"/>
              </a:rPr>
              <a:t>the</a:t>
            </a:r>
            <a:r>
              <a:rPr lang="es-ES" sz="2400" dirty="0">
                <a:latin typeface="Arial Narrow"/>
                <a:cs typeface="Arial Narrow"/>
              </a:rPr>
              <a:t> median of </a:t>
            </a:r>
            <a:r>
              <a:rPr lang="es-ES" sz="2400" dirty="0" err="1">
                <a:latin typeface="Arial Narrow"/>
                <a:cs typeface="Arial Narrow"/>
              </a:rPr>
              <a:t>each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group</a:t>
            </a:r>
            <a:endParaRPr lang="es-ES" sz="2400" dirty="0">
              <a:latin typeface="Arial Narrow"/>
              <a:cs typeface="Arial Narrow"/>
            </a:endParaRPr>
          </a:p>
          <a:p>
            <a:r>
              <a:rPr lang="es-ES" sz="2400" dirty="0">
                <a:latin typeface="Arial Narrow"/>
                <a:cs typeface="Arial Narrow"/>
              </a:rPr>
              <a:t>•  compute </a:t>
            </a:r>
            <a:r>
              <a:rPr lang="es-ES" sz="2400" dirty="0" err="1">
                <a:latin typeface="Arial Narrow"/>
                <a:cs typeface="Arial Narrow"/>
              </a:rPr>
              <a:t>the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b="1" dirty="0">
                <a:latin typeface="Arial Narrow"/>
                <a:cs typeface="Arial Narrow"/>
              </a:rPr>
              <a:t>median of </a:t>
            </a:r>
            <a:r>
              <a:rPr lang="es-ES" sz="2400" b="1" dirty="0" err="1">
                <a:latin typeface="Arial Narrow"/>
                <a:cs typeface="Arial Narrow"/>
              </a:rPr>
              <a:t>the</a:t>
            </a:r>
            <a:r>
              <a:rPr lang="es-ES" sz="2400" b="1" dirty="0">
                <a:latin typeface="Arial Narrow"/>
                <a:cs typeface="Arial Narrow"/>
              </a:rPr>
              <a:t> </a:t>
            </a:r>
            <a:r>
              <a:rPr lang="es-ES" sz="2400" b="1" dirty="0" err="1">
                <a:latin typeface="Arial Narrow"/>
                <a:cs typeface="Arial Narrow"/>
              </a:rPr>
              <a:t>medians</a:t>
            </a:r>
            <a:r>
              <a:rPr lang="es-ES" sz="2400" b="1" dirty="0">
                <a:latin typeface="Arial Narrow"/>
                <a:cs typeface="Arial Narrow"/>
              </a:rPr>
              <a:t> </a:t>
            </a:r>
            <a:r>
              <a:rPr lang="es-ES" sz="2400" dirty="0">
                <a:latin typeface="Arial Narrow"/>
                <a:cs typeface="Arial Narrow"/>
              </a:rPr>
              <a:t>and use </a:t>
            </a:r>
            <a:r>
              <a:rPr lang="es-ES" sz="2400" dirty="0" err="1">
                <a:latin typeface="Arial Narrow"/>
                <a:cs typeface="Arial Narrow"/>
              </a:rPr>
              <a:t>that</a:t>
            </a:r>
            <a:r>
              <a:rPr lang="es-ES" sz="2400" dirty="0">
                <a:latin typeface="Arial Narrow"/>
                <a:cs typeface="Arial Narrow"/>
              </a:rPr>
              <a:t> as </a:t>
            </a:r>
            <a:r>
              <a:rPr lang="es-ES" sz="2400" dirty="0" err="1">
                <a:latin typeface="Arial Narrow"/>
                <a:cs typeface="Arial Narrow"/>
              </a:rPr>
              <a:t>pivot</a:t>
            </a:r>
            <a:endParaRPr lang="es-ES" sz="2400" dirty="0">
              <a:latin typeface="Arial Narrow"/>
              <a:cs typeface="Arial Narrow"/>
            </a:endParaRPr>
          </a:p>
          <a:p>
            <a:endParaRPr lang="es-ES" sz="2400" dirty="0" smtClean="0">
              <a:latin typeface="Arial Narrow"/>
              <a:cs typeface="Arial Narrow"/>
            </a:endParaRPr>
          </a:p>
          <a:p>
            <a:r>
              <a:rPr lang="es-ES" sz="2400" dirty="0" err="1" smtClean="0">
                <a:latin typeface="Arial Narrow"/>
                <a:cs typeface="Arial Narrow"/>
              </a:rPr>
              <a:t>Recurrence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relation</a:t>
            </a:r>
            <a:r>
              <a:rPr lang="es-ES" sz="2400" dirty="0" smtClean="0">
                <a:latin typeface="Arial Narrow"/>
                <a:cs typeface="Arial Narrow"/>
              </a:rPr>
              <a:t>:</a:t>
            </a:r>
            <a:endParaRPr lang="es-ES" sz="2400" dirty="0">
              <a:latin typeface="Arial Narrow"/>
              <a:cs typeface="Arial Narrow"/>
            </a:endParaRPr>
          </a:p>
          <a:p>
            <a:r>
              <a:rPr lang="es-ES" sz="2400" dirty="0">
                <a:latin typeface="Arial Narrow"/>
                <a:cs typeface="Arial Narrow"/>
              </a:rPr>
              <a:t>𝑇 (𝑁 ) ≤ 𝑇 </a:t>
            </a:r>
            <a:r>
              <a:rPr lang="es-ES" sz="2400" dirty="0" smtClean="0">
                <a:latin typeface="Arial Narrow"/>
                <a:cs typeface="Arial Narrow"/>
              </a:rPr>
              <a:t>(𝑁/5 </a:t>
            </a:r>
            <a:r>
              <a:rPr lang="es-ES" sz="2400" dirty="0">
                <a:latin typeface="Arial Narrow"/>
                <a:cs typeface="Arial Narrow"/>
              </a:rPr>
              <a:t>) + 𝑇 </a:t>
            </a:r>
            <a:r>
              <a:rPr lang="es-ES" sz="2400" dirty="0" smtClean="0">
                <a:latin typeface="Arial Narrow"/>
                <a:cs typeface="Arial Narrow"/>
              </a:rPr>
              <a:t>(7𝑁/</a:t>
            </a:r>
            <a:r>
              <a:rPr lang="el-GR" sz="2400" dirty="0" smtClean="0">
                <a:latin typeface="Arial Narrow"/>
                <a:cs typeface="Arial Narrow"/>
              </a:rPr>
              <a:t>10 </a:t>
            </a:r>
            <a:r>
              <a:rPr lang="el-GR" sz="2400" dirty="0">
                <a:latin typeface="Arial Narrow"/>
                <a:cs typeface="Arial Narrow"/>
              </a:rPr>
              <a:t>) + Θ(𝑁 )</a:t>
            </a:r>
          </a:p>
          <a:p>
            <a:r>
              <a:rPr lang="es-ES" sz="2400" dirty="0">
                <a:latin typeface="Arial Narrow"/>
                <a:cs typeface="Arial Narrow"/>
              </a:rPr>
              <a:t> </a:t>
            </a:r>
            <a:endParaRPr lang="es-ES" sz="2400" dirty="0" smtClean="0">
              <a:latin typeface="Arial Narrow"/>
              <a:cs typeface="Arial Narrow"/>
            </a:endParaRPr>
          </a:p>
          <a:p>
            <a:r>
              <a:rPr lang="es-ES" sz="2400" dirty="0" err="1" smtClean="0">
                <a:latin typeface="Arial Narrow"/>
                <a:cs typeface="Arial Narrow"/>
              </a:rPr>
              <a:t>It</a:t>
            </a:r>
            <a:r>
              <a:rPr lang="es-ES" sz="2400" dirty="0" smtClean="0">
                <a:latin typeface="Arial Narrow"/>
                <a:cs typeface="Arial Narrow"/>
              </a:rPr>
              <a:t> can be </a:t>
            </a:r>
            <a:r>
              <a:rPr lang="es-ES" sz="2400" dirty="0" err="1" smtClean="0">
                <a:latin typeface="Arial Narrow"/>
                <a:cs typeface="Arial Narrow"/>
              </a:rPr>
              <a:t>shown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by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strong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induction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Akra-Bazzi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method</a:t>
            </a:r>
            <a:r>
              <a:rPr lang="es-ES" sz="2400" dirty="0">
                <a:latin typeface="Arial Narrow"/>
                <a:cs typeface="Arial Narrow"/>
              </a:rPr>
              <a:t>) </a:t>
            </a:r>
            <a:r>
              <a:rPr lang="es-ES" sz="2400" dirty="0" err="1" smtClean="0">
                <a:latin typeface="Arial Narrow"/>
                <a:cs typeface="Arial Narrow"/>
              </a:rPr>
              <a:t>that</a:t>
            </a:r>
            <a:r>
              <a:rPr lang="es-ES" sz="2400" dirty="0" smtClean="0">
                <a:latin typeface="Arial Narrow"/>
                <a:cs typeface="Arial Narrow"/>
              </a:rPr>
              <a:t>:</a:t>
            </a:r>
          </a:p>
          <a:p>
            <a:r>
              <a:rPr lang="el-GR" sz="2400" dirty="0" smtClean="0">
                <a:latin typeface="Arial Narrow"/>
                <a:cs typeface="Arial Narrow"/>
              </a:rPr>
              <a:t>𝑇 </a:t>
            </a:r>
            <a:r>
              <a:rPr lang="el-GR" sz="2400" dirty="0">
                <a:latin typeface="Arial Narrow"/>
                <a:cs typeface="Arial Narrow"/>
              </a:rPr>
              <a:t>(𝑁 ) ∈ Θ(𝑁 )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5234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444" y="1735667"/>
            <a:ext cx="60195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 Narrow"/>
                <a:cs typeface="Arial Narrow"/>
              </a:rPr>
              <a:t>1.  Reading:</a:t>
            </a:r>
          </a:p>
          <a:p>
            <a:r>
              <a:rPr lang="en-US" sz="2800" dirty="0" smtClean="0">
                <a:latin typeface="Arial Narrow"/>
                <a:cs typeface="Arial Narrow"/>
              </a:rPr>
              <a:t>		• </a:t>
            </a:r>
            <a:r>
              <a:rPr lang="en-US" sz="2800" dirty="0">
                <a:latin typeface="Arial Narrow"/>
                <a:cs typeface="Arial Narrow"/>
              </a:rPr>
              <a:t>CLRS, sections 9.1, 9.2</a:t>
            </a:r>
          </a:p>
          <a:p>
            <a:r>
              <a:rPr lang="en-US" sz="2800" dirty="0">
                <a:latin typeface="Arial Narrow"/>
                <a:cs typeface="Arial Narrow"/>
              </a:rPr>
              <a:t>2.  Questions from CLRS</a:t>
            </a:r>
            <a:r>
              <a:rPr lang="en-US" sz="2800" dirty="0" smtClean="0">
                <a:latin typeface="Arial Narrow"/>
                <a:cs typeface="Arial Narrow"/>
              </a:rPr>
              <a:t>:	</a:t>
            </a:r>
            <a:endParaRPr lang="en-US" sz="2800" dirty="0">
              <a:latin typeface="Arial Narrow"/>
              <a:cs typeface="Arial Narrow"/>
            </a:endParaRPr>
          </a:p>
          <a:p>
            <a:r>
              <a:rPr lang="en-US" sz="2800" dirty="0" smtClean="0">
                <a:latin typeface="Arial Narrow"/>
                <a:cs typeface="Arial Narrow"/>
              </a:rPr>
              <a:t>		9.1  </a:t>
            </a:r>
            <a:r>
              <a:rPr lang="en-US" sz="2800" dirty="0">
                <a:latin typeface="Arial Narrow"/>
                <a:cs typeface="Arial Narrow"/>
              </a:rPr>
              <a:t>Largest </a:t>
            </a:r>
            <a:r>
              <a:rPr lang="en-US" sz="2800" dirty="0" err="1">
                <a:latin typeface="Arial Narrow"/>
                <a:cs typeface="Arial Narrow"/>
              </a:rPr>
              <a:t>i</a:t>
            </a:r>
            <a:r>
              <a:rPr lang="en-US" sz="2800" dirty="0">
                <a:latin typeface="Arial Narrow"/>
                <a:cs typeface="Arial Narrow"/>
              </a:rPr>
              <a:t> numbers in sorted order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Work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04499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259003"/>
            <a:ext cx="55066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last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Sort</a:t>
            </a:r>
            <a:r>
              <a:rPr lang="es-ES" sz="3200" dirty="0" smtClean="0">
                <a:latin typeface="Arial Narrow"/>
                <a:cs typeface="Arial Narrow"/>
              </a:rPr>
              <a:t>  &amp;  </a:t>
            </a:r>
            <a:r>
              <a:rPr lang="es-ES" sz="3200" dirty="0" err="1" smtClean="0">
                <a:latin typeface="Arial Narrow"/>
                <a:cs typeface="Arial Narrow"/>
              </a:rPr>
              <a:t>Topological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Sort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Selection</a:t>
            </a:r>
            <a:endParaRPr lang="es-ES" sz="3200" dirty="0" smtClean="0"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5552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>
                <a:latin typeface="Consolas"/>
                <a:cs typeface="Consolas"/>
              </a:rPr>
              <a:t>C 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</a:t>
            </a:r>
            <a:r>
              <a:rPr lang="es-ES" dirty="0" smtClean="0">
                <a:latin typeface="Consolas"/>
                <a:cs typeface="Consolas"/>
              </a:rPr>
              <a:t>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1157111"/>
            <a:ext cx="4388555" cy="366889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188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93050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69026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</a:t>
            </a:r>
            <a:r>
              <a:rPr lang="es-ES" dirty="0" smtClean="0">
                <a:latin typeface="Consolas"/>
                <a:cs typeface="Consolas"/>
              </a:rPr>
              <a:t>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1462476"/>
            <a:ext cx="4388555" cy="909506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8646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6350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4233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42444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41911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7693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 </a:t>
            </a:r>
            <a:r>
              <a:rPr lang="es-ES" dirty="0" err="1" smtClean="0">
                <a:latin typeface="Consolas"/>
                <a:cs typeface="Consolas"/>
              </a:rPr>
              <a:t>zeros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28091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54049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643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8261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21404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1854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1392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57724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7908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0687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908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97625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8071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108222" y="152400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995332" y="1638206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6163734" y="290858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952067" y="3022786"/>
            <a:ext cx="83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C[ A [ j ] ]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0057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29502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9440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8814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996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89990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7512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27576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54902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551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47584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397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972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873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658551" y="152400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545661" y="1638206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161853" y="290858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950186" y="3022786"/>
            <a:ext cx="83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C[ A [ j ] ]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42585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28091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3257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8575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9360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4815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0644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58115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54902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0659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0682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2610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24495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1963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24214" y="152400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11324" y="1638206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8520271" y="290858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308604" y="3022786"/>
            <a:ext cx="83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C[ A [ j ] ]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5415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28091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1806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4453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36822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96568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843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56853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54902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6053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2305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65216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50492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0961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32210" y="152400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519320" y="1638206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178777" y="2935485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967110" y="3049691"/>
            <a:ext cx="83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C[ A [ j ] ]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57087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2259003"/>
            <a:ext cx="55066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last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Sort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 &amp; 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Topological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Sort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Selection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464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28091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8484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0079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3502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92791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86863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j=4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30128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54902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5501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4520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6817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21441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8938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55109" y="223858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154317" y="1524000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041427" y="1638206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6618099" y="2935485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406432" y="3049691"/>
            <a:ext cx="83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C[ A [ j ] ]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79293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284535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6239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1380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1976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12318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44077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400632" y="3001798"/>
            <a:ext cx="472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DIN Condensed Bold"/>
                <a:cs typeface="DIN Condensed Bold"/>
              </a:rPr>
              <a:t>The process of counting and storing the counting in C is finished</a:t>
            </a:r>
            <a:endParaRPr lang="en-GB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80121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55788"/>
            <a:ext cx="4388555" cy="1670212"/>
          </a:xfrm>
          <a:prstGeom prst="rect">
            <a:avLst/>
          </a:prstGeom>
          <a:ln w="28575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92931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2666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6334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30741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1504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400632" y="300179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Now we start the process of copying the numbers into R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6371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26150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39200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8570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9489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26495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2877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7588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9425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3294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2551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860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0175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511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5184298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071408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588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67647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92834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2050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9371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86580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12917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5184298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071408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77376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9425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1435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52040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9202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618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6548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567818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565293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4927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662368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7911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69319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91127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77311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96421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567818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565293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14498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9425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0743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7792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75542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93142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096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28512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56170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Random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Lab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Submission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closed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366979"/>
            <a:ext cx="475001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smtClean="0"/>
              <a:t>117 </a:t>
            </a:r>
            <a:r>
              <a:rPr lang="es-ES" sz="2400" dirty="0" err="1" smtClean="0"/>
              <a:t>submissions</a:t>
            </a:r>
            <a:r>
              <a:rPr lang="es-ES" sz="2400" dirty="0" smtClean="0"/>
              <a:t>; </a:t>
            </a:r>
            <a:r>
              <a:rPr lang="es-ES" sz="2400" dirty="0" err="1" smtClean="0"/>
              <a:t>average</a:t>
            </a:r>
            <a:r>
              <a:rPr lang="es-ES" sz="2400" dirty="0" smtClean="0"/>
              <a:t> </a:t>
            </a:r>
            <a:r>
              <a:rPr lang="es-ES" sz="2400" dirty="0" err="1" smtClean="0"/>
              <a:t>mark</a:t>
            </a:r>
            <a:r>
              <a:rPr lang="es-ES" sz="2400" dirty="0" smtClean="0"/>
              <a:t> 80</a:t>
            </a:r>
            <a:endParaRPr lang="es-ES" sz="20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sym typeface="Wingdings"/>
              </a:rPr>
              <a:t>56 (48%) </a:t>
            </a:r>
            <a:r>
              <a:rPr lang="es-ES" sz="2400" dirty="0" err="1" smtClean="0">
                <a:sym typeface="Wingdings"/>
              </a:rPr>
              <a:t>students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got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over</a:t>
            </a:r>
            <a:r>
              <a:rPr lang="es-ES" sz="2400" dirty="0" smtClean="0">
                <a:sym typeface="Wingdings"/>
              </a:rPr>
              <a:t> 90 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lab. submission closed at </a:t>
            </a:r>
            <a:r>
              <a:rPr lang="en-GB" sz="2400" b="1" dirty="0" smtClean="0">
                <a:latin typeface="Arial Narrow"/>
                <a:cs typeface="Arial Narrow"/>
              </a:rPr>
              <a:t>4PM on Friday 1</a:t>
            </a:r>
            <a:r>
              <a:rPr lang="en-GB" sz="2400" b="1" baseline="30000" dirty="0" smtClean="0">
                <a:latin typeface="Arial Narrow"/>
                <a:cs typeface="Arial Narrow"/>
              </a:rPr>
              <a:t>st</a:t>
            </a:r>
            <a:r>
              <a:rPr lang="en-GB" sz="2400" b="1" dirty="0" smtClean="0">
                <a:latin typeface="Arial Narrow"/>
                <a:cs typeface="Arial Narrow"/>
              </a:rPr>
              <a:t> March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592146" y="4034567"/>
            <a:ext cx="189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Number</a:t>
            </a:r>
            <a:r>
              <a:rPr lang="es-ES" sz="1600" b="1" dirty="0" smtClean="0"/>
              <a:t> of </a:t>
            </a:r>
            <a:r>
              <a:rPr lang="es-ES" sz="1600" b="1" dirty="0" err="1" smtClean="0"/>
              <a:t>students</a:t>
            </a:r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378604" y="5793435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Mark </a:t>
            </a:r>
            <a:r>
              <a:rPr lang="es-ES" sz="1600" b="1" dirty="0" err="1" smtClean="0"/>
              <a:t>range</a:t>
            </a:r>
            <a:endParaRPr lang="es-ES" sz="1600" b="1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10557"/>
              </p:ext>
            </p:extLst>
          </p:nvPr>
        </p:nvGraphicFramePr>
        <p:xfrm>
          <a:off x="1862665" y="2406025"/>
          <a:ext cx="5517445" cy="338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40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16366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98572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8345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31862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0319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18677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28512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9391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198586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1036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9782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6181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077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3378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=0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168838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055948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374035" y="335192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4262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29733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400778" y="2929981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8089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313355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99315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5577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48820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30912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8982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648612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535722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28512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72034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3373446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0188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1089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47137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92014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6299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648612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535722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56734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49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2+0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47278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392377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43015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434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90387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318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7165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648612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535722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56734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913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420599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1730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4692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598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49584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70246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648612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535722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56734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94958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2164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075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2046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2164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78807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017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42497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29607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56734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1180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8975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5408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9403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4606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5828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372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42497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29607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56734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2+1=3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6152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67197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7930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9276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18050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40140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3226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42497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29607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256734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115622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2+1=3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7695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0 &lt; i &lt; </a:t>
            </a:r>
            <a:r>
              <a:rPr lang="cs-CZ" dirty="0">
                <a:latin typeface="Consolas"/>
                <a:cs typeface="Consolas"/>
              </a:rPr>
              <a:t>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8975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6516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1444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51512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47717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5084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42497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29607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750619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609507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2+1=3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5535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Quiz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16433" y="826702"/>
            <a:ext cx="48264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Narrow"/>
                <a:cs typeface="Arial Narrow"/>
              </a:rPr>
              <a:t>Final </a:t>
            </a:r>
            <a:r>
              <a:rPr lang="es-ES" sz="3200" dirty="0" err="1" smtClean="0">
                <a:latin typeface="Arial Narrow"/>
                <a:cs typeface="Arial Narrow"/>
              </a:rPr>
              <a:t>marks</a:t>
            </a:r>
            <a:r>
              <a:rPr lang="es-ES" sz="3200" dirty="0" smtClean="0">
                <a:latin typeface="Arial Narrow"/>
                <a:cs typeface="Arial Narrow"/>
              </a:rPr>
              <a:t>: 30+70*(score/10)</a:t>
            </a:r>
            <a:r>
              <a:rPr lang="es-ES" sz="3200" baseline="30000" dirty="0" smtClean="0">
                <a:latin typeface="Arial Narrow"/>
                <a:cs typeface="Arial Narrow"/>
              </a:rPr>
              <a:t>2</a:t>
            </a:r>
            <a:endParaRPr lang="es-ES" sz="3200" dirty="0" smtClean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423790"/>
            <a:ext cx="9097362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/>
              <a:t>88 students have </a:t>
            </a:r>
            <a:r>
              <a:rPr lang="en-GB" sz="2400" dirty="0" err="1" smtClean="0"/>
              <a:t>alreadyattempted</a:t>
            </a:r>
            <a:r>
              <a:rPr lang="en-GB" sz="2400" dirty="0" smtClean="0"/>
              <a:t> the quiz. Average mark so far: 50 </a:t>
            </a:r>
            <a:endParaRPr lang="en-GB" sz="24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sym typeface="Wingdings"/>
              </a:rPr>
              <a:t>14 students already over 90 </a:t>
            </a:r>
            <a:endParaRPr lang="en-GB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quiz closes at </a:t>
            </a:r>
            <a:r>
              <a:rPr lang="en-GB" sz="2400" b="1" dirty="0" smtClean="0">
                <a:latin typeface="Arial Narrow"/>
                <a:cs typeface="Arial Narrow"/>
              </a:rPr>
              <a:t>4PM on Friday 8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March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592146" y="4034567"/>
            <a:ext cx="189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Number</a:t>
            </a:r>
            <a:r>
              <a:rPr lang="es-ES" sz="1600" b="1" dirty="0" smtClean="0"/>
              <a:t> of </a:t>
            </a:r>
            <a:r>
              <a:rPr lang="es-ES" sz="1600" b="1" dirty="0" err="1" smtClean="0"/>
              <a:t>students</a:t>
            </a:r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139545" y="5966623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Mark </a:t>
            </a:r>
            <a:r>
              <a:rPr lang="es-ES" sz="1600" b="1" dirty="0" err="1" smtClean="0"/>
              <a:t>range</a:t>
            </a:r>
            <a:endParaRPr lang="es-ES" sz="1600" b="1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527478"/>
              </p:ext>
            </p:extLst>
          </p:nvPr>
        </p:nvGraphicFramePr>
        <p:xfrm>
          <a:off x="1853544" y="2406025"/>
          <a:ext cx="5726973" cy="3560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9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4008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9539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0765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5185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18151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04172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42497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29607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750619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609507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2+1=3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0155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208192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60452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4329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77142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71233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40086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142497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029607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750619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609507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2+1=3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8791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09416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72309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698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9284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84513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50242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081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952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750619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609507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1465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7638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2939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8107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4233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3092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32733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081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952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750619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609507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+1=4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36560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65860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0024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4600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50856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38710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44313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081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952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750619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609507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+1=4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3348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7638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8565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7565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5921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1974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56607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081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952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+1=4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12954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2671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334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4100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4554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88302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7144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081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952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+1=4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9671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208934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0472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2474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9952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4160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1094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6081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952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3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+1=4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41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25182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14251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072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5726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1829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56582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03149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91860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6909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79180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83460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0139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5968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70467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4223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03149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91860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67331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Essay Assignment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89531" y="995854"/>
            <a:ext cx="698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Wednesday 6</a:t>
            </a:r>
            <a:r>
              <a:rPr lang="en-GB" sz="2400" baseline="30000" dirty="0" smtClean="0">
                <a:latin typeface="Arial Narrow"/>
                <a:cs typeface="Arial Narrow"/>
              </a:rPr>
              <a:t>th</a:t>
            </a:r>
            <a:r>
              <a:rPr lang="en-GB" sz="2400" dirty="0" smtClean="0">
                <a:latin typeface="Arial Narrow"/>
                <a:cs typeface="Arial Narrow"/>
              </a:rPr>
              <a:t> March the system opens for first submissions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81410"/>
              </p:ext>
            </p:extLst>
          </p:nvPr>
        </p:nvGraphicFramePr>
        <p:xfrm>
          <a:off x="207681" y="1945936"/>
          <a:ext cx="8727142" cy="384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571"/>
                <a:gridCol w="4363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ALGORITHM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DATA STRUCTURE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1.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Description of the problem solved by the algorithm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1.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Description of the operations the data</a:t>
                      </a:r>
                      <a:r>
                        <a:rPr lang="en-GB" baseline="0" noProof="0" smtClean="0">
                          <a:latin typeface="Arial Narrow"/>
                          <a:cs typeface="Arial Narrow"/>
                        </a:rPr>
                        <a:t> structure supports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2.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Description of how the algorithm</a:t>
                      </a:r>
                      <a:r>
                        <a:rPr lang="en-GB" baseline="0" noProof="0" dirty="0" smtClean="0">
                          <a:latin typeface="Arial Narrow"/>
                          <a:cs typeface="Arial Narrow"/>
                        </a:rPr>
                        <a:t> operates (natural language + </a:t>
                      </a:r>
                      <a:r>
                        <a:rPr lang="en-GB" baseline="0" noProof="0" dirty="0" err="1" smtClean="0">
                          <a:latin typeface="Arial Narrow"/>
                          <a:cs typeface="Arial Narrow"/>
                        </a:rPr>
                        <a:t>pseudocode</a:t>
                      </a:r>
                      <a:r>
                        <a:rPr lang="en-GB" baseline="0" noProof="0" dirty="0" smtClean="0">
                          <a:latin typeface="Arial Narrow"/>
                          <a:cs typeface="Arial Narrow"/>
                        </a:rPr>
                        <a:t> + diagram)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2.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Description of how to construct the data structure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3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. An example of a situation where</a:t>
                      </a:r>
                      <a:r>
                        <a:rPr lang="en-GB" baseline="0" noProof="0" smtClean="0">
                          <a:latin typeface="Arial Narrow"/>
                          <a:cs typeface="Arial Narrow"/>
                        </a:rPr>
                        <a:t> the algorithm could be applied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3.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An example of a situation where</a:t>
                      </a:r>
                      <a:r>
                        <a:rPr lang="en-GB" baseline="0" noProof="0" smtClean="0">
                          <a:latin typeface="Arial Narrow"/>
                          <a:cs typeface="Arial Narrow"/>
                        </a:rPr>
                        <a:t> the data structure is applicable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4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. An algorithm you have learnt about in this module that you think is is most closely related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4.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A data structure you have learnt about in this module that you think is is most closely related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baseline="0" noProof="0" dirty="0" smtClean="0">
                          <a:latin typeface="Arial Narrow"/>
                          <a:cs typeface="Arial Narrow"/>
                        </a:rPr>
                        <a:t>5.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One multiple-choice or numerical-answer question related to the algorithm (on-line quiz style)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5.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One multiple-choice or numerical-answer question related to the algorithm (on-line quiz style)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" y="6120018"/>
            <a:ext cx="914400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Remember: “</a:t>
            </a:r>
            <a:r>
              <a:rPr lang="en-AU" sz="2000" i="1" dirty="0" smtClean="0">
                <a:solidFill>
                  <a:schemeClr val="bg1"/>
                </a:solidFill>
                <a:latin typeface="Arial Narrow"/>
                <a:cs typeface="Arial Narrow"/>
              </a:rPr>
              <a:t>The best way to score 0 points is to miss something out</a:t>
            </a:r>
            <a:r>
              <a:rPr lang="en-AU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” (C. Rhodes)</a:t>
            </a:r>
            <a:endParaRPr lang="en-AU" sz="2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9791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2950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75232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3293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8229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78678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4428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03149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91860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0486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197618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3586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3884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97441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96237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0609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03149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91860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8725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11071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13334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7665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7400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7728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4456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539486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426596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8154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93291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4098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4169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567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4900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98423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539486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426596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66280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15398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8337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6350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1966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4574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9245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539486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426596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8592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183507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33759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3920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00282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96728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78293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7539486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426596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5477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09342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6881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44283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22400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00840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97440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=6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0192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9063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69132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417976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49224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83836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3661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3724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29214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=6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0192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9063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7177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5954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26355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5560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8753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7053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88793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=6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0192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9063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7468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206832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65043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0636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15801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3257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7992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=6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019260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906370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65647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Schedule Term2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second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half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0111" y="1098224"/>
            <a:ext cx="62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Tue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Wed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16433" y="1360692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>
                    <a:lumMod val="85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1">
                    <a:lumMod val="85000"/>
                  </a:schemeClr>
                </a:solidFill>
              </a:rPr>
              <a:t> 16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30111" y="1431247"/>
            <a:ext cx="794455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>
                    <a:lumMod val="85000"/>
                  </a:schemeClr>
                </a:solidFill>
              </a:rPr>
              <a:t>25-Feb			26-Feb			27-Feb			28-Feb			01-Mar</a:t>
            </a:r>
            <a:endParaRPr lang="es-E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5829" y="2575351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000000"/>
                </a:solidFill>
              </a:rPr>
              <a:t>Lecture</a:t>
            </a:r>
            <a:r>
              <a:rPr lang="es-ES" sz="1400" b="1" dirty="0" smtClean="0">
                <a:solidFill>
                  <a:srgbClr val="000000"/>
                </a:solidFill>
              </a:rPr>
              <a:t> 17 		Lab.17					Lab.17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err="1" smtClean="0">
                <a:solidFill>
                  <a:srgbClr val="C40A29"/>
                </a:solidFill>
              </a:rPr>
              <a:t>Numbers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>
                <a:solidFill>
                  <a:srgbClr val="C40A29"/>
                </a:solidFill>
              </a:rPr>
              <a:t>quiz</a:t>
            </a:r>
            <a:endParaRPr lang="es-ES" sz="1400" b="1" dirty="0">
              <a:solidFill>
                <a:srgbClr val="C40A29"/>
              </a:solidFill>
            </a:endParaRPr>
          </a:p>
          <a:p>
            <a:r>
              <a:rPr lang="es-ES" sz="1400" b="1" dirty="0" smtClean="0">
                <a:solidFill>
                  <a:srgbClr val="FF0000"/>
                </a:solidFill>
              </a:rPr>
              <a:t>												</a:t>
            </a:r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ESSAY, 1</a:t>
            </a:r>
            <a:r>
              <a:rPr lang="es-E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accent6">
                    <a:lumMod val="75000"/>
                  </a:schemeClr>
                </a:solidFill>
              </a:rPr>
              <a:t>submission</a:t>
            </a:r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 open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8162" y="3534527"/>
            <a:ext cx="7908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000000"/>
                </a:solidFill>
              </a:rPr>
              <a:t>Lecture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>
                <a:solidFill>
                  <a:srgbClr val="000000"/>
                </a:solidFill>
              </a:rPr>
              <a:t>		Lab.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>
                <a:solidFill>
                  <a:srgbClr val="000000"/>
                </a:solidFill>
              </a:rPr>
              <a:t>					Lab.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err="1" smtClean="0">
                <a:solidFill>
                  <a:srgbClr val="C40A29"/>
                </a:solidFill>
              </a:rPr>
              <a:t>Recursive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functions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 smtClean="0">
              <a:solidFill>
                <a:srgbClr val="C40A29"/>
              </a:solidFill>
            </a:endParaRPr>
          </a:p>
          <a:p>
            <a:r>
              <a:rPr lang="es-ES" sz="1400" b="1" dirty="0" smtClean="0">
                <a:solidFill>
                  <a:srgbClr val="C40A29"/>
                </a:solidFill>
              </a:rPr>
              <a:t>										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Big </a:t>
            </a:r>
            <a:r>
              <a:rPr lang="es-ES" sz="1400" b="1" dirty="0" err="1" smtClean="0">
                <a:solidFill>
                  <a:srgbClr val="FF0000"/>
                </a:solidFill>
              </a:rPr>
              <a:t>Integers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>
                <a:solidFill>
                  <a:srgbClr val="FF0000"/>
                </a:solidFill>
              </a:rPr>
              <a:t>	</a:t>
            </a:r>
            <a:r>
              <a:rPr lang="es-ES" sz="1400" b="1" dirty="0" smtClean="0">
                <a:solidFill>
                  <a:srgbClr val="FF0000"/>
                </a:solidFill>
              </a:rPr>
              <a:t>											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ESSAY, 1</a:t>
            </a:r>
            <a:r>
              <a:rPr lang="es-ES" sz="1400" b="1" baseline="300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submission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accent6">
                    <a:lumMod val="75000"/>
                  </a:schemeClr>
                </a:solidFill>
              </a:rPr>
              <a:t>deadline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													</a:t>
            </a:r>
          </a:p>
          <a:p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					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38162" y="4461440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NO LECTURE	Lab.19					Lab.19  		</a:t>
            </a:r>
            <a:r>
              <a:rPr lang="es-ES" sz="1400" b="1" dirty="0" err="1" smtClean="0">
                <a:solidFill>
                  <a:srgbClr val="C40A29"/>
                </a:solidFill>
              </a:rPr>
              <a:t>Strings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>
              <a:solidFill>
                <a:srgbClr val="C40A29"/>
              </a:solidFill>
            </a:endParaRPr>
          </a:p>
          <a:p>
            <a:r>
              <a:rPr lang="es-ES" sz="1400" b="1" dirty="0" smtClean="0"/>
              <a:t>          </a:t>
            </a:r>
            <a:r>
              <a:rPr lang="es-ES" sz="1400" b="1" dirty="0"/>
              <a:t>	</a:t>
            </a:r>
            <a:r>
              <a:rPr lang="es-ES" sz="1400" b="1" dirty="0" smtClean="0"/>
              <a:t>											</a:t>
            </a:r>
            <a:r>
              <a:rPr lang="es-ES" sz="1400" b="1" dirty="0">
                <a:solidFill>
                  <a:srgbClr val="E46C0A"/>
                </a:solidFill>
              </a:rPr>
              <a:t>ESSAY, </a:t>
            </a:r>
            <a:r>
              <a:rPr lang="es-ES" sz="1400" b="1" dirty="0" smtClean="0">
                <a:solidFill>
                  <a:srgbClr val="E46C0A"/>
                </a:solidFill>
              </a:rPr>
              <a:t>Peer-</a:t>
            </a:r>
            <a:r>
              <a:rPr lang="es-ES" sz="1400" b="1" dirty="0" err="1" smtClean="0">
                <a:solidFill>
                  <a:srgbClr val="E46C0A"/>
                </a:solidFill>
              </a:rPr>
              <a:t>review</a:t>
            </a:r>
            <a:r>
              <a:rPr lang="es-ES" sz="1400" b="1" dirty="0" smtClean="0">
                <a:solidFill>
                  <a:srgbClr val="E46C0A"/>
                </a:solidFill>
              </a:rPr>
              <a:t> </a:t>
            </a:r>
            <a:r>
              <a:rPr lang="es-ES" sz="1400" b="1" dirty="0" err="1" smtClean="0">
                <a:solidFill>
                  <a:srgbClr val="E46C0A"/>
                </a:solidFill>
              </a:rPr>
              <a:t>deadline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9543" y="1682580"/>
            <a:ext cx="817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bg1">
                    <a:lumMod val="85000"/>
                  </a:schemeClr>
                </a:solidFill>
              </a:rPr>
              <a:t>Lecture</a:t>
            </a:r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16		Lab.16					Lab.16		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Lab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Submission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numbers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30111" y="2321353"/>
            <a:ext cx="7944556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948A54"/>
                </a:solidFill>
              </a:rPr>
              <a:t>04-Mar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05-Mar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06-Mar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07-Mar</a:t>
            </a:r>
            <a:r>
              <a:rPr lang="es-ES" sz="1200" b="1" dirty="0">
                <a:solidFill>
                  <a:srgbClr val="948A54"/>
                </a:solidFill>
              </a:rPr>
              <a:t>	</a:t>
            </a:r>
            <a:r>
              <a:rPr lang="es-ES" sz="1200" b="1" dirty="0" smtClean="0">
                <a:solidFill>
                  <a:srgbClr val="948A54"/>
                </a:solidFill>
              </a:rPr>
              <a:t>	08-Mar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66383" y="32780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11-Mar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12-Mar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13-Mar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14-Mar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15-Mar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-16433" y="22624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-20557" y="3207528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-6060" y="41626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19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4112" y="5124996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20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66384" y="4218231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18-Mar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19-Mar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20-Mar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21-Mar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22-Mar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009940" y="5364392"/>
            <a:ext cx="7908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NO LECTURE	Lab.20					Lab.20  		</a:t>
            </a:r>
            <a:r>
              <a:rPr lang="es-ES" sz="1400" b="1" dirty="0" smtClean="0">
                <a:solidFill>
                  <a:srgbClr val="C40A29"/>
                </a:solidFill>
              </a:rPr>
              <a:t>General </a:t>
            </a:r>
            <a:r>
              <a:rPr lang="es-ES" sz="1400" b="1" dirty="0" err="1" smtClean="0">
                <a:solidFill>
                  <a:srgbClr val="C40A29"/>
                </a:solidFill>
              </a:rPr>
              <a:t>Knowledge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 smtClean="0">
              <a:solidFill>
                <a:srgbClr val="C40A29"/>
              </a:solidFill>
            </a:endParaRPr>
          </a:p>
          <a:p>
            <a:r>
              <a:rPr lang="es-ES" sz="1400" b="1" dirty="0" smtClean="0"/>
              <a:t>          </a:t>
            </a:r>
            <a:r>
              <a:rPr lang="es-ES" sz="1400" b="1" dirty="0"/>
              <a:t>	</a:t>
            </a:r>
            <a:r>
              <a:rPr lang="es-ES" sz="1400" b="1" dirty="0" smtClean="0"/>
              <a:t>									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Exercise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 smtClean="0">
                <a:solidFill>
                  <a:srgbClr val="FF0000"/>
                </a:solidFill>
              </a:rPr>
              <a:t>												</a:t>
            </a:r>
            <a:r>
              <a:rPr lang="es-ES" sz="1400" b="1" dirty="0" smtClean="0">
                <a:solidFill>
                  <a:srgbClr val="E46C0A"/>
                </a:solidFill>
              </a:rPr>
              <a:t>ESSAY, Final </a:t>
            </a:r>
            <a:r>
              <a:rPr lang="es-ES" sz="1400" b="1" dirty="0" err="1" smtClean="0">
                <a:solidFill>
                  <a:srgbClr val="E46C0A"/>
                </a:solidFill>
              </a:rPr>
              <a:t>submission</a:t>
            </a:r>
            <a:endParaRPr lang="es-ES" sz="1400" dirty="0">
              <a:solidFill>
                <a:srgbClr val="E46C0A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8162" y="51211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25-Mar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26-Mar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27-Mar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28-Mar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29-Mar</a:t>
            </a:r>
            <a:endParaRPr lang="es-ES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038162" y="6105038"/>
            <a:ext cx="7908283" cy="307777"/>
          </a:xfrm>
          <a:prstGeom prst="rect">
            <a:avLst/>
          </a:prstGeom>
          <a:pattFill prst="ltUpDiag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END OF TERM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811886" y="2852961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827362" y="3800998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11886" y="1962135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>
                    <a:lumMod val="85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1">
                    <a:lumMod val="85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1">
                    <a:lumMod val="85000"/>
                  </a:schemeClr>
                </a:solidFill>
              </a:rPr>
              <a:t> 2-4pm</a:t>
            </a:r>
            <a:endParaRPr lang="es-E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827362" y="4738170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demand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s-ES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827362" y="5652570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demand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s-ES" sz="1200" dirty="0"/>
          </a:p>
        </p:txBody>
      </p:sp>
      <p:sp>
        <p:nvSpPr>
          <p:cNvPr id="26" name="Estrella de 5 puntas 25"/>
          <p:cNvSpPr/>
          <p:nvPr/>
        </p:nvSpPr>
        <p:spPr>
          <a:xfrm>
            <a:off x="220584" y="2603573"/>
            <a:ext cx="582681" cy="585803"/>
          </a:xfrm>
          <a:prstGeom prst="star5">
            <a:avLst>
              <a:gd name="adj" fmla="val 23712"/>
              <a:gd name="hf" fmla="val 105146"/>
              <a:gd name="vf" fmla="val 110557"/>
            </a:avLst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756809" y="288504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YOU ARE HERE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66383" y="4488634"/>
            <a:ext cx="1106728" cy="249536"/>
          </a:xfrm>
          <a:prstGeom prst="rect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054210" y="5403034"/>
            <a:ext cx="1106728" cy="249536"/>
          </a:xfrm>
          <a:prstGeom prst="rect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56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(k+1)</a:t>
            </a:r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32579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32988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1287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0468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4306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1969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=7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5252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86577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66850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7334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2637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6746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80942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=7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4+1=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346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668797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3780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6414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4658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7619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16451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=7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4+1=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58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386577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4527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8826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40406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289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47031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=7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4+1=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654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917212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9439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01581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215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44863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4267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=7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3146778" y="3094165"/>
            <a:ext cx="310444" cy="300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00778" y="2929981"/>
            <a:ext cx="7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4+1=</a:t>
            </a:r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798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213543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62981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6992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36978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13013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2135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=7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88555" y="3373446"/>
            <a:ext cx="47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=5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1982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3115448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55530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41165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6099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4175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89178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=8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0848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488897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0986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922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21654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28217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86767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=8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71406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4742895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9866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28618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88603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3382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677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=8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9054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4" y="1157111"/>
            <a:ext cx="438855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counting-sort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C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smtClean="0">
                <a:latin typeface="Consolas"/>
                <a:cs typeface="Consolas"/>
              </a:rPr>
              <a:t>k+1)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R </a:t>
            </a:r>
            <a:r>
              <a:rPr lang="es-ES" dirty="0">
                <a:latin typeface="Consolas"/>
                <a:cs typeface="Consolas"/>
              </a:rPr>
              <a:t>←  new </a:t>
            </a:r>
            <a:r>
              <a:rPr lang="es-ES" dirty="0" err="1">
                <a:latin typeface="Consolas"/>
                <a:cs typeface="Consolas"/>
              </a:rPr>
              <a:t>array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(A))</a:t>
            </a:r>
          </a:p>
          <a:p>
            <a:r>
              <a:rPr lang="es-ES" dirty="0" smtClean="0">
                <a:latin typeface="Consolas"/>
                <a:cs typeface="Consolas"/>
              </a:rPr>
              <a:t>	pos ←  0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j &lt; length(A)  do</a:t>
            </a:r>
          </a:p>
          <a:p>
            <a:r>
              <a:rPr lang="en-US" dirty="0" smtClean="0">
                <a:latin typeface="Consolas"/>
                <a:cs typeface="Consolas"/>
              </a:rPr>
              <a:t>		C</a:t>
            </a:r>
            <a:r>
              <a:rPr lang="en-US" dirty="0">
                <a:latin typeface="Consolas"/>
                <a:cs typeface="Consolas"/>
              </a:rPr>
              <a:t>[A[j]] ← C[A[j]] + 1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cs-CZ" dirty="0" smtClean="0">
                <a:latin typeface="Consolas"/>
                <a:cs typeface="Consolas"/>
              </a:rPr>
              <a:t>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0 &lt; i &lt; </a:t>
            </a:r>
            <a:r>
              <a:rPr lang="cs-CZ" dirty="0" smtClean="0">
                <a:latin typeface="Consolas"/>
                <a:cs typeface="Consolas"/>
              </a:rPr>
              <a:t>(k+1)  </a:t>
            </a:r>
            <a:r>
              <a:rPr lang="cs-CZ" b="1" dirty="0" smtClean="0">
                <a:latin typeface="Consolas"/>
                <a:cs typeface="Consolas"/>
              </a:rPr>
              <a:t>do</a:t>
            </a:r>
          </a:p>
          <a:p>
            <a:r>
              <a:rPr lang="cs-CZ" dirty="0" smtClean="0">
                <a:latin typeface="Consolas"/>
                <a:cs typeface="Consolas"/>
              </a:rPr>
              <a:t>		</a:t>
            </a:r>
            <a:r>
              <a:rPr lang="cs-CZ" b="1" dirty="0" err="1" smtClean="0">
                <a:latin typeface="Consolas"/>
                <a:cs typeface="Consolas"/>
              </a:rPr>
              <a:t>for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 smtClean="0">
                <a:latin typeface="Consolas"/>
                <a:cs typeface="Consolas"/>
              </a:rPr>
              <a:t>pos</a:t>
            </a:r>
            <a:r>
              <a:rPr lang="cs-CZ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≤ r &lt; </a:t>
            </a:r>
            <a:r>
              <a:rPr lang="en-US" dirty="0" err="1" smtClean="0">
                <a:latin typeface="Consolas"/>
                <a:cs typeface="Consolas"/>
              </a:rPr>
              <a:t>pos+C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</a:t>
            </a:r>
            <a:r>
              <a:rPr lang="en-US" b="1" dirty="0" smtClean="0"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R[r]=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=r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for</a:t>
            </a:r>
          </a:p>
          <a:p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R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4" y="5039226"/>
            <a:ext cx="4388555" cy="32004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96637"/>
              </p:ext>
            </p:extLst>
          </p:nvPr>
        </p:nvGraphicFramePr>
        <p:xfrm>
          <a:off x="4924776" y="1153160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4882444" y="8325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6917"/>
              </p:ext>
            </p:extLst>
          </p:nvPr>
        </p:nvGraphicFramePr>
        <p:xfrm>
          <a:off x="7902220" y="1153160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831665" y="825783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k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1769"/>
              </p:ext>
            </p:extLst>
          </p:nvPr>
        </p:nvGraphicFramePr>
        <p:xfrm>
          <a:off x="4967110" y="2283362"/>
          <a:ext cx="37817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  <a:gridCol w="472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924776" y="196275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67110" y="2611869"/>
            <a:ext cx="37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[0]      [1]      [2]     [3]    [4]      [5]     [6]      [7]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02446"/>
              </p:ext>
            </p:extLst>
          </p:nvPr>
        </p:nvGraphicFramePr>
        <p:xfrm>
          <a:off x="4967108" y="3645178"/>
          <a:ext cx="254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8"/>
                <a:gridCol w="578552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4924776" y="332457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</a:t>
            </a:r>
            <a:endParaRPr lang="es-ES" b="1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00429"/>
              </p:ext>
            </p:extLst>
          </p:nvPr>
        </p:nvGraphicFramePr>
        <p:xfrm>
          <a:off x="8054620" y="3645178"/>
          <a:ext cx="4374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984065" y="3317801"/>
            <a:ext cx="52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pos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72410" y="3072353"/>
            <a:ext cx="4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=8</a:t>
            </a:r>
            <a:endParaRPr lang="en-GB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499034" y="2910721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86144" y="3024927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7230393" y="4005359"/>
            <a:ext cx="0" cy="18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89281" y="4119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21724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0" y="965528"/>
            <a:ext cx="280811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Fixed</a:t>
            </a:r>
            <a:r>
              <a:rPr lang="es-ES" dirty="0" smtClean="0">
                <a:latin typeface="Arial Narrow"/>
                <a:cs typeface="Arial Narrow"/>
              </a:rPr>
              <a:t> Point/</a:t>
            </a:r>
            <a:r>
              <a:rPr lang="es-ES" dirty="0" err="1" smtClean="0">
                <a:latin typeface="Arial Narrow"/>
                <a:cs typeface="Arial Narrow"/>
              </a:rPr>
              <a:t>Two’s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Complement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483144" y="965528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Floating</a:t>
            </a:r>
            <a:r>
              <a:rPr lang="es-ES" dirty="0" smtClean="0">
                <a:latin typeface="Arial Narrow"/>
                <a:cs typeface="Arial Narrow"/>
              </a:rPr>
              <a:t> Point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234765" y="965528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Multiplication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59556" y="1904578"/>
            <a:ext cx="6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12.5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1338" y="2526520"/>
            <a:ext cx="93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1100.1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1460057"/>
            <a:ext cx="154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latin typeface="Arial Narrow"/>
                <a:cs typeface="Arial Narrow"/>
              </a:rPr>
              <a:t>Fixed</a:t>
            </a:r>
            <a:r>
              <a:rPr lang="es-ES" sz="2400" b="1" dirty="0" smtClean="0">
                <a:latin typeface="Arial Narrow"/>
                <a:cs typeface="Arial Narrow"/>
              </a:rPr>
              <a:t> Point</a:t>
            </a:r>
            <a:endParaRPr lang="es-ES" sz="2400" b="1" dirty="0">
              <a:latin typeface="Arial Narrow"/>
              <a:cs typeface="Arial Narrow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1143000" y="2323910"/>
            <a:ext cx="127000" cy="2866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>
            <a:off x="1380066" y="2321089"/>
            <a:ext cx="127000" cy="2866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0" y="3489235"/>
            <a:ext cx="247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latin typeface="Arial Narrow"/>
                <a:cs typeface="Arial Narrow"/>
              </a:rPr>
              <a:t>Two’s</a:t>
            </a:r>
            <a:r>
              <a:rPr lang="es-ES" sz="2400" b="1" dirty="0" smtClean="0"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latin typeface="Arial Narrow"/>
                <a:cs typeface="Arial Narrow"/>
              </a:rPr>
              <a:t>Complement</a:t>
            </a:r>
            <a:endParaRPr lang="es-ES" sz="2400" b="1" dirty="0">
              <a:latin typeface="Arial Narrow"/>
              <a:cs typeface="Arial Narrow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87107" y="39509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nsolas"/>
                <a:cs typeface="Consolas"/>
              </a:rPr>
              <a:t>-x= ¬x+1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5450" y="4484834"/>
            <a:ext cx="37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rial Narrow"/>
                <a:cs typeface="Arial Narrow"/>
              </a:rPr>
              <a:t>-8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16" name="Flecha abajo 15"/>
          <p:cNvSpPr/>
          <p:nvPr/>
        </p:nvSpPr>
        <p:spPr>
          <a:xfrm>
            <a:off x="845270" y="4884944"/>
            <a:ext cx="127000" cy="2866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617458" y="5171590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rial Narrow"/>
                <a:cs typeface="Arial Narrow"/>
              </a:rPr>
              <a:t>1000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34765" y="1473746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err="1" smtClean="0">
                <a:latin typeface="Arial Narrow"/>
                <a:cs typeface="Arial Narrow"/>
              </a:rPr>
              <a:t>School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multiplication</a:t>
            </a:r>
            <a:endParaRPr lang="es-ES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rial Narrow"/>
                <a:cs typeface="Arial Narrow"/>
              </a:rPr>
              <a:t>Divide &amp; </a:t>
            </a:r>
            <a:r>
              <a:rPr lang="es-ES" dirty="0" err="1" smtClean="0">
                <a:latin typeface="Arial Narrow"/>
                <a:cs typeface="Arial Narrow"/>
              </a:rPr>
              <a:t>Conquer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Arial Narrow"/>
                <a:cs typeface="Arial Narrow"/>
              </a:rPr>
              <a:t>Divide &amp; </a:t>
            </a:r>
            <a:r>
              <a:rPr lang="es-ES" dirty="0" err="1" smtClean="0">
                <a:latin typeface="Arial Narrow"/>
                <a:cs typeface="Arial Narrow"/>
              </a:rPr>
              <a:t>Conquer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Karatsuba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83144" y="1483222"/>
            <a:ext cx="266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IEEE 754 </a:t>
            </a:r>
            <a:r>
              <a:rPr lang="es-ES" dirty="0" err="1" smtClean="0">
                <a:latin typeface="Arial Narrow"/>
                <a:cs typeface="Arial Narrow"/>
              </a:rPr>
              <a:t>format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1956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227666"/>
            <a:ext cx="916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Narrow"/>
                <a:cs typeface="Arial Narrow"/>
              </a:rPr>
              <a:t>Advantage: </a:t>
            </a:r>
            <a:r>
              <a:rPr lang="en-GB" sz="2400" dirty="0" smtClean="0">
                <a:latin typeface="Arial Narrow"/>
                <a:cs typeface="Arial Narrow"/>
              </a:rPr>
              <a:t>Lower time complexity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68004"/>
              </p:ext>
            </p:extLst>
          </p:nvPr>
        </p:nvGraphicFramePr>
        <p:xfrm>
          <a:off x="832555" y="1745774"/>
          <a:ext cx="7761112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4334"/>
                <a:gridCol w="314677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latin typeface="DIN Condensed Bold"/>
                          <a:cs typeface="DIN Condensed Bold"/>
                        </a:rPr>
                        <a:t>SORTING ALGORITHM</a:t>
                      </a:r>
                      <a:endParaRPr lang="es-ES" sz="2000" b="1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latin typeface="DIN Condensed Bold"/>
                          <a:cs typeface="DIN Condensed Bold"/>
                        </a:rPr>
                        <a:t>TIME COMPLEXITY</a:t>
                      </a:r>
                      <a:endParaRPr lang="es-ES" sz="2000" b="1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Bubble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Insertion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Selection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O(n</a:t>
                      </a:r>
                      <a:r>
                        <a:rPr lang="es-ES" sz="2000" baseline="30000" dirty="0" smtClean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)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Mergesort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Quicksort</a:t>
                      </a:r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, </a:t>
                      </a:r>
                      <a:r>
                        <a:rPr lang="es-ES" sz="2000" dirty="0" err="1" smtClean="0">
                          <a:latin typeface="Arial Narrow"/>
                          <a:cs typeface="Arial Narrow"/>
                        </a:rPr>
                        <a:t>Heapsort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Arial Narrow"/>
                          <a:cs typeface="Arial Narrow"/>
                        </a:rPr>
                        <a:t>O(n log n)</a:t>
                      </a:r>
                      <a:endParaRPr lang="es-ES" sz="2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err="1" smtClean="0">
                          <a:latin typeface="Arial Narrow"/>
                          <a:cs typeface="Arial Narrow"/>
                        </a:rPr>
                        <a:t>Counting</a:t>
                      </a:r>
                      <a:r>
                        <a:rPr lang="es-ES" sz="2000" b="1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sz="2000" b="1" dirty="0" err="1" smtClean="0">
                          <a:latin typeface="Arial Narrow"/>
                          <a:cs typeface="Arial Narrow"/>
                        </a:rPr>
                        <a:t>Sort</a:t>
                      </a:r>
                      <a:r>
                        <a:rPr lang="es-ES" sz="2000" b="1" dirty="0" smtClean="0">
                          <a:latin typeface="Arial Narrow"/>
                          <a:cs typeface="Arial Narrow"/>
                        </a:rPr>
                        <a:t> </a:t>
                      </a:r>
                      <a:endParaRPr lang="es-ES" sz="2000" b="1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latin typeface="Arial Narrow"/>
                          <a:cs typeface="Arial Narrow"/>
                        </a:rPr>
                        <a:t>O(</a:t>
                      </a:r>
                      <a:r>
                        <a:rPr lang="es-ES" sz="2000" b="1" dirty="0" err="1" smtClean="0">
                          <a:latin typeface="Arial Narrow"/>
                          <a:cs typeface="Arial Narrow"/>
                        </a:rPr>
                        <a:t>n+k</a:t>
                      </a:r>
                      <a:r>
                        <a:rPr lang="es-ES" sz="2000" b="1" dirty="0" smtClean="0">
                          <a:latin typeface="Arial Narrow"/>
                          <a:cs typeface="Arial Narrow"/>
                        </a:rPr>
                        <a:t>)</a:t>
                      </a:r>
                      <a:endParaRPr lang="es-ES" sz="2000" b="1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-16433" y="3807177"/>
            <a:ext cx="91604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Narrow"/>
                <a:cs typeface="Arial Narrow"/>
              </a:rPr>
              <a:t>Limitations: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- It only works with integers (as its core step relies on having a integer-indexed array, C).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854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Work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" y="1227667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1. Implement counting sort for arrays of integers between 0 and 100.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How will you test your implementation?</a:t>
            </a:r>
          </a:p>
          <a:p>
            <a:endParaRPr lang="en-GB" sz="2400" dirty="0" smtClean="0">
              <a:latin typeface="Arial Narrow"/>
              <a:cs typeface="Arial Narrow"/>
            </a:endParaRPr>
          </a:p>
          <a:p>
            <a:r>
              <a:rPr lang="en-GB" sz="2400" dirty="0" smtClean="0">
                <a:latin typeface="Arial Narrow"/>
                <a:cs typeface="Arial Narrow"/>
              </a:rPr>
              <a:t>2. Reading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Sections 8.1 and 8.2 from CLRS</a:t>
            </a:r>
          </a:p>
          <a:p>
            <a:pPr lvl="1"/>
            <a:r>
              <a:rPr lang="en-GB" sz="2400" dirty="0" smtClean="0">
                <a:latin typeface="Arial Narrow"/>
                <a:cs typeface="Arial Narrow"/>
              </a:rPr>
              <a:t>  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3. Questions from CLRS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Exercises  8.2-1, 8.2-4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8-2  Sorting in place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301474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Counting Sort: Links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" y="122766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This video explains the dynamic of Counting Sort (first 4:30 min)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  <a:hlinkClick r:id="rId2"/>
              </a:rPr>
              <a:t>https://www.youtube.com/watch?v=SBxP4DJh9pk</a:t>
            </a:r>
            <a:endParaRPr lang="en-GB" sz="2000" dirty="0" smtClean="0">
              <a:latin typeface="Arial Narrow"/>
              <a:cs typeface="Arial Narrow"/>
            </a:endParaRPr>
          </a:p>
          <a:p>
            <a:endParaRPr lang="en-GB" sz="2000" dirty="0" smtClean="0">
              <a:latin typeface="Arial Narrow"/>
              <a:cs typeface="Arial Narrow"/>
            </a:endParaRPr>
          </a:p>
          <a:p>
            <a:r>
              <a:rPr lang="en-GB" sz="2000" dirty="0" smtClean="0">
                <a:latin typeface="Arial Narrow"/>
                <a:cs typeface="Arial Narrow"/>
              </a:rPr>
              <a:t>The rest of the video (after 4:30 min) explains a specific </a:t>
            </a:r>
            <a:r>
              <a:rPr lang="en-GB" sz="2000" dirty="0" err="1" smtClean="0">
                <a:latin typeface="Arial Narrow"/>
                <a:cs typeface="Arial Narrow"/>
              </a:rPr>
              <a:t>Cpp</a:t>
            </a:r>
            <a:r>
              <a:rPr lang="en-GB" sz="2000" dirty="0" smtClean="0">
                <a:latin typeface="Arial Narrow"/>
                <a:cs typeface="Arial Narrow"/>
              </a:rPr>
              <a:t> code.</a:t>
            </a:r>
          </a:p>
          <a:p>
            <a:r>
              <a:rPr lang="en-GB" sz="2000" dirty="0" smtClean="0">
                <a:latin typeface="Arial Narrow"/>
                <a:cs typeface="Arial Narrow"/>
              </a:rPr>
              <a:t>Please, note that this code does not follow exactly the </a:t>
            </a:r>
            <a:r>
              <a:rPr lang="en-GB" sz="2000" dirty="0" err="1" smtClean="0">
                <a:latin typeface="Arial Narrow"/>
                <a:cs typeface="Arial Narrow"/>
              </a:rPr>
              <a:t>pseudocode</a:t>
            </a:r>
            <a:r>
              <a:rPr lang="en-GB" sz="2000" dirty="0" smtClean="0">
                <a:latin typeface="Arial Narrow"/>
                <a:cs typeface="Arial Narrow"/>
              </a:rPr>
              <a:t> we reviewed in class. This is because the code of the video displays the sorted numbers on screen instead of returning array R.</a:t>
            </a:r>
            <a:endParaRPr lang="en-GB" sz="2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9716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Topological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0887" y="883146"/>
            <a:ext cx="8232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We do not sort numbers, </a:t>
            </a:r>
            <a:r>
              <a:rPr lang="en-GB" sz="2800" b="1" dirty="0" smtClean="0">
                <a:latin typeface="Arial Narrow"/>
                <a:cs typeface="Arial Narrow"/>
              </a:rPr>
              <a:t>we sort vertices </a:t>
            </a:r>
            <a:r>
              <a:rPr lang="en-GB" sz="2800" dirty="0" smtClean="0">
                <a:latin typeface="Arial Narrow"/>
                <a:cs typeface="Arial Narrow"/>
              </a:rPr>
              <a:t>in a directed graph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113845" y="177055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2534356" y="2896619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3437467" y="1767731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6"/>
            <a:endCxn id="8" idx="2"/>
          </p:cNvCxnSpPr>
          <p:nvPr/>
        </p:nvCxnSpPr>
        <p:spPr>
          <a:xfrm flipV="1">
            <a:off x="2650067" y="2021731"/>
            <a:ext cx="787400" cy="28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4"/>
            <a:endCxn id="6" idx="1"/>
          </p:cNvCxnSpPr>
          <p:nvPr/>
        </p:nvCxnSpPr>
        <p:spPr>
          <a:xfrm>
            <a:off x="2381956" y="2278553"/>
            <a:ext cx="230928" cy="6924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3993445" y="2896619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6"/>
            <a:endCxn id="16" idx="2"/>
          </p:cNvCxnSpPr>
          <p:nvPr/>
        </p:nvCxnSpPr>
        <p:spPr>
          <a:xfrm>
            <a:off x="3070578" y="3150619"/>
            <a:ext cx="9228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978401" y="22700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6"/>
            <a:endCxn id="21" idx="2"/>
          </p:cNvCxnSpPr>
          <p:nvPr/>
        </p:nvCxnSpPr>
        <p:spPr>
          <a:xfrm>
            <a:off x="3973689" y="2021731"/>
            <a:ext cx="1004712" cy="502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6"/>
            <a:endCxn id="21" idx="2"/>
          </p:cNvCxnSpPr>
          <p:nvPr/>
        </p:nvCxnSpPr>
        <p:spPr>
          <a:xfrm flipV="1">
            <a:off x="4529667" y="2524086"/>
            <a:ext cx="448734" cy="626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5514623" y="2524086"/>
            <a:ext cx="8833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397979" y="22700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16433" y="4007456"/>
            <a:ext cx="923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rial Narrow"/>
                <a:cs typeface="Arial Narrow"/>
              </a:rPr>
              <a:t>The sorting is such that vertex 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u always comes before vertex v</a:t>
            </a:r>
            <a:r>
              <a:rPr lang="en-GB" sz="2800" b="1" dirty="0" smtClean="0">
                <a:latin typeface="Arial Narrow"/>
                <a:cs typeface="Arial Narrow"/>
              </a:rPr>
              <a:t> </a:t>
            </a:r>
            <a:r>
              <a:rPr lang="en-GB" sz="2800" dirty="0" smtClean="0">
                <a:latin typeface="Arial Narrow"/>
                <a:cs typeface="Arial Narrow"/>
              </a:rPr>
              <a:t>if</a:t>
            </a:r>
          </a:p>
          <a:p>
            <a:pPr algn="ctr"/>
            <a:r>
              <a:rPr lang="en-GB" sz="2800" dirty="0" smtClean="0">
                <a:latin typeface="Arial Narrow"/>
                <a:cs typeface="Arial Narrow"/>
              </a:rPr>
              <a:t>the edge (</a:t>
            </a:r>
            <a:r>
              <a:rPr lang="en-GB" sz="2800" dirty="0" err="1" smtClean="0">
                <a:latin typeface="Arial Narrow"/>
                <a:cs typeface="Arial Narrow"/>
              </a:rPr>
              <a:t>u,v</a:t>
            </a:r>
            <a:r>
              <a:rPr lang="en-GB" sz="2800" dirty="0" smtClean="0">
                <a:latin typeface="Arial Narrow"/>
                <a:cs typeface="Arial Narrow"/>
              </a:rPr>
              <a:t>) exists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06778" y="5319889"/>
            <a:ext cx="4365949" cy="1200328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Examples of possible sorting outputs: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A,B,C,D,E,F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A,C,B,D,C,E,F 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35" name="Forma libre 34"/>
          <p:cNvSpPr/>
          <p:nvPr/>
        </p:nvSpPr>
        <p:spPr>
          <a:xfrm>
            <a:off x="2878667" y="2723446"/>
            <a:ext cx="3598333" cy="1034311"/>
          </a:xfrm>
          <a:custGeom>
            <a:avLst/>
            <a:gdLst>
              <a:gd name="connsiteX0" fmla="*/ 0 w 3598333"/>
              <a:gd name="connsiteY0" fmla="*/ 691444 h 1034311"/>
              <a:gd name="connsiteX1" fmla="*/ 1580444 w 3598333"/>
              <a:gd name="connsiteY1" fmla="*/ 1001889 h 1034311"/>
              <a:gd name="connsiteX2" fmla="*/ 3598333 w 3598333"/>
              <a:gd name="connsiteY2" fmla="*/ 0 h 103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333" h="1034311">
                <a:moveTo>
                  <a:pt x="0" y="691444"/>
                </a:moveTo>
                <a:cubicBezTo>
                  <a:pt x="490361" y="904287"/>
                  <a:pt x="980722" y="1117130"/>
                  <a:pt x="1580444" y="1001889"/>
                </a:cubicBezTo>
                <a:cubicBezTo>
                  <a:pt x="2180166" y="886648"/>
                  <a:pt x="3598333" y="0"/>
                  <a:pt x="3598333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Another Example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3227" y="883146"/>
            <a:ext cx="6045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Find a feasible topological sort for this graph:</a:t>
            </a:r>
          </a:p>
          <a:p>
            <a:pPr algn="ctr"/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                    (Worksheet 1.2)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563972" y="5007676"/>
            <a:ext cx="4365949" cy="156966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Examples of possible sorting outputs: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A,B,E,D,C,G,H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B,E,A,D,C,H,G</a:t>
            </a:r>
          </a:p>
          <a:p>
            <a:r>
              <a:rPr lang="en-GB" sz="2400" dirty="0" smtClean="0">
                <a:latin typeface="Arial Narrow"/>
                <a:cs typeface="Arial Narrow"/>
              </a:rPr>
              <a:t>B,A,E,D,H,C,G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691916" y="1826997"/>
            <a:ext cx="5311420" cy="2861732"/>
            <a:chOff x="1691916" y="1826997"/>
            <a:chExt cx="5311420" cy="2861732"/>
          </a:xfrm>
        </p:grpSpPr>
        <p:sp>
          <p:nvSpPr>
            <p:cNvPr id="19" name="Elipse 18"/>
            <p:cNvSpPr/>
            <p:nvPr/>
          </p:nvSpPr>
          <p:spPr>
            <a:xfrm>
              <a:off x="2916761" y="1826997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A</a:t>
              </a:r>
              <a:endParaRPr lang="es-ES" sz="2400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5270498" y="1826997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B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1691916" y="3055684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C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6467114" y="3092610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E</a:t>
              </a:r>
              <a:endParaRPr lang="es-ES" sz="2400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4079515" y="3101859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D</a:t>
              </a:r>
              <a:endParaRPr lang="es-ES" sz="2400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2930872" y="4180729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G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5270498" y="4180729"/>
              <a:ext cx="536222" cy="50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H</a:t>
              </a:r>
              <a:endParaRPr lang="es-ES" sz="2400" dirty="0"/>
            </a:p>
          </p:txBody>
        </p:sp>
        <p:cxnSp>
          <p:nvCxnSpPr>
            <p:cNvPr id="7" name="Conector recto de flecha 6"/>
            <p:cNvCxnSpPr>
              <a:stCxn id="19" idx="3"/>
              <a:endCxn id="23" idx="0"/>
            </p:cNvCxnSpPr>
            <p:nvPr/>
          </p:nvCxnSpPr>
          <p:spPr>
            <a:xfrm flipH="1">
              <a:off x="1960027" y="2260602"/>
              <a:ext cx="1035262" cy="7950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9" idx="5"/>
              <a:endCxn id="26" idx="0"/>
            </p:cNvCxnSpPr>
            <p:nvPr/>
          </p:nvCxnSpPr>
          <p:spPr>
            <a:xfrm>
              <a:off x="3374455" y="2260602"/>
              <a:ext cx="973171" cy="84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>
              <a:stCxn id="26" idx="4"/>
              <a:endCxn id="28" idx="6"/>
            </p:cNvCxnSpPr>
            <p:nvPr/>
          </p:nvCxnSpPr>
          <p:spPr>
            <a:xfrm flipH="1">
              <a:off x="3467094" y="3609859"/>
              <a:ext cx="880532" cy="82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23" idx="4"/>
              <a:endCxn id="28" idx="2"/>
            </p:cNvCxnSpPr>
            <p:nvPr/>
          </p:nvCxnSpPr>
          <p:spPr>
            <a:xfrm>
              <a:off x="1960027" y="3563684"/>
              <a:ext cx="970845" cy="8710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stCxn id="26" idx="2"/>
              <a:endCxn id="23" idx="6"/>
            </p:cNvCxnSpPr>
            <p:nvPr/>
          </p:nvCxnSpPr>
          <p:spPr>
            <a:xfrm flipH="1" flipV="1">
              <a:off x="2228138" y="3309684"/>
              <a:ext cx="1851377" cy="46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20" idx="3"/>
              <a:endCxn id="26" idx="0"/>
            </p:cNvCxnSpPr>
            <p:nvPr/>
          </p:nvCxnSpPr>
          <p:spPr>
            <a:xfrm flipH="1">
              <a:off x="4347626" y="2260602"/>
              <a:ext cx="1001400" cy="84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stCxn id="24" idx="2"/>
              <a:endCxn id="26" idx="6"/>
            </p:cNvCxnSpPr>
            <p:nvPr/>
          </p:nvCxnSpPr>
          <p:spPr>
            <a:xfrm flipH="1">
              <a:off x="4615737" y="3346610"/>
              <a:ext cx="1851377" cy="92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stCxn id="20" idx="5"/>
              <a:endCxn id="24" idx="0"/>
            </p:cNvCxnSpPr>
            <p:nvPr/>
          </p:nvCxnSpPr>
          <p:spPr>
            <a:xfrm>
              <a:off x="5728192" y="2260602"/>
              <a:ext cx="1007033" cy="832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26" idx="4"/>
              <a:endCxn id="31" idx="2"/>
            </p:cNvCxnSpPr>
            <p:nvPr/>
          </p:nvCxnSpPr>
          <p:spPr>
            <a:xfrm>
              <a:off x="4347626" y="3609859"/>
              <a:ext cx="922872" cy="82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24" idx="4"/>
              <a:endCxn id="31" idx="6"/>
            </p:cNvCxnSpPr>
            <p:nvPr/>
          </p:nvCxnSpPr>
          <p:spPr>
            <a:xfrm flipH="1">
              <a:off x="5806720" y="3600610"/>
              <a:ext cx="928505" cy="8341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0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Topological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9664" y="840813"/>
            <a:ext cx="8052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We do not sort numbers, we sort vertices in a directed graph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113845" y="1939885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2534356" y="3065951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3437467" y="193706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6"/>
            <a:endCxn id="8" idx="2"/>
          </p:cNvCxnSpPr>
          <p:nvPr/>
        </p:nvCxnSpPr>
        <p:spPr>
          <a:xfrm flipV="1">
            <a:off x="2650067" y="2191063"/>
            <a:ext cx="787400" cy="28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4"/>
            <a:endCxn id="6" idx="1"/>
          </p:cNvCxnSpPr>
          <p:nvPr/>
        </p:nvCxnSpPr>
        <p:spPr>
          <a:xfrm>
            <a:off x="2381956" y="2447885"/>
            <a:ext cx="230928" cy="6924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3993445" y="3065951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6"/>
            <a:endCxn id="16" idx="2"/>
          </p:cNvCxnSpPr>
          <p:nvPr/>
        </p:nvCxnSpPr>
        <p:spPr>
          <a:xfrm>
            <a:off x="3070578" y="3319951"/>
            <a:ext cx="9228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978401" y="243941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6"/>
            <a:endCxn id="21" idx="2"/>
          </p:cNvCxnSpPr>
          <p:nvPr/>
        </p:nvCxnSpPr>
        <p:spPr>
          <a:xfrm>
            <a:off x="3973689" y="2191063"/>
            <a:ext cx="1004712" cy="502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6"/>
            <a:endCxn id="21" idx="2"/>
          </p:cNvCxnSpPr>
          <p:nvPr/>
        </p:nvCxnSpPr>
        <p:spPr>
          <a:xfrm flipV="1">
            <a:off x="4529667" y="2693418"/>
            <a:ext cx="448734" cy="626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5514623" y="2693418"/>
            <a:ext cx="8833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397979" y="243941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16433" y="4487230"/>
            <a:ext cx="9160433" cy="2246769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Topological sort is used 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to schedule tasks</a:t>
            </a:r>
            <a:r>
              <a:rPr lang="en-GB" sz="2800" dirty="0" smtClean="0">
                <a:latin typeface="Arial Narrow"/>
                <a:cs typeface="Arial Narrow"/>
              </a:rPr>
              <a:t> with precedence order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For example, a programme has to be compiled before being executed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Topological sort is applied to DAGs (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Directed Acyclic Graphs</a:t>
            </a:r>
            <a:r>
              <a:rPr lang="en-GB" sz="2800" dirty="0" smtClean="0">
                <a:latin typeface="Arial Narrow"/>
                <a:cs typeface="Arial Narrow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You can get several different feasible solutions</a:t>
            </a:r>
            <a:endParaRPr lang="en-GB" sz="2800" dirty="0">
              <a:latin typeface="Arial Narrow"/>
              <a:cs typeface="Arial Narrow"/>
            </a:endParaRPr>
          </a:p>
        </p:txBody>
      </p:sp>
      <p:sp>
        <p:nvSpPr>
          <p:cNvPr id="35" name="Forma libre 34"/>
          <p:cNvSpPr/>
          <p:nvPr/>
        </p:nvSpPr>
        <p:spPr>
          <a:xfrm>
            <a:off x="2878667" y="2892778"/>
            <a:ext cx="3598333" cy="1034311"/>
          </a:xfrm>
          <a:custGeom>
            <a:avLst/>
            <a:gdLst>
              <a:gd name="connsiteX0" fmla="*/ 0 w 3598333"/>
              <a:gd name="connsiteY0" fmla="*/ 691444 h 1034311"/>
              <a:gd name="connsiteX1" fmla="*/ 1580444 w 3598333"/>
              <a:gd name="connsiteY1" fmla="*/ 1001889 h 1034311"/>
              <a:gd name="connsiteX2" fmla="*/ 3598333 w 3598333"/>
              <a:gd name="connsiteY2" fmla="*/ 0 h 103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333" h="1034311">
                <a:moveTo>
                  <a:pt x="0" y="691444"/>
                </a:moveTo>
                <a:cubicBezTo>
                  <a:pt x="490361" y="904287"/>
                  <a:pt x="980722" y="1117130"/>
                  <a:pt x="1580444" y="1001889"/>
                </a:cubicBezTo>
                <a:cubicBezTo>
                  <a:pt x="2180166" y="886648"/>
                  <a:pt x="3598333" y="0"/>
                  <a:pt x="3598333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5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 (1962)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5"/>
            <a:endCxn id="16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7017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 (1962)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5"/>
            <a:endCxn id="16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178699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935983" y="577388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3838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5"/>
            <a:endCxn id="16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153883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935983" y="577388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12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5"/>
            <a:endCxn id="16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49254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55850"/>
              </p:ext>
            </p:extLst>
          </p:nvPr>
        </p:nvGraphicFramePr>
        <p:xfrm>
          <a:off x="5771443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850443" y="6502779"/>
            <a:ext cx="233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can be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any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element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from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7928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259003"/>
            <a:ext cx="55066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week</a:t>
            </a:r>
            <a:endParaRPr lang="es-ES" sz="3200" b="1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Counting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Sort</a:t>
            </a:r>
            <a:r>
              <a:rPr lang="es-ES" sz="3200" dirty="0" smtClean="0">
                <a:latin typeface="Arial Narrow"/>
                <a:cs typeface="Arial Narrow"/>
              </a:rPr>
              <a:t>  &amp;  </a:t>
            </a:r>
            <a:r>
              <a:rPr lang="es-ES" sz="3200" dirty="0" err="1" smtClean="0">
                <a:latin typeface="Arial Narrow"/>
                <a:cs typeface="Arial Narrow"/>
              </a:rPr>
              <a:t>Topological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Sort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Selection</a:t>
            </a: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4093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5"/>
            <a:endCxn id="16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45322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64300"/>
              </p:ext>
            </p:extLst>
          </p:nvPr>
        </p:nvGraphicFramePr>
        <p:xfrm>
          <a:off x="5771443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741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cxnSp>
        <p:nvCxnSpPr>
          <p:cNvPr id="17" name="Conector recto de flecha 16"/>
          <p:cNvCxnSpPr>
            <a:stCxn id="6" idx="5"/>
            <a:endCxn id="16" idx="0"/>
          </p:cNvCxnSpPr>
          <p:nvPr/>
        </p:nvCxnSpPr>
        <p:spPr>
          <a:xfrm>
            <a:off x="8340160" y="1444491"/>
            <a:ext cx="493396" cy="708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15576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15657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1104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6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494428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80982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40487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26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889536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67266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00"/>
                </a:solidFill>
              </a:rPr>
              <a:t>z</a:t>
            </a:r>
            <a:endParaRPr lang="es-E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48224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550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845313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18851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00"/>
                </a:solidFill>
              </a:rPr>
              <a:t>z</a:t>
            </a:r>
            <a:endParaRPr lang="es-E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18294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4363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  <a:endCxn id="8" idx="7"/>
          </p:cNvCxnSpPr>
          <p:nvPr/>
        </p:nvCxnSpPr>
        <p:spPr>
          <a:xfrm flipH="1">
            <a:off x="7567366" y="1444491"/>
            <a:ext cx="393628" cy="78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199498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5380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86413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7485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494419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5380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11108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5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847194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09711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68142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69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157237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92138" y="540455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</a:t>
            </a:r>
            <a:endParaRPr lang="es-ES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89543"/>
              </p:ext>
            </p:extLst>
          </p:nvPr>
        </p:nvGraphicFramePr>
        <p:xfrm>
          <a:off x="5747585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z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57857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2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Kahn’s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471355" y="998093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</a:t>
            </a:r>
            <a:endParaRPr lang="es-ES" sz="2400" dirty="0"/>
          </a:p>
        </p:txBody>
      </p:sp>
      <p:sp>
        <p:nvSpPr>
          <p:cNvPr id="6" name="Elipse 5"/>
          <p:cNvSpPr/>
          <p:nvPr/>
        </p:nvSpPr>
        <p:spPr>
          <a:xfrm>
            <a:off x="7882466" y="1010886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7109672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</a:p>
        </p:txBody>
      </p:sp>
      <p:cxnSp>
        <p:nvCxnSpPr>
          <p:cNvPr id="9" name="Conector recto de flecha 8"/>
          <p:cNvCxnSpPr>
            <a:stCxn id="4" idx="4"/>
            <a:endCxn id="8" idx="1"/>
          </p:cNvCxnSpPr>
          <p:nvPr/>
        </p:nvCxnSpPr>
        <p:spPr>
          <a:xfrm>
            <a:off x="6739466" y="1506093"/>
            <a:ext cx="448734" cy="721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8565445" y="2153397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D</a:t>
            </a:r>
            <a:endParaRPr lang="es-ES" sz="2400" dirty="0"/>
          </a:p>
        </p:txBody>
      </p:sp>
      <p:sp>
        <p:nvSpPr>
          <p:cNvPr id="21" name="Elipse 20"/>
          <p:cNvSpPr/>
          <p:nvPr/>
        </p:nvSpPr>
        <p:spPr>
          <a:xfrm>
            <a:off x="7100709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E</a:t>
            </a:r>
          </a:p>
        </p:txBody>
      </p:sp>
      <p:cxnSp>
        <p:nvCxnSpPr>
          <p:cNvPr id="22" name="Conector recto de flecha 21"/>
          <p:cNvCxnSpPr>
            <a:stCxn id="8" idx="4"/>
            <a:endCxn id="21" idx="0"/>
          </p:cNvCxnSpPr>
          <p:nvPr/>
        </p:nvCxnSpPr>
        <p:spPr>
          <a:xfrm flipH="1">
            <a:off x="7368820" y="2661397"/>
            <a:ext cx="8963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4"/>
            <a:endCxn id="30" idx="0"/>
          </p:cNvCxnSpPr>
          <p:nvPr/>
        </p:nvCxnSpPr>
        <p:spPr>
          <a:xfrm>
            <a:off x="8833556" y="2661397"/>
            <a:ext cx="0" cy="721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1" idx="6"/>
            <a:endCxn id="30" idx="2"/>
          </p:cNvCxnSpPr>
          <p:nvPr/>
        </p:nvCxnSpPr>
        <p:spPr>
          <a:xfrm>
            <a:off x="7636931" y="3636698"/>
            <a:ext cx="9285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565445" y="3382698"/>
            <a:ext cx="536222" cy="508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400" dirty="0"/>
              <a:t>F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2322" y="1786997"/>
            <a:ext cx="6366433" cy="2462212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1: </a:t>
            </a:r>
            <a:r>
              <a:rPr lang="en-GB" sz="2200" dirty="0" smtClean="0">
                <a:latin typeface="Arial Narrow"/>
                <a:cs typeface="Arial Narrow"/>
              </a:rPr>
              <a:t>Store all vertices with in-degree equal to 0 in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  <a:p>
            <a:r>
              <a:rPr lang="en-GB" sz="2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Step 2: </a:t>
            </a:r>
            <a:r>
              <a:rPr lang="en-GB" sz="2200" dirty="0" smtClean="0">
                <a:latin typeface="Arial Narrow"/>
                <a:cs typeface="Arial Narrow"/>
              </a:rPr>
              <a:t>While set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still has elements:</a:t>
            </a:r>
          </a:p>
          <a:p>
            <a:r>
              <a:rPr lang="en-GB" sz="2200" dirty="0" smtClean="0">
                <a:latin typeface="Arial Narrow"/>
                <a:cs typeface="Arial Narrow"/>
              </a:rPr>
              <a:t>			2.1. Remove a vertex (v) from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  <a:r>
              <a:rPr lang="en-GB" sz="2200" dirty="0" smtClean="0">
                <a:latin typeface="Arial Narrow"/>
                <a:cs typeface="Arial Narrow"/>
              </a:rPr>
              <a:t> and insert it into </a:t>
            </a:r>
            <a:r>
              <a:rPr lang="en-GB" sz="2200" b="1" dirty="0" smtClean="0">
                <a:latin typeface="Arial Narrow"/>
                <a:cs typeface="Arial Narrow"/>
              </a:rPr>
              <a:t>L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2.2 For each </a:t>
            </a:r>
            <a:r>
              <a:rPr lang="en-GB" sz="2200" dirty="0" err="1" smtClean="0">
                <a:latin typeface="Arial Narrow"/>
                <a:cs typeface="Arial Narrow"/>
              </a:rPr>
              <a:t>outcoming</a:t>
            </a:r>
            <a:r>
              <a:rPr lang="en-GB" sz="2200" dirty="0" smtClean="0">
                <a:latin typeface="Arial Narrow"/>
                <a:cs typeface="Arial Narrow"/>
              </a:rPr>
              <a:t> edge of v: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a. register end node z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b. remove edge (</a:t>
            </a:r>
            <a:r>
              <a:rPr lang="en-GB" sz="2200" dirty="0" err="1" smtClean="0">
                <a:latin typeface="Arial Narrow"/>
                <a:cs typeface="Arial Narrow"/>
              </a:rPr>
              <a:t>v,z</a:t>
            </a:r>
            <a:r>
              <a:rPr lang="en-GB" sz="2200" dirty="0" smtClean="0">
                <a:latin typeface="Arial Narrow"/>
                <a:cs typeface="Arial Narrow"/>
              </a:rPr>
              <a:t>) from </a:t>
            </a:r>
            <a:r>
              <a:rPr lang="en-GB" sz="2200" b="1" dirty="0" smtClean="0">
                <a:latin typeface="Arial Narrow"/>
                <a:cs typeface="Arial Narrow"/>
              </a:rPr>
              <a:t>G</a:t>
            </a:r>
          </a:p>
          <a:p>
            <a:r>
              <a:rPr lang="en-GB" sz="2200" dirty="0">
                <a:latin typeface="Arial Narrow"/>
                <a:cs typeface="Arial Narrow"/>
              </a:rPr>
              <a:t>	</a:t>
            </a:r>
            <a:r>
              <a:rPr lang="en-GB" sz="2200" dirty="0" smtClean="0">
                <a:latin typeface="Arial Narrow"/>
                <a:cs typeface="Arial Narrow"/>
              </a:rPr>
              <a:t>				c. if z in-degree is 0, insert z into </a:t>
            </a:r>
            <a:r>
              <a:rPr lang="en-GB" sz="2200" b="1" dirty="0" smtClean="0">
                <a:latin typeface="Arial Narrow"/>
                <a:cs typeface="Arial Narrow"/>
              </a:rPr>
              <a:t>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0" y="969871"/>
            <a:ext cx="6364111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Arial Narrow"/>
                <a:cs typeface="Arial Narrow"/>
              </a:rPr>
              <a:t>Input data</a:t>
            </a:r>
            <a:r>
              <a:rPr lang="en-GB" sz="2200" dirty="0" smtClean="0">
                <a:latin typeface="Arial Narrow"/>
                <a:cs typeface="Arial Narrow"/>
              </a:rPr>
              <a:t>: Graph G</a:t>
            </a:r>
          </a:p>
          <a:p>
            <a:r>
              <a:rPr lang="en-GB" sz="2200" b="1" dirty="0" smtClean="0">
                <a:latin typeface="Arial Narrow"/>
                <a:cs typeface="Arial Narrow"/>
              </a:rPr>
              <a:t>Output data: </a:t>
            </a:r>
            <a:r>
              <a:rPr lang="en-GB" sz="2200" dirty="0" smtClean="0">
                <a:latin typeface="Arial Narrow"/>
                <a:cs typeface="Arial Narrow"/>
              </a:rPr>
              <a:t>List L with vertices</a:t>
            </a:r>
            <a:endParaRPr lang="en-GB" sz="2200" dirty="0">
              <a:latin typeface="Arial Narrow"/>
              <a:cs typeface="Arial Narr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481790"/>
            <a:ext cx="6380544" cy="36640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65667" y="4565209"/>
            <a:ext cx="2568222" cy="2151680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62000" y="4381766"/>
            <a:ext cx="3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</a:t>
            </a:r>
            <a:endParaRPr lang="es-ES" sz="2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28267" y="5925618"/>
            <a:ext cx="32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22115"/>
              </p:ext>
            </p:extLst>
          </p:nvPr>
        </p:nvGraphicFramePr>
        <p:xfrm>
          <a:off x="5747585" y="5940777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5771443" y="5493223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8325480" y="1602292"/>
            <a:ext cx="428062" cy="315602"/>
            <a:chOff x="8781765" y="1128889"/>
            <a:chExt cx="319902" cy="315602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1724315" y="5004445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7454404" y="1597178"/>
            <a:ext cx="428062" cy="315602"/>
            <a:chOff x="8781765" y="1128889"/>
            <a:chExt cx="319902" cy="315602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8824098" y="1128889"/>
              <a:ext cx="268111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8781765" y="1128889"/>
              <a:ext cx="319902" cy="315602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/>
          <p:cNvSpPr txBox="1"/>
          <p:nvPr/>
        </p:nvSpPr>
        <p:spPr>
          <a:xfrm>
            <a:off x="7035798" y="5493223"/>
            <a:ext cx="30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z</a:t>
            </a:r>
            <a:endParaRPr lang="es-ES" sz="2400" b="1" dirty="0"/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97631"/>
              </p:ext>
            </p:extLst>
          </p:nvPr>
        </p:nvGraphicFramePr>
        <p:xfrm>
          <a:off x="6969477" y="5954888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7911"/>
              </p:ext>
            </p:extLst>
          </p:nvPr>
        </p:nvGraphicFramePr>
        <p:xfrm>
          <a:off x="5299766" y="5936906"/>
          <a:ext cx="4374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850443" y="6488668"/>
            <a:ext cx="233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can be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any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element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from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S)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710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7F7F7F"/>
          </a:solidFill>
          <a:prstDash val="sysDash"/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41554</TotalTime>
  <Words>14499</Words>
  <Application>Microsoft Macintosh PowerPoint</Application>
  <PresentationFormat>Presentación en pantalla (4:3)</PresentationFormat>
  <Paragraphs>6034</Paragraphs>
  <Slides>191</Slides>
  <Notes>49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191</vt:i4>
      </vt:variant>
    </vt:vector>
  </HeadingPairs>
  <TitlesOfParts>
    <vt:vector size="192" baseType="lpstr">
      <vt:lpstr>Tema de Office</vt:lpstr>
      <vt:lpstr>Lecture 17</vt:lpstr>
      <vt:lpstr>Outline</vt:lpstr>
      <vt:lpstr>Outline</vt:lpstr>
      <vt:lpstr>Random Number Lab. Submission (closed)</vt:lpstr>
      <vt:lpstr>Numbers Quiz</vt:lpstr>
      <vt:lpstr>Essay Assignment</vt:lpstr>
      <vt:lpstr>Presentación de PowerPoint</vt:lpstr>
      <vt:lpstr>Last lecture</vt:lpstr>
      <vt:lpstr>Outline</vt:lpstr>
      <vt:lpstr>Performance Limits of Comparison Sorts</vt:lpstr>
      <vt:lpstr>Sorting by counting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Work</vt:lpstr>
      <vt:lpstr>Counting Sort: Links </vt:lpstr>
      <vt:lpstr>Topological Sort</vt:lpstr>
      <vt:lpstr>Another Example</vt:lpstr>
      <vt:lpstr>Topological Sort</vt:lpstr>
      <vt:lpstr>Kahn’s Algorithm (1962)</vt:lpstr>
      <vt:lpstr>Kahn’s Algorithm (1962)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Kahn’s Algorithm</vt:lpstr>
      <vt:lpstr>Depth-First Topological Sort</vt:lpstr>
      <vt:lpstr>Depth-First Topological Sort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Outline</vt:lpstr>
      <vt:lpstr>Selection</vt:lpstr>
      <vt:lpstr>Selection, k=1 (maximum/minimum)</vt:lpstr>
      <vt:lpstr>Selection, k=2 (2nd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Selection, any k (kth maximum/minimum)</vt:lpstr>
      <vt:lpstr>Selection of median </vt:lpstr>
      <vt:lpstr>Selection of k</vt:lpstr>
      <vt:lpstr>The problem with Quickselect</vt:lpstr>
      <vt:lpstr>Fixing the problem of choosing a pivot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Alejandra Beghelli</dc:creator>
  <cp:lastModifiedBy>Alejandra Beghelli</cp:lastModifiedBy>
  <cp:revision>1099</cp:revision>
  <dcterms:created xsi:type="dcterms:W3CDTF">2019-01-22T13:16:07Z</dcterms:created>
  <dcterms:modified xsi:type="dcterms:W3CDTF">2019-03-04T15:17:41Z</dcterms:modified>
</cp:coreProperties>
</file>