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7" r:id="rId2"/>
    <p:sldId id="258" r:id="rId3"/>
    <p:sldId id="864" r:id="rId4"/>
    <p:sldId id="512" r:id="rId5"/>
    <p:sldId id="259" r:id="rId6"/>
    <p:sldId id="1123" r:id="rId7"/>
    <p:sldId id="865" r:id="rId8"/>
    <p:sldId id="866" r:id="rId9"/>
    <p:sldId id="1289" r:id="rId10"/>
    <p:sldId id="1124" r:id="rId11"/>
    <p:sldId id="1125" r:id="rId12"/>
    <p:sldId id="1128" r:id="rId13"/>
    <p:sldId id="1129" r:id="rId14"/>
    <p:sldId id="1130" r:id="rId15"/>
    <p:sldId id="1131" r:id="rId16"/>
    <p:sldId id="1132" r:id="rId17"/>
    <p:sldId id="1133" r:id="rId18"/>
    <p:sldId id="1134" r:id="rId19"/>
    <p:sldId id="1135" r:id="rId20"/>
    <p:sldId id="1137" r:id="rId21"/>
    <p:sldId id="1231" r:id="rId22"/>
    <p:sldId id="1230" r:id="rId23"/>
    <p:sldId id="1232" r:id="rId24"/>
    <p:sldId id="1233" r:id="rId25"/>
    <p:sldId id="1136" r:id="rId26"/>
    <p:sldId id="1138" r:id="rId27"/>
    <p:sldId id="1139" r:id="rId28"/>
    <p:sldId id="1234" r:id="rId29"/>
    <p:sldId id="1235" r:id="rId30"/>
    <p:sldId id="1141" r:id="rId31"/>
    <p:sldId id="1171" r:id="rId32"/>
    <p:sldId id="1172" r:id="rId33"/>
    <p:sldId id="1173" r:id="rId34"/>
    <p:sldId id="1280" r:id="rId35"/>
    <p:sldId id="1290" r:id="rId36"/>
    <p:sldId id="1281" r:id="rId37"/>
    <p:sldId id="1282" r:id="rId38"/>
    <p:sldId id="1283" r:id="rId39"/>
    <p:sldId id="1284" r:id="rId40"/>
    <p:sldId id="1285" r:id="rId41"/>
    <p:sldId id="1286" r:id="rId42"/>
    <p:sldId id="1287" r:id="rId43"/>
    <p:sldId id="938" r:id="rId44"/>
    <p:sldId id="1288" r:id="rId45"/>
    <p:sldId id="1318" r:id="rId46"/>
    <p:sldId id="1292" r:id="rId47"/>
    <p:sldId id="1293" r:id="rId48"/>
    <p:sldId id="1294" r:id="rId49"/>
    <p:sldId id="1295" r:id="rId50"/>
    <p:sldId id="1297" r:id="rId51"/>
    <p:sldId id="1298" r:id="rId52"/>
    <p:sldId id="1299" r:id="rId53"/>
    <p:sldId id="1300" r:id="rId54"/>
    <p:sldId id="1229" r:id="rId55"/>
    <p:sldId id="1321" r:id="rId56"/>
    <p:sldId id="1322" r:id="rId57"/>
    <p:sldId id="1323" r:id="rId58"/>
    <p:sldId id="1324" r:id="rId59"/>
    <p:sldId id="1301" r:id="rId60"/>
    <p:sldId id="1319" r:id="rId61"/>
    <p:sldId id="1320" r:id="rId62"/>
    <p:sldId id="1304" r:id="rId63"/>
    <p:sldId id="1303" r:id="rId64"/>
    <p:sldId id="1305" r:id="rId65"/>
    <p:sldId id="1306" r:id="rId66"/>
    <p:sldId id="1307" r:id="rId67"/>
    <p:sldId id="1308" r:id="rId68"/>
    <p:sldId id="1309" r:id="rId69"/>
    <p:sldId id="1310" r:id="rId70"/>
    <p:sldId id="1312" r:id="rId71"/>
    <p:sldId id="1313" r:id="rId72"/>
    <p:sldId id="1314" r:id="rId73"/>
    <p:sldId id="1315" r:id="rId74"/>
    <p:sldId id="1317" r:id="rId75"/>
    <p:sldId id="1316" r:id="rId76"/>
    <p:sldId id="1302" r:id="rId7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9" autoAdjust="0"/>
  </p:normalViewPr>
  <p:slideViewPr>
    <p:cSldViewPr snapToGrid="0" snapToObjects="1">
      <p:cViewPr>
        <p:scale>
          <a:sx n="85" d="100"/>
          <a:sy n="85" d="100"/>
        </p:scale>
        <p:origin x="-1328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cuments:ALE_HP_Feb_2015:ABZ:Docencia:Goldsmiths:Algorithms_&amp;_DataStructures:Lectures:Term2:Lecture18:Quiz_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%20Grades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Hoja1!$E$2:$E$6</c:f>
              <c:strCache>
                <c:ptCount val="5"/>
                <c:pt idx="0">
                  <c:v>No attempted</c:v>
                </c:pt>
                <c:pt idx="1">
                  <c:v>mark&lt;40</c:v>
                </c:pt>
                <c:pt idx="2">
                  <c:v>40&lt;=mark&lt;70</c:v>
                </c:pt>
                <c:pt idx="3">
                  <c:v>70&lt;=mark&lt;90</c:v>
                </c:pt>
                <c:pt idx="4">
                  <c:v>mark&gt;=90</c:v>
                </c:pt>
              </c:strCache>
            </c:strRef>
          </c:cat>
          <c:val>
            <c:numRef>
              <c:f>Hoja1!$F$2:$F$6</c:f>
              <c:numCache>
                <c:formatCode>General</c:formatCode>
                <c:ptCount val="5"/>
                <c:pt idx="0">
                  <c:v>22.0</c:v>
                </c:pt>
                <c:pt idx="1">
                  <c:v>9.0</c:v>
                </c:pt>
                <c:pt idx="2">
                  <c:v>43.0</c:v>
                </c:pt>
                <c:pt idx="3">
                  <c:v>27.0</c:v>
                </c:pt>
                <c:pt idx="4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4579176"/>
        <c:axId val="1613874312"/>
      </c:barChart>
      <c:catAx>
        <c:axId val="1614579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613874312"/>
        <c:crosses val="autoZero"/>
        <c:auto val="1"/>
        <c:lblAlgn val="ctr"/>
        <c:lblOffset val="100"/>
        <c:noMultiLvlLbl val="0"/>
      </c:catAx>
      <c:valAx>
        <c:axId val="161387431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crossAx val="1614579176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Hoja1!$D$2:$D$6</c:f>
              <c:strCache>
                <c:ptCount val="5"/>
                <c:pt idx="0">
                  <c:v>No attempted</c:v>
                </c:pt>
                <c:pt idx="1">
                  <c:v>mark &lt;40</c:v>
                </c:pt>
                <c:pt idx="2">
                  <c:v>40 &lt;= mark &lt;70</c:v>
                </c:pt>
                <c:pt idx="3">
                  <c:v>70 &lt;= mark &lt;90</c:v>
                </c:pt>
                <c:pt idx="4">
                  <c:v>mark &gt;=90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95.0</c:v>
                </c:pt>
                <c:pt idx="1">
                  <c:v>13.0</c:v>
                </c:pt>
                <c:pt idx="2">
                  <c:v>23.0</c:v>
                </c:pt>
                <c:pt idx="3">
                  <c:v>4.0</c:v>
                </c:pt>
                <c:pt idx="4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1187464"/>
        <c:axId val="1738684664"/>
      </c:barChart>
      <c:catAx>
        <c:axId val="1651187464"/>
        <c:scaling>
          <c:orientation val="minMax"/>
        </c:scaling>
        <c:delete val="0"/>
        <c:axPos val="b"/>
        <c:majorTickMark val="out"/>
        <c:minorTickMark val="none"/>
        <c:tickLblPos val="nextTo"/>
        <c:crossAx val="1738684664"/>
        <c:crosses val="autoZero"/>
        <c:auto val="1"/>
        <c:lblAlgn val="ctr"/>
        <c:lblOffset val="100"/>
        <c:noMultiLvlLbl val="0"/>
      </c:catAx>
      <c:valAx>
        <c:axId val="1738684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1187464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67A4-FA06-8A45-8B1F-887522264EF2}" type="datetimeFigureOut">
              <a:rPr lang="es-ES" smtClean="0"/>
              <a:t>3/11/19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6D8-4FA0-7C4D-8074-DAAA0A7CDB2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D60-5E6C-1C43-A4A0-2F06BD136CBA}" type="datetimeFigureOut">
              <a:rPr lang="es-ES" smtClean="0"/>
              <a:t>3/11/19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997013"/>
            <a:ext cx="9160433" cy="842869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18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 descr="Screen Shot 2019-01-08 at 16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833" y="0"/>
            <a:ext cx="2387600" cy="812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2734235"/>
            <a:ext cx="9160433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DIN Condensed Bold"/>
                <a:cs typeface="DIN Condensed Bold"/>
              </a:rPr>
              <a:t>ALGORITHMS &amp; DATA STRUCTURES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810000"/>
            <a:ext cx="9160432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atin typeface="DIN Condensed Bold"/>
                <a:cs typeface="DIN Condensed Bold"/>
              </a:rPr>
              <a:t>DEPARTMENT OF COMPUTING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05692" y="6294432"/>
            <a:ext cx="139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DIN Condensed Bold"/>
                <a:cs typeface="DIN Condensed Bold"/>
              </a:rPr>
              <a:t>March</a:t>
            </a:r>
            <a:r>
              <a:rPr lang="es-ES" sz="2000" dirty="0" smtClean="0">
                <a:latin typeface="DIN Condensed Bold"/>
                <a:cs typeface="DIN Condensed Bold"/>
              </a:rPr>
              <a:t> 11, 2019</a:t>
            </a:r>
            <a:endParaRPr lang="es-ES" sz="2000" dirty="0"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4844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problem of string matching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2424995"/>
            <a:ext cx="2444045" cy="23241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/>
          <p:cNvSpPr txBox="1"/>
          <p:nvPr/>
        </p:nvSpPr>
        <p:spPr>
          <a:xfrm>
            <a:off x="2695222" y="2824328"/>
            <a:ext cx="6448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Arial Narrow"/>
                <a:cs typeface="Arial Narrow"/>
              </a:rPr>
              <a:t>Finding a 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specific pattern</a:t>
            </a:r>
            <a:r>
              <a:rPr lang="en-GB" sz="2800" dirty="0" smtClean="0">
                <a:latin typeface="Arial Narrow"/>
                <a:cs typeface="Arial Narrow"/>
              </a:rPr>
              <a:t> (also known as the </a:t>
            </a:r>
            <a:r>
              <a:rPr lang="en-GB" sz="2800" b="1" dirty="0" smtClean="0">
                <a:latin typeface="Arial Narrow"/>
                <a:cs typeface="Arial Narrow"/>
              </a:rPr>
              <a:t>needle</a:t>
            </a:r>
            <a:r>
              <a:rPr lang="en-GB" sz="2800" dirty="0" smtClean="0">
                <a:latin typeface="Arial Narrow"/>
                <a:cs typeface="Arial Narrow"/>
              </a:rPr>
              <a:t>) in a - usually very long - </a:t>
            </a:r>
            <a:r>
              <a:rPr lang="en-GB" sz="28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piece of text</a:t>
            </a:r>
            <a:r>
              <a:rPr lang="en-GB" sz="2800" dirty="0" smtClean="0">
                <a:latin typeface="Arial Narrow"/>
                <a:cs typeface="Arial Narrow"/>
              </a:rPr>
              <a:t> (metaphorically, the </a:t>
            </a:r>
            <a:r>
              <a:rPr lang="en-GB" sz="2800" b="1" dirty="0" smtClean="0">
                <a:latin typeface="Arial Narrow"/>
                <a:cs typeface="Arial Narrow"/>
              </a:rPr>
              <a:t>haystack</a:t>
            </a:r>
            <a:r>
              <a:rPr lang="en-GB" sz="2800" dirty="0" smtClean="0">
                <a:latin typeface="Arial Narrow"/>
                <a:cs typeface="Arial Narrow"/>
              </a:rPr>
              <a:t>).</a:t>
            </a:r>
            <a:endParaRPr lang="en-GB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7116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problem of string matching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6574556"/>
            <a:ext cx="9059834" cy="276999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 smtClean="0">
                <a:latin typeface="Arial Narrow"/>
                <a:cs typeface="Arial Narrow"/>
              </a:rPr>
              <a:t>(1) </a:t>
            </a:r>
            <a:r>
              <a:rPr lang="es-ES" sz="1200" i="1" dirty="0" err="1" smtClean="0">
                <a:latin typeface="Arial Narrow"/>
                <a:cs typeface="Arial Narrow"/>
              </a:rPr>
              <a:t>Song</a:t>
            </a:r>
            <a:r>
              <a:rPr lang="es-ES" sz="1200" i="1" dirty="0" smtClean="0">
                <a:latin typeface="Arial Narrow"/>
                <a:cs typeface="Arial Narrow"/>
              </a:rPr>
              <a:t> of </a:t>
            </a:r>
            <a:r>
              <a:rPr lang="es-ES" sz="1200" i="1" dirty="0" err="1" smtClean="0">
                <a:latin typeface="Arial Narrow"/>
                <a:cs typeface="Arial Narrow"/>
              </a:rPr>
              <a:t>Myself</a:t>
            </a:r>
            <a:r>
              <a:rPr lang="es-ES" sz="1200" i="1" dirty="0" smtClean="0">
                <a:latin typeface="Arial Narrow"/>
                <a:cs typeface="Arial Narrow"/>
              </a:rPr>
              <a:t>, Walt </a:t>
            </a:r>
            <a:r>
              <a:rPr lang="es-ES" sz="1200" i="1" dirty="0" err="1" smtClean="0">
                <a:latin typeface="Arial Narrow"/>
                <a:cs typeface="Arial Narrow"/>
              </a:rPr>
              <a:t>Whitman</a:t>
            </a:r>
            <a:r>
              <a:rPr lang="es-ES" sz="1200" i="1" dirty="0" smtClean="0">
                <a:latin typeface="Arial Narrow"/>
                <a:cs typeface="Arial Narrow"/>
              </a:rPr>
              <a:t>, 1855</a:t>
            </a:r>
            <a:endParaRPr lang="es-ES" sz="1200" i="1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-16433" y="1425463"/>
            <a:ext cx="9144000" cy="400110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 Narrow"/>
                <a:cs typeface="Arial Narrow"/>
              </a:rPr>
              <a:t>EXAMPLE WITH TEXT </a:t>
            </a:r>
            <a:r>
              <a:rPr lang="es-ES" sz="2000" i="1" dirty="0" smtClean="0">
                <a:latin typeface="Times New Roman"/>
                <a:cs typeface="Times New Roman"/>
              </a:rPr>
              <a:t>“I </a:t>
            </a:r>
            <a:r>
              <a:rPr lang="es-ES" sz="2000" i="1" dirty="0" err="1" smtClean="0">
                <a:latin typeface="Times New Roman"/>
                <a:cs typeface="Times New Roman"/>
              </a:rPr>
              <a:t>celebrate</a:t>
            </a:r>
            <a:r>
              <a:rPr lang="es-ES" sz="2000" i="1" dirty="0" smtClean="0">
                <a:latin typeface="Times New Roman"/>
                <a:cs typeface="Times New Roman"/>
              </a:rPr>
              <a:t> </a:t>
            </a:r>
            <a:r>
              <a:rPr lang="es-ES" sz="2000" i="1" dirty="0" err="1" smtClean="0">
                <a:latin typeface="Times New Roman"/>
                <a:cs typeface="Times New Roman"/>
              </a:rPr>
              <a:t>myself</a:t>
            </a:r>
            <a:r>
              <a:rPr lang="es-ES" sz="2000" i="1" dirty="0" smtClean="0">
                <a:latin typeface="Times New Roman"/>
                <a:cs typeface="Times New Roman"/>
              </a:rPr>
              <a:t>, and </a:t>
            </a:r>
            <a:r>
              <a:rPr lang="es-ES" sz="2000" i="1" dirty="0" err="1" smtClean="0">
                <a:latin typeface="Times New Roman"/>
                <a:cs typeface="Times New Roman"/>
              </a:rPr>
              <a:t>sing</a:t>
            </a:r>
            <a:r>
              <a:rPr lang="es-ES" sz="2000" i="1" dirty="0" smtClean="0">
                <a:latin typeface="Times New Roman"/>
                <a:cs typeface="Times New Roman"/>
              </a:rPr>
              <a:t> </a:t>
            </a:r>
            <a:r>
              <a:rPr lang="es-ES" sz="2000" i="1" dirty="0" err="1" smtClean="0">
                <a:latin typeface="Times New Roman"/>
                <a:cs typeface="Times New Roman"/>
              </a:rPr>
              <a:t>myself</a:t>
            </a:r>
            <a:r>
              <a:rPr lang="es-ES" sz="2000" i="1" dirty="0" smtClean="0">
                <a:latin typeface="Times New Roman"/>
                <a:cs typeface="Times New Roman"/>
              </a:rPr>
              <a:t>”</a:t>
            </a:r>
            <a:r>
              <a:rPr lang="es-ES" sz="2000" i="1" baseline="30000" dirty="0" smtClean="0">
                <a:latin typeface="Times New Roman"/>
                <a:cs typeface="Times New Roman"/>
              </a:rPr>
              <a:t>(1) </a:t>
            </a:r>
            <a:r>
              <a:rPr lang="es-ES" sz="2000" b="1" dirty="0" smtClean="0">
                <a:latin typeface="Arial Narrow"/>
                <a:cs typeface="Arial Narrow"/>
              </a:rPr>
              <a:t>AND PATTERN </a:t>
            </a:r>
            <a:r>
              <a:rPr lang="es-ES" sz="2000" i="1" dirty="0" smtClean="0">
                <a:latin typeface="Times New Roman"/>
                <a:cs typeface="Times New Roman"/>
              </a:rPr>
              <a:t>“</a:t>
            </a:r>
            <a:r>
              <a:rPr lang="es-ES" sz="2000" i="1" dirty="0" err="1" smtClean="0">
                <a:latin typeface="Times New Roman"/>
                <a:cs typeface="Times New Roman"/>
              </a:rPr>
              <a:t>myself</a:t>
            </a:r>
            <a:r>
              <a:rPr lang="es-ES" sz="2000" i="1" dirty="0" smtClean="0">
                <a:latin typeface="Times New Roman"/>
                <a:cs typeface="Times New Roman"/>
              </a:rPr>
              <a:t>”</a:t>
            </a:r>
            <a:endParaRPr lang="es-ES" sz="2000" i="1" baseline="300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4647"/>
              </p:ext>
            </p:extLst>
          </p:nvPr>
        </p:nvGraphicFramePr>
        <p:xfrm>
          <a:off x="58429" y="2642727"/>
          <a:ext cx="90014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r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t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,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0" y="4261555"/>
            <a:ext cx="9019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Narrow"/>
                <a:cs typeface="Arial Narrow"/>
              </a:rPr>
              <a:t>T</a:t>
            </a:r>
            <a:r>
              <a:rPr lang="en-GB" sz="2400" dirty="0" smtClean="0">
                <a:latin typeface="Arial Narrow"/>
                <a:cs typeface="Arial Narrow"/>
              </a:rPr>
              <a:t>he algorithm registers the first occurrence of pattern </a:t>
            </a:r>
            <a:r>
              <a:rPr lang="en-GB" sz="2400" i="1" dirty="0" smtClean="0">
                <a:latin typeface="Times New Roman"/>
                <a:cs typeface="Times New Roman"/>
              </a:rPr>
              <a:t>“myself”</a:t>
            </a:r>
            <a:r>
              <a:rPr lang="en-GB" sz="2400" dirty="0" smtClean="0">
                <a:latin typeface="Arial Narrow"/>
                <a:cs typeface="Arial Narrow"/>
              </a:rPr>
              <a:t>. Thus, it returns </a:t>
            </a: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12</a:t>
            </a:r>
            <a:r>
              <a:rPr lang="en-GB" sz="2400" dirty="0" smtClean="0">
                <a:latin typeface="Arial Narrow"/>
                <a:cs typeface="Arial Narrow"/>
              </a:rPr>
              <a:t>, as 12 is the index where the pattern </a:t>
            </a:r>
            <a:r>
              <a:rPr lang="en-GB" sz="2400" i="1" dirty="0">
                <a:latin typeface="Times New Roman"/>
                <a:cs typeface="Times New Roman"/>
              </a:rPr>
              <a:t>“myself</a:t>
            </a:r>
            <a:r>
              <a:rPr lang="en-GB" sz="2400" i="1" dirty="0" smtClean="0">
                <a:latin typeface="Times New Roman"/>
                <a:cs typeface="Times New Roman"/>
              </a:rPr>
              <a:t>” </a:t>
            </a:r>
            <a:r>
              <a:rPr lang="en-GB" sz="2400" dirty="0" smtClean="0">
                <a:latin typeface="Arial Narrow"/>
                <a:cs typeface="Arial Narrow"/>
              </a:rPr>
              <a:t>starts in the text</a:t>
            </a:r>
            <a:endParaRPr lang="en-GB" sz="2400" dirty="0">
              <a:latin typeface="Arial Narrow"/>
              <a:cs typeface="Arial Narrow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3145647" y="3200964"/>
            <a:ext cx="1511019" cy="496335"/>
            <a:chOff x="3145647" y="3200964"/>
            <a:chExt cx="1511019" cy="496335"/>
          </a:xfrm>
        </p:grpSpPr>
        <p:sp>
          <p:nvSpPr>
            <p:cNvPr id="3" name="Cerrar corchete 2"/>
            <p:cNvSpPr/>
            <p:nvPr/>
          </p:nvSpPr>
          <p:spPr>
            <a:xfrm rot="5400000">
              <a:off x="3830600" y="2516011"/>
              <a:ext cx="141113" cy="1511019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314979" y="3327967"/>
              <a:ext cx="1205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1</a:t>
              </a:r>
              <a:r>
                <a:rPr lang="es-ES" baseline="30000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st </a:t>
              </a:r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occurrence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57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Naïve (brute force)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37409"/>
              </p:ext>
            </p:extLst>
          </p:nvPr>
        </p:nvGraphicFramePr>
        <p:xfrm>
          <a:off x="18418" y="1684861"/>
          <a:ext cx="90014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r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t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,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21567"/>
              </p:ext>
            </p:extLst>
          </p:nvPr>
        </p:nvGraphicFramePr>
        <p:xfrm>
          <a:off x="18418" y="2551280"/>
          <a:ext cx="1576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0"/>
                <a:gridCol w="262690"/>
                <a:gridCol w="262690"/>
                <a:gridCol w="262690"/>
                <a:gridCol w="262690"/>
                <a:gridCol w="26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444" y="898056"/>
            <a:ext cx="791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smtClean="0">
                <a:latin typeface="Arial Narrow"/>
                <a:cs typeface="Arial Narrow"/>
              </a:rPr>
              <a:t>We “slide” the pattern, one position at a time, until we get a full match</a:t>
            </a:r>
            <a:endParaRPr lang="en-GB" sz="240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418" y="22101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12889" y="2060222"/>
            <a:ext cx="0" cy="491058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6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Naïve (brute force)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84644"/>
              </p:ext>
            </p:extLst>
          </p:nvPr>
        </p:nvGraphicFramePr>
        <p:xfrm>
          <a:off x="18418" y="1684861"/>
          <a:ext cx="90014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r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t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,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68234"/>
              </p:ext>
            </p:extLst>
          </p:nvPr>
        </p:nvGraphicFramePr>
        <p:xfrm>
          <a:off x="272416" y="2551280"/>
          <a:ext cx="1576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0"/>
                <a:gridCol w="262690"/>
                <a:gridCol w="262690"/>
                <a:gridCol w="262690"/>
                <a:gridCol w="262690"/>
                <a:gridCol w="26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444" y="898056"/>
            <a:ext cx="791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We</a:t>
            </a:r>
            <a:r>
              <a:rPr lang="es-ES" sz="2400" dirty="0" smtClean="0">
                <a:latin typeface="Arial Narrow"/>
                <a:cs typeface="Arial Narrow"/>
              </a:rPr>
              <a:t> “</a:t>
            </a:r>
            <a:r>
              <a:rPr lang="es-ES" sz="2400" dirty="0" err="1" smtClean="0">
                <a:latin typeface="Arial Narrow"/>
                <a:cs typeface="Arial Narrow"/>
              </a:rPr>
              <a:t>slide</a:t>
            </a:r>
            <a:r>
              <a:rPr lang="es-ES" sz="2400" dirty="0" smtClean="0">
                <a:latin typeface="Arial Narrow"/>
                <a:cs typeface="Arial Narrow"/>
              </a:rPr>
              <a:t>”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pattern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one</a:t>
            </a:r>
            <a:r>
              <a:rPr lang="es-ES" sz="2400" dirty="0" smtClean="0">
                <a:latin typeface="Arial Narrow"/>
                <a:cs typeface="Arial Narrow"/>
              </a:rPr>
              <a:t> position at a time, </a:t>
            </a:r>
            <a:r>
              <a:rPr lang="es-ES" sz="2400" dirty="0" err="1" smtClean="0">
                <a:latin typeface="Arial Narrow"/>
                <a:cs typeface="Arial Narrow"/>
              </a:rPr>
              <a:t>until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get</a:t>
            </a:r>
            <a:r>
              <a:rPr lang="es-ES" sz="2400" dirty="0" smtClean="0">
                <a:latin typeface="Arial Narrow"/>
                <a:cs typeface="Arial Narrow"/>
              </a:rPr>
              <a:t> a full match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2416" y="22101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366887" y="2060222"/>
            <a:ext cx="0" cy="491058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1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Naïve (brute force)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30423"/>
              </p:ext>
            </p:extLst>
          </p:nvPr>
        </p:nvGraphicFramePr>
        <p:xfrm>
          <a:off x="18418" y="1684861"/>
          <a:ext cx="90014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r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t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,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06883"/>
              </p:ext>
            </p:extLst>
          </p:nvPr>
        </p:nvGraphicFramePr>
        <p:xfrm>
          <a:off x="498192" y="2551280"/>
          <a:ext cx="1576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0"/>
                <a:gridCol w="262690"/>
                <a:gridCol w="262690"/>
                <a:gridCol w="262690"/>
                <a:gridCol w="262690"/>
                <a:gridCol w="26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444" y="898056"/>
            <a:ext cx="791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We</a:t>
            </a:r>
            <a:r>
              <a:rPr lang="es-ES" sz="2400" dirty="0" smtClean="0">
                <a:latin typeface="Arial Narrow"/>
                <a:cs typeface="Arial Narrow"/>
              </a:rPr>
              <a:t> “</a:t>
            </a:r>
            <a:r>
              <a:rPr lang="es-ES" sz="2400" dirty="0" err="1" smtClean="0">
                <a:latin typeface="Arial Narrow"/>
                <a:cs typeface="Arial Narrow"/>
              </a:rPr>
              <a:t>slide</a:t>
            </a:r>
            <a:r>
              <a:rPr lang="es-ES" sz="2400" dirty="0" smtClean="0">
                <a:latin typeface="Arial Narrow"/>
                <a:cs typeface="Arial Narrow"/>
              </a:rPr>
              <a:t>”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pattern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one</a:t>
            </a:r>
            <a:r>
              <a:rPr lang="es-ES" sz="2400" dirty="0" smtClean="0">
                <a:latin typeface="Arial Narrow"/>
                <a:cs typeface="Arial Narrow"/>
              </a:rPr>
              <a:t> position at a time, </a:t>
            </a:r>
            <a:r>
              <a:rPr lang="es-ES" sz="2400" dirty="0" err="1" smtClean="0">
                <a:latin typeface="Arial Narrow"/>
                <a:cs typeface="Arial Narrow"/>
              </a:rPr>
              <a:t>until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get</a:t>
            </a:r>
            <a:r>
              <a:rPr lang="es-ES" sz="2400" dirty="0" smtClean="0">
                <a:latin typeface="Arial Narrow"/>
                <a:cs typeface="Arial Narrow"/>
              </a:rPr>
              <a:t> a full match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8192" y="22101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92663" y="2060222"/>
            <a:ext cx="0" cy="491058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836746" y="4092222"/>
            <a:ext cx="772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The same situation gets repeated until the pattern “arrives” at position 12 of text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8178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Naïve (brute force)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01999"/>
              </p:ext>
            </p:extLst>
          </p:nvPr>
        </p:nvGraphicFramePr>
        <p:xfrm>
          <a:off x="18418" y="1684861"/>
          <a:ext cx="90014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r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t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,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77201"/>
              </p:ext>
            </p:extLst>
          </p:nvPr>
        </p:nvGraphicFramePr>
        <p:xfrm>
          <a:off x="3076213" y="2551280"/>
          <a:ext cx="1576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0"/>
                <a:gridCol w="262690"/>
                <a:gridCol w="262690"/>
                <a:gridCol w="262690"/>
                <a:gridCol w="262690"/>
                <a:gridCol w="26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444" y="898056"/>
            <a:ext cx="791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smtClean="0">
                <a:latin typeface="Arial Narrow"/>
                <a:cs typeface="Arial Narrow"/>
              </a:rPr>
              <a:t>We “slide” the pattern, one position at a time, until we get a full match</a:t>
            </a:r>
            <a:endParaRPr lang="en-GB" sz="240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76213" y="22101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3170684" y="2060222"/>
            <a:ext cx="0" cy="491058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97555" y="4092222"/>
            <a:ext cx="88222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If we get a match, we continue checking for the rest of the pattern </a:t>
            </a:r>
          </a:p>
          <a:p>
            <a:pPr algn="ctr"/>
            <a:r>
              <a:rPr lang="en-GB" sz="2400" dirty="0" smtClean="0">
                <a:latin typeface="Arial Narrow"/>
                <a:cs typeface="Arial Narrow"/>
              </a:rPr>
              <a:t>(until the pattern is completely checked and found in the text or until we get a new mismatch)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5558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Naïve (brute force)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10014"/>
              </p:ext>
            </p:extLst>
          </p:nvPr>
        </p:nvGraphicFramePr>
        <p:xfrm>
          <a:off x="18418" y="1684861"/>
          <a:ext cx="90014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  <a:gridCol w="257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r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t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,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i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62764"/>
              </p:ext>
            </p:extLst>
          </p:nvPr>
        </p:nvGraphicFramePr>
        <p:xfrm>
          <a:off x="3076213" y="2551280"/>
          <a:ext cx="1576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90"/>
                <a:gridCol w="262690"/>
                <a:gridCol w="262690"/>
                <a:gridCol w="262690"/>
                <a:gridCol w="262690"/>
                <a:gridCol w="26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y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s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l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f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37444" y="898056"/>
            <a:ext cx="791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smtClean="0">
                <a:latin typeface="Arial Narrow"/>
                <a:cs typeface="Arial Narrow"/>
              </a:rPr>
              <a:t>We “slide” the pattern, one position at a time, until we get a full match</a:t>
            </a:r>
            <a:endParaRPr lang="en-GB" sz="240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76213" y="22101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3170684" y="2060222"/>
            <a:ext cx="0" cy="491058"/>
          </a:xfrm>
          <a:prstGeom prst="line">
            <a:avLst/>
          </a:prstGeom>
          <a:ln w="1905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3341501" y="2071512"/>
            <a:ext cx="364202" cy="519280"/>
            <a:chOff x="3341501" y="2071512"/>
            <a:chExt cx="364202" cy="519280"/>
          </a:xfrm>
        </p:grpSpPr>
        <p:sp>
          <p:nvSpPr>
            <p:cNvPr id="10" name="CuadroTexto 9"/>
            <p:cNvSpPr txBox="1"/>
            <p:nvPr/>
          </p:nvSpPr>
          <p:spPr>
            <a:xfrm>
              <a:off x="3341501" y="222146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3435972" y="2071512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3609610" y="2043290"/>
            <a:ext cx="364202" cy="519280"/>
            <a:chOff x="3609610" y="2043290"/>
            <a:chExt cx="364202" cy="519280"/>
          </a:xfrm>
        </p:grpSpPr>
        <p:sp>
          <p:nvSpPr>
            <p:cNvPr id="12" name="CuadroTexto 11"/>
            <p:cNvSpPr txBox="1"/>
            <p:nvPr/>
          </p:nvSpPr>
          <p:spPr>
            <a:xfrm>
              <a:off x="3609610" y="2193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recto 12"/>
            <p:cNvCxnSpPr/>
            <p:nvPr/>
          </p:nvCxnSpPr>
          <p:spPr>
            <a:xfrm>
              <a:off x="3704081" y="2043290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/>
          <p:cNvGrpSpPr/>
          <p:nvPr/>
        </p:nvGrpSpPr>
        <p:grpSpPr>
          <a:xfrm>
            <a:off x="3874898" y="2054580"/>
            <a:ext cx="364202" cy="519280"/>
            <a:chOff x="3874898" y="2054580"/>
            <a:chExt cx="364202" cy="519280"/>
          </a:xfrm>
        </p:grpSpPr>
        <p:sp>
          <p:nvSpPr>
            <p:cNvPr id="14" name="CuadroTexto 13"/>
            <p:cNvSpPr txBox="1"/>
            <p:nvPr/>
          </p:nvSpPr>
          <p:spPr>
            <a:xfrm>
              <a:off x="3874898" y="220452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3969369" y="2054580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Agrupar 23"/>
          <p:cNvGrpSpPr/>
          <p:nvPr/>
        </p:nvGrpSpPr>
        <p:grpSpPr>
          <a:xfrm>
            <a:off x="4143006" y="2026358"/>
            <a:ext cx="625055" cy="519280"/>
            <a:chOff x="4143006" y="2026358"/>
            <a:chExt cx="625055" cy="519280"/>
          </a:xfrm>
        </p:grpSpPr>
        <p:sp>
          <p:nvSpPr>
            <p:cNvPr id="16" name="CuadroTexto 15"/>
            <p:cNvSpPr txBox="1"/>
            <p:nvPr/>
          </p:nvSpPr>
          <p:spPr>
            <a:xfrm>
              <a:off x="4143006" y="2176306"/>
              <a:ext cx="625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4237478" y="2026358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4408294" y="2037648"/>
            <a:ext cx="625055" cy="519280"/>
            <a:chOff x="4408294" y="2037648"/>
            <a:chExt cx="625055" cy="519280"/>
          </a:xfrm>
        </p:grpSpPr>
        <p:sp>
          <p:nvSpPr>
            <p:cNvPr id="18" name="CuadroTexto 17"/>
            <p:cNvSpPr txBox="1"/>
            <p:nvPr/>
          </p:nvSpPr>
          <p:spPr>
            <a:xfrm>
              <a:off x="4408294" y="2187596"/>
              <a:ext cx="625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4502766" y="2037648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/>
          <p:cNvSpPr txBox="1"/>
          <p:nvPr/>
        </p:nvSpPr>
        <p:spPr>
          <a:xfrm>
            <a:off x="197555" y="4092222"/>
            <a:ext cx="8822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The pattern was successfully checked, we found a match. </a:t>
            </a:r>
          </a:p>
          <a:p>
            <a:pPr algn="ctr"/>
            <a:r>
              <a:rPr lang="en-GB" sz="2400" dirty="0" smtClean="0">
                <a:latin typeface="Arial Narrow"/>
                <a:cs typeface="Arial Narrow"/>
              </a:rPr>
              <a:t>We return position 12.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7944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Worst-case for the naïve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58940"/>
              </p:ext>
            </p:extLst>
          </p:nvPr>
        </p:nvGraphicFramePr>
        <p:xfrm>
          <a:off x="18418" y="1854193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57101"/>
              </p:ext>
            </p:extLst>
          </p:nvPr>
        </p:nvGraphicFramePr>
        <p:xfrm>
          <a:off x="25900" y="2748263"/>
          <a:ext cx="12158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9"/>
                <a:gridCol w="303969"/>
                <a:gridCol w="303969"/>
                <a:gridCol w="303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28213" y="2251567"/>
            <a:ext cx="364202" cy="519280"/>
            <a:chOff x="6914435" y="4967111"/>
            <a:chExt cx="364202" cy="519280"/>
          </a:xfrm>
        </p:grpSpPr>
        <p:sp>
          <p:nvSpPr>
            <p:cNvPr id="4" name="CuadroTexto 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/>
          <p:cNvSpPr txBox="1"/>
          <p:nvPr/>
        </p:nvSpPr>
        <p:spPr>
          <a:xfrm>
            <a:off x="0" y="853864"/>
            <a:ext cx="902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When all the characters of the pattern, except the last one, are repeatedly found in the text</a:t>
            </a:r>
            <a:endParaRPr lang="en-GB" sz="2400" dirty="0">
              <a:latin typeface="Arial Narrow"/>
              <a:cs typeface="Arial Narrow"/>
            </a:endParaRPr>
          </a:p>
        </p:txBody>
      </p:sp>
      <p:grpSp>
        <p:nvGrpSpPr>
          <p:cNvPr id="27" name="Agrupar 26"/>
          <p:cNvGrpSpPr/>
          <p:nvPr/>
        </p:nvGrpSpPr>
        <p:grpSpPr>
          <a:xfrm>
            <a:off x="292159" y="2265483"/>
            <a:ext cx="364202" cy="519280"/>
            <a:chOff x="6914435" y="4967111"/>
            <a:chExt cx="364202" cy="519280"/>
          </a:xfrm>
        </p:grpSpPr>
        <p:sp>
          <p:nvSpPr>
            <p:cNvPr id="28" name="CuadroTexto 27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626660" y="2251372"/>
            <a:ext cx="364202" cy="519280"/>
            <a:chOff x="6914435" y="4967111"/>
            <a:chExt cx="364202" cy="519280"/>
          </a:xfrm>
        </p:grpSpPr>
        <p:sp>
          <p:nvSpPr>
            <p:cNvPr id="31" name="CuadroTexto 3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873529" y="2236871"/>
            <a:ext cx="338554" cy="519280"/>
            <a:chOff x="6914435" y="4967111"/>
            <a:chExt cx="338554" cy="519280"/>
          </a:xfrm>
        </p:grpSpPr>
        <p:sp>
          <p:nvSpPr>
            <p:cNvPr id="34" name="CuadroTexto 33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1425222" y="2748263"/>
            <a:ext cx="128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comparisons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86921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Worst-case for the naïve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62947"/>
              </p:ext>
            </p:extLst>
          </p:nvPr>
        </p:nvGraphicFramePr>
        <p:xfrm>
          <a:off x="18418" y="1854193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09584"/>
              </p:ext>
            </p:extLst>
          </p:nvPr>
        </p:nvGraphicFramePr>
        <p:xfrm>
          <a:off x="265787" y="2748263"/>
          <a:ext cx="12158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9"/>
                <a:gridCol w="303969"/>
                <a:gridCol w="303969"/>
                <a:gridCol w="303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268100" y="2251567"/>
            <a:ext cx="364202" cy="519280"/>
            <a:chOff x="6914435" y="4967111"/>
            <a:chExt cx="364202" cy="519280"/>
          </a:xfrm>
        </p:grpSpPr>
        <p:sp>
          <p:nvSpPr>
            <p:cNvPr id="4" name="CuadroTexto 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532046" y="2265483"/>
            <a:ext cx="364202" cy="519280"/>
            <a:chOff x="6914435" y="4967111"/>
            <a:chExt cx="364202" cy="519280"/>
          </a:xfrm>
        </p:grpSpPr>
        <p:sp>
          <p:nvSpPr>
            <p:cNvPr id="28" name="CuadroTexto 27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866547" y="2251372"/>
            <a:ext cx="364202" cy="519280"/>
            <a:chOff x="6914435" y="4967111"/>
            <a:chExt cx="364202" cy="519280"/>
          </a:xfrm>
        </p:grpSpPr>
        <p:sp>
          <p:nvSpPr>
            <p:cNvPr id="31" name="CuadroTexto 3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1113416" y="2236871"/>
            <a:ext cx="338554" cy="519280"/>
            <a:chOff x="6914435" y="4967111"/>
            <a:chExt cx="338554" cy="519280"/>
          </a:xfrm>
        </p:grpSpPr>
        <p:sp>
          <p:nvSpPr>
            <p:cNvPr id="34" name="CuadroTexto 33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1665109" y="2748263"/>
            <a:ext cx="167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comparisons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again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0" y="853864"/>
            <a:ext cx="902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When all the characters of the pattern, except the last one, are repeatedly found in the text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1648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Worst-case for the naïve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77040"/>
              </p:ext>
            </p:extLst>
          </p:nvPr>
        </p:nvGraphicFramePr>
        <p:xfrm>
          <a:off x="18418" y="1854193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96440"/>
              </p:ext>
            </p:extLst>
          </p:nvPr>
        </p:nvGraphicFramePr>
        <p:xfrm>
          <a:off x="576229" y="2748263"/>
          <a:ext cx="12158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9"/>
                <a:gridCol w="303969"/>
                <a:gridCol w="303969"/>
                <a:gridCol w="303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578542" y="2251567"/>
            <a:ext cx="364202" cy="519280"/>
            <a:chOff x="6914435" y="4967111"/>
            <a:chExt cx="364202" cy="519280"/>
          </a:xfrm>
        </p:grpSpPr>
        <p:sp>
          <p:nvSpPr>
            <p:cNvPr id="4" name="CuadroTexto 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842488" y="2265483"/>
            <a:ext cx="364202" cy="519280"/>
            <a:chOff x="6914435" y="4967111"/>
            <a:chExt cx="364202" cy="519280"/>
          </a:xfrm>
        </p:grpSpPr>
        <p:sp>
          <p:nvSpPr>
            <p:cNvPr id="28" name="CuadroTexto 27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1176989" y="2251372"/>
            <a:ext cx="364202" cy="519280"/>
            <a:chOff x="6914435" y="4967111"/>
            <a:chExt cx="364202" cy="519280"/>
          </a:xfrm>
        </p:grpSpPr>
        <p:sp>
          <p:nvSpPr>
            <p:cNvPr id="31" name="CuadroTexto 3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1423858" y="2236871"/>
            <a:ext cx="338554" cy="519280"/>
            <a:chOff x="6914435" y="4967111"/>
            <a:chExt cx="338554" cy="519280"/>
          </a:xfrm>
        </p:grpSpPr>
        <p:sp>
          <p:nvSpPr>
            <p:cNvPr id="34" name="CuadroTexto 33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1820330" y="2748263"/>
            <a:ext cx="167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comparisons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again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8542" y="3894667"/>
            <a:ext cx="778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rial Narrow"/>
                <a:cs typeface="Arial Narrow"/>
              </a:rPr>
              <a:t>In this case, we will keep on making 4 comparisons for every character in the text (except the last 3)</a:t>
            </a:r>
            <a:endParaRPr lang="en-GB" sz="2000" dirty="0">
              <a:latin typeface="Arial Narrow"/>
              <a:cs typeface="Arial Narrow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3652745" y="2991554"/>
            <a:ext cx="947477" cy="14112"/>
          </a:xfrm>
          <a:prstGeom prst="line">
            <a:avLst/>
          </a:prstGeom>
          <a:ln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89661"/>
              </p:ext>
            </p:extLst>
          </p:nvPr>
        </p:nvGraphicFramePr>
        <p:xfrm>
          <a:off x="5625183" y="2746755"/>
          <a:ext cx="12158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9"/>
                <a:gridCol w="303969"/>
                <a:gridCol w="303969"/>
                <a:gridCol w="303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Agrupar 23"/>
          <p:cNvGrpSpPr/>
          <p:nvPr/>
        </p:nvGrpSpPr>
        <p:grpSpPr>
          <a:xfrm>
            <a:off x="5627496" y="2250059"/>
            <a:ext cx="364202" cy="519280"/>
            <a:chOff x="6914435" y="4967111"/>
            <a:chExt cx="364202" cy="519280"/>
          </a:xfrm>
        </p:grpSpPr>
        <p:sp>
          <p:nvSpPr>
            <p:cNvPr id="25" name="CuadroTexto 24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recto 2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5891442" y="2263975"/>
            <a:ext cx="364202" cy="519280"/>
            <a:chOff x="6914435" y="4967111"/>
            <a:chExt cx="364202" cy="519280"/>
          </a:xfrm>
        </p:grpSpPr>
        <p:sp>
          <p:nvSpPr>
            <p:cNvPr id="37" name="CuadroTexto 36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Conector recto 37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/>
          <p:cNvGrpSpPr/>
          <p:nvPr/>
        </p:nvGrpSpPr>
        <p:grpSpPr>
          <a:xfrm>
            <a:off x="6225943" y="2249864"/>
            <a:ext cx="364202" cy="519280"/>
            <a:chOff x="6914435" y="4967111"/>
            <a:chExt cx="364202" cy="519280"/>
          </a:xfrm>
        </p:grpSpPr>
        <p:sp>
          <p:nvSpPr>
            <p:cNvPr id="40" name="CuadroTexto 39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Conector recto 40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/>
          <p:cNvGrpSpPr/>
          <p:nvPr/>
        </p:nvGrpSpPr>
        <p:grpSpPr>
          <a:xfrm>
            <a:off x="6472812" y="2235363"/>
            <a:ext cx="338554" cy="519280"/>
            <a:chOff x="6914435" y="4967111"/>
            <a:chExt cx="338554" cy="519280"/>
          </a:xfrm>
        </p:grpSpPr>
        <p:sp>
          <p:nvSpPr>
            <p:cNvPr id="43" name="CuadroTexto 42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Conector recto 43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uadroTexto 44"/>
          <p:cNvSpPr txBox="1"/>
          <p:nvPr/>
        </p:nvSpPr>
        <p:spPr>
          <a:xfrm>
            <a:off x="6841059" y="2715997"/>
            <a:ext cx="154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comparisons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418" y="5133623"/>
            <a:ext cx="9125581" cy="1015663"/>
          </a:xfrm>
          <a:prstGeom prst="rect">
            <a:avLst/>
          </a:prstGeom>
          <a:solidFill>
            <a:srgbClr val="EEEC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Arial Narrow"/>
                <a:cs typeface="Arial Narrow"/>
              </a:rPr>
              <a:t>If the length of the text is 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n</a:t>
            </a:r>
            <a:r>
              <a:rPr lang="en-GB" sz="2000" dirty="0" smtClean="0">
                <a:latin typeface="Arial Narrow"/>
                <a:cs typeface="Arial Narrow"/>
              </a:rPr>
              <a:t> and the length of the pattern is 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m</a:t>
            </a:r>
            <a:r>
              <a:rPr lang="en-GB" sz="2000" dirty="0" smtClean="0">
                <a:latin typeface="Arial Narrow"/>
                <a:cs typeface="Arial Narrow"/>
              </a:rPr>
              <a:t>, in the worst case we perform exactly (m*(n-m+1)) comparisons</a:t>
            </a:r>
          </a:p>
          <a:p>
            <a:pPr algn="ctr"/>
            <a:r>
              <a:rPr lang="en-GB" sz="2000" dirty="0" smtClean="0">
                <a:latin typeface="Arial Narrow"/>
                <a:cs typeface="Arial Narrow"/>
              </a:rPr>
              <a:t>=&gt; </a:t>
            </a:r>
            <a:r>
              <a:rPr lang="en-GB" sz="2000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GB" sz="2000" dirty="0" smtClean="0">
                <a:latin typeface="Arial Narrow"/>
                <a:cs typeface="Arial Narrow"/>
              </a:rPr>
              <a:t>(m*(n-m+1))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0" y="853864"/>
            <a:ext cx="902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When all the characters of the pattern, except the last one, are repeatedly found in the text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2438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45" grpId="0"/>
      <p:bldP spid="46" grpId="0" animBg="1"/>
      <p:bldP spid="4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3" y="1595780"/>
            <a:ext cx="65966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Review of last week</a:t>
            </a:r>
            <a:endParaRPr lang="en-GB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Remembering string matching algorithms</a:t>
            </a:r>
          </a:p>
          <a:p>
            <a:pPr marL="285750" indent="-28575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Tries</a:t>
            </a:r>
          </a:p>
          <a:p>
            <a:pPr marL="285750" indent="-28575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Suffix trees</a:t>
            </a:r>
          </a:p>
          <a:p>
            <a:endParaRPr lang="en-GB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5552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Naïve Algorithm’s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Pseudocode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227667"/>
            <a:ext cx="4698722" cy="424731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match(T,P)</a:t>
            </a:r>
          </a:p>
          <a:p>
            <a:r>
              <a:rPr lang="es-ES" dirty="0" smtClean="0">
                <a:latin typeface="Consolas"/>
                <a:cs typeface="Consolas"/>
              </a:rPr>
              <a:t>	m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length(T) - m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found </a:t>
            </a:r>
            <a:r>
              <a:rPr lang="en-US" dirty="0">
                <a:latin typeface="Consolas"/>
                <a:cs typeface="Consolas"/>
              </a:rPr>
              <a:t>← true</a:t>
            </a:r>
          </a:p>
          <a:p>
            <a:r>
              <a:rPr lang="da-DK" dirty="0" smtClean="0">
                <a:latin typeface="Consolas"/>
                <a:cs typeface="Consolas"/>
              </a:rPr>
              <a:t>	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0 ≤ j &lt; m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+</a:t>
            </a: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>
                <a:latin typeface="Consolas"/>
                <a:cs typeface="Consolas"/>
              </a:rPr>
              <a:t>] ≠ P[j]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found </a:t>
            </a:r>
            <a:r>
              <a:rPr lang="en-US" dirty="0">
                <a:latin typeface="Consolas"/>
                <a:cs typeface="Consolas"/>
              </a:rPr>
              <a:t>← false;  break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found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end 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false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1792111"/>
            <a:ext cx="4698722" cy="352778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/>
          <p:cNvCxnSpPr>
            <a:stCxn id="3" idx="3"/>
          </p:cNvCxnSpPr>
          <p:nvPr/>
        </p:nvCxnSpPr>
        <p:spPr>
          <a:xfrm flipV="1">
            <a:off x="4698722" y="1961444"/>
            <a:ext cx="310722" cy="7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009444" y="1721556"/>
            <a:ext cx="268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loop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charge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visiting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Every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character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text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236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Naïve Algorithm’s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Pseudocode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227667"/>
            <a:ext cx="4698722" cy="424731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match(T,P)</a:t>
            </a:r>
          </a:p>
          <a:p>
            <a:r>
              <a:rPr lang="es-ES" dirty="0" smtClean="0">
                <a:latin typeface="Consolas"/>
                <a:cs typeface="Consolas"/>
              </a:rPr>
              <a:t>	m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length(T) - m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found </a:t>
            </a:r>
            <a:r>
              <a:rPr lang="en-US" dirty="0">
                <a:latin typeface="Consolas"/>
                <a:cs typeface="Consolas"/>
              </a:rPr>
              <a:t>← true</a:t>
            </a:r>
          </a:p>
          <a:p>
            <a:r>
              <a:rPr lang="da-DK" dirty="0" smtClean="0">
                <a:latin typeface="Consolas"/>
                <a:cs typeface="Consolas"/>
              </a:rPr>
              <a:t>	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0 ≤ j &lt; m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+</a:t>
            </a: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>
                <a:latin typeface="Consolas"/>
                <a:cs typeface="Consolas"/>
              </a:rPr>
              <a:t>] ≠ P[j]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found </a:t>
            </a:r>
            <a:r>
              <a:rPr lang="en-US" dirty="0">
                <a:latin typeface="Consolas"/>
                <a:cs typeface="Consolas"/>
              </a:rPr>
              <a:t>← false;  break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found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end 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false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2074334"/>
            <a:ext cx="4698722" cy="352778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/>
          <p:cNvCxnSpPr>
            <a:stCxn id="3" idx="3"/>
          </p:cNvCxnSpPr>
          <p:nvPr/>
        </p:nvCxnSpPr>
        <p:spPr>
          <a:xfrm flipV="1">
            <a:off x="4698722" y="2243667"/>
            <a:ext cx="310722" cy="7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009444" y="1927557"/>
            <a:ext cx="403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assume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that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going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find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pattern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</a:p>
          <a:p>
            <a:r>
              <a:rPr lang="es-ES" dirty="0" err="1">
                <a:solidFill>
                  <a:srgbClr val="FF0000"/>
                </a:solidFill>
                <a:latin typeface="DIN Condensed Bold"/>
                <a:cs typeface="DIN Condensed Bold"/>
              </a:rPr>
              <a:t>f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ollowing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loop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5901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Naïve Algorithm’s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Pseudocode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227667"/>
            <a:ext cx="4698722" cy="424731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match(T,P)</a:t>
            </a:r>
          </a:p>
          <a:p>
            <a:r>
              <a:rPr lang="es-ES" dirty="0" smtClean="0">
                <a:latin typeface="Consolas"/>
                <a:cs typeface="Consolas"/>
              </a:rPr>
              <a:t>	m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length(T) - m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found </a:t>
            </a:r>
            <a:r>
              <a:rPr lang="en-US" dirty="0">
                <a:latin typeface="Consolas"/>
                <a:cs typeface="Consolas"/>
              </a:rPr>
              <a:t>← true</a:t>
            </a:r>
          </a:p>
          <a:p>
            <a:r>
              <a:rPr lang="da-DK" dirty="0" smtClean="0">
                <a:latin typeface="Consolas"/>
                <a:cs typeface="Consolas"/>
              </a:rPr>
              <a:t>	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0 ≤ j &lt; m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+</a:t>
            </a: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>
                <a:latin typeface="Consolas"/>
                <a:cs typeface="Consolas"/>
              </a:rPr>
              <a:t>] ≠ P[j]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found </a:t>
            </a:r>
            <a:r>
              <a:rPr lang="en-US" dirty="0">
                <a:latin typeface="Consolas"/>
                <a:cs typeface="Consolas"/>
              </a:rPr>
              <a:t>← false;  break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found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end 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false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2367887"/>
            <a:ext cx="4698722" cy="1357446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698722" y="3045177"/>
            <a:ext cx="310722" cy="7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09444" y="2805289"/>
            <a:ext cx="4045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code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charge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moving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through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pattern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If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mismatch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found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found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changed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FALSE and </a:t>
            </a: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inner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loop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finishes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99839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Naïve Algorithm’s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Pseudocode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227667"/>
            <a:ext cx="4698722" cy="424731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match(T,P)</a:t>
            </a:r>
          </a:p>
          <a:p>
            <a:r>
              <a:rPr lang="es-ES" dirty="0" smtClean="0">
                <a:latin typeface="Consolas"/>
                <a:cs typeface="Consolas"/>
              </a:rPr>
              <a:t>	m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length(T) - m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found </a:t>
            </a:r>
            <a:r>
              <a:rPr lang="en-US" dirty="0">
                <a:latin typeface="Consolas"/>
                <a:cs typeface="Consolas"/>
              </a:rPr>
              <a:t>← true</a:t>
            </a:r>
          </a:p>
          <a:p>
            <a:r>
              <a:rPr lang="da-DK" dirty="0" smtClean="0">
                <a:latin typeface="Consolas"/>
                <a:cs typeface="Consolas"/>
              </a:rPr>
              <a:t>	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0 ≤ j &lt; m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+</a:t>
            </a: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>
                <a:latin typeface="Consolas"/>
                <a:cs typeface="Consolas"/>
              </a:rPr>
              <a:t>] ≠ P[j]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found </a:t>
            </a:r>
            <a:r>
              <a:rPr lang="en-US" dirty="0">
                <a:latin typeface="Consolas"/>
                <a:cs typeface="Consolas"/>
              </a:rPr>
              <a:t>← false;  break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found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end 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false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6433" y="3725333"/>
            <a:ext cx="4698722" cy="846667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698722" y="4145844"/>
            <a:ext cx="310722" cy="7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09444" y="3728619"/>
            <a:ext cx="413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If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out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from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inner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loop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variable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found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being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changed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false,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means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have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encountered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pattern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in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text</a:t>
            </a:r>
            <a:endParaRPr lang="es-ES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return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position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69974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Naïve Algorithm’s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Pseudocode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227667"/>
            <a:ext cx="4698722" cy="4247317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match(T,P)</a:t>
            </a:r>
          </a:p>
          <a:p>
            <a:r>
              <a:rPr lang="es-ES" dirty="0" smtClean="0">
                <a:latin typeface="Consolas"/>
                <a:cs typeface="Consolas"/>
              </a:rPr>
              <a:t>	m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length(T) - m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found </a:t>
            </a:r>
            <a:r>
              <a:rPr lang="en-US" dirty="0">
                <a:latin typeface="Consolas"/>
                <a:cs typeface="Consolas"/>
              </a:rPr>
              <a:t>← true</a:t>
            </a:r>
          </a:p>
          <a:p>
            <a:r>
              <a:rPr lang="da-DK" dirty="0" smtClean="0">
                <a:latin typeface="Consolas"/>
                <a:cs typeface="Consolas"/>
              </a:rPr>
              <a:t>	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0 ≤ j &lt; m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+</a:t>
            </a: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>
                <a:latin typeface="Consolas"/>
                <a:cs typeface="Consolas"/>
              </a:rPr>
              <a:t>] ≠ P[j]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	found </a:t>
            </a:r>
            <a:r>
              <a:rPr lang="en-US" dirty="0">
                <a:latin typeface="Consolas"/>
                <a:cs typeface="Consolas"/>
              </a:rPr>
              <a:t>← false;  break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 smtClean="0">
                <a:latin typeface="Consolas"/>
                <a:cs typeface="Consolas"/>
              </a:rPr>
              <a:t>	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found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	end if</a:t>
            </a:r>
          </a:p>
          <a:p>
            <a:r>
              <a:rPr lang="en-US" b="1" dirty="0" smtClean="0">
                <a:latin typeface="Consolas"/>
                <a:cs typeface="Consolas"/>
              </a:rPr>
              <a:t>	end </a:t>
            </a:r>
            <a:r>
              <a:rPr lang="en-US" b="1" dirty="0">
                <a:latin typeface="Consolas"/>
                <a:cs typeface="Consolas"/>
              </a:rPr>
              <a:t>for</a:t>
            </a:r>
          </a:p>
          <a:p>
            <a:r>
              <a:rPr lang="en-US" b="1" dirty="0" smtClean="0">
                <a:latin typeface="Consolas"/>
                <a:cs typeface="Consolas"/>
              </a:rPr>
              <a:t>	return </a:t>
            </a:r>
            <a:r>
              <a:rPr lang="en-US" dirty="0">
                <a:latin typeface="Consolas"/>
                <a:cs typeface="Consolas"/>
              </a:rPr>
              <a:t>false</a:t>
            </a:r>
          </a:p>
          <a:p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4811889"/>
            <a:ext cx="4698722" cy="338667"/>
          </a:xfrm>
          <a:prstGeom prst="rect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698722" y="4954348"/>
            <a:ext cx="310722" cy="7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009444" y="4592724"/>
            <a:ext cx="413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If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get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this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point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means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you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have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finished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going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through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text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and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pattern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was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found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802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Naïve algorithm: Drawbacks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3409"/>
              </p:ext>
            </p:extLst>
          </p:nvPr>
        </p:nvGraphicFramePr>
        <p:xfrm>
          <a:off x="18418" y="1639326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75732"/>
              </p:ext>
            </p:extLst>
          </p:nvPr>
        </p:nvGraphicFramePr>
        <p:xfrm>
          <a:off x="519785" y="2533396"/>
          <a:ext cx="12158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9"/>
                <a:gridCol w="303969"/>
                <a:gridCol w="303969"/>
                <a:gridCol w="303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578542" y="2036700"/>
            <a:ext cx="364202" cy="519280"/>
            <a:chOff x="6914435" y="4967111"/>
            <a:chExt cx="364202" cy="519280"/>
          </a:xfrm>
        </p:grpSpPr>
        <p:sp>
          <p:nvSpPr>
            <p:cNvPr id="4" name="CuadroTexto 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842488" y="2050616"/>
            <a:ext cx="364202" cy="519280"/>
            <a:chOff x="6914435" y="4967111"/>
            <a:chExt cx="364202" cy="519280"/>
          </a:xfrm>
        </p:grpSpPr>
        <p:sp>
          <p:nvSpPr>
            <p:cNvPr id="28" name="CuadroTexto 27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1176989" y="2036505"/>
            <a:ext cx="364202" cy="519280"/>
            <a:chOff x="6914435" y="4967111"/>
            <a:chExt cx="364202" cy="519280"/>
          </a:xfrm>
        </p:grpSpPr>
        <p:sp>
          <p:nvSpPr>
            <p:cNvPr id="31" name="CuadroTexto 3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1423858" y="2022004"/>
            <a:ext cx="338554" cy="519280"/>
            <a:chOff x="6914435" y="4967111"/>
            <a:chExt cx="338554" cy="519280"/>
          </a:xfrm>
        </p:grpSpPr>
        <p:sp>
          <p:nvSpPr>
            <p:cNvPr id="34" name="CuadroTexto 33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-16432" y="3894667"/>
            <a:ext cx="9160432" cy="2246769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After the mismatch at pattern index 3 is found,  the naïve algorithm advances the pattern in just one position. BUT…  </a:t>
            </a:r>
          </a:p>
          <a:p>
            <a:pPr marL="342900" indent="-342900">
              <a:buFont typeface="Arial"/>
              <a:buChar char="•"/>
            </a:pPr>
            <a:endParaRPr lang="en-GB" sz="20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That is 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wasted work </a:t>
            </a:r>
            <a:r>
              <a:rPr lang="en-GB" sz="2000" dirty="0" smtClean="0">
                <a:latin typeface="Arial Narrow"/>
                <a:cs typeface="Arial Narrow"/>
              </a:rPr>
              <a:t>as the algorithm already has information about the content of the text on the corresponding matching positions (and they don´t match)</a:t>
            </a:r>
          </a:p>
          <a:p>
            <a:endParaRPr lang="en-GB" sz="20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Thus, instead of advancing the pattern 1 position, the pattern should be advanced 3 positions</a:t>
            </a:r>
            <a:endParaRPr lang="en-GB" sz="2000" dirty="0">
              <a:latin typeface="Arial Narrow"/>
              <a:cs typeface="Arial Narrow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8418" y="855542"/>
            <a:ext cx="902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Narrow"/>
                <a:cs typeface="Arial Narrow"/>
              </a:rPr>
              <a:t>Situation 1: </a:t>
            </a:r>
            <a:r>
              <a:rPr lang="en-GB" sz="2400" dirty="0" smtClean="0">
                <a:latin typeface="Arial Narrow"/>
                <a:cs typeface="Arial Narrow"/>
              </a:rPr>
              <a:t>When the sequence of letters before the mismatch are all different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0588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Näive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algorithm: Drawbacks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16745"/>
              </p:ext>
            </p:extLst>
          </p:nvPr>
        </p:nvGraphicFramePr>
        <p:xfrm>
          <a:off x="18418" y="1992101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26813"/>
              </p:ext>
            </p:extLst>
          </p:nvPr>
        </p:nvGraphicFramePr>
        <p:xfrm>
          <a:off x="590338" y="2886171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578542" y="2389475"/>
            <a:ext cx="364202" cy="519280"/>
            <a:chOff x="6914435" y="4967111"/>
            <a:chExt cx="364202" cy="519280"/>
          </a:xfrm>
        </p:grpSpPr>
        <p:sp>
          <p:nvSpPr>
            <p:cNvPr id="4" name="CuadroTexto 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Conector recto 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/>
          <p:cNvSpPr txBox="1"/>
          <p:nvPr/>
        </p:nvSpPr>
        <p:spPr>
          <a:xfrm>
            <a:off x="119173" y="968611"/>
            <a:ext cx="902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Narrow"/>
                <a:cs typeface="Arial Narrow"/>
              </a:rPr>
              <a:t>Situation 2: </a:t>
            </a:r>
            <a:r>
              <a:rPr lang="en-GB" sz="2400" dirty="0" smtClean="0">
                <a:latin typeface="Arial Narrow"/>
                <a:cs typeface="Arial Narrow"/>
              </a:rPr>
              <a:t>When the sequence of letters </a:t>
            </a: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immediately before the mismatch </a:t>
            </a:r>
            <a:r>
              <a:rPr lang="en-GB" sz="2400" dirty="0" smtClean="0">
                <a:latin typeface="Arial Narrow"/>
                <a:cs typeface="Arial Narrow"/>
              </a:rPr>
              <a:t>is equal to the sequence of letters at the </a:t>
            </a: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beginning of the pattern</a:t>
            </a:r>
            <a:endParaRPr lang="en-GB" sz="24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grpSp>
        <p:nvGrpSpPr>
          <p:cNvPr id="27" name="Agrupar 26"/>
          <p:cNvGrpSpPr/>
          <p:nvPr/>
        </p:nvGrpSpPr>
        <p:grpSpPr>
          <a:xfrm>
            <a:off x="842488" y="2403391"/>
            <a:ext cx="364202" cy="519280"/>
            <a:chOff x="6914435" y="4967111"/>
            <a:chExt cx="364202" cy="519280"/>
          </a:xfrm>
        </p:grpSpPr>
        <p:sp>
          <p:nvSpPr>
            <p:cNvPr id="28" name="CuadroTexto 27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/>
          <p:cNvGrpSpPr/>
          <p:nvPr/>
        </p:nvGrpSpPr>
        <p:grpSpPr>
          <a:xfrm>
            <a:off x="1176989" y="2389280"/>
            <a:ext cx="364202" cy="519280"/>
            <a:chOff x="6914435" y="4967111"/>
            <a:chExt cx="364202" cy="519280"/>
          </a:xfrm>
        </p:grpSpPr>
        <p:sp>
          <p:nvSpPr>
            <p:cNvPr id="31" name="CuadroTexto 3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2540116" y="2389280"/>
            <a:ext cx="338554" cy="519280"/>
            <a:chOff x="6914435" y="4967111"/>
            <a:chExt cx="338554" cy="519280"/>
          </a:xfrm>
        </p:grpSpPr>
        <p:sp>
          <p:nvSpPr>
            <p:cNvPr id="34" name="CuadroTexto 33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1426824" y="2399800"/>
            <a:ext cx="364202" cy="519280"/>
            <a:chOff x="6914435" y="4967111"/>
            <a:chExt cx="364202" cy="519280"/>
          </a:xfrm>
        </p:grpSpPr>
        <p:sp>
          <p:nvSpPr>
            <p:cNvPr id="20" name="CuadroTexto 19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1706223" y="2396979"/>
            <a:ext cx="364202" cy="519280"/>
            <a:chOff x="6914435" y="4967111"/>
            <a:chExt cx="364202" cy="519280"/>
          </a:xfrm>
        </p:grpSpPr>
        <p:sp>
          <p:nvSpPr>
            <p:cNvPr id="23" name="CuadroTexto 22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1971511" y="2394158"/>
            <a:ext cx="364202" cy="519280"/>
            <a:chOff x="6914435" y="4967111"/>
            <a:chExt cx="364202" cy="519280"/>
          </a:xfrm>
        </p:grpSpPr>
        <p:sp>
          <p:nvSpPr>
            <p:cNvPr id="26" name="CuadroTexto 25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Conector recto 35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/>
          <p:cNvGrpSpPr/>
          <p:nvPr/>
        </p:nvGrpSpPr>
        <p:grpSpPr>
          <a:xfrm>
            <a:off x="2236799" y="2405448"/>
            <a:ext cx="364202" cy="519280"/>
            <a:chOff x="6914435" y="4967111"/>
            <a:chExt cx="364202" cy="519280"/>
          </a:xfrm>
        </p:grpSpPr>
        <p:sp>
          <p:nvSpPr>
            <p:cNvPr id="38" name="CuadroTexto 37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uadroTexto 39"/>
          <p:cNvSpPr txBox="1"/>
          <p:nvPr/>
        </p:nvSpPr>
        <p:spPr>
          <a:xfrm>
            <a:off x="-16432" y="3683002"/>
            <a:ext cx="9160432" cy="2862322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After the mismatch at pattern index 7 is found,  the naïve algorithm advances the pattern in just one position. BUT…  </a:t>
            </a:r>
          </a:p>
          <a:p>
            <a:pPr marL="342900" indent="-342900">
              <a:buFont typeface="Arial"/>
              <a:buChar char="•"/>
            </a:pPr>
            <a:endParaRPr lang="en-GB" sz="20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That is </a:t>
            </a:r>
            <a:r>
              <a:rPr lang="en-GB" sz="20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wasted work: </a:t>
            </a:r>
            <a:r>
              <a:rPr lang="en-GB" sz="2000" dirty="0" smtClean="0">
                <a:latin typeface="Arial Narrow"/>
                <a:cs typeface="Arial Narrow"/>
              </a:rPr>
              <a:t>the algorithm already “knows” the beginning of the pattern is appearing again in position 6 in the text</a:t>
            </a:r>
          </a:p>
          <a:p>
            <a:endParaRPr lang="en-GB" sz="20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Thus, instead of advancing the pattern 1 position, the pattern should be advanced 4 positions and the next comparison should start at index 3 of the pattern (as it is known that the first 3 characters are matches)</a:t>
            </a:r>
            <a:endParaRPr lang="en-GB" sz="2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363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" y="1264945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KMP algorithm overcomes the drawbacks of the naïve algorithm by pre-computing a prefix table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prefix table has information about what the next comparison should be when a mismatch is found  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47952"/>
              </p:ext>
            </p:extLst>
          </p:nvPr>
        </p:nvGraphicFramePr>
        <p:xfrm>
          <a:off x="578542" y="3897101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58362"/>
              </p:ext>
            </p:extLst>
          </p:nvPr>
        </p:nvGraphicFramePr>
        <p:xfrm>
          <a:off x="1150462" y="4791171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Agrupar 5"/>
          <p:cNvGrpSpPr/>
          <p:nvPr/>
        </p:nvGrpSpPr>
        <p:grpSpPr>
          <a:xfrm>
            <a:off x="1138666" y="4294475"/>
            <a:ext cx="364202" cy="519280"/>
            <a:chOff x="6914435" y="4967111"/>
            <a:chExt cx="364202" cy="519280"/>
          </a:xfrm>
        </p:grpSpPr>
        <p:sp>
          <p:nvSpPr>
            <p:cNvPr id="7" name="CuadroTexto 6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Conector recto 7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1402612" y="4308391"/>
            <a:ext cx="364202" cy="519280"/>
            <a:chOff x="6914435" y="4967111"/>
            <a:chExt cx="364202" cy="519280"/>
          </a:xfrm>
        </p:grpSpPr>
        <p:sp>
          <p:nvSpPr>
            <p:cNvPr id="11" name="CuadroTexto 1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1737113" y="4294280"/>
            <a:ext cx="364202" cy="519280"/>
            <a:chOff x="6914435" y="4967111"/>
            <a:chExt cx="364202" cy="519280"/>
          </a:xfrm>
        </p:grpSpPr>
        <p:sp>
          <p:nvSpPr>
            <p:cNvPr id="14" name="CuadroTexto 1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3100240" y="4294280"/>
            <a:ext cx="338554" cy="519280"/>
            <a:chOff x="6914435" y="4967111"/>
            <a:chExt cx="338554" cy="519280"/>
          </a:xfrm>
        </p:grpSpPr>
        <p:sp>
          <p:nvSpPr>
            <p:cNvPr id="17" name="CuadroTexto 16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1986948" y="4304800"/>
            <a:ext cx="364202" cy="519280"/>
            <a:chOff x="6914435" y="4967111"/>
            <a:chExt cx="364202" cy="519280"/>
          </a:xfrm>
        </p:grpSpPr>
        <p:sp>
          <p:nvSpPr>
            <p:cNvPr id="20" name="CuadroTexto 19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2266347" y="4301979"/>
            <a:ext cx="364202" cy="519280"/>
            <a:chOff x="6914435" y="4967111"/>
            <a:chExt cx="364202" cy="519280"/>
          </a:xfrm>
        </p:grpSpPr>
        <p:sp>
          <p:nvSpPr>
            <p:cNvPr id="23" name="CuadroTexto 22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2531635" y="4299158"/>
            <a:ext cx="364202" cy="519280"/>
            <a:chOff x="6914435" y="4967111"/>
            <a:chExt cx="364202" cy="519280"/>
          </a:xfrm>
        </p:grpSpPr>
        <p:sp>
          <p:nvSpPr>
            <p:cNvPr id="26" name="CuadroTexto 25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2796923" y="4310448"/>
            <a:ext cx="364202" cy="519280"/>
            <a:chOff x="6914435" y="4967111"/>
            <a:chExt cx="364202" cy="519280"/>
          </a:xfrm>
        </p:grpSpPr>
        <p:sp>
          <p:nvSpPr>
            <p:cNvPr id="29" name="CuadroTexto 28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/>
          <p:cNvCxnSpPr/>
          <p:nvPr/>
        </p:nvCxnSpPr>
        <p:spPr>
          <a:xfrm>
            <a:off x="3237044" y="3612444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123245" y="3243112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108102" y="5546962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q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3239821" y="5390522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36291"/>
              </p:ext>
            </p:extLst>
          </p:nvPr>
        </p:nvGraphicFramePr>
        <p:xfrm>
          <a:off x="6044195" y="5314411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6044195" y="4945079"/>
            <a:ext cx="149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PREFIX TABLE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0818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" y="1264945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KMP algorithm overcomes the drawbacks of the naïve algorithm by pre-computing a prefix table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prefix table has information about what the next comparison should be when a mismatch is found  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73549"/>
              </p:ext>
            </p:extLst>
          </p:nvPr>
        </p:nvGraphicFramePr>
        <p:xfrm>
          <a:off x="578542" y="3897101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1137"/>
              </p:ext>
            </p:extLst>
          </p:nvPr>
        </p:nvGraphicFramePr>
        <p:xfrm>
          <a:off x="1150462" y="4791171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Agrupar 5"/>
          <p:cNvGrpSpPr/>
          <p:nvPr/>
        </p:nvGrpSpPr>
        <p:grpSpPr>
          <a:xfrm>
            <a:off x="1138666" y="4294475"/>
            <a:ext cx="364202" cy="519280"/>
            <a:chOff x="6914435" y="4967111"/>
            <a:chExt cx="364202" cy="519280"/>
          </a:xfrm>
        </p:grpSpPr>
        <p:sp>
          <p:nvSpPr>
            <p:cNvPr id="7" name="CuadroTexto 6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Conector recto 7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1402612" y="4308391"/>
            <a:ext cx="364202" cy="519280"/>
            <a:chOff x="6914435" y="4967111"/>
            <a:chExt cx="364202" cy="519280"/>
          </a:xfrm>
        </p:grpSpPr>
        <p:sp>
          <p:nvSpPr>
            <p:cNvPr id="11" name="CuadroTexto 10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1737113" y="4294280"/>
            <a:ext cx="364202" cy="519280"/>
            <a:chOff x="6914435" y="4967111"/>
            <a:chExt cx="364202" cy="519280"/>
          </a:xfrm>
        </p:grpSpPr>
        <p:sp>
          <p:nvSpPr>
            <p:cNvPr id="14" name="CuadroTexto 13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/>
          <p:cNvGrpSpPr/>
          <p:nvPr/>
        </p:nvGrpSpPr>
        <p:grpSpPr>
          <a:xfrm>
            <a:off x="3100240" y="4294280"/>
            <a:ext cx="338554" cy="519280"/>
            <a:chOff x="6914435" y="4967111"/>
            <a:chExt cx="338554" cy="519280"/>
          </a:xfrm>
        </p:grpSpPr>
        <p:sp>
          <p:nvSpPr>
            <p:cNvPr id="17" name="CuadroTexto 16"/>
            <p:cNvSpPr txBox="1"/>
            <p:nvPr/>
          </p:nvSpPr>
          <p:spPr>
            <a:xfrm>
              <a:off x="6914435" y="511705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ector recto 17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/>
          <p:cNvGrpSpPr/>
          <p:nvPr/>
        </p:nvGrpSpPr>
        <p:grpSpPr>
          <a:xfrm>
            <a:off x="1986948" y="4304800"/>
            <a:ext cx="364202" cy="519280"/>
            <a:chOff x="6914435" y="4967111"/>
            <a:chExt cx="364202" cy="519280"/>
          </a:xfrm>
        </p:grpSpPr>
        <p:sp>
          <p:nvSpPr>
            <p:cNvPr id="20" name="CuadroTexto 19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Conector recto 20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2266347" y="4301979"/>
            <a:ext cx="364202" cy="519280"/>
            <a:chOff x="6914435" y="4967111"/>
            <a:chExt cx="364202" cy="519280"/>
          </a:xfrm>
        </p:grpSpPr>
        <p:sp>
          <p:nvSpPr>
            <p:cNvPr id="23" name="CuadroTexto 22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2531635" y="4299158"/>
            <a:ext cx="364202" cy="519280"/>
            <a:chOff x="6914435" y="4967111"/>
            <a:chExt cx="364202" cy="519280"/>
          </a:xfrm>
        </p:grpSpPr>
        <p:sp>
          <p:nvSpPr>
            <p:cNvPr id="26" name="CuadroTexto 25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2796923" y="4310448"/>
            <a:ext cx="364202" cy="519280"/>
            <a:chOff x="6914435" y="4967111"/>
            <a:chExt cx="364202" cy="519280"/>
          </a:xfrm>
        </p:grpSpPr>
        <p:sp>
          <p:nvSpPr>
            <p:cNvPr id="29" name="CuadroTexto 28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/>
          <p:cNvCxnSpPr/>
          <p:nvPr/>
        </p:nvCxnSpPr>
        <p:spPr>
          <a:xfrm>
            <a:off x="3237044" y="3612444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123245" y="3243112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991889" y="5546962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q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123608" y="5390522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37898"/>
              </p:ext>
            </p:extLst>
          </p:nvPr>
        </p:nvGraphicFramePr>
        <p:xfrm>
          <a:off x="6044195" y="5314411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6044195" y="4945079"/>
            <a:ext cx="149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PREFIX TABLE</a:t>
            </a:r>
            <a:endParaRPr lang="es-ES" b="1" dirty="0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7648222" y="6056091"/>
            <a:ext cx="254000" cy="26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483858" y="6137112"/>
            <a:ext cx="123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Next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q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6818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" y="1264945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KMP algorithm overcomes the drawbacks of the naïve algorithm by pre-computing a prefix table</a:t>
            </a:r>
          </a:p>
          <a:p>
            <a:endParaRPr lang="en-GB" sz="2400" dirty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prefix table has information about what the next comparison should be when a mismatch is found  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10691"/>
              </p:ext>
            </p:extLst>
          </p:nvPr>
        </p:nvGraphicFramePr>
        <p:xfrm>
          <a:off x="578542" y="3897101"/>
          <a:ext cx="676903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85044"/>
              </p:ext>
            </p:extLst>
          </p:nvPr>
        </p:nvGraphicFramePr>
        <p:xfrm>
          <a:off x="2233778" y="4795674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Agrupar 21"/>
          <p:cNvGrpSpPr/>
          <p:nvPr/>
        </p:nvGrpSpPr>
        <p:grpSpPr>
          <a:xfrm>
            <a:off x="2266347" y="4301979"/>
            <a:ext cx="364202" cy="519280"/>
            <a:chOff x="6914435" y="4967111"/>
            <a:chExt cx="364202" cy="519280"/>
          </a:xfrm>
        </p:grpSpPr>
        <p:sp>
          <p:nvSpPr>
            <p:cNvPr id="23" name="CuadroTexto 22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recto 23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grupar 24"/>
          <p:cNvGrpSpPr/>
          <p:nvPr/>
        </p:nvGrpSpPr>
        <p:grpSpPr>
          <a:xfrm>
            <a:off x="2531635" y="4299158"/>
            <a:ext cx="364202" cy="519280"/>
            <a:chOff x="6914435" y="4967111"/>
            <a:chExt cx="364202" cy="519280"/>
          </a:xfrm>
        </p:grpSpPr>
        <p:sp>
          <p:nvSpPr>
            <p:cNvPr id="26" name="CuadroTexto 25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2796923" y="4310448"/>
            <a:ext cx="364202" cy="519280"/>
            <a:chOff x="6914435" y="4967111"/>
            <a:chExt cx="364202" cy="519280"/>
          </a:xfrm>
        </p:grpSpPr>
        <p:sp>
          <p:nvSpPr>
            <p:cNvPr id="29" name="CuadroTexto 28"/>
            <p:cNvSpPr txBox="1"/>
            <p:nvPr/>
          </p:nvSpPr>
          <p:spPr>
            <a:xfrm>
              <a:off x="6914435" y="51170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7008906" y="4967111"/>
              <a:ext cx="0" cy="491058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Conector recto de flecha 30"/>
          <p:cNvCxnSpPr/>
          <p:nvPr/>
        </p:nvCxnSpPr>
        <p:spPr>
          <a:xfrm>
            <a:off x="3237044" y="3612444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123245" y="3243112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3075205" y="5551465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q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3206924" y="5395025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79964"/>
              </p:ext>
            </p:extLst>
          </p:nvPr>
        </p:nvGraphicFramePr>
        <p:xfrm>
          <a:off x="6044195" y="5314411"/>
          <a:ext cx="223188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  <a:gridCol w="2789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s-E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6044195" y="4945079"/>
            <a:ext cx="149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PREFIX TABLE</a:t>
            </a:r>
            <a:endParaRPr lang="es-ES" b="1" dirty="0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7648222" y="6056091"/>
            <a:ext cx="254000" cy="265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483858" y="6137112"/>
            <a:ext cx="1234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Next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q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6275611"/>
            <a:ext cx="5418971" cy="461665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Equivalent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advancing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pattern</a:t>
            </a:r>
            <a:r>
              <a:rPr lang="es-ES" sz="2400" dirty="0" smtClean="0">
                <a:latin typeface="Arial Narrow"/>
                <a:cs typeface="Arial Narrow"/>
              </a:rPr>
              <a:t> 4 positions 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1324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3" y="1595780"/>
            <a:ext cx="65966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Review of last week</a:t>
            </a:r>
            <a:endParaRPr lang="en-GB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Remembering string matching algorithms</a:t>
            </a:r>
          </a:p>
          <a:p>
            <a:pPr marL="285750" indent="-285750">
              <a:buFont typeface="Arial"/>
              <a:buChar char="•"/>
            </a:pPr>
            <a:endParaRPr lang="en-GB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Tries</a:t>
            </a:r>
          </a:p>
          <a:p>
            <a:pPr marL="285750" indent="-285750">
              <a:buFont typeface="Arial"/>
              <a:buChar char="•"/>
            </a:pPr>
            <a:endParaRPr lang="en-GB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Suffix trees</a:t>
            </a:r>
          </a:p>
          <a:p>
            <a:endParaRPr lang="en-GB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3464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721555"/>
            <a:ext cx="4892385" cy="4801315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KMPmatch</a:t>
            </a:r>
            <a:r>
              <a:rPr lang="es-ES" dirty="0">
                <a:latin typeface="Consolas"/>
                <a:cs typeface="Consolas"/>
              </a:rPr>
              <a:t>(T,P)</a:t>
            </a:r>
          </a:p>
          <a:p>
            <a:r>
              <a:rPr lang="es-ES" dirty="0" smtClean="0">
                <a:latin typeface="Consolas"/>
                <a:cs typeface="Consolas"/>
              </a:rPr>
              <a:t>	n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(T); m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π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computePrefix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q </a:t>
            </a:r>
            <a:r>
              <a:rPr lang="es-ES" dirty="0">
                <a:latin typeface="Consolas"/>
                <a:cs typeface="Consolas"/>
              </a:rPr>
              <a:t>← 0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q &gt; 0 ∧ P[q] ≠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s-ES_tradnl" dirty="0" smtClean="0">
                <a:latin typeface="Consolas"/>
                <a:cs typeface="Consolas"/>
              </a:rPr>
              <a:t>			</a:t>
            </a:r>
            <a:r>
              <a:rPr lang="el-GR" dirty="0" smtClean="0">
                <a:latin typeface="Consolas"/>
                <a:cs typeface="Consolas"/>
              </a:rPr>
              <a:t>q </a:t>
            </a:r>
            <a:r>
              <a:rPr lang="el-GR" dirty="0">
                <a:latin typeface="Consolas"/>
                <a:cs typeface="Consolas"/>
              </a:rPr>
              <a:t>← π[q-1]</a:t>
            </a:r>
          </a:p>
          <a:p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		if </a:t>
            </a:r>
            <a:r>
              <a:rPr lang="en-US" dirty="0">
                <a:latin typeface="Consolas"/>
                <a:cs typeface="Consolas"/>
              </a:rPr>
              <a:t>P[q] =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s-ES_tradnl" dirty="0" smtClean="0">
                <a:latin typeface="Consolas"/>
                <a:cs typeface="Consolas"/>
              </a:rPr>
              <a:t>			q </a:t>
            </a:r>
            <a:r>
              <a:rPr lang="es-ES_tradnl" dirty="0">
                <a:latin typeface="Consolas"/>
                <a:cs typeface="Consolas"/>
              </a:rPr>
              <a:t>← q + 1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end</a:t>
            </a:r>
            <a:r>
              <a:rPr lang="es-ES_tradnl" b="1" dirty="0" smtClean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if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if</a:t>
            </a:r>
            <a:r>
              <a:rPr lang="es-ES_tradnl" dirty="0" smtClean="0">
                <a:latin typeface="Consolas"/>
                <a:cs typeface="Consolas"/>
              </a:rPr>
              <a:t> </a:t>
            </a:r>
            <a:r>
              <a:rPr lang="es-ES_tradnl" dirty="0">
                <a:latin typeface="Consolas"/>
                <a:cs typeface="Consolas"/>
              </a:rPr>
              <a:t>q = m  </a:t>
            </a:r>
            <a:r>
              <a:rPr lang="es-ES_tradnl" b="1" dirty="0" err="1">
                <a:latin typeface="Consolas"/>
                <a:cs typeface="Consolas"/>
              </a:rPr>
              <a:t>then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	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i - m + 1</a:t>
            </a: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	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if</a:t>
            </a:r>
            <a:endParaRPr lang="nb-NO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>
                <a:latin typeface="Consolas"/>
                <a:cs typeface="Consolas"/>
              </a:rPr>
              <a:t>for</a:t>
            </a:r>
          </a:p>
          <a:p>
            <a:r>
              <a:rPr lang="nb-NO" b="1" dirty="0" smtClean="0">
                <a:latin typeface="Consolas"/>
                <a:cs typeface="Consolas"/>
              </a:rPr>
              <a:t>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b="1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false</a:t>
            </a:r>
          </a:p>
          <a:p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-16433" y="2313001"/>
            <a:ext cx="9160433" cy="923330"/>
            <a:chOff x="-16433" y="2313001"/>
            <a:chExt cx="9160433" cy="923330"/>
          </a:xfrm>
        </p:grpSpPr>
        <p:sp>
          <p:nvSpPr>
            <p:cNvPr id="4" name="Rectángulo 3"/>
            <p:cNvSpPr/>
            <p:nvPr/>
          </p:nvSpPr>
          <p:spPr>
            <a:xfrm>
              <a:off x="-16433" y="2610556"/>
              <a:ext cx="4908818" cy="536222"/>
            </a:xfrm>
            <a:prstGeom prst="rect">
              <a:avLst/>
            </a:prstGeom>
            <a:ln>
              <a:solidFill>
                <a:srgbClr val="FF0000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 flipV="1">
              <a:off x="4892385" y="2497667"/>
              <a:ext cx="399282" cy="3527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5291667" y="2313001"/>
              <a:ext cx="3852333" cy="9233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Arial Narrow"/>
                  <a:cs typeface="Arial Narrow"/>
                </a:rPr>
                <a:t>q</a:t>
              </a:r>
              <a:r>
                <a:rPr lang="en-GB" b="1" dirty="0">
                  <a:latin typeface="Arial Narrow"/>
                  <a:cs typeface="Arial Narrow"/>
                </a:rPr>
                <a:t>:</a:t>
              </a:r>
              <a:r>
                <a:rPr lang="en-GB" dirty="0" smtClean="0">
                  <a:latin typeface="Arial Narrow"/>
                  <a:cs typeface="Arial Narrow"/>
                </a:rPr>
                <a:t> index of pattern P</a:t>
              </a:r>
            </a:p>
            <a:p>
              <a:r>
                <a:rPr lang="en-GB" b="1" dirty="0" err="1" smtClean="0">
                  <a:latin typeface="Arial Narrow"/>
                  <a:cs typeface="Arial Narrow"/>
                </a:rPr>
                <a:t>i</a:t>
              </a:r>
              <a:r>
                <a:rPr lang="en-GB" b="1" dirty="0" smtClean="0">
                  <a:latin typeface="Arial Narrow"/>
                  <a:cs typeface="Arial Narrow"/>
                </a:rPr>
                <a:t>:   </a:t>
              </a:r>
              <a:r>
                <a:rPr lang="en-GB" dirty="0" smtClean="0">
                  <a:latin typeface="Arial Narrow"/>
                  <a:cs typeface="Arial Narrow"/>
                </a:rPr>
                <a:t>index of text T</a:t>
              </a:r>
            </a:p>
            <a:p>
              <a:r>
                <a:rPr lang="en-GB" b="1" dirty="0" smtClean="0">
                  <a:latin typeface="Arial Narrow"/>
                  <a:cs typeface="Arial Narrow"/>
                </a:rPr>
                <a:t>for loop: </a:t>
              </a:r>
              <a:r>
                <a:rPr lang="en-GB" dirty="0" smtClean="0">
                  <a:latin typeface="Arial Narrow"/>
                  <a:cs typeface="Arial Narrow"/>
                </a:rPr>
                <a:t>in charge of going through text T</a:t>
              </a:r>
              <a:endParaRPr lang="en-GB" dirty="0">
                <a:latin typeface="Arial Narrow"/>
                <a:cs typeface="Arial Narrow"/>
              </a:endParaRPr>
            </a:p>
          </p:txBody>
        </p:sp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66308"/>
              </p:ext>
            </p:extLst>
          </p:nvPr>
        </p:nvGraphicFramePr>
        <p:xfrm>
          <a:off x="5602112" y="3939432"/>
          <a:ext cx="28204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  <a:gridCol w="282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99717"/>
              </p:ext>
            </p:extLst>
          </p:nvPr>
        </p:nvGraphicFramePr>
        <p:xfrm>
          <a:off x="5574508" y="4857757"/>
          <a:ext cx="12158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969"/>
                <a:gridCol w="303969"/>
                <a:gridCol w="303969"/>
                <a:gridCol w="303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Conector recto de flecha 35"/>
          <p:cNvCxnSpPr/>
          <p:nvPr/>
        </p:nvCxnSpPr>
        <p:spPr>
          <a:xfrm>
            <a:off x="5735352" y="3660416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5621553" y="3291084"/>
            <a:ext cx="2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602112" y="5599437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q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V="1">
            <a:off x="5733831" y="5442997"/>
            <a:ext cx="0" cy="284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5291667" y="375476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320508" y="4673091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0887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721555"/>
            <a:ext cx="4892385" cy="4801315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KMPmatch</a:t>
            </a:r>
            <a:r>
              <a:rPr lang="es-ES" dirty="0">
                <a:latin typeface="Consolas"/>
                <a:cs typeface="Consolas"/>
              </a:rPr>
              <a:t>(T,P)</a:t>
            </a:r>
          </a:p>
          <a:p>
            <a:r>
              <a:rPr lang="es-ES" dirty="0" smtClean="0">
                <a:latin typeface="Consolas"/>
                <a:cs typeface="Consolas"/>
              </a:rPr>
              <a:t>	n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(T); m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π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computePrefix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q </a:t>
            </a:r>
            <a:r>
              <a:rPr lang="es-ES" dirty="0">
                <a:latin typeface="Consolas"/>
                <a:cs typeface="Consolas"/>
              </a:rPr>
              <a:t>← 0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q &gt; 0 ∧ P[q] ≠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s-ES_tradnl" dirty="0" smtClean="0">
                <a:latin typeface="Consolas"/>
                <a:cs typeface="Consolas"/>
              </a:rPr>
              <a:t>			</a:t>
            </a:r>
            <a:r>
              <a:rPr lang="el-GR" dirty="0" smtClean="0">
                <a:latin typeface="Consolas"/>
                <a:cs typeface="Consolas"/>
              </a:rPr>
              <a:t>q </a:t>
            </a:r>
            <a:r>
              <a:rPr lang="el-GR" dirty="0">
                <a:latin typeface="Consolas"/>
                <a:cs typeface="Consolas"/>
              </a:rPr>
              <a:t>← π[q-1]</a:t>
            </a:r>
          </a:p>
          <a:p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		if </a:t>
            </a:r>
            <a:r>
              <a:rPr lang="en-US" dirty="0">
                <a:latin typeface="Consolas"/>
                <a:cs typeface="Consolas"/>
              </a:rPr>
              <a:t>P[q] =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s-ES_tradnl" dirty="0" smtClean="0">
                <a:latin typeface="Consolas"/>
                <a:cs typeface="Consolas"/>
              </a:rPr>
              <a:t>			q </a:t>
            </a:r>
            <a:r>
              <a:rPr lang="es-ES_tradnl" dirty="0">
                <a:latin typeface="Consolas"/>
                <a:cs typeface="Consolas"/>
              </a:rPr>
              <a:t>← q + 1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end</a:t>
            </a:r>
            <a:r>
              <a:rPr lang="es-ES_tradnl" b="1" dirty="0" smtClean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if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if</a:t>
            </a:r>
            <a:r>
              <a:rPr lang="es-ES_tradnl" dirty="0" smtClean="0">
                <a:latin typeface="Consolas"/>
                <a:cs typeface="Consolas"/>
              </a:rPr>
              <a:t> </a:t>
            </a:r>
            <a:r>
              <a:rPr lang="es-ES_tradnl" dirty="0">
                <a:latin typeface="Consolas"/>
                <a:cs typeface="Consolas"/>
              </a:rPr>
              <a:t>q = m  </a:t>
            </a:r>
            <a:r>
              <a:rPr lang="es-ES_tradnl" b="1" dirty="0" err="1">
                <a:latin typeface="Consolas"/>
                <a:cs typeface="Consolas"/>
              </a:rPr>
              <a:t>then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	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i - m + 1</a:t>
            </a: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	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if</a:t>
            </a:r>
            <a:endParaRPr lang="nb-NO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>
                <a:latin typeface="Consolas"/>
                <a:cs typeface="Consolas"/>
              </a:rPr>
              <a:t>for</a:t>
            </a:r>
          </a:p>
          <a:p>
            <a:r>
              <a:rPr lang="nb-NO" b="1" dirty="0" smtClean="0">
                <a:latin typeface="Consolas"/>
                <a:cs typeface="Consolas"/>
              </a:rPr>
              <a:t>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b="1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false</a:t>
            </a:r>
          </a:p>
          <a:p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3146778"/>
            <a:ext cx="4908818" cy="846666"/>
          </a:xfrm>
          <a:prstGeom prst="rect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892385" y="2497668"/>
            <a:ext cx="399282" cy="649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291667" y="2313001"/>
            <a:ext cx="3852333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 Narrow"/>
                <a:cs typeface="Arial Narrow"/>
              </a:rPr>
              <a:t>The</a:t>
            </a:r>
            <a:r>
              <a:rPr lang="en-GB" dirty="0" smtClean="0">
                <a:latin typeface="Arial Narrow"/>
                <a:cs typeface="Arial Narrow"/>
              </a:rPr>
              <a:t> </a:t>
            </a:r>
            <a:r>
              <a:rPr lang="en-GB" b="1" dirty="0" smtClean="0">
                <a:latin typeface="Arial Narrow"/>
                <a:cs typeface="Arial Narrow"/>
              </a:rPr>
              <a:t>mismatch loop</a:t>
            </a:r>
            <a:r>
              <a:rPr lang="en-GB" dirty="0" smtClean="0">
                <a:latin typeface="Arial Narrow"/>
                <a:cs typeface="Arial Narrow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 It is activated when there is a mismatch</a:t>
            </a:r>
            <a:r>
              <a:rPr lang="en-GB" b="1" dirty="0" smtClean="0">
                <a:latin typeface="Arial Narrow"/>
                <a:cs typeface="Arial Narrow"/>
              </a:rPr>
              <a:t> </a:t>
            </a:r>
            <a:r>
              <a:rPr lang="en-GB" dirty="0" smtClean="0">
                <a:latin typeface="Arial Narrow"/>
                <a:cs typeface="Arial Narrow"/>
              </a:rPr>
              <a:t>between P and T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latin typeface="Arial Narrow"/>
                <a:cs typeface="Arial Narrow"/>
              </a:rPr>
              <a:t>It calculates where to start the next comparison (value of q)</a:t>
            </a:r>
            <a:endParaRPr lang="en-GB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4392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721555"/>
            <a:ext cx="4892385" cy="4801315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KMPmatch</a:t>
            </a:r>
            <a:r>
              <a:rPr lang="es-ES" dirty="0">
                <a:latin typeface="Consolas"/>
                <a:cs typeface="Consolas"/>
              </a:rPr>
              <a:t>(T,P)</a:t>
            </a:r>
          </a:p>
          <a:p>
            <a:r>
              <a:rPr lang="es-ES" dirty="0" smtClean="0">
                <a:latin typeface="Consolas"/>
                <a:cs typeface="Consolas"/>
              </a:rPr>
              <a:t>	n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(T); m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π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computePrefix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q </a:t>
            </a:r>
            <a:r>
              <a:rPr lang="es-ES" dirty="0">
                <a:latin typeface="Consolas"/>
                <a:cs typeface="Consolas"/>
              </a:rPr>
              <a:t>← 0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q &gt; 0 ∧ P[q] ≠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s-ES_tradnl" dirty="0" smtClean="0">
                <a:latin typeface="Consolas"/>
                <a:cs typeface="Consolas"/>
              </a:rPr>
              <a:t>			</a:t>
            </a:r>
            <a:r>
              <a:rPr lang="el-GR" dirty="0" smtClean="0">
                <a:latin typeface="Consolas"/>
                <a:cs typeface="Consolas"/>
              </a:rPr>
              <a:t>q </a:t>
            </a:r>
            <a:r>
              <a:rPr lang="el-GR" dirty="0">
                <a:latin typeface="Consolas"/>
                <a:cs typeface="Consolas"/>
              </a:rPr>
              <a:t>← π[q-1]</a:t>
            </a:r>
          </a:p>
          <a:p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		if </a:t>
            </a:r>
            <a:r>
              <a:rPr lang="en-US" dirty="0">
                <a:latin typeface="Consolas"/>
                <a:cs typeface="Consolas"/>
              </a:rPr>
              <a:t>P[q] =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s-ES_tradnl" dirty="0" smtClean="0">
                <a:latin typeface="Consolas"/>
                <a:cs typeface="Consolas"/>
              </a:rPr>
              <a:t>			q </a:t>
            </a:r>
            <a:r>
              <a:rPr lang="es-ES_tradnl" dirty="0">
                <a:latin typeface="Consolas"/>
                <a:cs typeface="Consolas"/>
              </a:rPr>
              <a:t>← q + 1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end</a:t>
            </a:r>
            <a:r>
              <a:rPr lang="es-ES_tradnl" b="1" dirty="0" smtClean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if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if</a:t>
            </a:r>
            <a:r>
              <a:rPr lang="es-ES_tradnl" dirty="0" smtClean="0">
                <a:latin typeface="Consolas"/>
                <a:cs typeface="Consolas"/>
              </a:rPr>
              <a:t> </a:t>
            </a:r>
            <a:r>
              <a:rPr lang="es-ES_tradnl" dirty="0">
                <a:latin typeface="Consolas"/>
                <a:cs typeface="Consolas"/>
              </a:rPr>
              <a:t>q = m  </a:t>
            </a:r>
            <a:r>
              <a:rPr lang="es-ES_tradnl" b="1" dirty="0" err="1">
                <a:latin typeface="Consolas"/>
                <a:cs typeface="Consolas"/>
              </a:rPr>
              <a:t>then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	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i - m + 1</a:t>
            </a: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	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if</a:t>
            </a:r>
            <a:endParaRPr lang="nb-NO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>
                <a:latin typeface="Consolas"/>
                <a:cs typeface="Consolas"/>
              </a:rPr>
              <a:t>for</a:t>
            </a:r>
          </a:p>
          <a:p>
            <a:r>
              <a:rPr lang="nb-NO" b="1" dirty="0" smtClean="0">
                <a:latin typeface="Consolas"/>
                <a:cs typeface="Consolas"/>
              </a:rPr>
              <a:t>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b="1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false</a:t>
            </a:r>
          </a:p>
          <a:p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3993444"/>
            <a:ext cx="4908818" cy="846666"/>
          </a:xfrm>
          <a:prstGeom prst="rect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892385" y="3443111"/>
            <a:ext cx="399282" cy="550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291667" y="3347113"/>
            <a:ext cx="3852333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 Narrow"/>
                <a:cs typeface="Arial Narrow"/>
              </a:rPr>
              <a:t>The match condition</a:t>
            </a:r>
            <a:r>
              <a:rPr lang="en-GB" dirty="0" smtClean="0">
                <a:latin typeface="Arial Narrow"/>
                <a:cs typeface="Arial Narrow"/>
              </a:rPr>
              <a:t>:</a:t>
            </a:r>
          </a:p>
          <a:p>
            <a:r>
              <a:rPr lang="en-GB" dirty="0" smtClean="0">
                <a:latin typeface="Arial Narrow"/>
                <a:cs typeface="Arial Narrow"/>
              </a:rPr>
              <a:t>If there is a match, q moves to the next character in P</a:t>
            </a:r>
            <a:endParaRPr lang="en-GB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014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721555"/>
            <a:ext cx="4892385" cy="4801315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KMPmatch</a:t>
            </a:r>
            <a:r>
              <a:rPr lang="es-ES" dirty="0">
                <a:latin typeface="Consolas"/>
                <a:cs typeface="Consolas"/>
              </a:rPr>
              <a:t>(T,P)</a:t>
            </a:r>
          </a:p>
          <a:p>
            <a:r>
              <a:rPr lang="es-ES" dirty="0" smtClean="0">
                <a:latin typeface="Consolas"/>
                <a:cs typeface="Consolas"/>
              </a:rPr>
              <a:t>	n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(T); m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π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computePrefix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q </a:t>
            </a:r>
            <a:r>
              <a:rPr lang="es-ES" dirty="0">
                <a:latin typeface="Consolas"/>
                <a:cs typeface="Consolas"/>
              </a:rPr>
              <a:t>← 0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q &gt; 0 ∧ P[q] ≠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s-ES_tradnl" dirty="0" smtClean="0">
                <a:latin typeface="Consolas"/>
                <a:cs typeface="Consolas"/>
              </a:rPr>
              <a:t>			</a:t>
            </a:r>
            <a:r>
              <a:rPr lang="el-GR" dirty="0" smtClean="0">
                <a:latin typeface="Consolas"/>
                <a:cs typeface="Consolas"/>
              </a:rPr>
              <a:t>q </a:t>
            </a:r>
            <a:r>
              <a:rPr lang="el-GR" dirty="0">
                <a:latin typeface="Consolas"/>
                <a:cs typeface="Consolas"/>
              </a:rPr>
              <a:t>← π[q-1]</a:t>
            </a:r>
          </a:p>
          <a:p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		if </a:t>
            </a:r>
            <a:r>
              <a:rPr lang="en-US" dirty="0">
                <a:latin typeface="Consolas"/>
                <a:cs typeface="Consolas"/>
              </a:rPr>
              <a:t>P[q] =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s-ES_tradnl" dirty="0" smtClean="0">
                <a:latin typeface="Consolas"/>
                <a:cs typeface="Consolas"/>
              </a:rPr>
              <a:t>			q </a:t>
            </a:r>
            <a:r>
              <a:rPr lang="es-ES_tradnl" dirty="0">
                <a:latin typeface="Consolas"/>
                <a:cs typeface="Consolas"/>
              </a:rPr>
              <a:t>← q + 1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end</a:t>
            </a:r>
            <a:r>
              <a:rPr lang="es-ES_tradnl" b="1" dirty="0" smtClean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if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if</a:t>
            </a:r>
            <a:r>
              <a:rPr lang="es-ES_tradnl" dirty="0" smtClean="0">
                <a:latin typeface="Consolas"/>
                <a:cs typeface="Consolas"/>
              </a:rPr>
              <a:t> </a:t>
            </a:r>
            <a:r>
              <a:rPr lang="es-ES_tradnl" dirty="0">
                <a:latin typeface="Consolas"/>
                <a:cs typeface="Consolas"/>
              </a:rPr>
              <a:t>q = m  </a:t>
            </a:r>
            <a:r>
              <a:rPr lang="es-ES_tradnl" b="1" dirty="0" err="1">
                <a:latin typeface="Consolas"/>
                <a:cs typeface="Consolas"/>
              </a:rPr>
              <a:t>then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	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i - m + 1</a:t>
            </a: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	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if</a:t>
            </a:r>
            <a:endParaRPr lang="nb-NO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>
                <a:latin typeface="Consolas"/>
                <a:cs typeface="Consolas"/>
              </a:rPr>
              <a:t>for</a:t>
            </a:r>
          </a:p>
          <a:p>
            <a:r>
              <a:rPr lang="nb-NO" b="1" dirty="0" smtClean="0">
                <a:latin typeface="Consolas"/>
                <a:cs typeface="Consolas"/>
              </a:rPr>
              <a:t>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b="1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false</a:t>
            </a:r>
          </a:p>
          <a:p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16433" y="4797776"/>
            <a:ext cx="4908818" cy="846666"/>
          </a:xfrm>
          <a:prstGeom prst="rect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>
            <a:endCxn id="15" idx="1"/>
          </p:cNvCxnSpPr>
          <p:nvPr/>
        </p:nvCxnSpPr>
        <p:spPr>
          <a:xfrm>
            <a:off x="4892385" y="4797776"/>
            <a:ext cx="382849" cy="52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275234" y="4388556"/>
            <a:ext cx="3852333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 Narrow"/>
                <a:cs typeface="Arial Narrow"/>
              </a:rPr>
              <a:t>The happy condition:</a:t>
            </a:r>
          </a:p>
          <a:p>
            <a:r>
              <a:rPr lang="en-GB" dirty="0" smtClean="0">
                <a:latin typeface="Arial Narrow"/>
                <a:cs typeface="Arial Narrow"/>
              </a:rPr>
              <a:t>If all indexes of P have been visited, then the pattern p has been found in text T</a:t>
            </a:r>
            <a:endParaRPr lang="en-GB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5746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721555"/>
            <a:ext cx="4892385" cy="4801315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KMPmatch</a:t>
            </a:r>
            <a:r>
              <a:rPr lang="es-ES" dirty="0">
                <a:latin typeface="Consolas"/>
                <a:cs typeface="Consolas"/>
              </a:rPr>
              <a:t>(T,P)</a:t>
            </a:r>
          </a:p>
          <a:p>
            <a:r>
              <a:rPr lang="es-ES" dirty="0" smtClean="0">
                <a:latin typeface="Consolas"/>
                <a:cs typeface="Consolas"/>
              </a:rPr>
              <a:t>	n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(T); m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π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computePrefix</a:t>
            </a:r>
            <a:r>
              <a:rPr lang="es-ES" dirty="0">
                <a:latin typeface="Consolas"/>
                <a:cs typeface="Consolas"/>
              </a:rPr>
              <a:t>(P)</a:t>
            </a:r>
          </a:p>
          <a:p>
            <a:r>
              <a:rPr lang="es-ES" dirty="0" smtClean="0">
                <a:latin typeface="Consolas"/>
                <a:cs typeface="Consolas"/>
              </a:rPr>
              <a:t>	q </a:t>
            </a:r>
            <a:r>
              <a:rPr lang="es-ES" dirty="0">
                <a:latin typeface="Consolas"/>
                <a:cs typeface="Consolas"/>
              </a:rPr>
              <a:t>← 0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0 ≤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n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while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q &gt; 0 ∧ P[q] ≠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s-ES_tradnl" dirty="0" smtClean="0">
                <a:latin typeface="Consolas"/>
                <a:cs typeface="Consolas"/>
              </a:rPr>
              <a:t>			</a:t>
            </a:r>
            <a:r>
              <a:rPr lang="el-GR" dirty="0" smtClean="0">
                <a:latin typeface="Consolas"/>
                <a:cs typeface="Consolas"/>
              </a:rPr>
              <a:t>q </a:t>
            </a:r>
            <a:r>
              <a:rPr lang="el-GR" dirty="0">
                <a:latin typeface="Consolas"/>
                <a:cs typeface="Consolas"/>
              </a:rPr>
              <a:t>← π[q-1]</a:t>
            </a:r>
          </a:p>
          <a:p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while</a:t>
            </a:r>
            <a:endParaRPr lang="es-ES" b="1" dirty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		if </a:t>
            </a:r>
            <a:r>
              <a:rPr lang="en-US" dirty="0">
                <a:latin typeface="Consolas"/>
                <a:cs typeface="Consolas"/>
              </a:rPr>
              <a:t>P[q] = T[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s-ES_tradnl" dirty="0" smtClean="0">
                <a:latin typeface="Consolas"/>
                <a:cs typeface="Consolas"/>
              </a:rPr>
              <a:t>			q </a:t>
            </a:r>
            <a:r>
              <a:rPr lang="es-ES_tradnl" dirty="0">
                <a:latin typeface="Consolas"/>
                <a:cs typeface="Consolas"/>
              </a:rPr>
              <a:t>← q + 1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end</a:t>
            </a:r>
            <a:r>
              <a:rPr lang="es-ES_tradnl" b="1" dirty="0" smtClean="0">
                <a:latin typeface="Consolas"/>
                <a:cs typeface="Consolas"/>
              </a:rPr>
              <a:t> </a:t>
            </a:r>
            <a:r>
              <a:rPr lang="es-ES_tradnl" b="1" dirty="0" err="1">
                <a:latin typeface="Consolas"/>
                <a:cs typeface="Consolas"/>
              </a:rPr>
              <a:t>if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es-ES_tradnl" dirty="0" smtClean="0">
                <a:latin typeface="Consolas"/>
                <a:cs typeface="Consolas"/>
              </a:rPr>
              <a:t>		</a:t>
            </a:r>
            <a:r>
              <a:rPr lang="es-ES_tradnl" b="1" dirty="0" err="1" smtClean="0">
                <a:latin typeface="Consolas"/>
                <a:cs typeface="Consolas"/>
              </a:rPr>
              <a:t>if</a:t>
            </a:r>
            <a:r>
              <a:rPr lang="es-ES_tradnl" dirty="0" smtClean="0">
                <a:latin typeface="Consolas"/>
                <a:cs typeface="Consolas"/>
              </a:rPr>
              <a:t> </a:t>
            </a:r>
            <a:r>
              <a:rPr lang="es-ES_tradnl" dirty="0">
                <a:latin typeface="Consolas"/>
                <a:cs typeface="Consolas"/>
              </a:rPr>
              <a:t>q = m  </a:t>
            </a:r>
            <a:r>
              <a:rPr lang="es-ES_tradnl" b="1" dirty="0" err="1">
                <a:latin typeface="Consolas"/>
                <a:cs typeface="Consolas"/>
              </a:rPr>
              <a:t>then</a:t>
            </a:r>
            <a:endParaRPr lang="es-ES_tradnl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	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i - m + 1</a:t>
            </a: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	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if</a:t>
            </a:r>
            <a:endParaRPr lang="nb-NO" b="1" dirty="0">
              <a:latin typeface="Consolas"/>
              <a:cs typeface="Consolas"/>
            </a:endParaRPr>
          </a:p>
          <a:p>
            <a:r>
              <a:rPr lang="nb-NO" dirty="0" smtClean="0">
                <a:latin typeface="Consolas"/>
                <a:cs typeface="Consolas"/>
              </a:rPr>
              <a:t>	</a:t>
            </a:r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>
                <a:latin typeface="Consolas"/>
                <a:cs typeface="Consolas"/>
              </a:rPr>
              <a:t>for</a:t>
            </a:r>
          </a:p>
          <a:p>
            <a:r>
              <a:rPr lang="nb-NO" b="1" dirty="0" smtClean="0">
                <a:latin typeface="Consolas"/>
                <a:cs typeface="Consolas"/>
              </a:rPr>
              <a:t>	</a:t>
            </a:r>
            <a:r>
              <a:rPr lang="nb-NO" b="1" dirty="0" err="1" smtClean="0">
                <a:latin typeface="Consolas"/>
                <a:cs typeface="Consolas"/>
              </a:rPr>
              <a:t>return</a:t>
            </a:r>
            <a:r>
              <a:rPr lang="nb-NO" b="1" dirty="0" smtClean="0">
                <a:latin typeface="Consolas"/>
                <a:cs typeface="Consolas"/>
              </a:rPr>
              <a:t> </a:t>
            </a:r>
            <a:r>
              <a:rPr lang="nb-NO" dirty="0">
                <a:latin typeface="Consolas"/>
                <a:cs typeface="Consolas"/>
              </a:rPr>
              <a:t>false</a:t>
            </a:r>
          </a:p>
          <a:p>
            <a:r>
              <a:rPr lang="nb-NO" b="1" dirty="0" smtClean="0">
                <a:latin typeface="Consolas"/>
                <a:cs typeface="Consolas"/>
              </a:rPr>
              <a:t>end </a:t>
            </a:r>
            <a:r>
              <a:rPr lang="nb-NO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62345" y="2864556"/>
            <a:ext cx="3852333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arrow"/>
                <a:cs typeface="Arial Narrow"/>
              </a:rPr>
              <a:t>For a step-by-step example of the KMP algorithm, please check on the </a:t>
            </a:r>
            <a:r>
              <a:rPr lang="en-GB" dirty="0" err="1" smtClean="0">
                <a:latin typeface="Arial Narrow"/>
                <a:cs typeface="Arial Narrow"/>
              </a:rPr>
              <a:t>KMP_Step_by_Step_Pseudocode.pptx</a:t>
            </a:r>
            <a:r>
              <a:rPr lang="en-GB" dirty="0" smtClean="0">
                <a:latin typeface="Arial Narrow"/>
                <a:cs typeface="Arial Narrow"/>
              </a:rPr>
              <a:t> available at </a:t>
            </a:r>
            <a:r>
              <a:rPr lang="en-GB" dirty="0" err="1" smtClean="0">
                <a:latin typeface="Arial Narrow"/>
                <a:cs typeface="Arial Narrow"/>
              </a:rPr>
              <a:t>learn.gold</a:t>
            </a:r>
            <a:endParaRPr lang="en-GB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6616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98222" y="1981719"/>
            <a:ext cx="651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https</a:t>
            </a:r>
            <a:r>
              <a:rPr lang="es-ES" sz="2400" dirty="0">
                <a:latin typeface="Arial Narrow"/>
                <a:cs typeface="Arial Narrow"/>
              </a:rPr>
              <a:t>://</a:t>
            </a:r>
            <a:r>
              <a:rPr lang="es-ES" sz="2400" dirty="0" err="1">
                <a:latin typeface="Arial Narrow"/>
                <a:cs typeface="Arial Narrow"/>
              </a:rPr>
              <a:t>people.ok.ubc.ca</a:t>
            </a:r>
            <a:r>
              <a:rPr lang="es-ES" sz="2400" dirty="0">
                <a:latin typeface="Arial Narrow"/>
                <a:cs typeface="Arial Narrow"/>
              </a:rPr>
              <a:t>/</a:t>
            </a:r>
            <a:r>
              <a:rPr lang="es-ES" sz="2400" dirty="0" err="1">
                <a:latin typeface="Arial Narrow"/>
                <a:cs typeface="Arial Narrow"/>
              </a:rPr>
              <a:t>ylucet</a:t>
            </a:r>
            <a:r>
              <a:rPr lang="es-ES" sz="2400" dirty="0">
                <a:latin typeface="Arial Narrow"/>
                <a:cs typeface="Arial Narrow"/>
              </a:rPr>
              <a:t>/DS/</a:t>
            </a:r>
            <a:r>
              <a:rPr lang="es-ES" sz="2400" dirty="0" err="1">
                <a:latin typeface="Arial Narrow"/>
                <a:cs typeface="Arial Narrow"/>
              </a:rPr>
              <a:t>KnuthMorrisPratt.html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Knuth-Morris-Pratt (KMP)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95222" y="1213556"/>
            <a:ext cx="309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smtClean="0">
                <a:latin typeface="Arial Narrow"/>
                <a:cs typeface="Arial Narrow"/>
              </a:rPr>
              <a:t>Dynamic visualisation:</a:t>
            </a:r>
            <a:endParaRPr lang="en-GB" sz="280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690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4422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A hash function is used to transform the pattern P into a number (</a:t>
            </a:r>
            <a:r>
              <a:rPr lang="en-GB" sz="2400" dirty="0" err="1" smtClean="0">
                <a:latin typeface="Arial Narrow"/>
                <a:cs typeface="Arial Narrow"/>
              </a:rPr>
              <a:t>hm</a:t>
            </a:r>
            <a:r>
              <a:rPr lang="en-GB" sz="2400" dirty="0" smtClean="0">
                <a:latin typeface="Arial Narrow"/>
                <a:cs typeface="Arial Narrow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same hash function is used to transform a m-character part of T to a number (</a:t>
            </a:r>
            <a:r>
              <a:rPr lang="en-GB" sz="2400" dirty="0" err="1" smtClean="0">
                <a:latin typeface="Arial Narrow"/>
                <a:cs typeface="Arial Narrow"/>
              </a:rPr>
              <a:t>hn</a:t>
            </a:r>
            <a:r>
              <a:rPr lang="en-GB" sz="2400" dirty="0" smtClean="0">
                <a:latin typeface="Arial Narrow"/>
                <a:cs typeface="Arial Narrow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If both hash codes match (</a:t>
            </a:r>
            <a:r>
              <a:rPr lang="en-GB" sz="2400" dirty="0" err="1" smtClean="0">
                <a:latin typeface="Arial Narrow"/>
                <a:cs typeface="Arial Narrow"/>
              </a:rPr>
              <a:t>hm</a:t>
            </a:r>
            <a:r>
              <a:rPr lang="en-GB" sz="2400" dirty="0" smtClean="0">
                <a:latin typeface="Arial Narrow"/>
                <a:cs typeface="Arial Narrow"/>
              </a:rPr>
              <a:t>=</a:t>
            </a:r>
            <a:r>
              <a:rPr lang="en-GB" sz="2400" dirty="0" err="1" smtClean="0">
                <a:latin typeface="Arial Narrow"/>
                <a:cs typeface="Arial Narrow"/>
              </a:rPr>
              <a:t>hn</a:t>
            </a:r>
            <a:r>
              <a:rPr lang="en-GB" sz="2400" dirty="0" smtClean="0">
                <a:latin typeface="Arial Narrow"/>
                <a:cs typeface="Arial Narrow"/>
              </a:rPr>
              <a:t>), every character of that portion is checked for possible match. Else, move to the next m-character part of T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67519"/>
              </p:ext>
            </p:extLst>
          </p:nvPr>
        </p:nvGraphicFramePr>
        <p:xfrm>
          <a:off x="530576" y="5755589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7869"/>
              </p:ext>
            </p:extLst>
          </p:nvPr>
        </p:nvGraphicFramePr>
        <p:xfrm>
          <a:off x="511216" y="4294248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36782" y="412538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965" y="5514479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192889" y="4294248"/>
            <a:ext cx="3441968" cy="923330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08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35805"/>
              </p:ext>
            </p:extLst>
          </p:nvPr>
        </p:nvGraphicFramePr>
        <p:xfrm>
          <a:off x="549939" y="2637034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68095"/>
              </p:ext>
            </p:extLst>
          </p:nvPr>
        </p:nvGraphicFramePr>
        <p:xfrm>
          <a:off x="530579" y="1175693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56145" y="1006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1328" y="2395924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8889" y="1011302"/>
            <a:ext cx="3467616" cy="1200329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0452" y="2637034"/>
            <a:ext cx="267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H(P)=97+98+97+98+99=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0029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94826"/>
              </p:ext>
            </p:extLst>
          </p:nvPr>
        </p:nvGraphicFramePr>
        <p:xfrm>
          <a:off x="549939" y="2637034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03048"/>
              </p:ext>
            </p:extLst>
          </p:nvPr>
        </p:nvGraphicFramePr>
        <p:xfrm>
          <a:off x="530579" y="1175693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56145" y="1006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1328" y="2395924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8889" y="1011302"/>
            <a:ext cx="3467616" cy="1200329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0452" y="2637034"/>
            <a:ext cx="267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H(P)=97+98+97+98+99=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0579" y="1917373"/>
            <a:ext cx="351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(T[0]…T[4])</a:t>
            </a:r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=97+98+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99+120+97=511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9942" y="3970333"/>
            <a:ext cx="419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hash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codes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equal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there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match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64375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79485"/>
              </p:ext>
            </p:extLst>
          </p:nvPr>
        </p:nvGraphicFramePr>
        <p:xfrm>
          <a:off x="549939" y="2637034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00475"/>
              </p:ext>
            </p:extLst>
          </p:nvPr>
        </p:nvGraphicFramePr>
        <p:xfrm>
          <a:off x="530579" y="1175693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56145" y="1006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1328" y="2395924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8889" y="1011302"/>
            <a:ext cx="3467616" cy="1200329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0452" y="2637034"/>
            <a:ext cx="267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H(P)=97+98+97+98+99=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0579" y="1917373"/>
            <a:ext cx="351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(T[0]…T[4])=98</a:t>
            </a:r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+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99+120+97+98=512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9942" y="3970333"/>
            <a:ext cx="419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hash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codes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equal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there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match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2208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Quiz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closed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451645"/>
            <a:ext cx="475001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smtClean="0"/>
              <a:t>120 submissions; average mark 70</a:t>
            </a:r>
            <a:endParaRPr lang="en-GB" sz="200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GB" sz="2400" smtClean="0">
                <a:sym typeface="Wingdings"/>
              </a:rPr>
              <a:t>41  students got over 90 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quiz closed at </a:t>
            </a:r>
            <a:r>
              <a:rPr lang="en-GB" sz="2400" b="1" dirty="0" smtClean="0">
                <a:latin typeface="Arial Narrow"/>
                <a:cs typeface="Arial Narrow"/>
              </a:rPr>
              <a:t>4PM on Friday 8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March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592146" y="4034567"/>
            <a:ext cx="189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Number</a:t>
            </a:r>
            <a:r>
              <a:rPr lang="es-ES" sz="1600" b="1" dirty="0" smtClean="0"/>
              <a:t> of </a:t>
            </a:r>
            <a:r>
              <a:rPr lang="es-ES" sz="1600" b="1" dirty="0" err="1" smtClean="0"/>
              <a:t>students</a:t>
            </a:r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224004" y="5926667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Mark </a:t>
            </a:r>
            <a:r>
              <a:rPr lang="es-ES" sz="1600" b="1" dirty="0" err="1" smtClean="0"/>
              <a:t>range</a:t>
            </a:r>
            <a:endParaRPr lang="es-ES" sz="1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-16433" y="826702"/>
            <a:ext cx="48264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Narrow"/>
                <a:cs typeface="Arial Narrow"/>
              </a:rPr>
              <a:t>Final </a:t>
            </a:r>
            <a:r>
              <a:rPr lang="es-ES" sz="3200" dirty="0" err="1" smtClean="0">
                <a:latin typeface="Arial Narrow"/>
                <a:cs typeface="Arial Narrow"/>
              </a:rPr>
              <a:t>marks</a:t>
            </a:r>
            <a:r>
              <a:rPr lang="es-ES" sz="3200" dirty="0" smtClean="0">
                <a:latin typeface="Arial Narrow"/>
                <a:cs typeface="Arial Narrow"/>
              </a:rPr>
              <a:t>: 30+70*(score/10)</a:t>
            </a:r>
            <a:r>
              <a:rPr lang="es-ES" sz="3200" baseline="30000" dirty="0" smtClean="0">
                <a:latin typeface="Arial Narrow"/>
                <a:cs typeface="Arial Narrow"/>
              </a:rPr>
              <a:t>2</a:t>
            </a:r>
            <a:endParaRPr lang="es-ES" sz="3200" dirty="0" smtClean="0">
              <a:latin typeface="Arial Narrow"/>
              <a:cs typeface="Arial Narrow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104209"/>
              </p:ext>
            </p:extLst>
          </p:nvPr>
        </p:nvGraphicFramePr>
        <p:xfrm>
          <a:off x="1848554" y="2445535"/>
          <a:ext cx="5235224" cy="348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40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48163"/>
              </p:ext>
            </p:extLst>
          </p:nvPr>
        </p:nvGraphicFramePr>
        <p:xfrm>
          <a:off x="549939" y="2637034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86793"/>
              </p:ext>
            </p:extLst>
          </p:nvPr>
        </p:nvGraphicFramePr>
        <p:xfrm>
          <a:off x="530579" y="1175693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56145" y="1006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1328" y="2395924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8889" y="1011302"/>
            <a:ext cx="3467616" cy="1200329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0452" y="2637034"/>
            <a:ext cx="267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H(P)=97+98+97+98+99=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0579" y="1917373"/>
            <a:ext cx="351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(T[0]…T[4])=99+120+97+98+97=511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9942" y="3970333"/>
            <a:ext cx="419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hash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codes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equal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there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match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9626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73624"/>
              </p:ext>
            </p:extLst>
          </p:nvPr>
        </p:nvGraphicFramePr>
        <p:xfrm>
          <a:off x="549939" y="2637034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95554"/>
              </p:ext>
            </p:extLst>
          </p:nvPr>
        </p:nvGraphicFramePr>
        <p:xfrm>
          <a:off x="530579" y="1175693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56145" y="1006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1328" y="2395924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8889" y="1011302"/>
            <a:ext cx="3467616" cy="1200329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0452" y="2637034"/>
            <a:ext cx="267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H(P)=97+98+97+98+99=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0579" y="1917373"/>
            <a:ext cx="3607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(T[0]…T[4])=120+97+98+97+98=510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9942" y="3970333"/>
            <a:ext cx="419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hash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codes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equal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there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not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match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0514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81716"/>
              </p:ext>
            </p:extLst>
          </p:nvPr>
        </p:nvGraphicFramePr>
        <p:xfrm>
          <a:off x="549939" y="2637034"/>
          <a:ext cx="136027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55"/>
                <a:gridCol w="272055"/>
                <a:gridCol w="272055"/>
                <a:gridCol w="272055"/>
                <a:gridCol w="272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93676"/>
              </p:ext>
            </p:extLst>
          </p:nvPr>
        </p:nvGraphicFramePr>
        <p:xfrm>
          <a:off x="530579" y="1175693"/>
          <a:ext cx="24948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  <a:gridCol w="24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x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rial Narrow"/>
                          <a:cs typeface="Arial Narrow"/>
                        </a:rPr>
                        <a:t>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 marL="36000" marR="360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E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56145" y="100683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1328" y="2395924"/>
            <a:ext cx="27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8889" y="1011302"/>
            <a:ext cx="3467616" cy="1200329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/>
              <a:t>Hash </a:t>
            </a:r>
            <a:r>
              <a:rPr lang="es-ES" b="1" dirty="0" err="1" smtClean="0"/>
              <a:t>function</a:t>
            </a:r>
            <a:r>
              <a:rPr lang="es-ES" b="1" dirty="0" smtClean="0"/>
              <a:t>:  </a:t>
            </a:r>
            <a:r>
              <a:rPr lang="es-ES" dirty="0" smtClean="0"/>
              <a:t>Sum of ASCII </a:t>
            </a:r>
            <a:r>
              <a:rPr lang="es-ES" dirty="0" err="1" smtClean="0"/>
              <a:t>codes</a:t>
            </a:r>
            <a:endParaRPr lang="es-ES" dirty="0" smtClean="0"/>
          </a:p>
          <a:p>
            <a:r>
              <a:rPr lang="es-ES" dirty="0" smtClean="0"/>
              <a:t>a: 97		b: 98	c: 99</a:t>
            </a:r>
          </a:p>
          <a:p>
            <a:r>
              <a:rPr lang="es-ES" dirty="0"/>
              <a:t>d</a:t>
            </a:r>
            <a:r>
              <a:rPr lang="es-ES" dirty="0" smtClean="0"/>
              <a:t>:100	x:120</a:t>
            </a:r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40452" y="2637034"/>
            <a:ext cx="267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H(P)=97+98+97+98+99=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0579" y="1917373"/>
            <a:ext cx="341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DIN Condensed Bold"/>
                <a:cs typeface="DIN Condensed Bold"/>
              </a:rPr>
              <a:t>H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(T[0]…T[4])=97+98+97+98+99=489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9942" y="3970333"/>
            <a:ext cx="7596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hash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codes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equal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there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is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 POTENTIAL match.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Now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we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check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character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by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character</a:t>
            </a:r>
            <a:r>
              <a:rPr lang="es-ES" sz="2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.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5065889"/>
            <a:ext cx="914399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Normally used hashing functions: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Modular add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Exclusive OR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Modular </a:t>
            </a:r>
            <a:r>
              <a:rPr lang="en-GB" sz="2000" dirty="0" err="1" smtClean="0">
                <a:latin typeface="Arial Narrow"/>
                <a:cs typeface="Arial Narrow"/>
              </a:rPr>
              <a:t>Polinomial</a:t>
            </a:r>
            <a:endParaRPr lang="en-GB" sz="20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0131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Rabin-Karp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227666"/>
            <a:ext cx="916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>
              <a:latin typeface="Arial Narrow"/>
              <a:cs typeface="Arial Narrow"/>
            </a:endParaRPr>
          </a:p>
          <a:p>
            <a:pPr algn="ctr"/>
            <a:r>
              <a:rPr lang="en-GB" sz="2400" dirty="0" smtClean="0">
                <a:latin typeface="Arial Narrow"/>
                <a:cs typeface="Arial Narrow"/>
              </a:rPr>
              <a:t>Very detailed explanation of Robin-Karp Algorithm and the rolling hashing function:</a:t>
            </a:r>
          </a:p>
          <a:p>
            <a:pPr algn="ctr"/>
            <a:r>
              <a:rPr lang="en-GB" sz="2400" dirty="0">
                <a:latin typeface="Arial Narrow"/>
                <a:cs typeface="Arial Narrow"/>
              </a:rPr>
              <a:t>https://</a:t>
            </a:r>
            <a:r>
              <a:rPr lang="en-GB" sz="2400" dirty="0" err="1">
                <a:latin typeface="Arial Narrow"/>
                <a:cs typeface="Arial Narrow"/>
              </a:rPr>
              <a:t>www.youtube.com</a:t>
            </a:r>
            <a:r>
              <a:rPr lang="en-GB" sz="2400" dirty="0">
                <a:latin typeface="Arial Narrow"/>
                <a:cs typeface="Arial Narrow"/>
              </a:rPr>
              <a:t>/</a:t>
            </a:r>
            <a:r>
              <a:rPr lang="en-GB" sz="2400" dirty="0" err="1">
                <a:latin typeface="Arial Narrow"/>
                <a:cs typeface="Arial Narrow"/>
              </a:rPr>
              <a:t>watch?v</a:t>
            </a:r>
            <a:r>
              <a:rPr lang="en-GB" sz="2400" dirty="0">
                <a:latin typeface="Arial Narrow"/>
                <a:cs typeface="Arial Narrow"/>
              </a:rPr>
              <a:t>=qQ8vS2btsxI</a:t>
            </a:r>
          </a:p>
        </p:txBody>
      </p:sp>
    </p:spTree>
    <p:extLst>
      <p:ext uri="{BB962C8B-B14F-4D97-AF65-F5344CB8AC3E}">
        <p14:creationId xmlns:p14="http://schemas.microsoft.com/office/powerpoint/2010/main" val="232083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Boyer-Moore Algorithm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044223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It starts checking from the end of text T</a:t>
            </a:r>
          </a:p>
          <a:p>
            <a:pPr marL="285750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Skips position based on the information already collected by previous matches/mismatches</a:t>
            </a:r>
          </a:p>
          <a:p>
            <a:pPr marL="285750" indent="-285750">
              <a:buFont typeface="Arial"/>
              <a:buChar char="•"/>
            </a:pPr>
            <a:endParaRPr lang="en-GB" sz="24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Dynamic visualization of the algorithm:</a:t>
            </a:r>
          </a:p>
          <a:p>
            <a:r>
              <a:rPr lang="en-GB" sz="2400" dirty="0">
                <a:latin typeface="Arial Narrow"/>
                <a:cs typeface="Arial Narrow"/>
              </a:rPr>
              <a:t>https://</a:t>
            </a:r>
            <a:r>
              <a:rPr lang="en-GB" sz="2400" dirty="0" err="1">
                <a:latin typeface="Arial Narrow"/>
                <a:cs typeface="Arial Narrow"/>
              </a:rPr>
              <a:t>people.ok.ubc.ca</a:t>
            </a:r>
            <a:r>
              <a:rPr lang="en-GB" sz="2400" dirty="0">
                <a:latin typeface="Arial Narrow"/>
                <a:cs typeface="Arial Narrow"/>
              </a:rPr>
              <a:t>/</a:t>
            </a:r>
            <a:r>
              <a:rPr lang="en-GB" sz="2400" dirty="0" err="1">
                <a:latin typeface="Arial Narrow"/>
                <a:cs typeface="Arial Narrow"/>
              </a:rPr>
              <a:t>ylucet</a:t>
            </a:r>
            <a:r>
              <a:rPr lang="en-GB" sz="2400" dirty="0">
                <a:latin typeface="Arial Narrow"/>
                <a:cs typeface="Arial Narrow"/>
              </a:rPr>
              <a:t>/DS/</a:t>
            </a:r>
            <a:r>
              <a:rPr lang="en-GB" sz="2400" dirty="0" err="1">
                <a:latin typeface="Arial Narrow"/>
                <a:cs typeface="Arial Narrow"/>
              </a:rPr>
              <a:t>BoyerMoore.html</a:t>
            </a:r>
            <a:endParaRPr lang="en-GB" sz="24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3458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Kahoot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!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43212"/>
            <a:ext cx="88392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6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595780"/>
            <a:ext cx="65966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Review of last week</a:t>
            </a:r>
            <a:endParaRPr lang="en-GB" sz="3200" b="1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Remembering string matching algorithms </a:t>
            </a:r>
          </a:p>
          <a:p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Tries</a:t>
            </a:r>
          </a:p>
          <a:p>
            <a:pPr marL="285750" indent="-285750">
              <a:buFont typeface="Arial"/>
              <a:buChar char="•"/>
            </a:pPr>
            <a:endParaRPr lang="en-GB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Suffix trees</a:t>
            </a:r>
          </a:p>
          <a:p>
            <a:endParaRPr lang="en-GB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1346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Trie (1959)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341782"/>
            <a:ext cx="916043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The word comes from “re</a:t>
            </a:r>
            <a:r>
              <a:rPr lang="en-GB" sz="2800" dirty="0" smtClean="0">
                <a:solidFill>
                  <a:srgbClr val="FF0000"/>
                </a:solidFill>
                <a:latin typeface="Arial Narrow"/>
                <a:cs typeface="Arial Narrow"/>
              </a:rPr>
              <a:t>trie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val”</a:t>
            </a:r>
          </a:p>
          <a:p>
            <a:pPr marL="285750" indent="-285750"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But, it is pronounced as the word “try” to distinguish it from “tree”</a:t>
            </a:r>
            <a:endParaRPr lang="en-GB" sz="2800" b="1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A tree-like data structure where </a:t>
            </a:r>
            <a:r>
              <a:rPr lang="en-GB" sz="2800" dirty="0" smtClean="0">
                <a:solidFill>
                  <a:srgbClr val="FF0000"/>
                </a:solidFill>
                <a:latin typeface="Arial Narrow"/>
                <a:cs typeface="Arial Narrow"/>
              </a:rPr>
              <a:t>each node stores a letter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of an alphabet and </a:t>
            </a:r>
            <a:r>
              <a:rPr lang="en-GB" sz="2800" dirty="0" smtClean="0">
                <a:solidFill>
                  <a:srgbClr val="FF0000"/>
                </a:solidFill>
                <a:latin typeface="Arial Narrow"/>
                <a:cs typeface="Arial Narrow"/>
              </a:rPr>
              <a:t>each path </a:t>
            </a:r>
            <a:r>
              <a:rPr lang="en-GB" sz="2400" dirty="0" smtClean="0">
                <a:latin typeface="Arial Narrow"/>
                <a:cs typeface="Arial Narrow"/>
              </a:rPr>
              <a:t>(</a:t>
            </a:r>
            <a:r>
              <a:rPr lang="en-GB" sz="2400" dirty="0" smtClean="0">
                <a:solidFill>
                  <a:srgbClr val="000000"/>
                </a:solidFill>
                <a:latin typeface="Arial Narrow"/>
                <a:cs typeface="Arial Narrow"/>
              </a:rPr>
              <a:t>starting in a child of root and ending in a leaf)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Arial Narrow"/>
                <a:cs typeface="Arial Narrow"/>
              </a:rPr>
              <a:t>is a word </a:t>
            </a:r>
          </a:p>
          <a:p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9257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Trie: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073671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A, C, G, T </a:t>
            </a: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A, AA, G, TC, TT</a:t>
            </a:r>
          </a:p>
        </p:txBody>
      </p:sp>
      <p:sp>
        <p:nvSpPr>
          <p:cNvPr id="3" name="Elipse 2"/>
          <p:cNvSpPr/>
          <p:nvPr/>
        </p:nvSpPr>
        <p:spPr>
          <a:xfrm>
            <a:off x="3886340" y="2666954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394340" y="25075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67" name="Agrupar 66"/>
          <p:cNvGrpSpPr/>
          <p:nvPr/>
        </p:nvGrpSpPr>
        <p:grpSpPr>
          <a:xfrm>
            <a:off x="2867518" y="3088515"/>
            <a:ext cx="1097350" cy="910528"/>
            <a:chOff x="2508956" y="2834559"/>
            <a:chExt cx="1097350" cy="910528"/>
          </a:xfrm>
        </p:grpSpPr>
        <p:grpSp>
          <p:nvGrpSpPr>
            <p:cNvPr id="64" name="Agrupar 63"/>
            <p:cNvGrpSpPr/>
            <p:nvPr/>
          </p:nvGrpSpPr>
          <p:grpSpPr>
            <a:xfrm>
              <a:off x="2508956" y="3206423"/>
              <a:ext cx="536222" cy="538664"/>
              <a:chOff x="2508956" y="3206423"/>
              <a:chExt cx="536222" cy="53866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2508956" y="3251198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2578441" y="3206423"/>
                <a:ext cx="392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A</a:t>
                </a:r>
                <a:endParaRPr lang="es-ES" sz="2800" dirty="0"/>
              </a:p>
            </p:txBody>
          </p:sp>
        </p:grpSp>
        <p:cxnSp>
          <p:nvCxnSpPr>
            <p:cNvPr id="13" name="Conector recto de flecha 12"/>
            <p:cNvCxnSpPr>
              <a:stCxn id="3" idx="3"/>
              <a:endCxn id="9" idx="0"/>
            </p:cNvCxnSpPr>
            <p:nvPr/>
          </p:nvCxnSpPr>
          <p:spPr>
            <a:xfrm flipH="1">
              <a:off x="2774656" y="2834559"/>
              <a:ext cx="831650" cy="37186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Agrupar 67"/>
          <p:cNvGrpSpPr/>
          <p:nvPr/>
        </p:nvGrpSpPr>
        <p:grpSpPr>
          <a:xfrm>
            <a:off x="1803826" y="3926715"/>
            <a:ext cx="1142220" cy="1141950"/>
            <a:chOff x="1445264" y="3672759"/>
            <a:chExt cx="1142220" cy="1141950"/>
          </a:xfrm>
        </p:grpSpPr>
        <p:grpSp>
          <p:nvGrpSpPr>
            <p:cNvPr id="27" name="Agrupar 26"/>
            <p:cNvGrpSpPr/>
            <p:nvPr/>
          </p:nvGrpSpPr>
          <p:grpSpPr>
            <a:xfrm>
              <a:off x="1445264" y="4276045"/>
              <a:ext cx="536222" cy="538664"/>
              <a:chOff x="1445264" y="4078491"/>
              <a:chExt cx="536222" cy="538664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25" name="Conector recto de flecha 24"/>
            <p:cNvCxnSpPr>
              <a:stCxn id="6" idx="3"/>
              <a:endCxn id="23" idx="0"/>
            </p:cNvCxnSpPr>
            <p:nvPr/>
          </p:nvCxnSpPr>
          <p:spPr>
            <a:xfrm flipH="1">
              <a:off x="1726300" y="3672759"/>
              <a:ext cx="861184" cy="60328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Agrupar 69"/>
          <p:cNvGrpSpPr/>
          <p:nvPr/>
        </p:nvGrpSpPr>
        <p:grpSpPr>
          <a:xfrm>
            <a:off x="3850690" y="3160843"/>
            <a:ext cx="569050" cy="1921932"/>
            <a:chOff x="3492128" y="2906887"/>
            <a:chExt cx="569050" cy="1921932"/>
          </a:xfrm>
        </p:grpSpPr>
        <p:grpSp>
          <p:nvGrpSpPr>
            <p:cNvPr id="65" name="Agrupar 64"/>
            <p:cNvGrpSpPr/>
            <p:nvPr/>
          </p:nvGrpSpPr>
          <p:grpSpPr>
            <a:xfrm>
              <a:off x="3524956" y="3197956"/>
              <a:ext cx="536222" cy="547131"/>
              <a:chOff x="3524956" y="3197956"/>
              <a:chExt cx="536222" cy="547131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524956" y="3251198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3588938" y="3197956"/>
                <a:ext cx="411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G</a:t>
                </a:r>
              </a:p>
            </p:txBody>
          </p:sp>
        </p:grpSp>
        <p:cxnSp>
          <p:nvCxnSpPr>
            <p:cNvPr id="15" name="Conector recto de flecha 14"/>
            <p:cNvCxnSpPr>
              <a:stCxn id="3" idx="4"/>
              <a:endCxn id="10" idx="0"/>
            </p:cNvCxnSpPr>
            <p:nvPr/>
          </p:nvCxnSpPr>
          <p:spPr>
            <a:xfrm flipH="1">
              <a:off x="3794533" y="2906887"/>
              <a:ext cx="1356" cy="2910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Agrupar 33"/>
            <p:cNvGrpSpPr/>
            <p:nvPr/>
          </p:nvGrpSpPr>
          <p:grpSpPr>
            <a:xfrm>
              <a:off x="3492128" y="4290155"/>
              <a:ext cx="536222" cy="538664"/>
              <a:chOff x="1445264" y="4078491"/>
              <a:chExt cx="536222" cy="538664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37" name="Conector recto de flecha 36"/>
            <p:cNvCxnSpPr>
              <a:stCxn id="10" idx="2"/>
              <a:endCxn id="36" idx="0"/>
            </p:cNvCxnSpPr>
            <p:nvPr/>
          </p:nvCxnSpPr>
          <p:spPr>
            <a:xfrm flipH="1">
              <a:off x="3773164" y="3721176"/>
              <a:ext cx="21369" cy="56897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Agrupar 68"/>
          <p:cNvGrpSpPr/>
          <p:nvPr/>
        </p:nvGrpSpPr>
        <p:grpSpPr>
          <a:xfrm>
            <a:off x="2865107" y="3999043"/>
            <a:ext cx="547385" cy="2082799"/>
            <a:chOff x="2506545" y="3745087"/>
            <a:chExt cx="547385" cy="2082799"/>
          </a:xfrm>
        </p:grpSpPr>
        <p:grpSp>
          <p:nvGrpSpPr>
            <p:cNvPr id="30" name="Agrupar 29"/>
            <p:cNvGrpSpPr/>
            <p:nvPr/>
          </p:nvGrpSpPr>
          <p:grpSpPr>
            <a:xfrm>
              <a:off x="2517708" y="4267578"/>
              <a:ext cx="536222" cy="547131"/>
              <a:chOff x="2461264" y="4070024"/>
              <a:chExt cx="536222" cy="547131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2525246" y="4070024"/>
                <a:ext cx="392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A</a:t>
                </a:r>
                <a:endParaRPr lang="es-ES" sz="2800" dirty="0"/>
              </a:p>
            </p:txBody>
          </p:sp>
        </p:grpSp>
        <p:cxnSp>
          <p:nvCxnSpPr>
            <p:cNvPr id="31" name="Conector recto de flecha 30"/>
            <p:cNvCxnSpPr>
              <a:stCxn id="6" idx="4"/>
              <a:endCxn id="24" idx="0"/>
            </p:cNvCxnSpPr>
            <p:nvPr/>
          </p:nvCxnSpPr>
          <p:spPr>
            <a:xfrm>
              <a:off x="2777067" y="3745087"/>
              <a:ext cx="838" cy="52249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Agrupar 39"/>
            <p:cNvGrpSpPr/>
            <p:nvPr/>
          </p:nvGrpSpPr>
          <p:grpSpPr>
            <a:xfrm>
              <a:off x="2506545" y="5289222"/>
              <a:ext cx="536222" cy="538664"/>
              <a:chOff x="1445264" y="4078491"/>
              <a:chExt cx="536222" cy="538664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43" name="Conector recto de flecha 42"/>
            <p:cNvCxnSpPr/>
            <p:nvPr/>
          </p:nvCxnSpPr>
          <p:spPr>
            <a:xfrm>
              <a:off x="2773818" y="4814709"/>
              <a:ext cx="838" cy="52249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4344034" y="3088515"/>
            <a:ext cx="1187661" cy="3045459"/>
            <a:chOff x="3985472" y="2834559"/>
            <a:chExt cx="1187661" cy="3045459"/>
          </a:xfrm>
        </p:grpSpPr>
        <p:grpSp>
          <p:nvGrpSpPr>
            <p:cNvPr id="66" name="Agrupar 65"/>
            <p:cNvGrpSpPr/>
            <p:nvPr/>
          </p:nvGrpSpPr>
          <p:grpSpPr>
            <a:xfrm>
              <a:off x="4636911" y="3222976"/>
              <a:ext cx="536222" cy="523220"/>
              <a:chOff x="4636911" y="3222976"/>
              <a:chExt cx="536222" cy="523220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636911" y="3251198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4724259" y="3222976"/>
                <a:ext cx="359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T</a:t>
                </a:r>
              </a:p>
            </p:txBody>
          </p:sp>
        </p:grpSp>
        <p:cxnSp>
          <p:nvCxnSpPr>
            <p:cNvPr id="18" name="Conector recto de flecha 17"/>
            <p:cNvCxnSpPr>
              <a:stCxn id="3" idx="5"/>
              <a:endCxn id="11" idx="0"/>
            </p:cNvCxnSpPr>
            <p:nvPr/>
          </p:nvCxnSpPr>
          <p:spPr>
            <a:xfrm>
              <a:off x="3985472" y="2834559"/>
              <a:ext cx="918609" cy="3884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grupar 43"/>
            <p:cNvGrpSpPr/>
            <p:nvPr/>
          </p:nvGrpSpPr>
          <p:grpSpPr>
            <a:xfrm>
              <a:off x="4625482" y="5341354"/>
              <a:ext cx="536222" cy="538664"/>
              <a:chOff x="1445264" y="4078491"/>
              <a:chExt cx="536222" cy="538664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grpSp>
          <p:nvGrpSpPr>
            <p:cNvPr id="50" name="Agrupar 49"/>
            <p:cNvGrpSpPr/>
            <p:nvPr/>
          </p:nvGrpSpPr>
          <p:grpSpPr>
            <a:xfrm>
              <a:off x="4625482" y="4278484"/>
              <a:ext cx="536222" cy="547131"/>
              <a:chOff x="2461264" y="4070024"/>
              <a:chExt cx="536222" cy="547131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2553468" y="4070024"/>
                <a:ext cx="3761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C</a:t>
                </a:r>
                <a:endParaRPr lang="es-ES" sz="2800" dirty="0"/>
              </a:p>
            </p:txBody>
          </p:sp>
        </p:grpSp>
        <p:cxnSp>
          <p:nvCxnSpPr>
            <p:cNvPr id="53" name="Conector recto de flecha 52"/>
            <p:cNvCxnSpPr>
              <a:stCxn id="8" idx="4"/>
              <a:endCxn id="52" idx="0"/>
            </p:cNvCxnSpPr>
            <p:nvPr/>
          </p:nvCxnSpPr>
          <p:spPr>
            <a:xfrm>
              <a:off x="4905022" y="3745087"/>
              <a:ext cx="727" cy="53339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H="1">
              <a:off x="4884380" y="4828819"/>
              <a:ext cx="21369" cy="56897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5453167" y="3926715"/>
            <a:ext cx="1218062" cy="2207415"/>
            <a:chOff x="5094605" y="3672759"/>
            <a:chExt cx="1218062" cy="2207415"/>
          </a:xfrm>
        </p:grpSpPr>
        <p:grpSp>
          <p:nvGrpSpPr>
            <p:cNvPr id="47" name="Agrupar 46"/>
            <p:cNvGrpSpPr/>
            <p:nvPr/>
          </p:nvGrpSpPr>
          <p:grpSpPr>
            <a:xfrm>
              <a:off x="5776445" y="4281688"/>
              <a:ext cx="536222" cy="547131"/>
              <a:chOff x="2461264" y="4070024"/>
              <a:chExt cx="536222" cy="547131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2553468" y="4070024"/>
                <a:ext cx="359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T</a:t>
                </a:r>
              </a:p>
            </p:txBody>
          </p:sp>
        </p:grpSp>
        <p:cxnSp>
          <p:nvCxnSpPr>
            <p:cNvPr id="56" name="Conector recto de flecha 55"/>
            <p:cNvCxnSpPr>
              <a:stCxn id="8" idx="5"/>
              <a:endCxn id="49" idx="0"/>
            </p:cNvCxnSpPr>
            <p:nvPr/>
          </p:nvCxnSpPr>
          <p:spPr>
            <a:xfrm>
              <a:off x="5094605" y="3672759"/>
              <a:ext cx="953866" cy="60892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Agrupar 58"/>
            <p:cNvGrpSpPr/>
            <p:nvPr/>
          </p:nvGrpSpPr>
          <p:grpSpPr>
            <a:xfrm>
              <a:off x="5752138" y="5341510"/>
              <a:ext cx="536222" cy="538664"/>
              <a:chOff x="1445264" y="4078491"/>
              <a:chExt cx="536222" cy="538664"/>
            </a:xfrm>
          </p:grpSpPr>
          <p:sp>
            <p:nvSpPr>
              <p:cNvPr id="60" name="Elipse 59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CuadroTexto 60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63" name="Conector recto de flecha 62"/>
            <p:cNvCxnSpPr/>
            <p:nvPr/>
          </p:nvCxnSpPr>
          <p:spPr>
            <a:xfrm flipH="1">
              <a:off x="6026215" y="4828819"/>
              <a:ext cx="21369" cy="56897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574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63480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a,b,c,d,e,f,g,h,I,j,k,l,m,n,o,p,q,r,s,t,u,v,w,x,y,z</a:t>
            </a: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monkey, money, moon, monk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92222" y="12798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2271889" y="1117587"/>
            <a:ext cx="973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3584222" y="1402282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25"/>
          <p:cNvGrpSpPr/>
          <p:nvPr/>
        </p:nvGrpSpPr>
        <p:grpSpPr>
          <a:xfrm>
            <a:off x="3584222" y="1896171"/>
            <a:ext cx="536222" cy="718261"/>
            <a:chOff x="3584222" y="1896171"/>
            <a:chExt cx="536222" cy="718261"/>
          </a:xfrm>
        </p:grpSpPr>
        <p:grpSp>
          <p:nvGrpSpPr>
            <p:cNvPr id="30" name="Agrupar 29"/>
            <p:cNvGrpSpPr/>
            <p:nvPr/>
          </p:nvGrpSpPr>
          <p:grpSpPr>
            <a:xfrm>
              <a:off x="3584222" y="2067301"/>
              <a:ext cx="536222" cy="547131"/>
              <a:chOff x="2461264" y="4070024"/>
              <a:chExt cx="536222" cy="547131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2497024" y="4070024"/>
                <a:ext cx="471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m</a:t>
                </a:r>
              </a:p>
            </p:txBody>
          </p:sp>
        </p:grpSp>
        <p:cxnSp>
          <p:nvCxnSpPr>
            <p:cNvPr id="88" name="Conector recto de flecha 87"/>
            <p:cNvCxnSpPr/>
            <p:nvPr/>
          </p:nvCxnSpPr>
          <p:spPr>
            <a:xfrm>
              <a:off x="3852333" y="18961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3584222" y="2614432"/>
            <a:ext cx="536222" cy="704150"/>
            <a:chOff x="3584222" y="2614432"/>
            <a:chExt cx="536222" cy="704150"/>
          </a:xfrm>
        </p:grpSpPr>
        <p:grpSp>
          <p:nvGrpSpPr>
            <p:cNvPr id="58" name="Agrupar 57"/>
            <p:cNvGrpSpPr/>
            <p:nvPr/>
          </p:nvGrpSpPr>
          <p:grpSpPr>
            <a:xfrm>
              <a:off x="3584222" y="2771451"/>
              <a:ext cx="536222" cy="547131"/>
              <a:chOff x="2461264" y="4070024"/>
              <a:chExt cx="536222" cy="54713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2539357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89" name="Conector recto de flecha 88"/>
            <p:cNvCxnSpPr/>
            <p:nvPr/>
          </p:nvCxnSpPr>
          <p:spPr>
            <a:xfrm>
              <a:off x="3864213" y="261443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3526849" y="3318582"/>
            <a:ext cx="579484" cy="3440641"/>
            <a:chOff x="3526849" y="3318582"/>
            <a:chExt cx="579484" cy="3440641"/>
          </a:xfrm>
        </p:grpSpPr>
        <p:grpSp>
          <p:nvGrpSpPr>
            <p:cNvPr id="40" name="Agrupar 39"/>
            <p:cNvGrpSpPr/>
            <p:nvPr/>
          </p:nvGrpSpPr>
          <p:grpSpPr>
            <a:xfrm>
              <a:off x="3526849" y="6220559"/>
              <a:ext cx="536222" cy="538664"/>
              <a:chOff x="1445264" y="4078491"/>
              <a:chExt cx="536222" cy="538664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CuadroTexto 41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grpSp>
          <p:nvGrpSpPr>
            <p:cNvPr id="75" name="Agrupar 74"/>
            <p:cNvGrpSpPr/>
            <p:nvPr/>
          </p:nvGrpSpPr>
          <p:grpSpPr>
            <a:xfrm>
              <a:off x="3570111" y="3455071"/>
              <a:ext cx="536222" cy="547131"/>
              <a:chOff x="2461264" y="4070024"/>
              <a:chExt cx="536222" cy="547131"/>
            </a:xfrm>
          </p:grpSpPr>
          <p:sp>
            <p:nvSpPr>
              <p:cNvPr id="76" name="Elipse 75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2525246" y="4070024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n</a:t>
                </a:r>
                <a:endParaRPr lang="es-ES" sz="2800" dirty="0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3570111" y="4137379"/>
              <a:ext cx="536222" cy="547131"/>
              <a:chOff x="2461264" y="4070024"/>
              <a:chExt cx="536222" cy="547131"/>
            </a:xfrm>
          </p:grpSpPr>
          <p:sp>
            <p:nvSpPr>
              <p:cNvPr id="79" name="Elipse 78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2539357" y="4070024"/>
                <a:ext cx="34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k</a:t>
                </a:r>
                <a:endParaRPr lang="es-ES" sz="2800" dirty="0"/>
              </a:p>
            </p:txBody>
          </p:sp>
        </p:grpSp>
        <p:grpSp>
          <p:nvGrpSpPr>
            <p:cNvPr id="81" name="Agrupar 80"/>
            <p:cNvGrpSpPr/>
            <p:nvPr/>
          </p:nvGrpSpPr>
          <p:grpSpPr>
            <a:xfrm>
              <a:off x="3550348" y="4815345"/>
              <a:ext cx="536222" cy="547131"/>
              <a:chOff x="2461264" y="4070024"/>
              <a:chExt cx="536222" cy="547131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CuadroTexto 82"/>
              <p:cNvSpPr txBox="1"/>
              <p:nvPr/>
            </p:nvSpPr>
            <p:spPr>
              <a:xfrm>
                <a:off x="2539357" y="4070024"/>
                <a:ext cx="363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e</a:t>
                </a:r>
                <a:endParaRPr lang="es-ES" sz="2800" dirty="0"/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3541889" y="5509698"/>
              <a:ext cx="536222" cy="547131"/>
              <a:chOff x="2461264" y="4070024"/>
              <a:chExt cx="536222" cy="547131"/>
            </a:xfrm>
          </p:grpSpPr>
          <p:sp>
            <p:nvSpPr>
              <p:cNvPr id="85" name="Elipse 84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2553468" y="4070024"/>
                <a:ext cx="351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y</a:t>
                </a:r>
                <a:endParaRPr lang="es-ES" sz="2800" dirty="0"/>
              </a:p>
            </p:txBody>
          </p:sp>
        </p:grpSp>
        <p:cxnSp>
          <p:nvCxnSpPr>
            <p:cNvPr id="90" name="Conector recto de flecha 89"/>
            <p:cNvCxnSpPr/>
            <p:nvPr/>
          </p:nvCxnSpPr>
          <p:spPr>
            <a:xfrm>
              <a:off x="3846701" y="331858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/>
            <p:nvPr/>
          </p:nvCxnSpPr>
          <p:spPr>
            <a:xfrm>
              <a:off x="3841069" y="3994037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3824617" y="46845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/>
            <p:nvPr/>
          </p:nvCxnSpPr>
          <p:spPr>
            <a:xfrm>
              <a:off x="3821072" y="5366787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/>
            <p:nvPr/>
          </p:nvCxnSpPr>
          <p:spPr>
            <a:xfrm>
              <a:off x="3817671" y="604613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280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Big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Integers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Lab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Submission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still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open)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05" y="1734234"/>
            <a:ext cx="9161482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/>
              <a:t>47 students have already made a submission. Average mark so far: 59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ym typeface="Wingdings"/>
              </a:rPr>
              <a:t>7</a:t>
            </a:r>
            <a:r>
              <a:rPr lang="en-GB" sz="2400" dirty="0" smtClean="0">
                <a:sym typeface="Wingdings"/>
              </a:rPr>
              <a:t> students already over 90 </a:t>
            </a:r>
            <a:endParaRPr lang="en-GB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lab submission closes at </a:t>
            </a:r>
            <a:r>
              <a:rPr lang="en-GB" sz="2400" b="1" dirty="0" smtClean="0">
                <a:latin typeface="Arial Narrow"/>
                <a:cs typeface="Arial Narrow"/>
              </a:rPr>
              <a:t>4PM on Friday 15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March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592146" y="4034567"/>
            <a:ext cx="189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Number</a:t>
            </a:r>
            <a:r>
              <a:rPr lang="es-ES" sz="1600" b="1" dirty="0" smtClean="0"/>
              <a:t> of </a:t>
            </a:r>
            <a:r>
              <a:rPr lang="es-ES" sz="1600" b="1" dirty="0" err="1" smtClean="0"/>
              <a:t>students</a:t>
            </a:r>
            <a:endParaRPr lang="es-ES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139545" y="5966623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Mark </a:t>
            </a:r>
            <a:r>
              <a:rPr lang="es-ES" sz="1600" b="1" dirty="0" err="1" smtClean="0"/>
              <a:t>range</a:t>
            </a:r>
            <a:endParaRPr lang="es-ES" sz="1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6638" y="1117388"/>
            <a:ext cx="343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By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Sunday</a:t>
            </a:r>
            <a:r>
              <a:rPr lang="es-ES" sz="2400" dirty="0" smtClean="0">
                <a:latin typeface="Arial Narrow"/>
                <a:cs typeface="Arial Narrow"/>
              </a:rPr>
              <a:t> 10th </a:t>
            </a:r>
            <a:r>
              <a:rPr lang="es-ES" sz="2400" dirty="0" err="1" smtClean="0">
                <a:latin typeface="Arial Narrow"/>
                <a:cs typeface="Arial Narrow"/>
              </a:rPr>
              <a:t>March</a:t>
            </a:r>
            <a:r>
              <a:rPr lang="es-ES" sz="2400" dirty="0" smtClean="0">
                <a:latin typeface="Arial Narrow"/>
                <a:cs typeface="Arial Narrow"/>
              </a:rPr>
              <a:t>, 9am:</a:t>
            </a:r>
            <a:endParaRPr lang="es-ES" sz="2400" dirty="0">
              <a:latin typeface="Arial Narrow"/>
              <a:cs typeface="Arial Narrow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746805"/>
              </p:ext>
            </p:extLst>
          </p:nvPr>
        </p:nvGraphicFramePr>
        <p:xfrm>
          <a:off x="1853544" y="2748843"/>
          <a:ext cx="5357233" cy="321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9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63480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a,b,c,d,e,f,g,h,I,j,k,l,m,n,o,p,q,r,s,t,u,v,w,x,y,z</a:t>
            </a: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monkey, money, moon, monk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92222" y="12798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3498627" y="1061143"/>
            <a:ext cx="78800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3584222" y="1402282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25"/>
          <p:cNvGrpSpPr/>
          <p:nvPr/>
        </p:nvGrpSpPr>
        <p:grpSpPr>
          <a:xfrm>
            <a:off x="3584222" y="1896171"/>
            <a:ext cx="536222" cy="718261"/>
            <a:chOff x="3584222" y="1896171"/>
            <a:chExt cx="536222" cy="718261"/>
          </a:xfrm>
        </p:grpSpPr>
        <p:grpSp>
          <p:nvGrpSpPr>
            <p:cNvPr id="30" name="Agrupar 29"/>
            <p:cNvGrpSpPr/>
            <p:nvPr/>
          </p:nvGrpSpPr>
          <p:grpSpPr>
            <a:xfrm>
              <a:off x="3584222" y="2067301"/>
              <a:ext cx="536222" cy="547131"/>
              <a:chOff x="2461264" y="4070024"/>
              <a:chExt cx="536222" cy="547131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2497024" y="4070024"/>
                <a:ext cx="471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m</a:t>
                </a:r>
              </a:p>
            </p:txBody>
          </p:sp>
        </p:grpSp>
        <p:cxnSp>
          <p:nvCxnSpPr>
            <p:cNvPr id="88" name="Conector recto de flecha 87"/>
            <p:cNvCxnSpPr/>
            <p:nvPr/>
          </p:nvCxnSpPr>
          <p:spPr>
            <a:xfrm>
              <a:off x="3852333" y="18961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3584222" y="2614432"/>
            <a:ext cx="536222" cy="704150"/>
            <a:chOff x="3584222" y="2614432"/>
            <a:chExt cx="536222" cy="704150"/>
          </a:xfrm>
        </p:grpSpPr>
        <p:grpSp>
          <p:nvGrpSpPr>
            <p:cNvPr id="58" name="Agrupar 57"/>
            <p:cNvGrpSpPr/>
            <p:nvPr/>
          </p:nvGrpSpPr>
          <p:grpSpPr>
            <a:xfrm>
              <a:off x="3584222" y="2771451"/>
              <a:ext cx="536222" cy="547131"/>
              <a:chOff x="2461264" y="4070024"/>
              <a:chExt cx="536222" cy="54713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2539357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89" name="Conector recto de flecha 88"/>
            <p:cNvCxnSpPr/>
            <p:nvPr/>
          </p:nvCxnSpPr>
          <p:spPr>
            <a:xfrm>
              <a:off x="3864213" y="261443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/>
          <p:cNvGrpSpPr/>
          <p:nvPr/>
        </p:nvGrpSpPr>
        <p:grpSpPr>
          <a:xfrm>
            <a:off x="3526849" y="6220559"/>
            <a:ext cx="536222" cy="538664"/>
            <a:chOff x="1445264" y="4078491"/>
            <a:chExt cx="536222" cy="538664"/>
          </a:xfrm>
        </p:grpSpPr>
        <p:sp>
          <p:nvSpPr>
            <p:cNvPr id="41" name="Elipse 40"/>
            <p:cNvSpPr/>
            <p:nvPr/>
          </p:nvSpPr>
          <p:spPr>
            <a:xfrm>
              <a:off x="1445264" y="4123266"/>
              <a:ext cx="536222" cy="49388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542971" y="40784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$</a:t>
              </a: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3570111" y="3455071"/>
            <a:ext cx="536222" cy="547131"/>
            <a:chOff x="2461264" y="4070024"/>
            <a:chExt cx="536222" cy="547131"/>
          </a:xfrm>
        </p:grpSpPr>
        <p:sp>
          <p:nvSpPr>
            <p:cNvPr id="76" name="Elipse 7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2525246" y="4070024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n</a:t>
              </a:r>
              <a:endParaRPr lang="es-ES" sz="2800" dirty="0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3570111" y="4137379"/>
            <a:ext cx="536222" cy="547131"/>
            <a:chOff x="2461264" y="4070024"/>
            <a:chExt cx="536222" cy="547131"/>
          </a:xfrm>
        </p:grpSpPr>
        <p:sp>
          <p:nvSpPr>
            <p:cNvPr id="79" name="Elipse 7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539357" y="4070024"/>
              <a:ext cx="347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k</a:t>
              </a:r>
              <a:endParaRPr lang="es-ES" sz="28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3550348" y="4815345"/>
            <a:ext cx="536222" cy="547131"/>
            <a:chOff x="2461264" y="4070024"/>
            <a:chExt cx="536222" cy="547131"/>
          </a:xfrm>
        </p:grpSpPr>
        <p:sp>
          <p:nvSpPr>
            <p:cNvPr id="82" name="Elipse 8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2539357" y="4070024"/>
              <a:ext cx="363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e</a:t>
              </a:r>
              <a:endParaRPr lang="es-ES" sz="2800" dirty="0"/>
            </a:p>
          </p:txBody>
        </p:sp>
      </p:grpSp>
      <p:grpSp>
        <p:nvGrpSpPr>
          <p:cNvPr id="84" name="Agrupar 83"/>
          <p:cNvGrpSpPr/>
          <p:nvPr/>
        </p:nvGrpSpPr>
        <p:grpSpPr>
          <a:xfrm>
            <a:off x="3541889" y="5509698"/>
            <a:ext cx="536222" cy="547131"/>
            <a:chOff x="2461264" y="4070024"/>
            <a:chExt cx="536222" cy="547131"/>
          </a:xfrm>
        </p:grpSpPr>
        <p:sp>
          <p:nvSpPr>
            <p:cNvPr id="85" name="Elipse 8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2553468" y="4070024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y</a:t>
              </a:r>
              <a:endParaRPr lang="es-ES" sz="2800" dirty="0"/>
            </a:p>
          </p:txBody>
        </p:sp>
      </p:grpSp>
      <p:cxnSp>
        <p:nvCxnSpPr>
          <p:cNvPr id="90" name="Conector recto de flecha 89"/>
          <p:cNvCxnSpPr/>
          <p:nvPr/>
        </p:nvCxnSpPr>
        <p:spPr>
          <a:xfrm>
            <a:off x="3846701" y="3318582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841069" y="399403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3824617" y="468451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3821072" y="536678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3817671" y="604613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4027805" y="3929874"/>
            <a:ext cx="1048379" cy="779657"/>
            <a:chOff x="4027805" y="3929874"/>
            <a:chExt cx="1048379" cy="779657"/>
          </a:xfrm>
        </p:grpSpPr>
        <p:grpSp>
          <p:nvGrpSpPr>
            <p:cNvPr id="43" name="Agrupar 42"/>
            <p:cNvGrpSpPr/>
            <p:nvPr/>
          </p:nvGrpSpPr>
          <p:grpSpPr>
            <a:xfrm>
              <a:off x="4539962" y="4162400"/>
              <a:ext cx="536222" cy="547131"/>
              <a:chOff x="2461264" y="4070024"/>
              <a:chExt cx="536222" cy="547131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2539357" y="4070024"/>
                <a:ext cx="363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e</a:t>
                </a:r>
              </a:p>
            </p:txBody>
          </p:sp>
        </p:grpSp>
        <p:cxnSp>
          <p:nvCxnSpPr>
            <p:cNvPr id="46" name="Conector recto de flecha 45"/>
            <p:cNvCxnSpPr>
              <a:stCxn id="76" idx="5"/>
            </p:cNvCxnSpPr>
            <p:nvPr/>
          </p:nvCxnSpPr>
          <p:spPr>
            <a:xfrm>
              <a:off x="4027805" y="3929874"/>
              <a:ext cx="771913" cy="2857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4539962" y="4709531"/>
            <a:ext cx="536222" cy="678621"/>
            <a:chOff x="4539962" y="4709531"/>
            <a:chExt cx="536222" cy="678621"/>
          </a:xfrm>
        </p:grpSpPr>
        <p:grpSp>
          <p:nvGrpSpPr>
            <p:cNvPr id="50" name="Agrupar 49"/>
            <p:cNvGrpSpPr/>
            <p:nvPr/>
          </p:nvGrpSpPr>
          <p:grpSpPr>
            <a:xfrm>
              <a:off x="4539962" y="4841021"/>
              <a:ext cx="536222" cy="547131"/>
              <a:chOff x="2461264" y="4070024"/>
              <a:chExt cx="536222" cy="547131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2553468" y="4070024"/>
                <a:ext cx="351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y</a:t>
                </a:r>
                <a:endParaRPr lang="es-ES" sz="2800" dirty="0"/>
              </a:p>
            </p:txBody>
          </p:sp>
        </p:grpSp>
        <p:cxnSp>
          <p:nvCxnSpPr>
            <p:cNvPr id="53" name="Conector recto de flecha 52"/>
            <p:cNvCxnSpPr/>
            <p:nvPr/>
          </p:nvCxnSpPr>
          <p:spPr>
            <a:xfrm>
              <a:off x="4822223" y="470953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4512059" y="5391710"/>
            <a:ext cx="536222" cy="713093"/>
            <a:chOff x="4512059" y="5391710"/>
            <a:chExt cx="536222" cy="713093"/>
          </a:xfrm>
        </p:grpSpPr>
        <p:grpSp>
          <p:nvGrpSpPr>
            <p:cNvPr id="54" name="Agrupar 53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ipse 5"/>
          <p:cNvSpPr/>
          <p:nvPr/>
        </p:nvSpPr>
        <p:spPr>
          <a:xfrm>
            <a:off x="3555071" y="2120543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>
            <a:off x="3556000" y="2824331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Elipse 100"/>
          <p:cNvSpPr/>
          <p:nvPr/>
        </p:nvSpPr>
        <p:spPr>
          <a:xfrm>
            <a:off x="3537165" y="3517934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41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0" grpId="0" animBg="1"/>
      <p:bldP spid="1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63480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a,b,c,d,e,f,g,h,I,j,k,l,m,n,o,p,q,r,s,t,u,v,w,x,y,z</a:t>
            </a: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monkey, money, moon, monk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92222" y="12798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4370789" y="1103476"/>
            <a:ext cx="9736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3584222" y="1402282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25"/>
          <p:cNvGrpSpPr/>
          <p:nvPr/>
        </p:nvGrpSpPr>
        <p:grpSpPr>
          <a:xfrm>
            <a:off x="3584222" y="1896171"/>
            <a:ext cx="536222" cy="718261"/>
            <a:chOff x="3584222" y="1896171"/>
            <a:chExt cx="536222" cy="718261"/>
          </a:xfrm>
        </p:grpSpPr>
        <p:grpSp>
          <p:nvGrpSpPr>
            <p:cNvPr id="30" name="Agrupar 29"/>
            <p:cNvGrpSpPr/>
            <p:nvPr/>
          </p:nvGrpSpPr>
          <p:grpSpPr>
            <a:xfrm>
              <a:off x="3584222" y="2067301"/>
              <a:ext cx="536222" cy="547131"/>
              <a:chOff x="2461264" y="4070024"/>
              <a:chExt cx="536222" cy="547131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2497024" y="4070024"/>
                <a:ext cx="471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m</a:t>
                </a:r>
              </a:p>
            </p:txBody>
          </p:sp>
        </p:grpSp>
        <p:cxnSp>
          <p:nvCxnSpPr>
            <p:cNvPr id="88" name="Conector recto de flecha 87"/>
            <p:cNvCxnSpPr/>
            <p:nvPr/>
          </p:nvCxnSpPr>
          <p:spPr>
            <a:xfrm>
              <a:off x="3852333" y="18961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3584222" y="2614432"/>
            <a:ext cx="536222" cy="704150"/>
            <a:chOff x="3584222" y="2614432"/>
            <a:chExt cx="536222" cy="704150"/>
          </a:xfrm>
        </p:grpSpPr>
        <p:grpSp>
          <p:nvGrpSpPr>
            <p:cNvPr id="58" name="Agrupar 57"/>
            <p:cNvGrpSpPr/>
            <p:nvPr/>
          </p:nvGrpSpPr>
          <p:grpSpPr>
            <a:xfrm>
              <a:off x="3584222" y="2771451"/>
              <a:ext cx="536222" cy="547131"/>
              <a:chOff x="2461264" y="4070024"/>
              <a:chExt cx="536222" cy="54713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2539357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89" name="Conector recto de flecha 88"/>
            <p:cNvCxnSpPr/>
            <p:nvPr/>
          </p:nvCxnSpPr>
          <p:spPr>
            <a:xfrm>
              <a:off x="3864213" y="261443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/>
          <p:cNvGrpSpPr/>
          <p:nvPr/>
        </p:nvGrpSpPr>
        <p:grpSpPr>
          <a:xfrm>
            <a:off x="3526849" y="6220559"/>
            <a:ext cx="536222" cy="538664"/>
            <a:chOff x="1445264" y="4078491"/>
            <a:chExt cx="536222" cy="538664"/>
          </a:xfrm>
        </p:grpSpPr>
        <p:sp>
          <p:nvSpPr>
            <p:cNvPr id="41" name="Elipse 40"/>
            <p:cNvSpPr/>
            <p:nvPr/>
          </p:nvSpPr>
          <p:spPr>
            <a:xfrm>
              <a:off x="1445264" y="4123266"/>
              <a:ext cx="536222" cy="49388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542971" y="40784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$</a:t>
              </a: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3570111" y="3455071"/>
            <a:ext cx="536222" cy="547131"/>
            <a:chOff x="2461264" y="4070024"/>
            <a:chExt cx="536222" cy="547131"/>
          </a:xfrm>
        </p:grpSpPr>
        <p:sp>
          <p:nvSpPr>
            <p:cNvPr id="76" name="Elipse 7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2525246" y="4070024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n</a:t>
              </a:r>
              <a:endParaRPr lang="es-ES" sz="2800" dirty="0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3570111" y="4137379"/>
            <a:ext cx="536222" cy="547131"/>
            <a:chOff x="2461264" y="4070024"/>
            <a:chExt cx="536222" cy="547131"/>
          </a:xfrm>
        </p:grpSpPr>
        <p:sp>
          <p:nvSpPr>
            <p:cNvPr id="79" name="Elipse 7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539357" y="4070024"/>
              <a:ext cx="347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k</a:t>
              </a:r>
              <a:endParaRPr lang="es-ES" sz="28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3550348" y="4815345"/>
            <a:ext cx="536222" cy="547131"/>
            <a:chOff x="2461264" y="4070024"/>
            <a:chExt cx="536222" cy="547131"/>
          </a:xfrm>
        </p:grpSpPr>
        <p:sp>
          <p:nvSpPr>
            <p:cNvPr id="82" name="Elipse 8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2539357" y="4070024"/>
              <a:ext cx="363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e</a:t>
              </a:r>
              <a:endParaRPr lang="es-ES" sz="2800" dirty="0"/>
            </a:p>
          </p:txBody>
        </p:sp>
      </p:grpSp>
      <p:grpSp>
        <p:nvGrpSpPr>
          <p:cNvPr id="84" name="Agrupar 83"/>
          <p:cNvGrpSpPr/>
          <p:nvPr/>
        </p:nvGrpSpPr>
        <p:grpSpPr>
          <a:xfrm>
            <a:off x="3541889" y="5509698"/>
            <a:ext cx="536222" cy="547131"/>
            <a:chOff x="2461264" y="4070024"/>
            <a:chExt cx="536222" cy="547131"/>
          </a:xfrm>
        </p:grpSpPr>
        <p:sp>
          <p:nvSpPr>
            <p:cNvPr id="85" name="Elipse 8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2553468" y="4070024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y</a:t>
              </a:r>
              <a:endParaRPr lang="es-ES" sz="2800" dirty="0"/>
            </a:p>
          </p:txBody>
        </p:sp>
      </p:grpSp>
      <p:cxnSp>
        <p:nvCxnSpPr>
          <p:cNvPr id="90" name="Conector recto de flecha 89"/>
          <p:cNvCxnSpPr/>
          <p:nvPr/>
        </p:nvCxnSpPr>
        <p:spPr>
          <a:xfrm>
            <a:off x="3846701" y="3318582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841069" y="399403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3824617" y="468451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3821072" y="536678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3817671" y="604613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4027805" y="3929874"/>
            <a:ext cx="1048379" cy="779657"/>
            <a:chOff x="4027805" y="3929874"/>
            <a:chExt cx="1048379" cy="779657"/>
          </a:xfrm>
        </p:grpSpPr>
        <p:grpSp>
          <p:nvGrpSpPr>
            <p:cNvPr id="43" name="Agrupar 42"/>
            <p:cNvGrpSpPr/>
            <p:nvPr/>
          </p:nvGrpSpPr>
          <p:grpSpPr>
            <a:xfrm>
              <a:off x="4539962" y="4162400"/>
              <a:ext cx="536222" cy="547131"/>
              <a:chOff x="2461264" y="4070024"/>
              <a:chExt cx="536222" cy="547131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2539357" y="4070024"/>
                <a:ext cx="363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e</a:t>
                </a:r>
              </a:p>
            </p:txBody>
          </p:sp>
        </p:grpSp>
        <p:cxnSp>
          <p:nvCxnSpPr>
            <p:cNvPr id="46" name="Conector recto de flecha 45"/>
            <p:cNvCxnSpPr>
              <a:stCxn id="76" idx="5"/>
            </p:cNvCxnSpPr>
            <p:nvPr/>
          </p:nvCxnSpPr>
          <p:spPr>
            <a:xfrm>
              <a:off x="4027805" y="3929874"/>
              <a:ext cx="771913" cy="2857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4539962" y="4709531"/>
            <a:ext cx="536222" cy="678621"/>
            <a:chOff x="4539962" y="4709531"/>
            <a:chExt cx="536222" cy="678621"/>
          </a:xfrm>
        </p:grpSpPr>
        <p:grpSp>
          <p:nvGrpSpPr>
            <p:cNvPr id="50" name="Agrupar 49"/>
            <p:cNvGrpSpPr/>
            <p:nvPr/>
          </p:nvGrpSpPr>
          <p:grpSpPr>
            <a:xfrm>
              <a:off x="4539962" y="4841021"/>
              <a:ext cx="536222" cy="547131"/>
              <a:chOff x="2461264" y="4070024"/>
              <a:chExt cx="536222" cy="547131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2553468" y="4070024"/>
                <a:ext cx="351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y</a:t>
                </a:r>
                <a:endParaRPr lang="es-ES" sz="2800" dirty="0"/>
              </a:p>
            </p:txBody>
          </p:sp>
        </p:grpSp>
        <p:cxnSp>
          <p:nvCxnSpPr>
            <p:cNvPr id="53" name="Conector recto de flecha 52"/>
            <p:cNvCxnSpPr/>
            <p:nvPr/>
          </p:nvCxnSpPr>
          <p:spPr>
            <a:xfrm>
              <a:off x="4822223" y="470953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4512059" y="5391710"/>
            <a:ext cx="536222" cy="713093"/>
            <a:chOff x="4512059" y="5391710"/>
            <a:chExt cx="536222" cy="713093"/>
          </a:xfrm>
        </p:grpSpPr>
        <p:grpSp>
          <p:nvGrpSpPr>
            <p:cNvPr id="54" name="Agrupar 53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2119976" y="3246254"/>
            <a:ext cx="1542774" cy="787064"/>
            <a:chOff x="2119976" y="3246254"/>
            <a:chExt cx="1542774" cy="787064"/>
          </a:xfrm>
        </p:grpSpPr>
        <p:grpSp>
          <p:nvGrpSpPr>
            <p:cNvPr id="61" name="Agrupar 60"/>
            <p:cNvGrpSpPr/>
            <p:nvPr/>
          </p:nvGrpSpPr>
          <p:grpSpPr>
            <a:xfrm>
              <a:off x="2119976" y="3486187"/>
              <a:ext cx="536222" cy="547131"/>
              <a:chOff x="2104322" y="4070024"/>
              <a:chExt cx="536222" cy="547131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2104322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CuadroTexto 63"/>
              <p:cNvSpPr txBox="1"/>
              <p:nvPr/>
            </p:nvSpPr>
            <p:spPr>
              <a:xfrm>
                <a:off x="2178551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62" name="Conector recto de flecha 61"/>
            <p:cNvCxnSpPr>
              <a:stCxn id="73" idx="3"/>
              <a:endCxn id="63" idx="7"/>
            </p:cNvCxnSpPr>
            <p:nvPr/>
          </p:nvCxnSpPr>
          <p:spPr>
            <a:xfrm flipH="1">
              <a:off x="2577670" y="3246254"/>
              <a:ext cx="1085080" cy="36550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060226" y="4019058"/>
            <a:ext cx="536222" cy="690473"/>
            <a:chOff x="2469445" y="4019058"/>
            <a:chExt cx="536222" cy="690473"/>
          </a:xfrm>
        </p:grpSpPr>
        <p:grpSp>
          <p:nvGrpSpPr>
            <p:cNvPr id="69" name="Agrupar 68"/>
            <p:cNvGrpSpPr/>
            <p:nvPr/>
          </p:nvGrpSpPr>
          <p:grpSpPr>
            <a:xfrm>
              <a:off x="2469445" y="4162400"/>
              <a:ext cx="536222" cy="547131"/>
              <a:chOff x="2461264" y="4070024"/>
              <a:chExt cx="536222" cy="54713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2539357" y="4070024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n</a:t>
                </a:r>
              </a:p>
            </p:txBody>
          </p:sp>
        </p:grpSp>
        <p:cxnSp>
          <p:nvCxnSpPr>
            <p:cNvPr id="72" name="Conector recto de flecha 71"/>
            <p:cNvCxnSpPr/>
            <p:nvPr/>
          </p:nvCxnSpPr>
          <p:spPr>
            <a:xfrm>
              <a:off x="2740403" y="4019058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Agrupar 94"/>
          <p:cNvGrpSpPr/>
          <p:nvPr/>
        </p:nvGrpSpPr>
        <p:grpSpPr>
          <a:xfrm>
            <a:off x="2022269" y="4715512"/>
            <a:ext cx="536222" cy="713093"/>
            <a:chOff x="4512059" y="5391710"/>
            <a:chExt cx="536222" cy="713093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98" name="Elipse 97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97" name="Conector recto de flecha 9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Elipse 65"/>
          <p:cNvSpPr/>
          <p:nvPr/>
        </p:nvSpPr>
        <p:spPr>
          <a:xfrm>
            <a:off x="3556000" y="2120543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3553304" y="2824331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41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63480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a,b,c,d,e,f,g,h,I,j,k,l,m,n,o,p,q,r,s,t,u,v,w,x,y,z</a:t>
            </a: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monkey, money, moon, monk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92222" y="12798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5344456" y="1078063"/>
            <a:ext cx="709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3584222" y="1402282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25"/>
          <p:cNvGrpSpPr/>
          <p:nvPr/>
        </p:nvGrpSpPr>
        <p:grpSpPr>
          <a:xfrm>
            <a:off x="3584222" y="1896171"/>
            <a:ext cx="536222" cy="718261"/>
            <a:chOff x="3584222" y="1896171"/>
            <a:chExt cx="536222" cy="718261"/>
          </a:xfrm>
        </p:grpSpPr>
        <p:grpSp>
          <p:nvGrpSpPr>
            <p:cNvPr id="30" name="Agrupar 29"/>
            <p:cNvGrpSpPr/>
            <p:nvPr/>
          </p:nvGrpSpPr>
          <p:grpSpPr>
            <a:xfrm>
              <a:off x="3584222" y="2067301"/>
              <a:ext cx="536222" cy="547131"/>
              <a:chOff x="2461264" y="4070024"/>
              <a:chExt cx="536222" cy="547131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2497024" y="4070024"/>
                <a:ext cx="471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m</a:t>
                </a:r>
              </a:p>
            </p:txBody>
          </p:sp>
        </p:grpSp>
        <p:cxnSp>
          <p:nvCxnSpPr>
            <p:cNvPr id="88" name="Conector recto de flecha 87"/>
            <p:cNvCxnSpPr/>
            <p:nvPr/>
          </p:nvCxnSpPr>
          <p:spPr>
            <a:xfrm>
              <a:off x="3852333" y="18961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3584222" y="2614432"/>
            <a:ext cx="536222" cy="704150"/>
            <a:chOff x="3584222" y="2614432"/>
            <a:chExt cx="536222" cy="704150"/>
          </a:xfrm>
        </p:grpSpPr>
        <p:grpSp>
          <p:nvGrpSpPr>
            <p:cNvPr id="58" name="Agrupar 57"/>
            <p:cNvGrpSpPr/>
            <p:nvPr/>
          </p:nvGrpSpPr>
          <p:grpSpPr>
            <a:xfrm>
              <a:off x="3584222" y="2771451"/>
              <a:ext cx="536222" cy="547131"/>
              <a:chOff x="2461264" y="4070024"/>
              <a:chExt cx="536222" cy="54713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2539357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89" name="Conector recto de flecha 88"/>
            <p:cNvCxnSpPr/>
            <p:nvPr/>
          </p:nvCxnSpPr>
          <p:spPr>
            <a:xfrm>
              <a:off x="3864213" y="261443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/>
          <p:cNvGrpSpPr/>
          <p:nvPr/>
        </p:nvGrpSpPr>
        <p:grpSpPr>
          <a:xfrm>
            <a:off x="3526849" y="6220559"/>
            <a:ext cx="536222" cy="538664"/>
            <a:chOff x="1445264" y="4078491"/>
            <a:chExt cx="536222" cy="538664"/>
          </a:xfrm>
        </p:grpSpPr>
        <p:sp>
          <p:nvSpPr>
            <p:cNvPr id="41" name="Elipse 40"/>
            <p:cNvSpPr/>
            <p:nvPr/>
          </p:nvSpPr>
          <p:spPr>
            <a:xfrm>
              <a:off x="1445264" y="4123266"/>
              <a:ext cx="536222" cy="49388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542971" y="40784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$</a:t>
              </a: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3570111" y="3455071"/>
            <a:ext cx="536222" cy="547131"/>
            <a:chOff x="2461264" y="4070024"/>
            <a:chExt cx="536222" cy="547131"/>
          </a:xfrm>
        </p:grpSpPr>
        <p:sp>
          <p:nvSpPr>
            <p:cNvPr id="76" name="Elipse 7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2525246" y="4070024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n</a:t>
              </a:r>
              <a:endParaRPr lang="es-ES" sz="2800" dirty="0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3570111" y="4137379"/>
            <a:ext cx="536222" cy="547131"/>
            <a:chOff x="2461264" y="4070024"/>
            <a:chExt cx="536222" cy="547131"/>
          </a:xfrm>
        </p:grpSpPr>
        <p:sp>
          <p:nvSpPr>
            <p:cNvPr id="79" name="Elipse 7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539357" y="4070024"/>
              <a:ext cx="347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k</a:t>
              </a:r>
              <a:endParaRPr lang="es-ES" sz="28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3550348" y="4815345"/>
            <a:ext cx="536222" cy="547131"/>
            <a:chOff x="2461264" y="4070024"/>
            <a:chExt cx="536222" cy="547131"/>
          </a:xfrm>
        </p:grpSpPr>
        <p:sp>
          <p:nvSpPr>
            <p:cNvPr id="82" name="Elipse 8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2539357" y="4070024"/>
              <a:ext cx="363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e</a:t>
              </a:r>
              <a:endParaRPr lang="es-ES" sz="2800" dirty="0"/>
            </a:p>
          </p:txBody>
        </p:sp>
      </p:grpSp>
      <p:grpSp>
        <p:nvGrpSpPr>
          <p:cNvPr id="84" name="Agrupar 83"/>
          <p:cNvGrpSpPr/>
          <p:nvPr/>
        </p:nvGrpSpPr>
        <p:grpSpPr>
          <a:xfrm>
            <a:off x="3541889" y="5509698"/>
            <a:ext cx="536222" cy="547131"/>
            <a:chOff x="2461264" y="4070024"/>
            <a:chExt cx="536222" cy="547131"/>
          </a:xfrm>
        </p:grpSpPr>
        <p:sp>
          <p:nvSpPr>
            <p:cNvPr id="85" name="Elipse 8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2553468" y="4070024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y</a:t>
              </a:r>
              <a:endParaRPr lang="es-ES" sz="2800" dirty="0"/>
            </a:p>
          </p:txBody>
        </p:sp>
      </p:grpSp>
      <p:cxnSp>
        <p:nvCxnSpPr>
          <p:cNvPr id="90" name="Conector recto de flecha 89"/>
          <p:cNvCxnSpPr/>
          <p:nvPr/>
        </p:nvCxnSpPr>
        <p:spPr>
          <a:xfrm>
            <a:off x="3846701" y="3318582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841069" y="399403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3824617" y="468451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3821072" y="536678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3817671" y="604613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4027805" y="3929874"/>
            <a:ext cx="1048379" cy="779657"/>
            <a:chOff x="4027805" y="3929874"/>
            <a:chExt cx="1048379" cy="779657"/>
          </a:xfrm>
        </p:grpSpPr>
        <p:grpSp>
          <p:nvGrpSpPr>
            <p:cNvPr id="43" name="Agrupar 42"/>
            <p:cNvGrpSpPr/>
            <p:nvPr/>
          </p:nvGrpSpPr>
          <p:grpSpPr>
            <a:xfrm>
              <a:off x="4539962" y="4162400"/>
              <a:ext cx="536222" cy="547131"/>
              <a:chOff x="2461264" y="4070024"/>
              <a:chExt cx="536222" cy="547131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2539357" y="4070024"/>
                <a:ext cx="363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e</a:t>
                </a:r>
              </a:p>
            </p:txBody>
          </p:sp>
        </p:grpSp>
        <p:cxnSp>
          <p:nvCxnSpPr>
            <p:cNvPr id="46" name="Conector recto de flecha 45"/>
            <p:cNvCxnSpPr>
              <a:stCxn id="76" idx="5"/>
            </p:cNvCxnSpPr>
            <p:nvPr/>
          </p:nvCxnSpPr>
          <p:spPr>
            <a:xfrm>
              <a:off x="4027805" y="3929874"/>
              <a:ext cx="771913" cy="2857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4539962" y="4709531"/>
            <a:ext cx="536222" cy="678621"/>
            <a:chOff x="4539962" y="4709531"/>
            <a:chExt cx="536222" cy="678621"/>
          </a:xfrm>
        </p:grpSpPr>
        <p:grpSp>
          <p:nvGrpSpPr>
            <p:cNvPr id="50" name="Agrupar 49"/>
            <p:cNvGrpSpPr/>
            <p:nvPr/>
          </p:nvGrpSpPr>
          <p:grpSpPr>
            <a:xfrm>
              <a:off x="4539962" y="4841021"/>
              <a:ext cx="536222" cy="547131"/>
              <a:chOff x="2461264" y="4070024"/>
              <a:chExt cx="536222" cy="547131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2553468" y="4070024"/>
                <a:ext cx="351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y</a:t>
                </a:r>
                <a:endParaRPr lang="es-ES" sz="2800" dirty="0"/>
              </a:p>
            </p:txBody>
          </p:sp>
        </p:grpSp>
        <p:cxnSp>
          <p:nvCxnSpPr>
            <p:cNvPr id="53" name="Conector recto de flecha 52"/>
            <p:cNvCxnSpPr/>
            <p:nvPr/>
          </p:nvCxnSpPr>
          <p:spPr>
            <a:xfrm>
              <a:off x="4822223" y="470953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4512059" y="5391710"/>
            <a:ext cx="536222" cy="713093"/>
            <a:chOff x="4512059" y="5391710"/>
            <a:chExt cx="536222" cy="713093"/>
          </a:xfrm>
        </p:grpSpPr>
        <p:grpSp>
          <p:nvGrpSpPr>
            <p:cNvPr id="54" name="Agrupar 53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2119976" y="3246254"/>
            <a:ext cx="1542774" cy="787064"/>
            <a:chOff x="2119976" y="3246254"/>
            <a:chExt cx="1542774" cy="787064"/>
          </a:xfrm>
        </p:grpSpPr>
        <p:grpSp>
          <p:nvGrpSpPr>
            <p:cNvPr id="61" name="Agrupar 60"/>
            <p:cNvGrpSpPr/>
            <p:nvPr/>
          </p:nvGrpSpPr>
          <p:grpSpPr>
            <a:xfrm>
              <a:off x="2119976" y="3486187"/>
              <a:ext cx="536222" cy="547131"/>
              <a:chOff x="2104322" y="4070024"/>
              <a:chExt cx="536222" cy="547131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2104322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CuadroTexto 63"/>
              <p:cNvSpPr txBox="1"/>
              <p:nvPr/>
            </p:nvSpPr>
            <p:spPr>
              <a:xfrm>
                <a:off x="2178551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62" name="Conector recto de flecha 61"/>
            <p:cNvCxnSpPr>
              <a:stCxn id="73" idx="3"/>
              <a:endCxn id="63" idx="7"/>
            </p:cNvCxnSpPr>
            <p:nvPr/>
          </p:nvCxnSpPr>
          <p:spPr>
            <a:xfrm flipH="1">
              <a:off x="2577670" y="3246254"/>
              <a:ext cx="1085080" cy="36550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060226" y="4019058"/>
            <a:ext cx="536222" cy="690473"/>
            <a:chOff x="2469445" y="4019058"/>
            <a:chExt cx="536222" cy="690473"/>
          </a:xfrm>
        </p:grpSpPr>
        <p:grpSp>
          <p:nvGrpSpPr>
            <p:cNvPr id="69" name="Agrupar 68"/>
            <p:cNvGrpSpPr/>
            <p:nvPr/>
          </p:nvGrpSpPr>
          <p:grpSpPr>
            <a:xfrm>
              <a:off x="2469445" y="4162400"/>
              <a:ext cx="536222" cy="547131"/>
              <a:chOff x="2461264" y="4070024"/>
              <a:chExt cx="536222" cy="54713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2539357" y="4070024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n</a:t>
                </a:r>
              </a:p>
            </p:txBody>
          </p:sp>
        </p:grpSp>
        <p:cxnSp>
          <p:nvCxnSpPr>
            <p:cNvPr id="72" name="Conector recto de flecha 71"/>
            <p:cNvCxnSpPr/>
            <p:nvPr/>
          </p:nvCxnSpPr>
          <p:spPr>
            <a:xfrm>
              <a:off x="2740403" y="4019058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Agrupar 94"/>
          <p:cNvGrpSpPr/>
          <p:nvPr/>
        </p:nvGrpSpPr>
        <p:grpSpPr>
          <a:xfrm>
            <a:off x="2022269" y="4715512"/>
            <a:ext cx="536222" cy="713093"/>
            <a:chOff x="4512059" y="5391710"/>
            <a:chExt cx="536222" cy="713093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98" name="Elipse 97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97" name="Conector recto de flecha 9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Elipse 99"/>
          <p:cNvSpPr/>
          <p:nvPr/>
        </p:nvSpPr>
        <p:spPr>
          <a:xfrm>
            <a:off x="3556000" y="2120543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Elipse 100"/>
          <p:cNvSpPr/>
          <p:nvPr/>
        </p:nvSpPr>
        <p:spPr>
          <a:xfrm>
            <a:off x="3553304" y="2810220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Elipse 101"/>
          <p:cNvSpPr/>
          <p:nvPr/>
        </p:nvSpPr>
        <p:spPr>
          <a:xfrm>
            <a:off x="3545331" y="3515518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Elipse 102"/>
          <p:cNvSpPr/>
          <p:nvPr/>
        </p:nvSpPr>
        <p:spPr>
          <a:xfrm>
            <a:off x="3541889" y="4193389"/>
            <a:ext cx="593595" cy="493889"/>
          </a:xfrm>
          <a:prstGeom prst="ellipse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4" name="Agrupar 103"/>
          <p:cNvGrpSpPr/>
          <p:nvPr/>
        </p:nvGrpSpPr>
        <p:grpSpPr>
          <a:xfrm>
            <a:off x="2739113" y="4614950"/>
            <a:ext cx="889706" cy="791798"/>
            <a:chOff x="4512059" y="5313005"/>
            <a:chExt cx="889706" cy="791798"/>
          </a:xfrm>
        </p:grpSpPr>
        <p:grpSp>
          <p:nvGrpSpPr>
            <p:cNvPr id="105" name="Agrupar 104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107" name="Elipse 106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CuadroTexto 107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106" name="Conector recto de flecha 105"/>
            <p:cNvCxnSpPr>
              <a:stCxn id="103" idx="3"/>
            </p:cNvCxnSpPr>
            <p:nvPr/>
          </p:nvCxnSpPr>
          <p:spPr>
            <a:xfrm flipH="1">
              <a:off x="4806282" y="5313005"/>
              <a:ext cx="595483" cy="278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03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63480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a,b,c,d,e,f,g,h,I,j,k,l,m,n,o,p,q,r,s,t,u,v,w,x,y,z</a:t>
            </a:r>
            <a:endParaRPr lang="en-GB" sz="2800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monkey, money, moon, monk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92222" y="12798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5344456" y="1078063"/>
            <a:ext cx="7092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3584222" y="1402282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Agrupar 25"/>
          <p:cNvGrpSpPr/>
          <p:nvPr/>
        </p:nvGrpSpPr>
        <p:grpSpPr>
          <a:xfrm>
            <a:off x="3584222" y="1896171"/>
            <a:ext cx="536222" cy="718261"/>
            <a:chOff x="3584222" y="1896171"/>
            <a:chExt cx="536222" cy="718261"/>
          </a:xfrm>
        </p:grpSpPr>
        <p:grpSp>
          <p:nvGrpSpPr>
            <p:cNvPr id="30" name="Agrupar 29"/>
            <p:cNvGrpSpPr/>
            <p:nvPr/>
          </p:nvGrpSpPr>
          <p:grpSpPr>
            <a:xfrm>
              <a:off x="3584222" y="2067301"/>
              <a:ext cx="536222" cy="547131"/>
              <a:chOff x="2461264" y="4070024"/>
              <a:chExt cx="536222" cy="547131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2497024" y="4070024"/>
                <a:ext cx="471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m</a:t>
                </a:r>
              </a:p>
            </p:txBody>
          </p:sp>
        </p:grpSp>
        <p:cxnSp>
          <p:nvCxnSpPr>
            <p:cNvPr id="88" name="Conector recto de flecha 87"/>
            <p:cNvCxnSpPr/>
            <p:nvPr/>
          </p:nvCxnSpPr>
          <p:spPr>
            <a:xfrm>
              <a:off x="3852333" y="18961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/>
          <p:cNvGrpSpPr/>
          <p:nvPr/>
        </p:nvGrpSpPr>
        <p:grpSpPr>
          <a:xfrm>
            <a:off x="3584222" y="2614432"/>
            <a:ext cx="536222" cy="704150"/>
            <a:chOff x="3584222" y="2614432"/>
            <a:chExt cx="536222" cy="704150"/>
          </a:xfrm>
        </p:grpSpPr>
        <p:grpSp>
          <p:nvGrpSpPr>
            <p:cNvPr id="58" name="Agrupar 57"/>
            <p:cNvGrpSpPr/>
            <p:nvPr/>
          </p:nvGrpSpPr>
          <p:grpSpPr>
            <a:xfrm>
              <a:off x="3584222" y="2771451"/>
              <a:ext cx="536222" cy="547131"/>
              <a:chOff x="2461264" y="4070024"/>
              <a:chExt cx="536222" cy="547131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2539357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89" name="Conector recto de flecha 88"/>
            <p:cNvCxnSpPr/>
            <p:nvPr/>
          </p:nvCxnSpPr>
          <p:spPr>
            <a:xfrm>
              <a:off x="3864213" y="261443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/>
          <p:cNvGrpSpPr/>
          <p:nvPr/>
        </p:nvGrpSpPr>
        <p:grpSpPr>
          <a:xfrm>
            <a:off x="3526849" y="6220559"/>
            <a:ext cx="536222" cy="538664"/>
            <a:chOff x="1445264" y="4078491"/>
            <a:chExt cx="536222" cy="538664"/>
          </a:xfrm>
        </p:grpSpPr>
        <p:sp>
          <p:nvSpPr>
            <p:cNvPr id="41" name="Elipse 40"/>
            <p:cNvSpPr/>
            <p:nvPr/>
          </p:nvSpPr>
          <p:spPr>
            <a:xfrm>
              <a:off x="1445264" y="4123266"/>
              <a:ext cx="536222" cy="49388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542971" y="40784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$</a:t>
              </a: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3570111" y="3455071"/>
            <a:ext cx="536222" cy="547131"/>
            <a:chOff x="2461264" y="4070024"/>
            <a:chExt cx="536222" cy="547131"/>
          </a:xfrm>
        </p:grpSpPr>
        <p:sp>
          <p:nvSpPr>
            <p:cNvPr id="76" name="Elipse 7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2525246" y="4070024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n</a:t>
              </a:r>
              <a:endParaRPr lang="es-ES" sz="2800" dirty="0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3570111" y="4137379"/>
            <a:ext cx="536222" cy="547131"/>
            <a:chOff x="2461264" y="4070024"/>
            <a:chExt cx="536222" cy="547131"/>
          </a:xfrm>
        </p:grpSpPr>
        <p:sp>
          <p:nvSpPr>
            <p:cNvPr id="79" name="Elipse 7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2539357" y="4070024"/>
              <a:ext cx="347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k</a:t>
              </a:r>
              <a:endParaRPr lang="es-ES" sz="28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3550348" y="4815345"/>
            <a:ext cx="536222" cy="547131"/>
            <a:chOff x="2461264" y="4070024"/>
            <a:chExt cx="536222" cy="547131"/>
          </a:xfrm>
        </p:grpSpPr>
        <p:sp>
          <p:nvSpPr>
            <p:cNvPr id="82" name="Elipse 8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2539357" y="4070024"/>
              <a:ext cx="363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e</a:t>
              </a:r>
              <a:endParaRPr lang="es-ES" sz="2800" dirty="0"/>
            </a:p>
          </p:txBody>
        </p:sp>
      </p:grpSp>
      <p:grpSp>
        <p:nvGrpSpPr>
          <p:cNvPr id="84" name="Agrupar 83"/>
          <p:cNvGrpSpPr/>
          <p:nvPr/>
        </p:nvGrpSpPr>
        <p:grpSpPr>
          <a:xfrm>
            <a:off x="3541889" y="5509698"/>
            <a:ext cx="536222" cy="547131"/>
            <a:chOff x="2461264" y="4070024"/>
            <a:chExt cx="536222" cy="547131"/>
          </a:xfrm>
        </p:grpSpPr>
        <p:sp>
          <p:nvSpPr>
            <p:cNvPr id="85" name="Elipse 8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2553468" y="4070024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y</a:t>
              </a:r>
              <a:endParaRPr lang="es-ES" sz="2800" dirty="0"/>
            </a:p>
          </p:txBody>
        </p:sp>
      </p:grpSp>
      <p:cxnSp>
        <p:nvCxnSpPr>
          <p:cNvPr id="90" name="Conector recto de flecha 89"/>
          <p:cNvCxnSpPr/>
          <p:nvPr/>
        </p:nvCxnSpPr>
        <p:spPr>
          <a:xfrm>
            <a:off x="3846701" y="3318582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3841069" y="399403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3824617" y="468451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3821072" y="536678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3817671" y="604613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4027805" y="3929874"/>
            <a:ext cx="1048379" cy="779657"/>
            <a:chOff x="4027805" y="3929874"/>
            <a:chExt cx="1048379" cy="779657"/>
          </a:xfrm>
        </p:grpSpPr>
        <p:grpSp>
          <p:nvGrpSpPr>
            <p:cNvPr id="43" name="Agrupar 42"/>
            <p:cNvGrpSpPr/>
            <p:nvPr/>
          </p:nvGrpSpPr>
          <p:grpSpPr>
            <a:xfrm>
              <a:off x="4539962" y="4162400"/>
              <a:ext cx="536222" cy="547131"/>
              <a:chOff x="2461264" y="4070024"/>
              <a:chExt cx="536222" cy="547131"/>
            </a:xfrm>
          </p:grpSpPr>
          <p:sp>
            <p:nvSpPr>
              <p:cNvPr id="44" name="Elipse 43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2539357" y="4070024"/>
                <a:ext cx="363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e</a:t>
                </a:r>
              </a:p>
            </p:txBody>
          </p:sp>
        </p:grpSp>
        <p:cxnSp>
          <p:nvCxnSpPr>
            <p:cNvPr id="46" name="Conector recto de flecha 45"/>
            <p:cNvCxnSpPr>
              <a:stCxn id="76" idx="5"/>
            </p:cNvCxnSpPr>
            <p:nvPr/>
          </p:nvCxnSpPr>
          <p:spPr>
            <a:xfrm>
              <a:off x="4027805" y="3929874"/>
              <a:ext cx="771913" cy="2857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/>
          <p:cNvGrpSpPr/>
          <p:nvPr/>
        </p:nvGrpSpPr>
        <p:grpSpPr>
          <a:xfrm>
            <a:off x="4539962" y="4709531"/>
            <a:ext cx="536222" cy="678621"/>
            <a:chOff x="4539962" y="4709531"/>
            <a:chExt cx="536222" cy="678621"/>
          </a:xfrm>
        </p:grpSpPr>
        <p:grpSp>
          <p:nvGrpSpPr>
            <p:cNvPr id="50" name="Agrupar 49"/>
            <p:cNvGrpSpPr/>
            <p:nvPr/>
          </p:nvGrpSpPr>
          <p:grpSpPr>
            <a:xfrm>
              <a:off x="4539962" y="4841021"/>
              <a:ext cx="536222" cy="547131"/>
              <a:chOff x="2461264" y="4070024"/>
              <a:chExt cx="536222" cy="547131"/>
            </a:xfrm>
          </p:grpSpPr>
          <p:sp>
            <p:nvSpPr>
              <p:cNvPr id="51" name="Elipse 5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2553468" y="4070024"/>
                <a:ext cx="351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y</a:t>
                </a:r>
                <a:endParaRPr lang="es-ES" sz="2800" dirty="0"/>
              </a:p>
            </p:txBody>
          </p:sp>
        </p:grpSp>
        <p:cxnSp>
          <p:nvCxnSpPr>
            <p:cNvPr id="53" name="Conector recto de flecha 52"/>
            <p:cNvCxnSpPr/>
            <p:nvPr/>
          </p:nvCxnSpPr>
          <p:spPr>
            <a:xfrm>
              <a:off x="4822223" y="470953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4512059" y="5391710"/>
            <a:ext cx="536222" cy="713093"/>
            <a:chOff x="4512059" y="5391710"/>
            <a:chExt cx="536222" cy="713093"/>
          </a:xfrm>
        </p:grpSpPr>
        <p:grpSp>
          <p:nvGrpSpPr>
            <p:cNvPr id="54" name="Agrupar 53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2119976" y="3246254"/>
            <a:ext cx="1542774" cy="787064"/>
            <a:chOff x="2119976" y="3246254"/>
            <a:chExt cx="1542774" cy="787064"/>
          </a:xfrm>
        </p:grpSpPr>
        <p:grpSp>
          <p:nvGrpSpPr>
            <p:cNvPr id="61" name="Agrupar 60"/>
            <p:cNvGrpSpPr/>
            <p:nvPr/>
          </p:nvGrpSpPr>
          <p:grpSpPr>
            <a:xfrm>
              <a:off x="2119976" y="3486187"/>
              <a:ext cx="536222" cy="547131"/>
              <a:chOff x="2104322" y="4070024"/>
              <a:chExt cx="536222" cy="547131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2104322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CuadroTexto 63"/>
              <p:cNvSpPr txBox="1"/>
              <p:nvPr/>
            </p:nvSpPr>
            <p:spPr>
              <a:xfrm>
                <a:off x="2178551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62" name="Conector recto de flecha 61"/>
            <p:cNvCxnSpPr>
              <a:stCxn id="73" idx="3"/>
              <a:endCxn id="63" idx="7"/>
            </p:cNvCxnSpPr>
            <p:nvPr/>
          </p:nvCxnSpPr>
          <p:spPr>
            <a:xfrm flipH="1">
              <a:off x="2577670" y="3246254"/>
              <a:ext cx="1085080" cy="36550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/>
          <p:cNvGrpSpPr/>
          <p:nvPr/>
        </p:nvGrpSpPr>
        <p:grpSpPr>
          <a:xfrm>
            <a:off x="2060226" y="4019058"/>
            <a:ext cx="536222" cy="690473"/>
            <a:chOff x="2469445" y="4019058"/>
            <a:chExt cx="536222" cy="690473"/>
          </a:xfrm>
        </p:grpSpPr>
        <p:grpSp>
          <p:nvGrpSpPr>
            <p:cNvPr id="69" name="Agrupar 68"/>
            <p:cNvGrpSpPr/>
            <p:nvPr/>
          </p:nvGrpSpPr>
          <p:grpSpPr>
            <a:xfrm>
              <a:off x="2469445" y="4162400"/>
              <a:ext cx="536222" cy="547131"/>
              <a:chOff x="2461264" y="4070024"/>
              <a:chExt cx="536222" cy="547131"/>
            </a:xfrm>
          </p:grpSpPr>
          <p:sp>
            <p:nvSpPr>
              <p:cNvPr id="70" name="Elipse 69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2539357" y="4070024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n</a:t>
                </a:r>
              </a:p>
            </p:txBody>
          </p:sp>
        </p:grpSp>
        <p:cxnSp>
          <p:nvCxnSpPr>
            <p:cNvPr id="72" name="Conector recto de flecha 71"/>
            <p:cNvCxnSpPr/>
            <p:nvPr/>
          </p:nvCxnSpPr>
          <p:spPr>
            <a:xfrm>
              <a:off x="2740403" y="4019058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Agrupar 94"/>
          <p:cNvGrpSpPr/>
          <p:nvPr/>
        </p:nvGrpSpPr>
        <p:grpSpPr>
          <a:xfrm>
            <a:off x="2022269" y="4715512"/>
            <a:ext cx="536222" cy="713093"/>
            <a:chOff x="4512059" y="5391710"/>
            <a:chExt cx="536222" cy="713093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98" name="Elipse 97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97" name="Conector recto de flecha 9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Agrupar 103"/>
          <p:cNvGrpSpPr/>
          <p:nvPr/>
        </p:nvGrpSpPr>
        <p:grpSpPr>
          <a:xfrm>
            <a:off x="2739113" y="4614950"/>
            <a:ext cx="889706" cy="791798"/>
            <a:chOff x="4512059" y="5313005"/>
            <a:chExt cx="889706" cy="791798"/>
          </a:xfrm>
        </p:grpSpPr>
        <p:grpSp>
          <p:nvGrpSpPr>
            <p:cNvPr id="105" name="Agrupar 104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107" name="Elipse 106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CuadroTexto 107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106" name="Conector recto de flecha 105"/>
            <p:cNvCxnSpPr/>
            <p:nvPr/>
          </p:nvCxnSpPr>
          <p:spPr>
            <a:xfrm flipH="1">
              <a:off x="4806282" y="5313005"/>
              <a:ext cx="595483" cy="278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5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947332" y="2516832"/>
            <a:ext cx="5044019" cy="461665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https</a:t>
            </a:r>
            <a:r>
              <a:rPr lang="es-ES" sz="2400" dirty="0">
                <a:latin typeface="Arial Narrow"/>
                <a:cs typeface="Arial Narrow"/>
              </a:rPr>
              <a:t>://</a:t>
            </a:r>
            <a:r>
              <a:rPr lang="es-ES" sz="2400" dirty="0" err="1">
                <a:latin typeface="Arial Narrow"/>
                <a:cs typeface="Arial Narrow"/>
              </a:rPr>
              <a:t>people.ok.ubc.ca</a:t>
            </a:r>
            <a:r>
              <a:rPr lang="es-ES" sz="2400" dirty="0">
                <a:latin typeface="Arial Narrow"/>
                <a:cs typeface="Arial Narrow"/>
              </a:rPr>
              <a:t>/</a:t>
            </a:r>
            <a:r>
              <a:rPr lang="es-ES" sz="2400" dirty="0" err="1">
                <a:latin typeface="Arial Narrow"/>
                <a:cs typeface="Arial Narrow"/>
              </a:rPr>
              <a:t>ylucet</a:t>
            </a:r>
            <a:r>
              <a:rPr lang="es-ES" sz="2400" dirty="0">
                <a:latin typeface="Arial Narrow"/>
                <a:cs typeface="Arial Narrow"/>
              </a:rPr>
              <a:t>/DS/</a:t>
            </a:r>
            <a:r>
              <a:rPr lang="es-ES" sz="2400" dirty="0" err="1">
                <a:latin typeface="Arial Narrow"/>
                <a:cs typeface="Arial Narrow"/>
              </a:rPr>
              <a:t>Trie.html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Trie (1959)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1311112"/>
            <a:ext cx="566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Online </a:t>
            </a:r>
            <a:r>
              <a:rPr lang="es-ES" sz="2400" dirty="0" err="1" smtClean="0">
                <a:latin typeface="Arial Narrow"/>
                <a:cs typeface="Arial Narrow"/>
              </a:rPr>
              <a:t>dynamic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visualisation</a:t>
            </a:r>
            <a:r>
              <a:rPr lang="es-ES" sz="2400" dirty="0" smtClean="0">
                <a:latin typeface="Arial Narrow"/>
                <a:cs typeface="Arial Narrow"/>
              </a:rPr>
              <a:t> of INSERT </a:t>
            </a:r>
            <a:r>
              <a:rPr lang="es-ES" sz="2400" dirty="0" err="1" smtClean="0">
                <a:latin typeface="Arial Narrow"/>
                <a:cs typeface="Arial Narrow"/>
              </a:rPr>
              <a:t>function</a:t>
            </a:r>
            <a:r>
              <a:rPr lang="es-ES" sz="2400" dirty="0" smtClean="0">
                <a:latin typeface="Arial Narrow"/>
                <a:cs typeface="Arial Narrow"/>
              </a:rPr>
              <a:t>:  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3183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Your turn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897696"/>
            <a:ext cx="655449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Draw the </a:t>
            </a:r>
            <a:r>
              <a:rPr lang="en-GB" sz="2400" dirty="0" err="1" smtClean="0">
                <a:latin typeface="Arial Narrow"/>
                <a:cs typeface="Arial Narrow"/>
              </a:rPr>
              <a:t>trie</a:t>
            </a:r>
            <a:r>
              <a:rPr lang="en-GB" sz="2400" dirty="0" smtClean="0">
                <a:latin typeface="Arial Narrow"/>
                <a:cs typeface="Arial Narrow"/>
              </a:rPr>
              <a:t> for the following alphabet and set of strings:</a:t>
            </a:r>
          </a:p>
          <a:p>
            <a:r>
              <a:rPr lang="en-GB" sz="2400" b="1" dirty="0" smtClean="0">
                <a:latin typeface="Arial Narrow"/>
                <a:cs typeface="Arial Narrow"/>
              </a:rPr>
              <a:t>Alphabet: </a:t>
            </a:r>
            <a:r>
              <a:rPr lang="en-GB" sz="2400" dirty="0" smtClean="0">
                <a:latin typeface="Arial Narrow"/>
                <a:cs typeface="Arial Narrow"/>
              </a:rPr>
              <a:t>A, C, G, T</a:t>
            </a:r>
          </a:p>
          <a:p>
            <a:r>
              <a:rPr lang="en-GB" sz="2400" b="1" dirty="0" smtClean="0">
                <a:latin typeface="Arial Narrow"/>
                <a:cs typeface="Arial Narrow"/>
              </a:rPr>
              <a:t>Strings</a:t>
            </a:r>
            <a:r>
              <a:rPr lang="en-GB" sz="2400" dirty="0" smtClean="0">
                <a:latin typeface="Arial Narrow"/>
                <a:cs typeface="Arial Narrow"/>
              </a:rPr>
              <a:t>: GATAA, ACAGAA, GATAG, ACAGTC, ACAGTT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0384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Your turn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897696"/>
            <a:ext cx="655449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Draw the </a:t>
            </a:r>
            <a:r>
              <a:rPr lang="en-GB" sz="2400" dirty="0" err="1" smtClean="0">
                <a:latin typeface="Arial Narrow"/>
                <a:cs typeface="Arial Narrow"/>
              </a:rPr>
              <a:t>trie</a:t>
            </a:r>
            <a:r>
              <a:rPr lang="en-GB" sz="2400" dirty="0" smtClean="0">
                <a:latin typeface="Arial Narrow"/>
                <a:cs typeface="Arial Narrow"/>
              </a:rPr>
              <a:t> for the following alphabet and set of strings:</a:t>
            </a:r>
          </a:p>
          <a:p>
            <a:r>
              <a:rPr lang="en-GB" sz="2400" b="1" dirty="0" smtClean="0">
                <a:latin typeface="Arial Narrow"/>
                <a:cs typeface="Arial Narrow"/>
              </a:rPr>
              <a:t>Alphabet: </a:t>
            </a:r>
            <a:r>
              <a:rPr lang="en-GB" sz="2400" dirty="0" smtClean="0">
                <a:latin typeface="Arial Narrow"/>
                <a:cs typeface="Arial Narrow"/>
              </a:rPr>
              <a:t>A, C, G, T</a:t>
            </a:r>
          </a:p>
          <a:p>
            <a:r>
              <a:rPr lang="en-GB" sz="2400" b="1" dirty="0" smtClean="0">
                <a:latin typeface="Arial Narrow"/>
                <a:cs typeface="Arial Narrow"/>
              </a:rPr>
              <a:t>Strings</a:t>
            </a:r>
            <a:r>
              <a:rPr lang="en-GB" sz="2400" dirty="0" smtClean="0">
                <a:latin typeface="Arial Narrow"/>
                <a:cs typeface="Arial Narrow"/>
              </a:rPr>
              <a:t>: GATAA, ACAGAA, GATAG, ACAGTC, ACAGTT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95070" y="2186230"/>
            <a:ext cx="418327" cy="381046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4228338" y="206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55" name="Agrupar 54"/>
          <p:cNvGrpSpPr/>
          <p:nvPr/>
        </p:nvGrpSpPr>
        <p:grpSpPr>
          <a:xfrm>
            <a:off x="4170282" y="2481591"/>
            <a:ext cx="508647" cy="3763384"/>
            <a:chOff x="4170282" y="2481591"/>
            <a:chExt cx="508647" cy="3763384"/>
          </a:xfrm>
        </p:grpSpPr>
        <p:sp>
          <p:nvSpPr>
            <p:cNvPr id="28" name="Elipse 27"/>
            <p:cNvSpPr/>
            <p:nvPr/>
          </p:nvSpPr>
          <p:spPr>
            <a:xfrm>
              <a:off x="4230705" y="2627428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4233705" y="3160874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242661" y="3697782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60602" y="4231228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/>
            <p:cNvSpPr/>
            <p:nvPr/>
          </p:nvSpPr>
          <p:spPr>
            <a:xfrm>
              <a:off x="4242661" y="4747784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/>
            <p:cNvSpPr/>
            <p:nvPr/>
          </p:nvSpPr>
          <p:spPr>
            <a:xfrm>
              <a:off x="4260602" y="5863929"/>
              <a:ext cx="418327" cy="381046"/>
            </a:xfrm>
            <a:prstGeom prst="ellipse">
              <a:avLst/>
            </a:prstGeom>
            <a:solidFill>
              <a:srgbClr val="EEECE1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4274714" y="262742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4286771" y="31725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4286774" y="36863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4301712" y="4234689"/>
              <a:ext cx="33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G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4287559" y="473127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6650" y="58589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$</a:t>
              </a:r>
              <a:endParaRPr lang="es-ES" dirty="0"/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>
              <a:off x="4170282" y="2481591"/>
              <a:ext cx="152423" cy="1713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>
              <a:stCxn id="34" idx="2"/>
              <a:endCxn id="29" idx="0"/>
            </p:cNvCxnSpPr>
            <p:nvPr/>
          </p:nvCxnSpPr>
          <p:spPr>
            <a:xfrm>
              <a:off x="4433829" y="2996760"/>
              <a:ext cx="904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4422696" y="3562956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4443657" y="4078828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4460776" y="4605963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4464553" y="5711529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4245065" y="5330483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305438" y="5353424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>
              <a:off x="4446667" y="5146573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Agrupar 74"/>
          <p:cNvGrpSpPr/>
          <p:nvPr/>
        </p:nvGrpSpPr>
        <p:grpSpPr>
          <a:xfrm>
            <a:off x="3346846" y="2511473"/>
            <a:ext cx="509487" cy="3150415"/>
            <a:chOff x="3346846" y="2511473"/>
            <a:chExt cx="509487" cy="3150415"/>
          </a:xfrm>
        </p:grpSpPr>
        <p:sp>
          <p:nvSpPr>
            <p:cNvPr id="6" name="Elipse 5"/>
            <p:cNvSpPr/>
            <p:nvPr/>
          </p:nvSpPr>
          <p:spPr>
            <a:xfrm>
              <a:off x="3346846" y="2627040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/>
            <p:cNvSpPr/>
            <p:nvPr/>
          </p:nvSpPr>
          <p:spPr>
            <a:xfrm>
              <a:off x="3349846" y="3160486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/>
            <p:cNvSpPr/>
            <p:nvPr/>
          </p:nvSpPr>
          <p:spPr>
            <a:xfrm>
              <a:off x="3358802" y="3697394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3376743" y="4230840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3358802" y="4747396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376743" y="5280842"/>
              <a:ext cx="418327" cy="381046"/>
            </a:xfrm>
            <a:prstGeom prst="ellipse">
              <a:avLst/>
            </a:prstGeom>
            <a:solidFill>
              <a:srgbClr val="EEECE1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3390855" y="2627040"/>
              <a:ext cx="33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G</a:t>
              </a:r>
              <a:endParaRPr lang="es-ES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3402912" y="3172200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402915" y="36859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T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417853" y="423430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403700" y="4730890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432791" y="527583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$</a:t>
              </a:r>
              <a:endParaRPr lang="es-ES" dirty="0"/>
            </a:p>
          </p:txBody>
        </p:sp>
        <p:cxnSp>
          <p:nvCxnSpPr>
            <p:cNvPr id="19" name="Conector recto de flecha 18"/>
            <p:cNvCxnSpPr>
              <a:stCxn id="5" idx="3"/>
              <a:endCxn id="6" idx="7"/>
            </p:cNvCxnSpPr>
            <p:nvPr/>
          </p:nvCxnSpPr>
          <p:spPr>
            <a:xfrm flipH="1">
              <a:off x="3703910" y="2511473"/>
              <a:ext cx="152423" cy="1713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>
              <a:stCxn id="2" idx="2"/>
              <a:endCxn id="10" idx="0"/>
            </p:cNvCxnSpPr>
            <p:nvPr/>
          </p:nvCxnSpPr>
          <p:spPr>
            <a:xfrm>
              <a:off x="3556000" y="2996372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3538837" y="3562568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3559798" y="4078440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3576917" y="4605575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3580694" y="5128442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Agrupar 75"/>
          <p:cNvGrpSpPr/>
          <p:nvPr/>
        </p:nvGrpSpPr>
        <p:grpSpPr>
          <a:xfrm>
            <a:off x="2644614" y="4556083"/>
            <a:ext cx="793392" cy="1165763"/>
            <a:chOff x="2644614" y="4556083"/>
            <a:chExt cx="793392" cy="1165763"/>
          </a:xfrm>
        </p:grpSpPr>
        <p:cxnSp>
          <p:nvCxnSpPr>
            <p:cNvPr id="53" name="Conector recto de flecha 52"/>
            <p:cNvCxnSpPr/>
            <p:nvPr/>
          </p:nvCxnSpPr>
          <p:spPr>
            <a:xfrm>
              <a:off x="2866506" y="5188400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Agrupar 72"/>
            <p:cNvGrpSpPr/>
            <p:nvPr/>
          </p:nvGrpSpPr>
          <p:grpSpPr>
            <a:xfrm>
              <a:off x="2644614" y="4556083"/>
              <a:ext cx="793392" cy="1165763"/>
              <a:chOff x="2644614" y="4556083"/>
              <a:chExt cx="793392" cy="1165763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644614" y="480735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662555" y="5340800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2689512" y="4790848"/>
                <a:ext cx="33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G</a:t>
                </a:r>
              </a:p>
            </p:txBody>
          </p:sp>
          <p:sp>
            <p:nvSpPr>
              <p:cNvPr id="52" name="CuadroTexto 51"/>
              <p:cNvSpPr txBox="1"/>
              <p:nvPr/>
            </p:nvSpPr>
            <p:spPr>
              <a:xfrm>
                <a:off x="2718603" y="533579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57" name="Conector recto de flecha 56"/>
              <p:cNvCxnSpPr>
                <a:stCxn id="12" idx="3"/>
                <a:endCxn id="49" idx="7"/>
              </p:cNvCxnSpPr>
              <p:nvPr/>
            </p:nvCxnSpPr>
            <p:spPr>
              <a:xfrm flipH="1">
                <a:off x="3001678" y="4556083"/>
                <a:ext cx="436328" cy="30707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Agrupar 71"/>
          <p:cNvGrpSpPr/>
          <p:nvPr/>
        </p:nvGrpSpPr>
        <p:grpSpPr>
          <a:xfrm>
            <a:off x="4617666" y="4556471"/>
            <a:ext cx="869520" cy="1707974"/>
            <a:chOff x="4617666" y="4556471"/>
            <a:chExt cx="869520" cy="1707974"/>
          </a:xfrm>
        </p:grpSpPr>
        <p:sp>
          <p:nvSpPr>
            <p:cNvPr id="60" name="Elipse 59"/>
            <p:cNvSpPr/>
            <p:nvPr/>
          </p:nvSpPr>
          <p:spPr>
            <a:xfrm>
              <a:off x="5038190" y="4764290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5056131" y="5883399"/>
              <a:ext cx="418327" cy="381046"/>
            </a:xfrm>
            <a:prstGeom prst="ellipse">
              <a:avLst/>
            </a:prstGeom>
            <a:solidFill>
              <a:srgbClr val="EEECE1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5083088" y="47477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T</a:t>
              </a:r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5112179" y="587838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$</a:t>
              </a:r>
              <a:endParaRPr lang="es-ES" dirty="0"/>
            </a:p>
          </p:txBody>
        </p:sp>
        <p:cxnSp>
          <p:nvCxnSpPr>
            <p:cNvPr id="64" name="Conector recto de flecha 63"/>
            <p:cNvCxnSpPr>
              <a:stCxn id="31" idx="5"/>
              <a:endCxn id="60" idx="1"/>
            </p:cNvCxnSpPr>
            <p:nvPr/>
          </p:nvCxnSpPr>
          <p:spPr>
            <a:xfrm>
              <a:off x="4617666" y="4556471"/>
              <a:ext cx="481787" cy="263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068859" y="5363232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5113757" y="53467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C</a:t>
              </a: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>
              <a:off x="5256478" y="5162829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>
              <a:off x="5259724" y="5744278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Agrupar 87"/>
          <p:cNvGrpSpPr/>
          <p:nvPr/>
        </p:nvGrpSpPr>
        <p:grpSpPr>
          <a:xfrm>
            <a:off x="5395254" y="5089533"/>
            <a:ext cx="791574" cy="1270431"/>
            <a:chOff x="5395254" y="5089533"/>
            <a:chExt cx="791574" cy="1270431"/>
          </a:xfrm>
        </p:grpSpPr>
        <p:sp>
          <p:nvSpPr>
            <p:cNvPr id="79" name="Elipse 78"/>
            <p:cNvSpPr/>
            <p:nvPr/>
          </p:nvSpPr>
          <p:spPr>
            <a:xfrm>
              <a:off x="5755773" y="5978918"/>
              <a:ext cx="418327" cy="381046"/>
            </a:xfrm>
            <a:prstGeom prst="ellipse">
              <a:avLst/>
            </a:prstGeom>
            <a:solidFill>
              <a:srgbClr val="EEECE1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5813399" y="54528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T</a:t>
              </a:r>
              <a:endParaRPr lang="es-ES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5811821" y="59739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$</a:t>
              </a:r>
              <a:endParaRPr lang="es-ES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5768501" y="5458751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5" name="Conector recto de flecha 84"/>
            <p:cNvCxnSpPr>
              <a:stCxn id="60" idx="5"/>
            </p:cNvCxnSpPr>
            <p:nvPr/>
          </p:nvCxnSpPr>
          <p:spPr>
            <a:xfrm>
              <a:off x="5395254" y="5089533"/>
              <a:ext cx="563876" cy="33292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5959366" y="5839797"/>
              <a:ext cx="3010" cy="1641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4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Your turn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897696"/>
            <a:ext cx="2527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For the following </a:t>
            </a:r>
            <a:r>
              <a:rPr lang="en-GB" sz="2400" dirty="0" err="1" smtClean="0">
                <a:latin typeface="Arial Narrow"/>
                <a:cs typeface="Arial Narrow"/>
              </a:rPr>
              <a:t>trie</a:t>
            </a:r>
            <a:r>
              <a:rPr lang="en-GB" sz="2400" dirty="0" smtClean="0">
                <a:latin typeface="Arial Narrow"/>
                <a:cs typeface="Arial Narrow"/>
              </a:rPr>
              <a:t>: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554142" y="1738349"/>
            <a:ext cx="3542214" cy="4294430"/>
            <a:chOff x="2570688" y="1400033"/>
            <a:chExt cx="3542214" cy="4294430"/>
          </a:xfrm>
        </p:grpSpPr>
        <p:sp>
          <p:nvSpPr>
            <p:cNvPr id="5" name="Elipse 4"/>
            <p:cNvSpPr/>
            <p:nvPr/>
          </p:nvSpPr>
          <p:spPr>
            <a:xfrm>
              <a:off x="3721144" y="1520729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154412" y="140003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root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grpSp>
          <p:nvGrpSpPr>
            <p:cNvPr id="55" name="Agrupar 54"/>
            <p:cNvGrpSpPr/>
            <p:nvPr/>
          </p:nvGrpSpPr>
          <p:grpSpPr>
            <a:xfrm>
              <a:off x="4096356" y="1816090"/>
              <a:ext cx="525182" cy="3763384"/>
              <a:chOff x="4170282" y="2481591"/>
              <a:chExt cx="525182" cy="3763384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4230705" y="2627428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4233705" y="316087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242661" y="3697782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260602" y="4231228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4242661" y="474778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260602" y="5863929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4274714" y="2627428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W</a:t>
                </a:r>
                <a:endParaRPr lang="es-ES" dirty="0"/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4286771" y="31725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4286774" y="3686302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4301712" y="4234689"/>
                <a:ext cx="304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s-ES" dirty="0"/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4287559" y="4731278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16650" y="585891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40" name="Conector recto de flecha 39"/>
              <p:cNvCxnSpPr/>
              <p:nvPr/>
            </p:nvCxnSpPr>
            <p:spPr>
              <a:xfrm>
                <a:off x="4170282" y="2481591"/>
                <a:ext cx="152423" cy="17137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34" idx="2"/>
                <a:endCxn id="29" idx="0"/>
              </p:cNvCxnSpPr>
              <p:nvPr/>
            </p:nvCxnSpPr>
            <p:spPr>
              <a:xfrm flipH="1">
                <a:off x="4442869" y="2996760"/>
                <a:ext cx="26858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/>
              <p:cNvCxnSpPr/>
              <p:nvPr/>
            </p:nvCxnSpPr>
            <p:spPr>
              <a:xfrm>
                <a:off x="4422696" y="3562956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>
                <a:off x="4443657" y="4078828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de flecha 43"/>
              <p:cNvCxnSpPr/>
              <p:nvPr/>
            </p:nvCxnSpPr>
            <p:spPr>
              <a:xfrm>
                <a:off x="4460776" y="4605963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/>
              <p:cNvCxnSpPr/>
              <p:nvPr/>
            </p:nvCxnSpPr>
            <p:spPr>
              <a:xfrm>
                <a:off x="4464553" y="5711529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4245065" y="5330483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4305438" y="5353424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cxnSp>
            <p:nvCxnSpPr>
              <p:cNvPr id="48" name="Conector recto de flecha 47"/>
              <p:cNvCxnSpPr/>
              <p:nvPr/>
            </p:nvCxnSpPr>
            <p:spPr>
              <a:xfrm>
                <a:off x="4446667" y="5146573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Agrupar 74"/>
            <p:cNvGrpSpPr/>
            <p:nvPr/>
          </p:nvGrpSpPr>
          <p:grpSpPr>
            <a:xfrm>
              <a:off x="3272920" y="1845972"/>
              <a:ext cx="509487" cy="3150415"/>
              <a:chOff x="3346846" y="2511473"/>
              <a:chExt cx="509487" cy="3150415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346846" y="2627040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349846" y="3160486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58802" y="369739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376743" y="4230840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358802" y="4747396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3376743" y="5280842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" name="CuadroTexto 1"/>
              <p:cNvSpPr txBox="1"/>
              <p:nvPr/>
            </p:nvSpPr>
            <p:spPr>
              <a:xfrm>
                <a:off x="3390855" y="2627040"/>
                <a:ext cx="304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X</a:t>
                </a:r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3402912" y="3172200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3402915" y="368591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</a:t>
                </a: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3417853" y="4234301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403700" y="4730890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432791" y="527583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19" name="Conector recto de flecha 18"/>
              <p:cNvCxnSpPr>
                <a:stCxn id="5" idx="3"/>
                <a:endCxn id="6" idx="7"/>
              </p:cNvCxnSpPr>
              <p:nvPr/>
            </p:nvCxnSpPr>
            <p:spPr>
              <a:xfrm flipH="1">
                <a:off x="3703910" y="2511473"/>
                <a:ext cx="152423" cy="17137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>
                <a:stCxn id="2" idx="2"/>
                <a:endCxn id="10" idx="0"/>
              </p:cNvCxnSpPr>
              <p:nvPr/>
            </p:nvCxnSpPr>
            <p:spPr>
              <a:xfrm>
                <a:off x="3543094" y="2996372"/>
                <a:ext cx="15916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>
                <a:off x="3538837" y="3562568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>
                <a:off x="3559798" y="4078440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>
                <a:off x="3576917" y="4605575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/>
              <p:cNvCxnSpPr/>
              <p:nvPr/>
            </p:nvCxnSpPr>
            <p:spPr>
              <a:xfrm>
                <a:off x="3580694" y="5128442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Agrupar 75"/>
            <p:cNvGrpSpPr/>
            <p:nvPr/>
          </p:nvGrpSpPr>
          <p:grpSpPr>
            <a:xfrm>
              <a:off x="2570688" y="3225081"/>
              <a:ext cx="719466" cy="1831264"/>
              <a:chOff x="2644614" y="3890582"/>
              <a:chExt cx="719466" cy="1831264"/>
            </a:xfrm>
          </p:grpSpPr>
          <p:cxnSp>
            <p:nvCxnSpPr>
              <p:cNvPr id="53" name="Conector recto de flecha 52"/>
              <p:cNvCxnSpPr/>
              <p:nvPr/>
            </p:nvCxnSpPr>
            <p:spPr>
              <a:xfrm>
                <a:off x="2866506" y="5188400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Agrupar 72"/>
              <p:cNvGrpSpPr/>
              <p:nvPr/>
            </p:nvGrpSpPr>
            <p:grpSpPr>
              <a:xfrm>
                <a:off x="2644614" y="3890582"/>
                <a:ext cx="719466" cy="1831264"/>
                <a:chOff x="2644614" y="3890582"/>
                <a:chExt cx="719466" cy="1831264"/>
              </a:xfrm>
            </p:grpSpPr>
            <p:sp>
              <p:nvSpPr>
                <p:cNvPr id="49" name="Elipse 48"/>
                <p:cNvSpPr/>
                <p:nvPr/>
              </p:nvSpPr>
              <p:spPr>
                <a:xfrm>
                  <a:off x="2644614" y="4807354"/>
                  <a:ext cx="418327" cy="38104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2662555" y="5340800"/>
                  <a:ext cx="418327" cy="381046"/>
                </a:xfrm>
                <a:prstGeom prst="ellipse">
                  <a:avLst/>
                </a:prstGeom>
                <a:solidFill>
                  <a:srgbClr val="EEECE1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CuadroTexto 50"/>
                <p:cNvSpPr txBox="1"/>
                <p:nvPr/>
              </p:nvSpPr>
              <p:spPr>
                <a:xfrm>
                  <a:off x="2689512" y="4790848"/>
                  <a:ext cx="3044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X</a:t>
                  </a:r>
                  <a:endParaRPr lang="es-ES" dirty="0"/>
                </a:p>
              </p:txBody>
            </p:sp>
            <p:sp>
              <p:nvSpPr>
                <p:cNvPr id="52" name="CuadroTexto 51"/>
                <p:cNvSpPr txBox="1"/>
                <p:nvPr/>
              </p:nvSpPr>
              <p:spPr>
                <a:xfrm>
                  <a:off x="2718603" y="5335790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$</a:t>
                  </a:r>
                  <a:endParaRPr lang="es-ES" dirty="0"/>
                </a:p>
              </p:txBody>
            </p:sp>
            <p:cxnSp>
              <p:nvCxnSpPr>
                <p:cNvPr id="57" name="Conector recto de flecha 56"/>
                <p:cNvCxnSpPr>
                  <a:stCxn id="12" idx="3"/>
                  <a:endCxn id="49" idx="7"/>
                </p:cNvCxnSpPr>
                <p:nvPr/>
              </p:nvCxnSpPr>
              <p:spPr>
                <a:xfrm flipH="1">
                  <a:off x="3001678" y="3890582"/>
                  <a:ext cx="362402" cy="97257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Agrupar 71"/>
            <p:cNvGrpSpPr/>
            <p:nvPr/>
          </p:nvGrpSpPr>
          <p:grpSpPr>
            <a:xfrm>
              <a:off x="4525799" y="3357524"/>
              <a:ext cx="887461" cy="2241420"/>
              <a:chOff x="4599725" y="4023025"/>
              <a:chExt cx="887461" cy="2241420"/>
            </a:xfrm>
          </p:grpSpPr>
          <p:sp>
            <p:nvSpPr>
              <p:cNvPr id="60" name="Elipse 59"/>
              <p:cNvSpPr/>
              <p:nvPr/>
            </p:nvSpPr>
            <p:spPr>
              <a:xfrm>
                <a:off x="5038190" y="4764290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5056131" y="5883399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5083088" y="474778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T</a:t>
                </a:r>
                <a:endParaRPr lang="es-ES" dirty="0"/>
              </a:p>
            </p:txBody>
          </p:sp>
          <p:sp>
            <p:nvSpPr>
              <p:cNvPr id="63" name="CuadroTexto 62"/>
              <p:cNvSpPr txBox="1"/>
              <p:nvPr/>
            </p:nvSpPr>
            <p:spPr>
              <a:xfrm>
                <a:off x="5112179" y="587838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64" name="Conector recto de flecha 63"/>
              <p:cNvCxnSpPr>
                <a:stCxn id="30" idx="5"/>
                <a:endCxn id="60" idx="1"/>
              </p:cNvCxnSpPr>
              <p:nvPr/>
            </p:nvCxnSpPr>
            <p:spPr>
              <a:xfrm>
                <a:off x="4599725" y="4023025"/>
                <a:ext cx="499728" cy="7970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5068859" y="5363232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5113757" y="534672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</a:t>
                </a:r>
              </a:p>
            </p:txBody>
          </p:sp>
          <p:cxnSp>
            <p:nvCxnSpPr>
              <p:cNvPr id="67" name="Conector recto de flecha 66"/>
              <p:cNvCxnSpPr/>
              <p:nvPr/>
            </p:nvCxnSpPr>
            <p:spPr>
              <a:xfrm>
                <a:off x="5256478" y="5162829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5259724" y="5744278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Agrupar 87"/>
            <p:cNvGrpSpPr/>
            <p:nvPr/>
          </p:nvGrpSpPr>
          <p:grpSpPr>
            <a:xfrm>
              <a:off x="5321328" y="4424032"/>
              <a:ext cx="791574" cy="1270431"/>
              <a:chOff x="5395254" y="5089533"/>
              <a:chExt cx="791574" cy="1270431"/>
            </a:xfrm>
          </p:grpSpPr>
          <p:sp>
            <p:nvSpPr>
              <p:cNvPr id="79" name="Elipse 78"/>
              <p:cNvSpPr/>
              <p:nvPr/>
            </p:nvSpPr>
            <p:spPr>
              <a:xfrm>
                <a:off x="5755773" y="5978918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5813399" y="54528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T</a:t>
                </a:r>
                <a:endParaRPr lang="es-ES" dirty="0"/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5811821" y="597390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5768501" y="5458751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5" name="Conector recto de flecha 84"/>
              <p:cNvCxnSpPr>
                <a:stCxn id="60" idx="5"/>
                <a:endCxn id="83" idx="1"/>
              </p:cNvCxnSpPr>
              <p:nvPr/>
            </p:nvCxnSpPr>
            <p:spPr>
              <a:xfrm>
                <a:off x="5395254" y="5089533"/>
                <a:ext cx="434510" cy="42502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de flecha 85"/>
              <p:cNvCxnSpPr/>
              <p:nvPr/>
            </p:nvCxnSpPr>
            <p:spPr>
              <a:xfrm>
                <a:off x="5959366" y="5839797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CuadroTexto 53"/>
          <p:cNvSpPr txBox="1"/>
          <p:nvPr/>
        </p:nvSpPr>
        <p:spPr>
          <a:xfrm>
            <a:off x="4498269" y="1284192"/>
            <a:ext cx="4411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What is the path followed to determine that the string XWTT is not  member of the set of words?</a:t>
            </a:r>
          </a:p>
          <a:p>
            <a:endParaRPr lang="en-GB" sz="2400" dirty="0" smtClean="0">
              <a:latin typeface="Arial Narrow"/>
              <a:cs typeface="Arial Narrow"/>
            </a:endParaRPr>
          </a:p>
          <a:p>
            <a:pPr marL="457200" indent="-457200">
              <a:buAutoNum type="alphaLcParenR"/>
            </a:pPr>
            <a:r>
              <a:rPr lang="en-GB" sz="2400" dirty="0" smtClean="0">
                <a:latin typeface="Arial Narrow"/>
                <a:cs typeface="Arial Narrow"/>
              </a:rPr>
              <a:t>XWTWW$     </a:t>
            </a:r>
            <a:endParaRPr lang="en-GB" sz="2400" dirty="0" smtClean="0">
              <a:latin typeface="Arial Narrow"/>
              <a:cs typeface="Arial Narrow"/>
            </a:endParaRPr>
          </a:p>
          <a:p>
            <a:pPr marL="457200" indent="-457200">
              <a:buAutoNum type="alphaLcParenR"/>
            </a:pPr>
            <a:r>
              <a:rPr lang="en-GB" sz="2400" dirty="0" smtClean="0">
                <a:latin typeface="Arial Narrow"/>
                <a:cs typeface="Arial Narrow"/>
              </a:rPr>
              <a:t>b</a:t>
            </a:r>
            <a:r>
              <a:rPr lang="en-GB" sz="2400" dirty="0" smtClean="0">
                <a:latin typeface="Arial Narrow"/>
                <a:cs typeface="Arial Narrow"/>
              </a:rPr>
              <a:t>) XWTX$ </a:t>
            </a:r>
          </a:p>
          <a:p>
            <a:pPr marL="457200" indent="-457200">
              <a:buAutoNum type="alphaLcParenR" startAt="3"/>
            </a:pPr>
            <a:r>
              <a:rPr lang="en-GB" sz="2400" dirty="0" smtClean="0">
                <a:latin typeface="Arial Narrow"/>
                <a:cs typeface="Arial Narrow"/>
              </a:rPr>
              <a:t>XWTWW</a:t>
            </a:r>
            <a:r>
              <a:rPr lang="en-GB" sz="2400" dirty="0" smtClean="0">
                <a:latin typeface="Arial Narrow"/>
                <a:cs typeface="Arial Narrow"/>
              </a:rPr>
              <a:t>$ and XWTX$  </a:t>
            </a:r>
            <a:endParaRPr lang="en-GB" sz="2400" dirty="0" smtClean="0">
              <a:latin typeface="Arial Narrow"/>
              <a:cs typeface="Arial Narrow"/>
            </a:endParaRPr>
          </a:p>
          <a:p>
            <a:pPr marL="457200" indent="-457200">
              <a:buAutoNum type="alphaLcParenR" startAt="3"/>
            </a:pPr>
            <a:r>
              <a:rPr lang="en-GB" sz="2400" dirty="0" smtClean="0">
                <a:latin typeface="Arial Narrow"/>
                <a:cs typeface="Arial Narrow"/>
              </a:rPr>
              <a:t>d</a:t>
            </a:r>
            <a:r>
              <a:rPr lang="en-GB" sz="2400" dirty="0" smtClean="0">
                <a:latin typeface="Arial Narrow"/>
                <a:cs typeface="Arial Narrow"/>
              </a:rPr>
              <a:t>) XWT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7118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Your turn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897696"/>
            <a:ext cx="2527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For the following </a:t>
            </a:r>
            <a:r>
              <a:rPr lang="en-GB" sz="2400" dirty="0" err="1" smtClean="0">
                <a:latin typeface="Arial Narrow"/>
                <a:cs typeface="Arial Narrow"/>
              </a:rPr>
              <a:t>trie</a:t>
            </a:r>
            <a:r>
              <a:rPr lang="en-GB" sz="2400" dirty="0" smtClean="0">
                <a:latin typeface="Arial Narrow"/>
                <a:cs typeface="Arial Narrow"/>
              </a:rPr>
              <a:t>: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554142" y="1738349"/>
            <a:ext cx="3542214" cy="4294430"/>
            <a:chOff x="2570688" y="1400033"/>
            <a:chExt cx="3542214" cy="4294430"/>
          </a:xfrm>
        </p:grpSpPr>
        <p:sp>
          <p:nvSpPr>
            <p:cNvPr id="5" name="Elipse 4"/>
            <p:cNvSpPr/>
            <p:nvPr/>
          </p:nvSpPr>
          <p:spPr>
            <a:xfrm>
              <a:off x="3721144" y="1520729"/>
              <a:ext cx="418327" cy="381046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154412" y="140003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root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grpSp>
          <p:nvGrpSpPr>
            <p:cNvPr id="55" name="Agrupar 54"/>
            <p:cNvGrpSpPr/>
            <p:nvPr/>
          </p:nvGrpSpPr>
          <p:grpSpPr>
            <a:xfrm>
              <a:off x="4096356" y="1816090"/>
              <a:ext cx="525182" cy="3763384"/>
              <a:chOff x="4170282" y="2481591"/>
              <a:chExt cx="525182" cy="3763384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4230705" y="2627428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4233705" y="316087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4242661" y="3697782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4260602" y="4231228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4242661" y="474778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4260602" y="5863929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4274714" y="2627428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W</a:t>
                </a:r>
                <a:endParaRPr lang="es-ES" dirty="0"/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4286771" y="31725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4286774" y="3686302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4301712" y="4234689"/>
                <a:ext cx="304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s-ES" dirty="0"/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4287559" y="4731278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16650" y="585891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40" name="Conector recto de flecha 39"/>
              <p:cNvCxnSpPr/>
              <p:nvPr/>
            </p:nvCxnSpPr>
            <p:spPr>
              <a:xfrm>
                <a:off x="4170282" y="2481591"/>
                <a:ext cx="152423" cy="17137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34" idx="2"/>
                <a:endCxn id="29" idx="0"/>
              </p:cNvCxnSpPr>
              <p:nvPr/>
            </p:nvCxnSpPr>
            <p:spPr>
              <a:xfrm flipH="1">
                <a:off x="4442869" y="2996760"/>
                <a:ext cx="26858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de flecha 41"/>
              <p:cNvCxnSpPr/>
              <p:nvPr/>
            </p:nvCxnSpPr>
            <p:spPr>
              <a:xfrm>
                <a:off x="4422696" y="3562956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>
                <a:off x="4443657" y="4078828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de flecha 43"/>
              <p:cNvCxnSpPr/>
              <p:nvPr/>
            </p:nvCxnSpPr>
            <p:spPr>
              <a:xfrm>
                <a:off x="4460776" y="4605963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/>
              <p:cNvCxnSpPr/>
              <p:nvPr/>
            </p:nvCxnSpPr>
            <p:spPr>
              <a:xfrm>
                <a:off x="4464553" y="5711529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/>
              <p:cNvSpPr/>
              <p:nvPr/>
            </p:nvSpPr>
            <p:spPr>
              <a:xfrm>
                <a:off x="4245065" y="5330483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CuadroTexto 46"/>
              <p:cNvSpPr txBox="1"/>
              <p:nvPr/>
            </p:nvSpPr>
            <p:spPr>
              <a:xfrm>
                <a:off x="4305438" y="5353424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cxnSp>
            <p:nvCxnSpPr>
              <p:cNvPr id="48" name="Conector recto de flecha 47"/>
              <p:cNvCxnSpPr/>
              <p:nvPr/>
            </p:nvCxnSpPr>
            <p:spPr>
              <a:xfrm>
                <a:off x="4446667" y="5146573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Agrupar 74"/>
            <p:cNvGrpSpPr/>
            <p:nvPr/>
          </p:nvGrpSpPr>
          <p:grpSpPr>
            <a:xfrm>
              <a:off x="3272920" y="1845972"/>
              <a:ext cx="509487" cy="3150415"/>
              <a:chOff x="3346846" y="2511473"/>
              <a:chExt cx="509487" cy="3150415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346846" y="2627040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349846" y="3160486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58802" y="3697394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376743" y="4230840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358802" y="4747396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3376743" y="5280842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" name="CuadroTexto 1"/>
              <p:cNvSpPr txBox="1"/>
              <p:nvPr/>
            </p:nvSpPr>
            <p:spPr>
              <a:xfrm>
                <a:off x="3390855" y="2627040"/>
                <a:ext cx="304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X</a:t>
                </a:r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3402912" y="3172200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3402915" y="368591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</a:t>
                </a: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3417853" y="4234301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403700" y="4730890"/>
                <a:ext cx="39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</a:t>
                </a: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432791" y="527583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19" name="Conector recto de flecha 18"/>
              <p:cNvCxnSpPr>
                <a:stCxn id="5" idx="3"/>
                <a:endCxn id="6" idx="7"/>
              </p:cNvCxnSpPr>
              <p:nvPr/>
            </p:nvCxnSpPr>
            <p:spPr>
              <a:xfrm flipH="1">
                <a:off x="3703910" y="2511473"/>
                <a:ext cx="152423" cy="17137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>
                <a:stCxn id="2" idx="2"/>
                <a:endCxn id="10" idx="0"/>
              </p:cNvCxnSpPr>
              <p:nvPr/>
            </p:nvCxnSpPr>
            <p:spPr>
              <a:xfrm>
                <a:off x="3543094" y="2996372"/>
                <a:ext cx="15916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>
                <a:off x="3538837" y="3562568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>
                <a:off x="3559798" y="4078440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>
                <a:off x="3576917" y="4605575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/>
              <p:cNvCxnSpPr/>
              <p:nvPr/>
            </p:nvCxnSpPr>
            <p:spPr>
              <a:xfrm>
                <a:off x="3580694" y="5128442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Agrupar 75"/>
            <p:cNvGrpSpPr/>
            <p:nvPr/>
          </p:nvGrpSpPr>
          <p:grpSpPr>
            <a:xfrm>
              <a:off x="2570688" y="3225081"/>
              <a:ext cx="719466" cy="1831264"/>
              <a:chOff x="2644614" y="3890582"/>
              <a:chExt cx="719466" cy="1831264"/>
            </a:xfrm>
          </p:grpSpPr>
          <p:cxnSp>
            <p:nvCxnSpPr>
              <p:cNvPr id="53" name="Conector recto de flecha 52"/>
              <p:cNvCxnSpPr/>
              <p:nvPr/>
            </p:nvCxnSpPr>
            <p:spPr>
              <a:xfrm>
                <a:off x="2866506" y="5188400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Agrupar 72"/>
              <p:cNvGrpSpPr/>
              <p:nvPr/>
            </p:nvGrpSpPr>
            <p:grpSpPr>
              <a:xfrm>
                <a:off x="2644614" y="3890582"/>
                <a:ext cx="719466" cy="1831264"/>
                <a:chOff x="2644614" y="3890582"/>
                <a:chExt cx="719466" cy="1831264"/>
              </a:xfrm>
            </p:grpSpPr>
            <p:sp>
              <p:nvSpPr>
                <p:cNvPr id="49" name="Elipse 48"/>
                <p:cNvSpPr/>
                <p:nvPr/>
              </p:nvSpPr>
              <p:spPr>
                <a:xfrm>
                  <a:off x="2644614" y="4807354"/>
                  <a:ext cx="418327" cy="38104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2662555" y="5340800"/>
                  <a:ext cx="418327" cy="381046"/>
                </a:xfrm>
                <a:prstGeom prst="ellipse">
                  <a:avLst/>
                </a:prstGeom>
                <a:solidFill>
                  <a:srgbClr val="EEECE1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CuadroTexto 50"/>
                <p:cNvSpPr txBox="1"/>
                <p:nvPr/>
              </p:nvSpPr>
              <p:spPr>
                <a:xfrm>
                  <a:off x="2689512" y="4790848"/>
                  <a:ext cx="3044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X</a:t>
                  </a:r>
                  <a:endParaRPr lang="es-ES" dirty="0"/>
                </a:p>
              </p:txBody>
            </p:sp>
            <p:sp>
              <p:nvSpPr>
                <p:cNvPr id="52" name="CuadroTexto 51"/>
                <p:cNvSpPr txBox="1"/>
                <p:nvPr/>
              </p:nvSpPr>
              <p:spPr>
                <a:xfrm>
                  <a:off x="2718603" y="5335790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/>
                    <a:t>$</a:t>
                  </a:r>
                  <a:endParaRPr lang="es-ES" dirty="0"/>
                </a:p>
              </p:txBody>
            </p:sp>
            <p:cxnSp>
              <p:nvCxnSpPr>
                <p:cNvPr id="57" name="Conector recto de flecha 56"/>
                <p:cNvCxnSpPr>
                  <a:stCxn id="12" idx="3"/>
                  <a:endCxn id="49" idx="7"/>
                </p:cNvCxnSpPr>
                <p:nvPr/>
              </p:nvCxnSpPr>
              <p:spPr>
                <a:xfrm flipH="1">
                  <a:off x="3001678" y="3890582"/>
                  <a:ext cx="362402" cy="97257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Agrupar 71"/>
            <p:cNvGrpSpPr/>
            <p:nvPr/>
          </p:nvGrpSpPr>
          <p:grpSpPr>
            <a:xfrm>
              <a:off x="4525799" y="3357524"/>
              <a:ext cx="887461" cy="2241420"/>
              <a:chOff x="4599725" y="4023025"/>
              <a:chExt cx="887461" cy="2241420"/>
            </a:xfrm>
          </p:grpSpPr>
          <p:sp>
            <p:nvSpPr>
              <p:cNvPr id="60" name="Elipse 59"/>
              <p:cNvSpPr/>
              <p:nvPr/>
            </p:nvSpPr>
            <p:spPr>
              <a:xfrm>
                <a:off x="5038190" y="4764290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5056131" y="5883399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5083088" y="474778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T</a:t>
                </a:r>
                <a:endParaRPr lang="es-ES" dirty="0"/>
              </a:p>
            </p:txBody>
          </p:sp>
          <p:sp>
            <p:nvSpPr>
              <p:cNvPr id="63" name="CuadroTexto 62"/>
              <p:cNvSpPr txBox="1"/>
              <p:nvPr/>
            </p:nvSpPr>
            <p:spPr>
              <a:xfrm>
                <a:off x="5112179" y="587838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cxnSp>
            <p:nvCxnSpPr>
              <p:cNvPr id="64" name="Conector recto de flecha 63"/>
              <p:cNvCxnSpPr>
                <a:stCxn id="30" idx="5"/>
                <a:endCxn id="60" idx="1"/>
              </p:cNvCxnSpPr>
              <p:nvPr/>
            </p:nvCxnSpPr>
            <p:spPr>
              <a:xfrm>
                <a:off x="4599725" y="4023025"/>
                <a:ext cx="499728" cy="79706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ipse 64"/>
              <p:cNvSpPr/>
              <p:nvPr/>
            </p:nvSpPr>
            <p:spPr>
              <a:xfrm>
                <a:off x="5068859" y="5363232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5113757" y="534672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C</a:t>
                </a:r>
              </a:p>
            </p:txBody>
          </p:sp>
          <p:cxnSp>
            <p:nvCxnSpPr>
              <p:cNvPr id="67" name="Conector recto de flecha 66"/>
              <p:cNvCxnSpPr/>
              <p:nvPr/>
            </p:nvCxnSpPr>
            <p:spPr>
              <a:xfrm>
                <a:off x="5256478" y="5162829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5259724" y="5744278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Agrupar 87"/>
            <p:cNvGrpSpPr/>
            <p:nvPr/>
          </p:nvGrpSpPr>
          <p:grpSpPr>
            <a:xfrm>
              <a:off x="5321328" y="4424032"/>
              <a:ext cx="791574" cy="1270431"/>
              <a:chOff x="5395254" y="5089533"/>
              <a:chExt cx="791574" cy="1270431"/>
            </a:xfrm>
          </p:grpSpPr>
          <p:sp>
            <p:nvSpPr>
              <p:cNvPr id="79" name="Elipse 78"/>
              <p:cNvSpPr/>
              <p:nvPr/>
            </p:nvSpPr>
            <p:spPr>
              <a:xfrm>
                <a:off x="5755773" y="5978918"/>
                <a:ext cx="418327" cy="381046"/>
              </a:xfrm>
              <a:prstGeom prst="ellipse">
                <a:avLst/>
              </a:prstGeom>
              <a:solidFill>
                <a:srgbClr val="EEECE1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CuadroTexto 79"/>
              <p:cNvSpPr txBox="1"/>
              <p:nvPr/>
            </p:nvSpPr>
            <p:spPr>
              <a:xfrm>
                <a:off x="5813399" y="54528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T</a:t>
                </a:r>
                <a:endParaRPr lang="es-ES" dirty="0"/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5811821" y="597390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5768501" y="5458751"/>
                <a:ext cx="418327" cy="381046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85" name="Conector recto de flecha 84"/>
              <p:cNvCxnSpPr>
                <a:stCxn id="60" idx="5"/>
                <a:endCxn id="83" idx="1"/>
              </p:cNvCxnSpPr>
              <p:nvPr/>
            </p:nvCxnSpPr>
            <p:spPr>
              <a:xfrm>
                <a:off x="5395254" y="5089533"/>
                <a:ext cx="434510" cy="42502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de flecha 85"/>
              <p:cNvCxnSpPr/>
              <p:nvPr/>
            </p:nvCxnSpPr>
            <p:spPr>
              <a:xfrm>
                <a:off x="5959366" y="5839797"/>
                <a:ext cx="3010" cy="16411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CuadroTexto 73"/>
          <p:cNvSpPr txBox="1"/>
          <p:nvPr/>
        </p:nvSpPr>
        <p:spPr>
          <a:xfrm>
            <a:off x="4498269" y="1284192"/>
            <a:ext cx="4411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What is the path followed to determine that the string XWTT is not  member of the set of words?</a:t>
            </a:r>
          </a:p>
          <a:p>
            <a:endParaRPr lang="en-GB" sz="2400" dirty="0" smtClean="0">
              <a:latin typeface="Arial Narrow"/>
              <a:cs typeface="Arial Narrow"/>
            </a:endParaRPr>
          </a:p>
          <a:p>
            <a:pPr marL="457200" indent="-457200">
              <a:buAutoNum type="alphaLcParenR"/>
            </a:pPr>
            <a:r>
              <a:rPr lang="en-GB" sz="2400" dirty="0" smtClean="0">
                <a:latin typeface="Arial Narrow"/>
                <a:cs typeface="Arial Narrow"/>
              </a:rPr>
              <a:t>XWTWW$     </a:t>
            </a:r>
            <a:endParaRPr lang="en-GB" sz="2400" dirty="0" smtClean="0">
              <a:latin typeface="Arial Narrow"/>
              <a:cs typeface="Arial Narrow"/>
            </a:endParaRPr>
          </a:p>
          <a:p>
            <a:pPr marL="457200" indent="-457200">
              <a:buAutoNum type="alphaLcParenR"/>
            </a:pPr>
            <a:r>
              <a:rPr lang="en-GB" sz="2400" dirty="0" smtClean="0">
                <a:latin typeface="Arial Narrow"/>
                <a:cs typeface="Arial Narrow"/>
              </a:rPr>
              <a:t>b</a:t>
            </a:r>
            <a:r>
              <a:rPr lang="en-GB" sz="2400" dirty="0" smtClean="0">
                <a:latin typeface="Arial Narrow"/>
                <a:cs typeface="Arial Narrow"/>
              </a:rPr>
              <a:t>) XWTX$ </a:t>
            </a:r>
          </a:p>
          <a:p>
            <a:pPr marL="457200" indent="-457200">
              <a:buAutoNum type="alphaLcParenR" startAt="3"/>
            </a:pPr>
            <a:r>
              <a:rPr lang="en-GB" sz="2400" dirty="0" smtClean="0">
                <a:latin typeface="Arial Narrow"/>
                <a:cs typeface="Arial Narrow"/>
              </a:rPr>
              <a:t>XWTWW</a:t>
            </a:r>
            <a:r>
              <a:rPr lang="en-GB" sz="2400" dirty="0" smtClean="0">
                <a:latin typeface="Arial Narrow"/>
                <a:cs typeface="Arial Narrow"/>
              </a:rPr>
              <a:t>$ and XWTX$  </a:t>
            </a:r>
            <a:endParaRPr lang="en-GB" sz="2400" dirty="0" smtClean="0">
              <a:latin typeface="Arial Narrow"/>
              <a:cs typeface="Arial Narrow"/>
            </a:endParaRPr>
          </a:p>
          <a:p>
            <a:pPr marL="457200" indent="-457200">
              <a:buAutoNum type="alphaLcParenR" startAt="3"/>
            </a:pPr>
            <a:r>
              <a:rPr lang="en-GB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XWT</a:t>
            </a:r>
            <a:endParaRPr lang="en-GB" sz="24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24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Trie: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Implementation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826702"/>
            <a:ext cx="9160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Alphabet: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A, C, G, T </a:t>
            </a: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Set of words: </a:t>
            </a:r>
            <a:r>
              <a:rPr lang="en-GB" sz="2800" dirty="0" smtClean="0">
                <a:solidFill>
                  <a:srgbClr val="000000"/>
                </a:solidFill>
                <a:latin typeface="Arial Narrow"/>
                <a:cs typeface="Arial Narrow"/>
              </a:rPr>
              <a:t>A, AA, G, TC, TT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5571068" y="777280"/>
            <a:ext cx="3267489" cy="2207415"/>
            <a:chOff x="1445264" y="2253554"/>
            <a:chExt cx="4867403" cy="3626620"/>
          </a:xfrm>
        </p:grpSpPr>
        <p:sp>
          <p:nvSpPr>
            <p:cNvPr id="10" name="Elipse 9"/>
            <p:cNvSpPr/>
            <p:nvPr/>
          </p:nvSpPr>
          <p:spPr>
            <a:xfrm>
              <a:off x="3527778" y="2412998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4035778" y="2253554"/>
              <a:ext cx="561635" cy="455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root</a:t>
              </a:r>
              <a:endParaRPr lang="es-ES" sz="1200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2508956" y="2834559"/>
              <a:ext cx="1097350" cy="910528"/>
              <a:chOff x="2508956" y="2834559"/>
              <a:chExt cx="1097350" cy="910528"/>
            </a:xfrm>
          </p:grpSpPr>
          <p:grpSp>
            <p:nvGrpSpPr>
              <p:cNvPr id="58" name="Agrupar 57"/>
              <p:cNvGrpSpPr/>
              <p:nvPr/>
            </p:nvGrpSpPr>
            <p:grpSpPr>
              <a:xfrm>
                <a:off x="2508956" y="3206423"/>
                <a:ext cx="536222" cy="538664"/>
                <a:chOff x="2508956" y="3206423"/>
                <a:chExt cx="536222" cy="538664"/>
              </a:xfrm>
            </p:grpSpPr>
            <p:sp>
              <p:nvSpPr>
                <p:cNvPr id="60" name="Elipse 59"/>
                <p:cNvSpPr/>
                <p:nvPr/>
              </p:nvSpPr>
              <p:spPr>
                <a:xfrm>
                  <a:off x="2508956" y="3251198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2578441" y="3206423"/>
                  <a:ext cx="408810" cy="455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smtClean="0"/>
                    <a:t>A</a:t>
                  </a:r>
                  <a:endParaRPr lang="es-ES" sz="1200" dirty="0"/>
                </a:p>
              </p:txBody>
            </p:sp>
          </p:grpSp>
          <p:cxnSp>
            <p:nvCxnSpPr>
              <p:cNvPr id="59" name="Conector recto de flecha 58"/>
              <p:cNvCxnSpPr>
                <a:stCxn id="10" idx="3"/>
                <a:endCxn id="61" idx="0"/>
              </p:cNvCxnSpPr>
              <p:nvPr/>
            </p:nvCxnSpPr>
            <p:spPr>
              <a:xfrm flipH="1">
                <a:off x="2782845" y="2834559"/>
                <a:ext cx="823461" cy="37186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>
              <a:off x="1445264" y="3672757"/>
              <a:ext cx="1142220" cy="1141952"/>
              <a:chOff x="1445264" y="3672757"/>
              <a:chExt cx="1142220" cy="1141952"/>
            </a:xfrm>
          </p:grpSpPr>
          <p:grpSp>
            <p:nvGrpSpPr>
              <p:cNvPr id="54" name="Agrupar 53"/>
              <p:cNvGrpSpPr/>
              <p:nvPr/>
            </p:nvGrpSpPr>
            <p:grpSpPr>
              <a:xfrm>
                <a:off x="1445264" y="4276045"/>
                <a:ext cx="536222" cy="538664"/>
                <a:chOff x="1445264" y="4078491"/>
                <a:chExt cx="536222" cy="538664"/>
              </a:xfrm>
            </p:grpSpPr>
            <p:sp>
              <p:nvSpPr>
                <p:cNvPr id="56" name="Elipse 55"/>
                <p:cNvSpPr/>
                <p:nvPr/>
              </p:nvSpPr>
              <p:spPr>
                <a:xfrm>
                  <a:off x="1445264" y="4123266"/>
                  <a:ext cx="536222" cy="4938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57" name="CuadroTexto 56"/>
                <p:cNvSpPr txBox="1"/>
                <p:nvPr/>
              </p:nvSpPr>
              <p:spPr>
                <a:xfrm>
                  <a:off x="1542971" y="4078491"/>
                  <a:ext cx="391273" cy="455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$</a:t>
                  </a:r>
                </a:p>
              </p:txBody>
            </p:sp>
          </p:grpSp>
          <p:cxnSp>
            <p:nvCxnSpPr>
              <p:cNvPr id="55" name="Conector recto de flecha 54"/>
              <p:cNvCxnSpPr>
                <a:stCxn id="60" idx="3"/>
                <a:endCxn id="57" idx="0"/>
              </p:cNvCxnSpPr>
              <p:nvPr/>
            </p:nvCxnSpPr>
            <p:spPr>
              <a:xfrm flipH="1">
                <a:off x="1738608" y="3672757"/>
                <a:ext cx="848876" cy="60328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/>
            <p:cNvGrpSpPr/>
            <p:nvPr/>
          </p:nvGrpSpPr>
          <p:grpSpPr>
            <a:xfrm>
              <a:off x="3492128" y="2906887"/>
              <a:ext cx="569050" cy="1921932"/>
              <a:chOff x="3492128" y="2906887"/>
              <a:chExt cx="569050" cy="1921932"/>
            </a:xfrm>
          </p:grpSpPr>
          <p:grpSp>
            <p:nvGrpSpPr>
              <p:cNvPr id="46" name="Agrupar 45"/>
              <p:cNvGrpSpPr/>
              <p:nvPr/>
            </p:nvGrpSpPr>
            <p:grpSpPr>
              <a:xfrm>
                <a:off x="3524956" y="3197956"/>
                <a:ext cx="536222" cy="547131"/>
                <a:chOff x="3524956" y="3197956"/>
                <a:chExt cx="536222" cy="547131"/>
              </a:xfrm>
            </p:grpSpPr>
            <p:sp>
              <p:nvSpPr>
                <p:cNvPr id="52" name="Elipse 51"/>
                <p:cNvSpPr/>
                <p:nvPr/>
              </p:nvSpPr>
              <p:spPr>
                <a:xfrm>
                  <a:off x="3524956" y="3251198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53" name="CuadroTexto 52"/>
                <p:cNvSpPr txBox="1"/>
                <p:nvPr/>
              </p:nvSpPr>
              <p:spPr>
                <a:xfrm>
                  <a:off x="3588938" y="3197956"/>
                  <a:ext cx="419705" cy="45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G</a:t>
                  </a:r>
                </a:p>
              </p:txBody>
            </p:sp>
          </p:grpSp>
          <p:cxnSp>
            <p:nvCxnSpPr>
              <p:cNvPr id="47" name="Conector recto de flecha 46"/>
              <p:cNvCxnSpPr>
                <a:stCxn id="10" idx="4"/>
                <a:endCxn id="53" idx="0"/>
              </p:cNvCxnSpPr>
              <p:nvPr/>
            </p:nvCxnSpPr>
            <p:spPr>
              <a:xfrm>
                <a:off x="3795890" y="2906887"/>
                <a:ext cx="2900" cy="29106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Agrupar 47"/>
              <p:cNvGrpSpPr/>
              <p:nvPr/>
            </p:nvGrpSpPr>
            <p:grpSpPr>
              <a:xfrm>
                <a:off x="3492128" y="4290155"/>
                <a:ext cx="536222" cy="538664"/>
                <a:chOff x="1445264" y="4078491"/>
                <a:chExt cx="536222" cy="538664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1445264" y="4123266"/>
                  <a:ext cx="536222" cy="4938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51" name="CuadroTexto 50"/>
                <p:cNvSpPr txBox="1"/>
                <p:nvPr/>
              </p:nvSpPr>
              <p:spPr>
                <a:xfrm>
                  <a:off x="1542971" y="4078491"/>
                  <a:ext cx="391273" cy="455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$</a:t>
                  </a:r>
                </a:p>
              </p:txBody>
            </p:sp>
          </p:grpSp>
          <p:cxnSp>
            <p:nvCxnSpPr>
              <p:cNvPr id="49" name="Conector recto de flecha 48"/>
              <p:cNvCxnSpPr/>
              <p:nvPr/>
            </p:nvCxnSpPr>
            <p:spPr>
              <a:xfrm flipH="1">
                <a:off x="3785472" y="3699412"/>
                <a:ext cx="13317" cy="63710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2506545" y="3768270"/>
              <a:ext cx="547385" cy="2059616"/>
              <a:chOff x="2506545" y="3768270"/>
              <a:chExt cx="547385" cy="2059616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2517708" y="4267578"/>
                <a:ext cx="536222" cy="547131"/>
                <a:chOff x="2461264" y="4070024"/>
                <a:chExt cx="536222" cy="547131"/>
              </a:xfrm>
            </p:grpSpPr>
            <p:sp>
              <p:nvSpPr>
                <p:cNvPr id="44" name="Elipse 43"/>
                <p:cNvSpPr/>
                <p:nvPr/>
              </p:nvSpPr>
              <p:spPr>
                <a:xfrm>
                  <a:off x="2461264" y="4123266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45" name="CuadroTexto 44"/>
                <p:cNvSpPr txBox="1"/>
                <p:nvPr/>
              </p:nvSpPr>
              <p:spPr>
                <a:xfrm>
                  <a:off x="2525246" y="4070024"/>
                  <a:ext cx="408810" cy="45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smtClean="0"/>
                    <a:t>A</a:t>
                  </a:r>
                  <a:endParaRPr lang="es-ES" sz="1200" dirty="0"/>
                </a:p>
              </p:txBody>
            </p:sp>
          </p:grpSp>
          <p:cxnSp>
            <p:nvCxnSpPr>
              <p:cNvPr id="39" name="Conector recto de flecha 38"/>
              <p:cNvCxnSpPr/>
              <p:nvPr/>
            </p:nvCxnSpPr>
            <p:spPr>
              <a:xfrm>
                <a:off x="2777068" y="3768270"/>
                <a:ext cx="9027" cy="5224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Agrupar 39"/>
              <p:cNvGrpSpPr/>
              <p:nvPr/>
            </p:nvGrpSpPr>
            <p:grpSpPr>
              <a:xfrm>
                <a:off x="2506545" y="5289222"/>
                <a:ext cx="536222" cy="538664"/>
                <a:chOff x="1445264" y="4078491"/>
                <a:chExt cx="536222" cy="538664"/>
              </a:xfrm>
            </p:grpSpPr>
            <p:sp>
              <p:nvSpPr>
                <p:cNvPr id="42" name="Elipse 41"/>
                <p:cNvSpPr/>
                <p:nvPr/>
              </p:nvSpPr>
              <p:spPr>
                <a:xfrm>
                  <a:off x="1445264" y="4123266"/>
                  <a:ext cx="536222" cy="4938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43" name="CuadroTexto 42"/>
                <p:cNvSpPr txBox="1"/>
                <p:nvPr/>
              </p:nvSpPr>
              <p:spPr>
                <a:xfrm>
                  <a:off x="1542971" y="4078491"/>
                  <a:ext cx="391273" cy="455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$</a:t>
                  </a:r>
                </a:p>
              </p:txBody>
            </p:sp>
          </p:grpSp>
          <p:cxnSp>
            <p:nvCxnSpPr>
              <p:cNvPr id="41" name="Conector recto de flecha 40"/>
              <p:cNvCxnSpPr/>
              <p:nvPr/>
            </p:nvCxnSpPr>
            <p:spPr>
              <a:xfrm>
                <a:off x="2773818" y="4814709"/>
                <a:ext cx="838" cy="52249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Agrupar 15"/>
            <p:cNvGrpSpPr/>
            <p:nvPr/>
          </p:nvGrpSpPr>
          <p:grpSpPr>
            <a:xfrm>
              <a:off x="3985472" y="2834559"/>
              <a:ext cx="1187661" cy="3045459"/>
              <a:chOff x="3985472" y="2834559"/>
              <a:chExt cx="1187661" cy="304545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4636911" y="3222976"/>
                <a:ext cx="536222" cy="522111"/>
                <a:chOff x="4636911" y="3222976"/>
                <a:chExt cx="536222" cy="522111"/>
              </a:xfrm>
            </p:grpSpPr>
            <p:sp>
              <p:nvSpPr>
                <p:cNvPr id="36" name="Elipse 35"/>
                <p:cNvSpPr/>
                <p:nvPr/>
              </p:nvSpPr>
              <p:spPr>
                <a:xfrm>
                  <a:off x="4636911" y="3251198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37" name="CuadroTexto 36"/>
                <p:cNvSpPr txBox="1"/>
                <p:nvPr/>
              </p:nvSpPr>
              <p:spPr>
                <a:xfrm>
                  <a:off x="4724259" y="3222976"/>
                  <a:ext cx="386796" cy="45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T</a:t>
                  </a:r>
                </a:p>
              </p:txBody>
            </p:sp>
          </p:grpSp>
          <p:cxnSp>
            <p:nvCxnSpPr>
              <p:cNvPr id="27" name="Conector recto de flecha 26"/>
              <p:cNvCxnSpPr>
                <a:stCxn id="10" idx="5"/>
                <a:endCxn id="37" idx="0"/>
              </p:cNvCxnSpPr>
              <p:nvPr/>
            </p:nvCxnSpPr>
            <p:spPr>
              <a:xfrm>
                <a:off x="3985472" y="2834559"/>
                <a:ext cx="932185" cy="38841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Agrupar 27"/>
              <p:cNvGrpSpPr/>
              <p:nvPr/>
            </p:nvGrpSpPr>
            <p:grpSpPr>
              <a:xfrm>
                <a:off x="4625482" y="5341354"/>
                <a:ext cx="536222" cy="538664"/>
                <a:chOff x="1445264" y="4078491"/>
                <a:chExt cx="536222" cy="538664"/>
              </a:xfrm>
            </p:grpSpPr>
            <p:sp>
              <p:nvSpPr>
                <p:cNvPr id="34" name="Elipse 33"/>
                <p:cNvSpPr/>
                <p:nvPr/>
              </p:nvSpPr>
              <p:spPr>
                <a:xfrm>
                  <a:off x="1445264" y="4123266"/>
                  <a:ext cx="536222" cy="4938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1542971" y="4078491"/>
                  <a:ext cx="391273" cy="455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$</a:t>
                  </a:r>
                </a:p>
              </p:txBody>
            </p:sp>
          </p:grpSp>
          <p:grpSp>
            <p:nvGrpSpPr>
              <p:cNvPr id="29" name="Agrupar 28"/>
              <p:cNvGrpSpPr/>
              <p:nvPr/>
            </p:nvGrpSpPr>
            <p:grpSpPr>
              <a:xfrm>
                <a:off x="4625482" y="4278484"/>
                <a:ext cx="536222" cy="547131"/>
                <a:chOff x="2461264" y="4070024"/>
                <a:chExt cx="536222" cy="547131"/>
              </a:xfrm>
            </p:grpSpPr>
            <p:sp>
              <p:nvSpPr>
                <p:cNvPr id="32" name="Elipse 31"/>
                <p:cNvSpPr/>
                <p:nvPr/>
              </p:nvSpPr>
              <p:spPr>
                <a:xfrm>
                  <a:off x="2461264" y="4123266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2553469" y="4070024"/>
                  <a:ext cx="397318" cy="45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smtClean="0"/>
                    <a:t>C</a:t>
                  </a:r>
                  <a:endParaRPr lang="es-ES" sz="1200" dirty="0"/>
                </a:p>
              </p:txBody>
            </p:sp>
          </p:grpSp>
          <p:cxnSp>
            <p:nvCxnSpPr>
              <p:cNvPr id="30" name="Conector recto de flecha 29"/>
              <p:cNvCxnSpPr/>
              <p:nvPr/>
            </p:nvCxnSpPr>
            <p:spPr>
              <a:xfrm>
                <a:off x="4905022" y="3768270"/>
                <a:ext cx="11324" cy="53339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H="1">
                <a:off x="4884380" y="4828819"/>
                <a:ext cx="21369" cy="56897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/>
            <p:cNvGrpSpPr/>
            <p:nvPr/>
          </p:nvGrpSpPr>
          <p:grpSpPr>
            <a:xfrm>
              <a:off x="5094604" y="3672757"/>
              <a:ext cx="1218063" cy="2207417"/>
              <a:chOff x="5094604" y="3672757"/>
              <a:chExt cx="1218063" cy="2207417"/>
            </a:xfrm>
          </p:grpSpPr>
          <p:grpSp>
            <p:nvGrpSpPr>
              <p:cNvPr id="18" name="Agrupar 17"/>
              <p:cNvGrpSpPr/>
              <p:nvPr/>
            </p:nvGrpSpPr>
            <p:grpSpPr>
              <a:xfrm>
                <a:off x="5776445" y="4281688"/>
                <a:ext cx="536222" cy="547131"/>
                <a:chOff x="2461264" y="4070024"/>
                <a:chExt cx="536222" cy="547131"/>
              </a:xfrm>
            </p:grpSpPr>
            <p:sp>
              <p:nvSpPr>
                <p:cNvPr id="24" name="Elipse 23"/>
                <p:cNvSpPr/>
                <p:nvPr/>
              </p:nvSpPr>
              <p:spPr>
                <a:xfrm>
                  <a:off x="2461264" y="4123266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25" name="CuadroTexto 24"/>
                <p:cNvSpPr txBox="1"/>
                <p:nvPr/>
              </p:nvSpPr>
              <p:spPr>
                <a:xfrm>
                  <a:off x="2553469" y="4070024"/>
                  <a:ext cx="386796" cy="45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T</a:t>
                  </a:r>
                </a:p>
              </p:txBody>
            </p:sp>
          </p:grpSp>
          <p:cxnSp>
            <p:nvCxnSpPr>
              <p:cNvPr id="19" name="Conector recto de flecha 18"/>
              <p:cNvCxnSpPr>
                <a:stCxn id="36" idx="5"/>
                <a:endCxn id="25" idx="0"/>
              </p:cNvCxnSpPr>
              <p:nvPr/>
            </p:nvCxnSpPr>
            <p:spPr>
              <a:xfrm>
                <a:off x="5094604" y="3672757"/>
                <a:ext cx="967444" cy="6089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grupar 19"/>
              <p:cNvGrpSpPr/>
              <p:nvPr/>
            </p:nvGrpSpPr>
            <p:grpSpPr>
              <a:xfrm>
                <a:off x="5752138" y="5341510"/>
                <a:ext cx="536222" cy="538664"/>
                <a:chOff x="1445264" y="4078491"/>
                <a:chExt cx="536222" cy="538664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1445264" y="4123266"/>
                  <a:ext cx="536222" cy="4938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1200"/>
                </a:p>
              </p:txBody>
            </p:sp>
            <p:sp>
              <p:nvSpPr>
                <p:cNvPr id="23" name="CuadroTexto 22"/>
                <p:cNvSpPr txBox="1"/>
                <p:nvPr/>
              </p:nvSpPr>
              <p:spPr>
                <a:xfrm>
                  <a:off x="1542971" y="4078491"/>
                  <a:ext cx="391273" cy="455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/>
                    <a:t>$</a:t>
                  </a:r>
                </a:p>
              </p:txBody>
            </p:sp>
          </p:grpSp>
          <p:cxnSp>
            <p:nvCxnSpPr>
              <p:cNvPr id="21" name="Conector recto de flecha 20"/>
              <p:cNvCxnSpPr/>
              <p:nvPr/>
            </p:nvCxnSpPr>
            <p:spPr>
              <a:xfrm flipH="1">
                <a:off x="6026215" y="4828819"/>
                <a:ext cx="21369" cy="56897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70826"/>
              </p:ext>
            </p:extLst>
          </p:nvPr>
        </p:nvGraphicFramePr>
        <p:xfrm>
          <a:off x="2527946" y="2076925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527946" y="2436171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4828055" y="1784239"/>
            <a:ext cx="43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sz="16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63" name="Tab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6799"/>
              </p:ext>
            </p:extLst>
          </p:nvPr>
        </p:nvGraphicFramePr>
        <p:xfrm>
          <a:off x="69687" y="3508051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" name="CuadroTexto 63"/>
          <p:cNvSpPr txBox="1"/>
          <p:nvPr/>
        </p:nvSpPr>
        <p:spPr>
          <a:xfrm>
            <a:off x="69687" y="3867297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77624"/>
              </p:ext>
            </p:extLst>
          </p:nvPr>
        </p:nvGraphicFramePr>
        <p:xfrm>
          <a:off x="2496283" y="4887603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CuadroTexto 65"/>
          <p:cNvSpPr txBox="1"/>
          <p:nvPr/>
        </p:nvSpPr>
        <p:spPr>
          <a:xfrm>
            <a:off x="2468182" y="5233141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2726414" y="2246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976"/>
              </p:ext>
            </p:extLst>
          </p:nvPr>
        </p:nvGraphicFramePr>
        <p:xfrm>
          <a:off x="66563" y="4897523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CuadroTexto 67"/>
          <p:cNvSpPr txBox="1"/>
          <p:nvPr/>
        </p:nvSpPr>
        <p:spPr>
          <a:xfrm>
            <a:off x="66563" y="5226887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V="1">
            <a:off x="2978837" y="2076925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4362671" y="2076925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errar llave 81"/>
          <p:cNvSpPr/>
          <p:nvPr/>
        </p:nvSpPr>
        <p:spPr>
          <a:xfrm rot="16200000" flipV="1">
            <a:off x="1025293" y="2152559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errar llave 83"/>
          <p:cNvSpPr/>
          <p:nvPr/>
        </p:nvSpPr>
        <p:spPr>
          <a:xfrm rot="16200000" flipV="1">
            <a:off x="3455012" y="3492310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/>
          <p:cNvSpPr/>
          <p:nvPr/>
        </p:nvSpPr>
        <p:spPr>
          <a:xfrm>
            <a:off x="4148814" y="2246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3643802" y="2246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errar llave 86"/>
          <p:cNvSpPr/>
          <p:nvPr/>
        </p:nvSpPr>
        <p:spPr>
          <a:xfrm rot="16200000" flipV="1">
            <a:off x="983715" y="3502229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>
            <a:off x="254739" y="3677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Forma libre 88"/>
          <p:cNvSpPr/>
          <p:nvPr/>
        </p:nvSpPr>
        <p:spPr>
          <a:xfrm>
            <a:off x="298824" y="3690474"/>
            <a:ext cx="965019" cy="759637"/>
          </a:xfrm>
          <a:custGeom>
            <a:avLst/>
            <a:gdLst>
              <a:gd name="connsiteX0" fmla="*/ 0 w 965019"/>
              <a:gd name="connsiteY0" fmla="*/ 0 h 941294"/>
              <a:gd name="connsiteX1" fmla="*/ 343647 w 965019"/>
              <a:gd name="connsiteY1" fmla="*/ 597647 h 941294"/>
              <a:gd name="connsiteX2" fmla="*/ 911411 w 965019"/>
              <a:gd name="connsiteY2" fmla="*/ 717176 h 941294"/>
              <a:gd name="connsiteX3" fmla="*/ 941294 w 965019"/>
              <a:gd name="connsiteY3" fmla="*/ 9412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019" h="941294">
                <a:moveTo>
                  <a:pt x="0" y="0"/>
                </a:moveTo>
                <a:cubicBezTo>
                  <a:pt x="95872" y="239059"/>
                  <a:pt x="191745" y="478118"/>
                  <a:pt x="343647" y="597647"/>
                </a:cubicBezTo>
                <a:cubicBezTo>
                  <a:pt x="495549" y="717176"/>
                  <a:pt x="811803" y="659902"/>
                  <a:pt x="911411" y="717176"/>
                </a:cubicBezTo>
                <a:cubicBezTo>
                  <a:pt x="1011019" y="774451"/>
                  <a:pt x="941294" y="941294"/>
                  <a:pt x="941294" y="941294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>
            <a:off x="2137328" y="3677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Forma libre 90"/>
          <p:cNvSpPr/>
          <p:nvPr/>
        </p:nvSpPr>
        <p:spPr>
          <a:xfrm>
            <a:off x="2151528" y="3705415"/>
            <a:ext cx="1492273" cy="704047"/>
          </a:xfrm>
          <a:custGeom>
            <a:avLst/>
            <a:gdLst>
              <a:gd name="connsiteX0" fmla="*/ 0 w 1645988"/>
              <a:gd name="connsiteY0" fmla="*/ 0 h 851647"/>
              <a:gd name="connsiteX1" fmla="*/ 403412 w 1645988"/>
              <a:gd name="connsiteY1" fmla="*/ 657412 h 851647"/>
              <a:gd name="connsiteX2" fmla="*/ 1509059 w 1645988"/>
              <a:gd name="connsiteY2" fmla="*/ 612588 h 851647"/>
              <a:gd name="connsiteX3" fmla="*/ 1628589 w 1645988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5988" h="851647">
                <a:moveTo>
                  <a:pt x="0" y="0"/>
                </a:moveTo>
                <a:cubicBezTo>
                  <a:pt x="75951" y="277657"/>
                  <a:pt x="151902" y="555314"/>
                  <a:pt x="403412" y="657412"/>
                </a:cubicBezTo>
                <a:cubicBezTo>
                  <a:pt x="654922" y="759510"/>
                  <a:pt x="1304863" y="580216"/>
                  <a:pt x="1509059" y="612588"/>
                </a:cubicBezTo>
                <a:cubicBezTo>
                  <a:pt x="1713255" y="644960"/>
                  <a:pt x="1628589" y="851647"/>
                  <a:pt x="1628589" y="85164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2" name="Conector recto 91"/>
          <p:cNvCxnSpPr/>
          <p:nvPr/>
        </p:nvCxnSpPr>
        <p:spPr>
          <a:xfrm flipV="1">
            <a:off x="531068" y="350805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 flipV="1">
            <a:off x="996452" y="350805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1446895" y="352329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V="1">
            <a:off x="2510394" y="4882777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V="1">
            <a:off x="2941554" y="490001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V="1">
            <a:off x="3426669" y="490001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 flipV="1">
            <a:off x="3892053" y="488760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V="1">
            <a:off x="4330178" y="490250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0222"/>
              </p:ext>
            </p:extLst>
          </p:nvPr>
        </p:nvGraphicFramePr>
        <p:xfrm>
          <a:off x="11807" y="6220093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CuadroTexto 100"/>
          <p:cNvSpPr txBox="1"/>
          <p:nvPr/>
        </p:nvSpPr>
        <p:spPr>
          <a:xfrm>
            <a:off x="11807" y="6579339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Cerrar llave 101"/>
          <p:cNvSpPr/>
          <p:nvPr/>
        </p:nvSpPr>
        <p:spPr>
          <a:xfrm rot="16200000" flipV="1">
            <a:off x="970536" y="4824800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/>
          <p:nvPr/>
        </p:nvCxnSpPr>
        <p:spPr>
          <a:xfrm flipV="1">
            <a:off x="25918" y="6215267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flipV="1">
            <a:off x="457078" y="623250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 flipV="1">
            <a:off x="942193" y="623250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 flipV="1">
            <a:off x="1407577" y="622009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V="1">
            <a:off x="1845702" y="623499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2048421" y="50525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0" name="Tab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78520"/>
              </p:ext>
            </p:extLst>
          </p:nvPr>
        </p:nvGraphicFramePr>
        <p:xfrm>
          <a:off x="2991704" y="3458590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1" name="CuadroTexto 110"/>
          <p:cNvSpPr txBox="1"/>
          <p:nvPr/>
        </p:nvSpPr>
        <p:spPr>
          <a:xfrm>
            <a:off x="3006645" y="3817836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Cerrar llave 111"/>
          <p:cNvSpPr/>
          <p:nvPr/>
        </p:nvSpPr>
        <p:spPr>
          <a:xfrm rot="16200000" flipV="1">
            <a:off x="3947310" y="2103098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Elipse 114"/>
          <p:cNvSpPr/>
          <p:nvPr/>
        </p:nvSpPr>
        <p:spPr>
          <a:xfrm>
            <a:off x="5059345" y="36284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6" name="Conector recto 115"/>
          <p:cNvCxnSpPr/>
          <p:nvPr/>
        </p:nvCxnSpPr>
        <p:spPr>
          <a:xfrm flipV="1">
            <a:off x="3453085" y="3458590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V="1">
            <a:off x="3918469" y="3458590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 flipV="1">
            <a:off x="4368912" y="347383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 flipV="1">
            <a:off x="2991704" y="3458590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orma libre 120"/>
          <p:cNvSpPr/>
          <p:nvPr/>
        </p:nvSpPr>
        <p:spPr>
          <a:xfrm>
            <a:off x="1240118" y="2128760"/>
            <a:ext cx="1479176" cy="889358"/>
          </a:xfrm>
          <a:custGeom>
            <a:avLst/>
            <a:gdLst>
              <a:gd name="connsiteX0" fmla="*/ 1479176 w 1479176"/>
              <a:gd name="connsiteY0" fmla="*/ 157240 h 889358"/>
              <a:gd name="connsiteX1" fmla="*/ 268941 w 1479176"/>
              <a:gd name="connsiteY1" fmla="*/ 52652 h 889358"/>
              <a:gd name="connsiteX2" fmla="*/ 0 w 1479176"/>
              <a:gd name="connsiteY2" fmla="*/ 889358 h 88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76" h="889358">
                <a:moveTo>
                  <a:pt x="1479176" y="157240"/>
                </a:moveTo>
                <a:cubicBezTo>
                  <a:pt x="997323" y="43936"/>
                  <a:pt x="515470" y="-69368"/>
                  <a:pt x="268941" y="52652"/>
                </a:cubicBezTo>
                <a:cubicBezTo>
                  <a:pt x="22412" y="174672"/>
                  <a:pt x="0" y="889358"/>
                  <a:pt x="0" y="889358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de flecha 122"/>
          <p:cNvCxnSpPr>
            <a:stCxn id="86" idx="3"/>
          </p:cNvCxnSpPr>
          <p:nvPr/>
        </p:nvCxnSpPr>
        <p:spPr>
          <a:xfrm>
            <a:off x="3650497" y="2285199"/>
            <a:ext cx="498317" cy="667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a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14165"/>
              </p:ext>
            </p:extLst>
          </p:nvPr>
        </p:nvGraphicFramePr>
        <p:xfrm>
          <a:off x="2446174" y="6193154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CuadroTexto 124"/>
          <p:cNvSpPr txBox="1"/>
          <p:nvPr/>
        </p:nvSpPr>
        <p:spPr>
          <a:xfrm>
            <a:off x="2418073" y="6538692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Cerrar llave 125"/>
          <p:cNvSpPr/>
          <p:nvPr/>
        </p:nvSpPr>
        <p:spPr>
          <a:xfrm rot="16200000" flipV="1">
            <a:off x="3404903" y="4797861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7" name="Conector recto 126"/>
          <p:cNvCxnSpPr/>
          <p:nvPr/>
        </p:nvCxnSpPr>
        <p:spPr>
          <a:xfrm flipV="1">
            <a:off x="2460285" y="6188328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V="1">
            <a:off x="2891445" y="620556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V="1">
            <a:off x="3376560" y="620556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 flipV="1">
            <a:off x="3841944" y="619315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 flipV="1">
            <a:off x="4280069" y="6208055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a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19073"/>
              </p:ext>
            </p:extLst>
          </p:nvPr>
        </p:nvGraphicFramePr>
        <p:xfrm>
          <a:off x="6239664" y="3675692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4" name="CuadroTexto 133"/>
          <p:cNvSpPr txBox="1"/>
          <p:nvPr/>
        </p:nvSpPr>
        <p:spPr>
          <a:xfrm>
            <a:off x="6239664" y="4034938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Cerrar llave 134"/>
          <p:cNvSpPr/>
          <p:nvPr/>
        </p:nvSpPr>
        <p:spPr>
          <a:xfrm rot="16200000" flipV="1">
            <a:off x="7195270" y="2320200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Elipse 135"/>
          <p:cNvSpPr/>
          <p:nvPr/>
        </p:nvSpPr>
        <p:spPr>
          <a:xfrm>
            <a:off x="6899409" y="38712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7" name="Elipse 136"/>
          <p:cNvSpPr/>
          <p:nvPr/>
        </p:nvSpPr>
        <p:spPr>
          <a:xfrm>
            <a:off x="7887156" y="3856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8" name="Conector recto 137"/>
          <p:cNvCxnSpPr/>
          <p:nvPr/>
        </p:nvCxnSpPr>
        <p:spPr>
          <a:xfrm flipV="1">
            <a:off x="6227948" y="367569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 flipV="1">
            <a:off x="7166429" y="367569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 flipV="1">
            <a:off x="8073587" y="369599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orma libre 140"/>
          <p:cNvSpPr/>
          <p:nvPr/>
        </p:nvSpPr>
        <p:spPr>
          <a:xfrm>
            <a:off x="4158018" y="2256118"/>
            <a:ext cx="3428894" cy="1001058"/>
          </a:xfrm>
          <a:custGeom>
            <a:avLst/>
            <a:gdLst>
              <a:gd name="connsiteX0" fmla="*/ 10570 w 3428894"/>
              <a:gd name="connsiteY0" fmla="*/ 0 h 1001058"/>
              <a:gd name="connsiteX1" fmla="*/ 488688 w 3428894"/>
              <a:gd name="connsiteY1" fmla="*/ 717176 h 1001058"/>
              <a:gd name="connsiteX2" fmla="*/ 3178100 w 3428894"/>
              <a:gd name="connsiteY2" fmla="*/ 747058 h 1001058"/>
              <a:gd name="connsiteX3" fmla="*/ 3312570 w 3428894"/>
              <a:gd name="connsiteY3" fmla="*/ 1001058 h 100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894" h="1001058">
                <a:moveTo>
                  <a:pt x="10570" y="0"/>
                </a:moveTo>
                <a:cubicBezTo>
                  <a:pt x="-14332" y="296333"/>
                  <a:pt x="-39234" y="592666"/>
                  <a:pt x="488688" y="717176"/>
                </a:cubicBezTo>
                <a:cubicBezTo>
                  <a:pt x="1016610" y="841686"/>
                  <a:pt x="2707453" y="699744"/>
                  <a:pt x="3178100" y="747058"/>
                </a:cubicBezTo>
                <a:cubicBezTo>
                  <a:pt x="3648747" y="794372"/>
                  <a:pt x="3312570" y="1001058"/>
                  <a:pt x="3312570" y="1001058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2" name="Conector recto 141"/>
          <p:cNvCxnSpPr/>
          <p:nvPr/>
        </p:nvCxnSpPr>
        <p:spPr>
          <a:xfrm flipV="1">
            <a:off x="69687" y="488760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 flipV="1">
            <a:off x="535071" y="488025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1000455" y="4883405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 flipV="1">
            <a:off x="1427353" y="4912820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Tabla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49250"/>
              </p:ext>
            </p:extLst>
          </p:nvPr>
        </p:nvGraphicFramePr>
        <p:xfrm>
          <a:off x="4918869" y="6207041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7" name="CuadroTexto 146"/>
          <p:cNvSpPr txBox="1"/>
          <p:nvPr/>
        </p:nvSpPr>
        <p:spPr>
          <a:xfrm>
            <a:off x="4918869" y="6566287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Cerrar llave 147"/>
          <p:cNvSpPr/>
          <p:nvPr/>
        </p:nvSpPr>
        <p:spPr>
          <a:xfrm rot="16200000" flipV="1">
            <a:off x="5877598" y="4811748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9" name="Conector recto 148"/>
          <p:cNvCxnSpPr/>
          <p:nvPr/>
        </p:nvCxnSpPr>
        <p:spPr>
          <a:xfrm flipV="1">
            <a:off x="4932980" y="6202215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 flipV="1">
            <a:off x="5364140" y="621945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 flipV="1">
            <a:off x="5849255" y="621945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 flipV="1">
            <a:off x="6314639" y="620704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V="1">
            <a:off x="6752764" y="622194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a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77680"/>
              </p:ext>
            </p:extLst>
          </p:nvPr>
        </p:nvGraphicFramePr>
        <p:xfrm>
          <a:off x="7517587" y="6180102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5" name="CuadroTexto 154"/>
          <p:cNvSpPr txBox="1"/>
          <p:nvPr/>
        </p:nvSpPr>
        <p:spPr>
          <a:xfrm>
            <a:off x="7489486" y="6525640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Cerrar llave 155"/>
          <p:cNvSpPr/>
          <p:nvPr/>
        </p:nvSpPr>
        <p:spPr>
          <a:xfrm rot="16200000" flipV="1">
            <a:off x="8476316" y="4784809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7" name="Conector recto 156"/>
          <p:cNvCxnSpPr/>
          <p:nvPr/>
        </p:nvCxnSpPr>
        <p:spPr>
          <a:xfrm flipV="1">
            <a:off x="7531698" y="6175276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 flipV="1">
            <a:off x="7962858" y="619251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 flipV="1">
            <a:off x="8447973" y="619251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V="1">
            <a:off x="8913357" y="6180102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 flipV="1">
            <a:off x="9351482" y="619500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108" idx="3"/>
            <a:endCxn id="102" idx="1"/>
          </p:cNvCxnSpPr>
          <p:nvPr/>
        </p:nvCxnSpPr>
        <p:spPr>
          <a:xfrm flipH="1">
            <a:off x="1189706" y="5091545"/>
            <a:ext cx="865410" cy="6504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Tabla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71984"/>
              </p:ext>
            </p:extLst>
          </p:nvPr>
        </p:nvGraphicFramePr>
        <p:xfrm>
          <a:off x="4963296" y="4900656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8" name="CuadroTexto 167"/>
          <p:cNvSpPr txBox="1"/>
          <p:nvPr/>
        </p:nvSpPr>
        <p:spPr>
          <a:xfrm>
            <a:off x="4963296" y="5230020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Cerrar llave 168"/>
          <p:cNvSpPr/>
          <p:nvPr/>
        </p:nvSpPr>
        <p:spPr>
          <a:xfrm rot="16200000" flipV="1">
            <a:off x="5880448" y="3505362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/>
          <p:cNvSpPr/>
          <p:nvPr/>
        </p:nvSpPr>
        <p:spPr>
          <a:xfrm>
            <a:off x="7004918" y="50556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Conector recto 170"/>
          <p:cNvCxnSpPr/>
          <p:nvPr/>
        </p:nvCxnSpPr>
        <p:spPr>
          <a:xfrm flipV="1">
            <a:off x="4966420" y="4890736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 flipV="1">
            <a:off x="5431804" y="4883385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 flipV="1">
            <a:off x="5897188" y="4886538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 flipV="1">
            <a:off x="6324086" y="491595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>
            <a:stCxn id="136" idx="5"/>
            <a:endCxn id="169" idx="1"/>
          </p:cNvCxnSpPr>
          <p:nvPr/>
        </p:nvCxnSpPr>
        <p:spPr>
          <a:xfrm flipH="1">
            <a:off x="6099618" y="3910296"/>
            <a:ext cx="838815" cy="5122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stCxn id="170" idx="5"/>
            <a:endCxn id="148" idx="1"/>
          </p:cNvCxnSpPr>
          <p:nvPr/>
        </p:nvCxnSpPr>
        <p:spPr>
          <a:xfrm flipH="1">
            <a:off x="6096768" y="5094678"/>
            <a:ext cx="947174" cy="6342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a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55386"/>
              </p:ext>
            </p:extLst>
          </p:nvPr>
        </p:nvGraphicFramePr>
        <p:xfrm>
          <a:off x="7417563" y="4887604"/>
          <a:ext cx="23142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844"/>
                <a:gridCol w="462844"/>
                <a:gridCol w="462844"/>
                <a:gridCol w="462844"/>
                <a:gridCol w="46284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0" name="CuadroTexto 179"/>
          <p:cNvSpPr txBox="1"/>
          <p:nvPr/>
        </p:nvSpPr>
        <p:spPr>
          <a:xfrm>
            <a:off x="7417563" y="5216968"/>
            <a:ext cx="2314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[A]	[C]	[G]	 [T]	 [$]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1" name="Cerrar llave 180"/>
          <p:cNvSpPr/>
          <p:nvPr/>
        </p:nvSpPr>
        <p:spPr>
          <a:xfrm rot="16200000" flipV="1">
            <a:off x="8334715" y="3492310"/>
            <a:ext cx="438339" cy="2272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2" name="Elipse 181"/>
          <p:cNvSpPr/>
          <p:nvPr/>
        </p:nvSpPr>
        <p:spPr>
          <a:xfrm>
            <a:off x="9459185" y="50426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3" name="Conector recto 182"/>
          <p:cNvCxnSpPr/>
          <p:nvPr/>
        </p:nvCxnSpPr>
        <p:spPr>
          <a:xfrm flipV="1">
            <a:off x="7420687" y="4877684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 flipV="1">
            <a:off x="7886071" y="4870333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 flipV="1">
            <a:off x="8351455" y="4873486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 flipV="1">
            <a:off x="8778353" y="4902901"/>
            <a:ext cx="465384" cy="37084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 flipH="1">
            <a:off x="8670316" y="5052521"/>
            <a:ext cx="815514" cy="6342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/>
          <p:cNvCxnSpPr>
            <a:stCxn id="137" idx="1"/>
          </p:cNvCxnSpPr>
          <p:nvPr/>
        </p:nvCxnSpPr>
        <p:spPr>
          <a:xfrm>
            <a:off x="7893851" y="3862726"/>
            <a:ext cx="656911" cy="5107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6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Essay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Submission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peer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review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3585361"/>
            <a:ext cx="5788764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/>
              <a:t>6 people already submitted </a:t>
            </a:r>
            <a:r>
              <a:rPr lang="en-GB" sz="2400" dirty="0" smtClean="0"/>
              <a:t>their first draft</a:t>
            </a:r>
            <a:endParaRPr lang="en-GB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submission closes at </a:t>
            </a:r>
            <a:r>
              <a:rPr lang="en-GB" sz="2400" b="1" dirty="0" smtClean="0">
                <a:latin typeface="Arial Narrow"/>
                <a:cs typeface="Arial Narrow"/>
              </a:rPr>
              <a:t>4PM on Friday 15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March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2754276"/>
            <a:ext cx="358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By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Monday</a:t>
            </a:r>
            <a:r>
              <a:rPr lang="es-ES" sz="2400" dirty="0" smtClean="0">
                <a:latin typeface="Arial Narrow"/>
                <a:cs typeface="Arial Narrow"/>
              </a:rPr>
              <a:t> 11th </a:t>
            </a:r>
            <a:r>
              <a:rPr lang="es-ES" sz="2400" dirty="0" err="1" smtClean="0">
                <a:latin typeface="Arial Narrow"/>
                <a:cs typeface="Arial Narrow"/>
              </a:rPr>
              <a:t>March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smtClean="0">
                <a:latin typeface="Arial Narrow"/>
                <a:cs typeface="Arial Narrow"/>
              </a:rPr>
              <a:t>11am</a:t>
            </a:r>
            <a:r>
              <a:rPr lang="es-ES" sz="2400" dirty="0" smtClean="0">
                <a:latin typeface="Arial Narrow"/>
                <a:cs typeface="Arial Narrow"/>
              </a:rPr>
              <a:t>: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8509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Compressed tries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2" y="841644"/>
            <a:ext cx="3408080" cy="2062103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rial Narrow"/>
                <a:cs typeface="Arial Narrow"/>
              </a:rPr>
              <a:t>If a node has only one child, it means that there are strings with common prefix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92222" y="12798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root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584222" y="1402282"/>
            <a:ext cx="536222" cy="493889"/>
          </a:xfrm>
          <a:prstGeom prst="ellipse">
            <a:avLst/>
          </a:prstGeom>
          <a:ln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Agrupar 9"/>
          <p:cNvGrpSpPr/>
          <p:nvPr/>
        </p:nvGrpSpPr>
        <p:grpSpPr>
          <a:xfrm>
            <a:off x="3584222" y="1896171"/>
            <a:ext cx="536222" cy="718261"/>
            <a:chOff x="3584222" y="1896171"/>
            <a:chExt cx="536222" cy="718261"/>
          </a:xfrm>
        </p:grpSpPr>
        <p:grpSp>
          <p:nvGrpSpPr>
            <p:cNvPr id="11" name="Agrupar 10"/>
            <p:cNvGrpSpPr/>
            <p:nvPr/>
          </p:nvGrpSpPr>
          <p:grpSpPr>
            <a:xfrm>
              <a:off x="3584222" y="2067301"/>
              <a:ext cx="536222" cy="547131"/>
              <a:chOff x="2461264" y="4070024"/>
              <a:chExt cx="536222" cy="547131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2497024" y="4070024"/>
                <a:ext cx="471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m</a:t>
                </a:r>
              </a:p>
            </p:txBody>
          </p:sp>
        </p:grpSp>
        <p:cxnSp>
          <p:nvCxnSpPr>
            <p:cNvPr id="12" name="Conector recto de flecha 11"/>
            <p:cNvCxnSpPr/>
            <p:nvPr/>
          </p:nvCxnSpPr>
          <p:spPr>
            <a:xfrm>
              <a:off x="3852333" y="18961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/>
          <p:cNvGrpSpPr/>
          <p:nvPr/>
        </p:nvGrpSpPr>
        <p:grpSpPr>
          <a:xfrm>
            <a:off x="3584222" y="2614432"/>
            <a:ext cx="536222" cy="704150"/>
            <a:chOff x="3584222" y="2614432"/>
            <a:chExt cx="536222" cy="704150"/>
          </a:xfrm>
        </p:grpSpPr>
        <p:grpSp>
          <p:nvGrpSpPr>
            <p:cNvPr id="16" name="Agrupar 15"/>
            <p:cNvGrpSpPr/>
            <p:nvPr/>
          </p:nvGrpSpPr>
          <p:grpSpPr>
            <a:xfrm>
              <a:off x="3584222" y="2771451"/>
              <a:ext cx="536222" cy="547131"/>
              <a:chOff x="2461264" y="4070024"/>
              <a:chExt cx="536222" cy="547131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2539357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17" name="Conector recto de flecha 16"/>
            <p:cNvCxnSpPr/>
            <p:nvPr/>
          </p:nvCxnSpPr>
          <p:spPr>
            <a:xfrm>
              <a:off x="3864213" y="2614432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/>
          <p:cNvGrpSpPr/>
          <p:nvPr/>
        </p:nvGrpSpPr>
        <p:grpSpPr>
          <a:xfrm>
            <a:off x="3526849" y="6220559"/>
            <a:ext cx="536222" cy="538664"/>
            <a:chOff x="1445264" y="4078491"/>
            <a:chExt cx="536222" cy="538664"/>
          </a:xfrm>
        </p:grpSpPr>
        <p:sp>
          <p:nvSpPr>
            <p:cNvPr id="21" name="Elipse 20"/>
            <p:cNvSpPr/>
            <p:nvPr/>
          </p:nvSpPr>
          <p:spPr>
            <a:xfrm>
              <a:off x="1445264" y="4123266"/>
              <a:ext cx="536222" cy="49388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542971" y="4078491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$</a:t>
              </a: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570111" y="3455071"/>
            <a:ext cx="536222" cy="547131"/>
            <a:chOff x="2461264" y="4070024"/>
            <a:chExt cx="536222" cy="547131"/>
          </a:xfrm>
        </p:grpSpPr>
        <p:sp>
          <p:nvSpPr>
            <p:cNvPr id="24" name="Elipse 23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2525246" y="4070024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n</a:t>
              </a:r>
              <a:endParaRPr lang="es-ES" sz="2800" dirty="0"/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3570111" y="4137379"/>
            <a:ext cx="536222" cy="547131"/>
            <a:chOff x="2461264" y="4070024"/>
            <a:chExt cx="536222" cy="547131"/>
          </a:xfrm>
        </p:grpSpPr>
        <p:sp>
          <p:nvSpPr>
            <p:cNvPr id="27" name="Elipse 26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539357" y="4070024"/>
              <a:ext cx="3478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k</a:t>
              </a:r>
              <a:endParaRPr lang="es-ES" sz="2800" dirty="0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3550348" y="4815345"/>
            <a:ext cx="536222" cy="547131"/>
            <a:chOff x="2461264" y="4070024"/>
            <a:chExt cx="536222" cy="547131"/>
          </a:xfrm>
        </p:grpSpPr>
        <p:sp>
          <p:nvSpPr>
            <p:cNvPr id="30" name="Elipse 29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539357" y="4070024"/>
              <a:ext cx="3633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e</a:t>
              </a:r>
              <a:endParaRPr lang="es-ES" sz="2800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3541889" y="5509698"/>
            <a:ext cx="536222" cy="547131"/>
            <a:chOff x="2461264" y="4070024"/>
            <a:chExt cx="536222" cy="547131"/>
          </a:xfrm>
        </p:grpSpPr>
        <p:sp>
          <p:nvSpPr>
            <p:cNvPr id="33" name="Elipse 32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553468" y="4070024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y</a:t>
              </a:r>
              <a:endParaRPr lang="es-ES" sz="2800" dirty="0"/>
            </a:p>
          </p:txBody>
        </p:sp>
      </p:grpSp>
      <p:cxnSp>
        <p:nvCxnSpPr>
          <p:cNvPr id="35" name="Conector recto de flecha 34"/>
          <p:cNvCxnSpPr/>
          <p:nvPr/>
        </p:nvCxnSpPr>
        <p:spPr>
          <a:xfrm>
            <a:off x="3846701" y="3318582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3841069" y="399403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824617" y="468451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3821072" y="5366787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3817671" y="6046130"/>
            <a:ext cx="3401" cy="199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Agrupar 39"/>
          <p:cNvGrpSpPr/>
          <p:nvPr/>
        </p:nvGrpSpPr>
        <p:grpSpPr>
          <a:xfrm>
            <a:off x="4027805" y="3929874"/>
            <a:ext cx="1048379" cy="779657"/>
            <a:chOff x="4027805" y="3929874"/>
            <a:chExt cx="1048379" cy="779657"/>
          </a:xfrm>
        </p:grpSpPr>
        <p:grpSp>
          <p:nvGrpSpPr>
            <p:cNvPr id="41" name="Agrupar 40"/>
            <p:cNvGrpSpPr/>
            <p:nvPr/>
          </p:nvGrpSpPr>
          <p:grpSpPr>
            <a:xfrm>
              <a:off x="4539962" y="4162400"/>
              <a:ext cx="536222" cy="547131"/>
              <a:chOff x="2461264" y="4070024"/>
              <a:chExt cx="536222" cy="547131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2539357" y="4070024"/>
                <a:ext cx="363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e</a:t>
                </a:r>
              </a:p>
            </p:txBody>
          </p:sp>
        </p:grpSp>
        <p:cxnSp>
          <p:nvCxnSpPr>
            <p:cNvPr id="42" name="Conector recto de flecha 41"/>
            <p:cNvCxnSpPr>
              <a:stCxn id="24" idx="5"/>
            </p:cNvCxnSpPr>
            <p:nvPr/>
          </p:nvCxnSpPr>
          <p:spPr>
            <a:xfrm>
              <a:off x="4027805" y="3929874"/>
              <a:ext cx="771913" cy="28576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4539962" y="4709531"/>
            <a:ext cx="536222" cy="678621"/>
            <a:chOff x="4539962" y="4709531"/>
            <a:chExt cx="536222" cy="678621"/>
          </a:xfrm>
        </p:grpSpPr>
        <p:grpSp>
          <p:nvGrpSpPr>
            <p:cNvPr id="46" name="Agrupar 45"/>
            <p:cNvGrpSpPr/>
            <p:nvPr/>
          </p:nvGrpSpPr>
          <p:grpSpPr>
            <a:xfrm>
              <a:off x="4539962" y="4841021"/>
              <a:ext cx="536222" cy="547131"/>
              <a:chOff x="2461264" y="4070024"/>
              <a:chExt cx="536222" cy="547131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2553468" y="4070024"/>
                <a:ext cx="351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y</a:t>
                </a:r>
                <a:endParaRPr lang="es-ES" sz="2800" dirty="0"/>
              </a:p>
            </p:txBody>
          </p:sp>
        </p:grpSp>
        <p:cxnSp>
          <p:nvCxnSpPr>
            <p:cNvPr id="47" name="Conector recto de flecha 46"/>
            <p:cNvCxnSpPr/>
            <p:nvPr/>
          </p:nvCxnSpPr>
          <p:spPr>
            <a:xfrm>
              <a:off x="4822223" y="470953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Agrupar 49"/>
          <p:cNvGrpSpPr/>
          <p:nvPr/>
        </p:nvGrpSpPr>
        <p:grpSpPr>
          <a:xfrm>
            <a:off x="4512059" y="5391710"/>
            <a:ext cx="536222" cy="713093"/>
            <a:chOff x="4512059" y="5391710"/>
            <a:chExt cx="536222" cy="713093"/>
          </a:xfrm>
        </p:grpSpPr>
        <p:grpSp>
          <p:nvGrpSpPr>
            <p:cNvPr id="51" name="Agrupar 50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CuadroTexto 53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52" name="Conector recto de flecha 51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Agrupar 54"/>
          <p:cNvGrpSpPr/>
          <p:nvPr/>
        </p:nvGrpSpPr>
        <p:grpSpPr>
          <a:xfrm>
            <a:off x="2119976" y="3246254"/>
            <a:ext cx="1542774" cy="787064"/>
            <a:chOff x="2119976" y="3246254"/>
            <a:chExt cx="1542774" cy="787064"/>
          </a:xfrm>
        </p:grpSpPr>
        <p:grpSp>
          <p:nvGrpSpPr>
            <p:cNvPr id="56" name="Agrupar 55"/>
            <p:cNvGrpSpPr/>
            <p:nvPr/>
          </p:nvGrpSpPr>
          <p:grpSpPr>
            <a:xfrm>
              <a:off x="2119976" y="3486187"/>
              <a:ext cx="536222" cy="547131"/>
              <a:chOff x="2104322" y="4070024"/>
              <a:chExt cx="536222" cy="547131"/>
            </a:xfrm>
          </p:grpSpPr>
          <p:sp>
            <p:nvSpPr>
              <p:cNvPr id="58" name="Elipse 57"/>
              <p:cNvSpPr/>
              <p:nvPr/>
            </p:nvSpPr>
            <p:spPr>
              <a:xfrm>
                <a:off x="2104322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CuadroTexto 58"/>
              <p:cNvSpPr txBox="1"/>
              <p:nvPr/>
            </p:nvSpPr>
            <p:spPr>
              <a:xfrm>
                <a:off x="2178551" y="4070024"/>
                <a:ext cx="374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o</a:t>
                </a:r>
                <a:endParaRPr lang="es-ES" sz="2800" dirty="0"/>
              </a:p>
            </p:txBody>
          </p:sp>
        </p:grpSp>
        <p:cxnSp>
          <p:nvCxnSpPr>
            <p:cNvPr id="57" name="Conector recto de flecha 56"/>
            <p:cNvCxnSpPr>
              <a:stCxn id="18" idx="3"/>
              <a:endCxn id="58" idx="7"/>
            </p:cNvCxnSpPr>
            <p:nvPr/>
          </p:nvCxnSpPr>
          <p:spPr>
            <a:xfrm flipH="1">
              <a:off x="2577670" y="3246254"/>
              <a:ext cx="1085080" cy="36550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Agrupar 59"/>
          <p:cNvGrpSpPr/>
          <p:nvPr/>
        </p:nvGrpSpPr>
        <p:grpSpPr>
          <a:xfrm>
            <a:off x="2060226" y="4019058"/>
            <a:ext cx="536222" cy="690473"/>
            <a:chOff x="2469445" y="4019058"/>
            <a:chExt cx="536222" cy="690473"/>
          </a:xfrm>
        </p:grpSpPr>
        <p:grpSp>
          <p:nvGrpSpPr>
            <p:cNvPr id="61" name="Agrupar 60"/>
            <p:cNvGrpSpPr/>
            <p:nvPr/>
          </p:nvGrpSpPr>
          <p:grpSpPr>
            <a:xfrm>
              <a:off x="2469445" y="4162400"/>
              <a:ext cx="536222" cy="547131"/>
              <a:chOff x="2461264" y="4070024"/>
              <a:chExt cx="536222" cy="547131"/>
            </a:xfrm>
          </p:grpSpPr>
          <p:sp>
            <p:nvSpPr>
              <p:cNvPr id="63" name="Elipse 62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4" name="CuadroTexto 63"/>
              <p:cNvSpPr txBox="1"/>
              <p:nvPr/>
            </p:nvSpPr>
            <p:spPr>
              <a:xfrm>
                <a:off x="2539357" y="4070024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n</a:t>
                </a:r>
              </a:p>
            </p:txBody>
          </p:sp>
        </p:grpSp>
        <p:cxnSp>
          <p:nvCxnSpPr>
            <p:cNvPr id="62" name="Conector recto de flecha 61"/>
            <p:cNvCxnSpPr/>
            <p:nvPr/>
          </p:nvCxnSpPr>
          <p:spPr>
            <a:xfrm>
              <a:off x="2740403" y="4019058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Agrupar 64"/>
          <p:cNvGrpSpPr/>
          <p:nvPr/>
        </p:nvGrpSpPr>
        <p:grpSpPr>
          <a:xfrm>
            <a:off x="2022269" y="4715512"/>
            <a:ext cx="536222" cy="713093"/>
            <a:chOff x="4512059" y="5391710"/>
            <a:chExt cx="536222" cy="713093"/>
          </a:xfrm>
        </p:grpSpPr>
        <p:grpSp>
          <p:nvGrpSpPr>
            <p:cNvPr id="66" name="Agrupar 65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68" name="Elipse 67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67" name="Conector recto de flecha 66"/>
            <p:cNvCxnSpPr/>
            <p:nvPr/>
          </p:nvCxnSpPr>
          <p:spPr>
            <a:xfrm>
              <a:off x="4802881" y="539171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Agrupar 69"/>
          <p:cNvGrpSpPr/>
          <p:nvPr/>
        </p:nvGrpSpPr>
        <p:grpSpPr>
          <a:xfrm>
            <a:off x="2739113" y="4614950"/>
            <a:ext cx="889706" cy="791798"/>
            <a:chOff x="4512059" y="5313005"/>
            <a:chExt cx="889706" cy="791798"/>
          </a:xfrm>
        </p:grpSpPr>
        <p:grpSp>
          <p:nvGrpSpPr>
            <p:cNvPr id="71" name="Agrupar 70"/>
            <p:cNvGrpSpPr/>
            <p:nvPr/>
          </p:nvGrpSpPr>
          <p:grpSpPr>
            <a:xfrm>
              <a:off x="4512059" y="5566139"/>
              <a:ext cx="536222" cy="538664"/>
              <a:chOff x="1445264" y="4078491"/>
              <a:chExt cx="536222" cy="538664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1445264" y="4123266"/>
                <a:ext cx="536222" cy="493889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CuadroTexto 73"/>
              <p:cNvSpPr txBox="1"/>
              <p:nvPr/>
            </p:nvSpPr>
            <p:spPr>
              <a:xfrm>
                <a:off x="1542971" y="4078491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/>
                  <a:t>$</a:t>
                </a:r>
              </a:p>
            </p:txBody>
          </p:sp>
        </p:grpSp>
        <p:cxnSp>
          <p:nvCxnSpPr>
            <p:cNvPr id="72" name="Conector recto de flecha 71"/>
            <p:cNvCxnSpPr/>
            <p:nvPr/>
          </p:nvCxnSpPr>
          <p:spPr>
            <a:xfrm flipH="1">
              <a:off x="4806282" y="5313005"/>
              <a:ext cx="595483" cy="278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3570628" y="9102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TRIE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pSp>
        <p:nvGrpSpPr>
          <p:cNvPr id="154" name="Agrupar 153"/>
          <p:cNvGrpSpPr/>
          <p:nvPr/>
        </p:nvGrpSpPr>
        <p:grpSpPr>
          <a:xfrm>
            <a:off x="5735920" y="936375"/>
            <a:ext cx="3408080" cy="5806986"/>
            <a:chOff x="5735920" y="936375"/>
            <a:chExt cx="3408080" cy="5806986"/>
          </a:xfrm>
        </p:grpSpPr>
        <p:sp>
          <p:nvSpPr>
            <p:cNvPr id="75" name="CuadroTexto 74"/>
            <p:cNvSpPr txBox="1"/>
            <p:nvPr/>
          </p:nvSpPr>
          <p:spPr>
            <a:xfrm>
              <a:off x="7740857" y="130598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root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7232857" y="1428368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7" name="Agrupar 76"/>
            <p:cNvGrpSpPr/>
            <p:nvPr/>
          </p:nvGrpSpPr>
          <p:grpSpPr>
            <a:xfrm>
              <a:off x="7223794" y="1922257"/>
              <a:ext cx="592831" cy="718261"/>
              <a:chOff x="3575159" y="1896171"/>
              <a:chExt cx="592831" cy="718261"/>
            </a:xfrm>
          </p:grpSpPr>
          <p:grpSp>
            <p:nvGrpSpPr>
              <p:cNvPr id="78" name="Agrupar 77"/>
              <p:cNvGrpSpPr/>
              <p:nvPr/>
            </p:nvGrpSpPr>
            <p:grpSpPr>
              <a:xfrm>
                <a:off x="3575159" y="2082242"/>
                <a:ext cx="592831" cy="532190"/>
                <a:chOff x="2452201" y="4084965"/>
                <a:chExt cx="592831" cy="532190"/>
              </a:xfrm>
            </p:grpSpPr>
            <p:sp>
              <p:nvSpPr>
                <p:cNvPr id="80" name="Elipse 79"/>
                <p:cNvSpPr/>
                <p:nvPr/>
              </p:nvSpPr>
              <p:spPr>
                <a:xfrm>
                  <a:off x="2461264" y="4123266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1" name="CuadroTexto 80"/>
                <p:cNvSpPr txBox="1"/>
                <p:nvPr/>
              </p:nvSpPr>
              <p:spPr>
                <a:xfrm>
                  <a:off x="2452201" y="4084965"/>
                  <a:ext cx="5928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dirty="0" err="1" smtClean="0"/>
                    <a:t>mo</a:t>
                  </a:r>
                  <a:endParaRPr lang="es-ES" sz="2400" dirty="0"/>
                </a:p>
              </p:txBody>
            </p:sp>
          </p:grpSp>
          <p:cxnSp>
            <p:nvCxnSpPr>
              <p:cNvPr id="79" name="Conector recto de flecha 78"/>
              <p:cNvCxnSpPr/>
              <p:nvPr/>
            </p:nvCxnSpPr>
            <p:spPr>
              <a:xfrm>
                <a:off x="3852333" y="1896171"/>
                <a:ext cx="3401" cy="19935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Agrupar 89"/>
            <p:cNvGrpSpPr/>
            <p:nvPr/>
          </p:nvGrpSpPr>
          <p:grpSpPr>
            <a:xfrm>
              <a:off x="7273191" y="2773314"/>
              <a:ext cx="536222" cy="547131"/>
              <a:chOff x="2461264" y="4070024"/>
              <a:chExt cx="536222" cy="547131"/>
            </a:xfrm>
          </p:grpSpPr>
          <p:sp>
            <p:nvSpPr>
              <p:cNvPr id="91" name="Elipse 9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2480423" y="4070024"/>
                <a:ext cx="373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n</a:t>
                </a:r>
                <a:endParaRPr lang="es-ES" sz="2800" dirty="0"/>
              </a:p>
            </p:txBody>
          </p:sp>
        </p:grpSp>
        <p:grpSp>
          <p:nvGrpSpPr>
            <p:cNvPr id="96" name="Agrupar 95"/>
            <p:cNvGrpSpPr/>
            <p:nvPr/>
          </p:nvGrpSpPr>
          <p:grpSpPr>
            <a:xfrm>
              <a:off x="7284886" y="4223153"/>
              <a:ext cx="633106" cy="502308"/>
              <a:chOff x="2419829" y="4114847"/>
              <a:chExt cx="633106" cy="502308"/>
            </a:xfrm>
          </p:grpSpPr>
          <p:sp>
            <p:nvSpPr>
              <p:cNvPr id="97" name="Elipse 96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CuadroTexto 97"/>
              <p:cNvSpPr txBox="1"/>
              <p:nvPr/>
            </p:nvSpPr>
            <p:spPr>
              <a:xfrm>
                <a:off x="2419829" y="4114847"/>
                <a:ext cx="633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err="1"/>
                  <a:t>e</a:t>
                </a:r>
                <a:r>
                  <a:rPr lang="es-ES" sz="2400" dirty="0" err="1" smtClean="0"/>
                  <a:t>y</a:t>
                </a:r>
                <a:r>
                  <a:rPr lang="es-ES" sz="2400" dirty="0" smtClean="0"/>
                  <a:t>$</a:t>
                </a:r>
                <a:endParaRPr lang="es-ES" sz="2400" dirty="0"/>
              </a:p>
            </p:txBody>
          </p:sp>
        </p:grpSp>
        <p:cxnSp>
          <p:nvCxnSpPr>
            <p:cNvPr id="102" name="Conector recto de flecha 101"/>
            <p:cNvCxnSpPr/>
            <p:nvPr/>
          </p:nvCxnSpPr>
          <p:spPr>
            <a:xfrm>
              <a:off x="7549689" y="2648290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>
              <a:off x="7585654" y="3994037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Agrupar 107"/>
            <p:cNvGrpSpPr/>
            <p:nvPr/>
          </p:nvGrpSpPr>
          <p:grpSpPr>
            <a:xfrm>
              <a:off x="8150650" y="3508313"/>
              <a:ext cx="633106" cy="510803"/>
              <a:chOff x="2423317" y="3389851"/>
              <a:chExt cx="633106" cy="510803"/>
            </a:xfrm>
          </p:grpSpPr>
          <p:sp>
            <p:nvSpPr>
              <p:cNvPr id="110" name="Elipse 109"/>
              <p:cNvSpPr/>
              <p:nvPr/>
            </p:nvSpPr>
            <p:spPr>
              <a:xfrm>
                <a:off x="2461264" y="3406765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CuadroTexto 110"/>
              <p:cNvSpPr txBox="1"/>
              <p:nvPr/>
            </p:nvSpPr>
            <p:spPr>
              <a:xfrm>
                <a:off x="2423317" y="3389851"/>
                <a:ext cx="633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err="1"/>
                  <a:t>e</a:t>
                </a:r>
                <a:r>
                  <a:rPr lang="es-ES" sz="2400" dirty="0" err="1" smtClean="0"/>
                  <a:t>y</a:t>
                </a:r>
                <a:r>
                  <a:rPr lang="es-ES" sz="2400" dirty="0" smtClean="0"/>
                  <a:t>$</a:t>
                </a:r>
                <a:endParaRPr lang="es-ES" sz="2400" dirty="0"/>
              </a:p>
            </p:txBody>
          </p:sp>
        </p:grpSp>
        <p:grpSp>
          <p:nvGrpSpPr>
            <p:cNvPr id="122" name="Agrupar 121"/>
            <p:cNvGrpSpPr/>
            <p:nvPr/>
          </p:nvGrpSpPr>
          <p:grpSpPr>
            <a:xfrm>
              <a:off x="5824015" y="2568190"/>
              <a:ext cx="1487370" cy="861703"/>
              <a:chOff x="2175380" y="2542104"/>
              <a:chExt cx="1487370" cy="861703"/>
            </a:xfrm>
          </p:grpSpPr>
          <p:grpSp>
            <p:nvGrpSpPr>
              <p:cNvPr id="123" name="Agrupar 122"/>
              <p:cNvGrpSpPr/>
              <p:nvPr/>
            </p:nvGrpSpPr>
            <p:grpSpPr>
              <a:xfrm>
                <a:off x="2175380" y="2909918"/>
                <a:ext cx="584665" cy="493889"/>
                <a:chOff x="2159726" y="3493755"/>
                <a:chExt cx="584665" cy="493889"/>
              </a:xfrm>
            </p:grpSpPr>
            <p:sp>
              <p:nvSpPr>
                <p:cNvPr id="125" name="Elipse 124"/>
                <p:cNvSpPr/>
                <p:nvPr/>
              </p:nvSpPr>
              <p:spPr>
                <a:xfrm>
                  <a:off x="2183071" y="3493755"/>
                  <a:ext cx="536222" cy="493889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6" name="CuadroTexto 125"/>
                <p:cNvSpPr txBox="1"/>
                <p:nvPr/>
              </p:nvSpPr>
              <p:spPr>
                <a:xfrm>
                  <a:off x="2159726" y="3506328"/>
                  <a:ext cx="5846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dirty="0" err="1"/>
                    <a:t>o</a:t>
                  </a:r>
                  <a:r>
                    <a:rPr lang="es-ES" sz="2000" dirty="0" err="1" smtClean="0"/>
                    <a:t>n</a:t>
                  </a:r>
                  <a:r>
                    <a:rPr lang="es-ES" sz="2000" dirty="0" smtClean="0"/>
                    <a:t>$</a:t>
                  </a:r>
                  <a:endParaRPr lang="es-ES" sz="2000" dirty="0"/>
                </a:p>
              </p:txBody>
            </p:sp>
          </p:grpSp>
          <p:cxnSp>
            <p:nvCxnSpPr>
              <p:cNvPr id="124" name="Conector recto de flecha 123"/>
              <p:cNvCxnSpPr>
                <a:stCxn id="80" idx="3"/>
                <a:endCxn id="125" idx="7"/>
              </p:cNvCxnSpPr>
              <p:nvPr/>
            </p:nvCxnSpPr>
            <p:spPr>
              <a:xfrm flipH="1">
                <a:off x="2656419" y="2542104"/>
                <a:ext cx="1006331" cy="44014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Agrupar 136"/>
            <p:cNvGrpSpPr/>
            <p:nvPr/>
          </p:nvGrpSpPr>
          <p:grpSpPr>
            <a:xfrm>
              <a:off x="6500150" y="3925509"/>
              <a:ext cx="889706" cy="791798"/>
              <a:chOff x="4512059" y="5313005"/>
              <a:chExt cx="889706" cy="791798"/>
            </a:xfrm>
          </p:grpSpPr>
          <p:grpSp>
            <p:nvGrpSpPr>
              <p:cNvPr id="138" name="Agrupar 137"/>
              <p:cNvGrpSpPr/>
              <p:nvPr/>
            </p:nvGrpSpPr>
            <p:grpSpPr>
              <a:xfrm>
                <a:off x="4512059" y="5566139"/>
                <a:ext cx="536222" cy="538664"/>
                <a:chOff x="1445264" y="4078491"/>
                <a:chExt cx="536222" cy="538664"/>
              </a:xfrm>
            </p:grpSpPr>
            <p:sp>
              <p:nvSpPr>
                <p:cNvPr id="140" name="Elipse 139"/>
                <p:cNvSpPr/>
                <p:nvPr/>
              </p:nvSpPr>
              <p:spPr>
                <a:xfrm>
                  <a:off x="1445264" y="4123266"/>
                  <a:ext cx="536222" cy="49388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solid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CuadroTexto 140"/>
                <p:cNvSpPr txBox="1"/>
                <p:nvPr/>
              </p:nvSpPr>
              <p:spPr>
                <a:xfrm>
                  <a:off x="1542971" y="4078491"/>
                  <a:ext cx="3666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800" dirty="0"/>
                    <a:t>$</a:t>
                  </a:r>
                </a:p>
              </p:txBody>
            </p:sp>
          </p:grpSp>
          <p:cxnSp>
            <p:nvCxnSpPr>
              <p:cNvPr id="139" name="Conector recto de flecha 138"/>
              <p:cNvCxnSpPr/>
              <p:nvPr/>
            </p:nvCxnSpPr>
            <p:spPr>
              <a:xfrm flipH="1">
                <a:off x="4806282" y="5313005"/>
                <a:ext cx="595483" cy="27805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CuadroTexto 141"/>
            <p:cNvSpPr txBox="1"/>
            <p:nvPr/>
          </p:nvSpPr>
          <p:spPr>
            <a:xfrm>
              <a:off x="6891966" y="936375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  <a:latin typeface="DIN Condensed Bold"/>
                  <a:cs typeface="DIN Condensed Bold"/>
                </a:rPr>
                <a:t>COMPRESSED TRIE</a:t>
              </a:r>
              <a:endParaRPr lang="es-ES" dirty="0">
                <a:solidFill>
                  <a:srgbClr val="FF0000"/>
                </a:solidFill>
                <a:latin typeface="DIN Condensed Bold"/>
                <a:cs typeface="DIN Condensed Bold"/>
              </a:endParaRP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5735920" y="5173701"/>
              <a:ext cx="3408080" cy="1569660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 Narrow"/>
                  <a:cs typeface="Arial Narrow"/>
                </a:rPr>
                <a:t>In a compressed </a:t>
              </a:r>
              <a:r>
                <a:rPr lang="en-GB" sz="3200" dirty="0" err="1" smtClean="0">
                  <a:latin typeface="Arial Narrow"/>
                  <a:cs typeface="Arial Narrow"/>
                </a:rPr>
                <a:t>trie</a:t>
              </a:r>
              <a:r>
                <a:rPr lang="en-GB" sz="3200" dirty="0" smtClean="0">
                  <a:latin typeface="Arial Narrow"/>
                  <a:cs typeface="Arial Narrow"/>
                </a:rPr>
                <a:t>, every node has at least 2 children</a:t>
              </a:r>
              <a:endParaRPr lang="en-GB" sz="3200" dirty="0">
                <a:latin typeface="Arial Narrow"/>
                <a:cs typeface="Arial Narrow"/>
              </a:endParaRPr>
            </a:p>
          </p:txBody>
        </p:sp>
        <p:cxnSp>
          <p:nvCxnSpPr>
            <p:cNvPr id="146" name="Conector recto de flecha 145"/>
            <p:cNvCxnSpPr>
              <a:endCxn id="111" idx="0"/>
            </p:cNvCxnSpPr>
            <p:nvPr/>
          </p:nvCxnSpPr>
          <p:spPr>
            <a:xfrm>
              <a:off x="7740857" y="3246254"/>
              <a:ext cx="726346" cy="2620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Agrupar 149"/>
            <p:cNvGrpSpPr/>
            <p:nvPr/>
          </p:nvGrpSpPr>
          <p:grpSpPr>
            <a:xfrm>
              <a:off x="7295842" y="3424966"/>
              <a:ext cx="536222" cy="570559"/>
              <a:chOff x="2461264" y="4046596"/>
              <a:chExt cx="536222" cy="570559"/>
            </a:xfrm>
          </p:grpSpPr>
          <p:sp>
            <p:nvSpPr>
              <p:cNvPr id="151" name="Elipse 150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2" name="CuadroTexto 151"/>
              <p:cNvSpPr txBox="1"/>
              <p:nvPr/>
            </p:nvSpPr>
            <p:spPr>
              <a:xfrm>
                <a:off x="2556103" y="4046596"/>
                <a:ext cx="34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k</a:t>
                </a:r>
                <a:endParaRPr lang="es-ES" sz="2800" dirty="0"/>
              </a:p>
            </p:txBody>
          </p:sp>
        </p:grpSp>
        <p:cxnSp>
          <p:nvCxnSpPr>
            <p:cNvPr id="153" name="Conector recto de flecha 152"/>
            <p:cNvCxnSpPr/>
            <p:nvPr/>
          </p:nvCxnSpPr>
          <p:spPr>
            <a:xfrm>
              <a:off x="7554418" y="3294671"/>
              <a:ext cx="3401" cy="19935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04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Compressed tries: Example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3" name="Imagen 2" descr="Screen Shot 2019-03-10 at 22.0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914400"/>
            <a:ext cx="7975600" cy="5016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6163991"/>
            <a:ext cx="5034101" cy="461665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Example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extracted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from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Christophe’s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slides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1734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180354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A compressed </a:t>
            </a:r>
            <a:r>
              <a:rPr lang="en-GB" sz="3200" dirty="0" err="1" smtClean="0">
                <a:latin typeface="Arial Narrow"/>
                <a:cs typeface="Arial Narrow"/>
              </a:rPr>
              <a:t>trie</a:t>
            </a:r>
            <a:r>
              <a:rPr lang="en-GB" sz="3200" dirty="0" smtClean="0">
                <a:latin typeface="Arial Narrow"/>
                <a:cs typeface="Arial Narrow"/>
              </a:rPr>
              <a:t> made of all the suffixes of a text  and their starting position in the text</a:t>
            </a:r>
            <a:endParaRPr lang="en-GB" sz="32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8121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180354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A compressed </a:t>
            </a:r>
            <a:r>
              <a:rPr lang="en-GB" sz="3200" dirty="0" err="1" smtClean="0">
                <a:latin typeface="Arial Narrow"/>
                <a:cs typeface="Arial Narrow"/>
              </a:rPr>
              <a:t>trie</a:t>
            </a:r>
            <a:r>
              <a:rPr lang="en-GB" sz="3200" dirty="0" smtClean="0">
                <a:latin typeface="Arial Narrow"/>
                <a:cs typeface="Arial Narrow"/>
              </a:rPr>
              <a:t> made of all the suffixes of a text  and their starting position in the text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135967" y="2692400"/>
            <a:ext cx="90244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data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3177" y="2507734"/>
            <a:ext cx="8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928471" y="6088390"/>
            <a:ext cx="32741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a, </a:t>
            </a:r>
            <a:r>
              <a:rPr lang="es-ES" sz="2800" dirty="0" err="1" smtClean="0">
                <a:latin typeface="Arial Narrow"/>
                <a:cs typeface="Arial Narrow"/>
              </a:rPr>
              <a:t>ta</a:t>
            </a:r>
            <a:r>
              <a:rPr lang="es-ES" sz="2800" dirty="0" smtClean="0">
                <a:latin typeface="Arial Narrow"/>
                <a:cs typeface="Arial Narrow"/>
              </a:rPr>
              <a:t>, ata, data</a:t>
            </a:r>
            <a:endParaRPr lang="es-ES" sz="2800" dirty="0">
              <a:latin typeface="Arial Narrow"/>
              <a:cs typeface="Arial Narrow"/>
            </a:endParaRPr>
          </a:p>
        </p:txBody>
      </p:sp>
      <p:grpSp>
        <p:nvGrpSpPr>
          <p:cNvPr id="78" name="Agrupar 77"/>
          <p:cNvGrpSpPr/>
          <p:nvPr/>
        </p:nvGrpSpPr>
        <p:grpSpPr>
          <a:xfrm>
            <a:off x="4648203" y="3121048"/>
            <a:ext cx="1550725" cy="976594"/>
            <a:chOff x="4648203" y="3121048"/>
            <a:chExt cx="1550725" cy="976594"/>
          </a:xfrm>
        </p:grpSpPr>
        <p:cxnSp>
          <p:nvCxnSpPr>
            <p:cNvPr id="72" name="Conector recto 71"/>
            <p:cNvCxnSpPr>
              <a:stCxn id="95" idx="2"/>
            </p:cNvCxnSpPr>
            <p:nvPr/>
          </p:nvCxnSpPr>
          <p:spPr>
            <a:xfrm>
              <a:off x="4648203" y="3277176"/>
              <a:ext cx="1014503" cy="458118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4796118" y="3277176"/>
              <a:ext cx="1344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5227196" y="3121048"/>
              <a:ext cx="465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>
                  <a:latin typeface="Arial Narrow"/>
                  <a:cs typeface="Arial Narrow"/>
                </a:rPr>
                <a:t>a</a:t>
              </a:r>
              <a:r>
                <a:rPr lang="es-ES" sz="2400" dirty="0" smtClean="0">
                  <a:latin typeface="Arial Narrow"/>
                  <a:cs typeface="Arial Narrow"/>
                </a:rPr>
                <a:t>$</a:t>
              </a:r>
              <a:endParaRPr lang="es-ES" sz="2400" dirty="0">
                <a:latin typeface="Arial Narrow"/>
                <a:cs typeface="Arial Narrow"/>
              </a:endParaRPr>
            </a:p>
          </p:txBody>
        </p:sp>
        <p:grpSp>
          <p:nvGrpSpPr>
            <p:cNvPr id="97" name="Agrupar 96"/>
            <p:cNvGrpSpPr/>
            <p:nvPr/>
          </p:nvGrpSpPr>
          <p:grpSpPr>
            <a:xfrm>
              <a:off x="5662706" y="3550511"/>
              <a:ext cx="536222" cy="547131"/>
              <a:chOff x="2461264" y="4070024"/>
              <a:chExt cx="536222" cy="547131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2461264" y="4123266"/>
                <a:ext cx="536222" cy="493889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497024" y="4070024"/>
                <a:ext cx="366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/>
                  <a:t>3</a:t>
                </a:r>
                <a:endParaRPr lang="es-ES" sz="2800" dirty="0"/>
              </a:p>
            </p:txBody>
          </p:sp>
        </p:grpSp>
      </p:grpSp>
      <p:sp>
        <p:nvSpPr>
          <p:cNvPr id="101" name="CuadroTexto 100"/>
          <p:cNvSpPr txBox="1"/>
          <p:nvPr/>
        </p:nvSpPr>
        <p:spPr>
          <a:xfrm>
            <a:off x="6202599" y="2507734"/>
            <a:ext cx="2957839" cy="707886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The numbers of the leaves are the suffix starting position</a:t>
            </a:r>
            <a:endParaRPr lang="en-GB" sz="2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14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180354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A compressed </a:t>
            </a:r>
            <a:r>
              <a:rPr lang="en-GB" sz="3200" dirty="0" err="1" smtClean="0">
                <a:latin typeface="Arial Narrow"/>
                <a:cs typeface="Arial Narrow"/>
              </a:rPr>
              <a:t>trie</a:t>
            </a:r>
            <a:r>
              <a:rPr lang="en-GB" sz="3200" dirty="0" smtClean="0">
                <a:latin typeface="Arial Narrow"/>
                <a:cs typeface="Arial Narrow"/>
              </a:rPr>
              <a:t> made of all the suffixes of a text  and their starting position in the text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135967" y="2692400"/>
            <a:ext cx="90244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data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3177" y="2507734"/>
            <a:ext cx="8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928471" y="6088390"/>
            <a:ext cx="32741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a, </a:t>
            </a:r>
            <a:r>
              <a:rPr lang="es-ES" sz="2800" dirty="0" err="1" smtClean="0">
                <a:latin typeface="Arial Narrow"/>
                <a:cs typeface="Arial Narrow"/>
              </a:rPr>
              <a:t>ta</a:t>
            </a:r>
            <a:r>
              <a:rPr lang="es-ES" sz="2800" dirty="0" smtClean="0">
                <a:latin typeface="Arial Narrow"/>
                <a:cs typeface="Arial Narrow"/>
              </a:rPr>
              <a:t>, ata, data</a:t>
            </a:r>
            <a:endParaRPr lang="es-ES" sz="2800" dirty="0">
              <a:latin typeface="Arial Narrow"/>
              <a:cs typeface="Arial Narrow"/>
            </a:endParaRPr>
          </a:p>
        </p:txBody>
      </p:sp>
      <p:cxnSp>
        <p:nvCxnSpPr>
          <p:cNvPr id="72" name="Conector recto 71"/>
          <p:cNvCxnSpPr>
            <a:stCxn id="95" idx="2"/>
          </p:cNvCxnSpPr>
          <p:nvPr/>
        </p:nvCxnSpPr>
        <p:spPr>
          <a:xfrm>
            <a:off x="4648203" y="3277176"/>
            <a:ext cx="1014503" cy="45811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63144" y="3232353"/>
            <a:ext cx="2823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5227196" y="3121048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5662706" y="3550511"/>
            <a:ext cx="536222" cy="547131"/>
            <a:chOff x="2461264" y="4070024"/>
            <a:chExt cx="536222" cy="547131"/>
          </a:xfrm>
        </p:grpSpPr>
        <p:sp>
          <p:nvSpPr>
            <p:cNvPr id="99" name="Elipse 9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2497024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  <p:cxnSp>
        <p:nvCxnSpPr>
          <p:cNvPr id="3" name="Conector recto 2"/>
          <p:cNvCxnSpPr>
            <a:stCxn id="95" idx="2"/>
          </p:cNvCxnSpPr>
          <p:nvPr/>
        </p:nvCxnSpPr>
        <p:spPr>
          <a:xfrm>
            <a:off x="4648203" y="3277176"/>
            <a:ext cx="0" cy="45811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647476" y="3372920"/>
            <a:ext cx="53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ta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409307" y="3702911"/>
            <a:ext cx="536222" cy="547131"/>
            <a:chOff x="2461264" y="4070024"/>
            <a:chExt cx="536222" cy="547131"/>
          </a:xfrm>
        </p:grpSpPr>
        <p:sp>
          <p:nvSpPr>
            <p:cNvPr id="20" name="Elipse 19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</a:t>
              </a: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6202599" y="2507734"/>
            <a:ext cx="2957839" cy="707886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The numbers of the leaves are the suffix starting position</a:t>
            </a:r>
            <a:endParaRPr lang="en-GB" sz="2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0023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180354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A compressed </a:t>
            </a:r>
            <a:r>
              <a:rPr lang="en-GB" sz="3200" dirty="0" err="1" smtClean="0">
                <a:latin typeface="Arial Narrow"/>
                <a:cs typeface="Arial Narrow"/>
              </a:rPr>
              <a:t>trie</a:t>
            </a:r>
            <a:r>
              <a:rPr lang="en-GB" sz="3200" dirty="0" smtClean="0">
                <a:latin typeface="Arial Narrow"/>
                <a:cs typeface="Arial Narrow"/>
              </a:rPr>
              <a:t> made of all the suffixes of a text  and their starting position in the text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135967" y="2692400"/>
            <a:ext cx="90244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data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3177" y="2507734"/>
            <a:ext cx="8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928471" y="6088390"/>
            <a:ext cx="32741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a, </a:t>
            </a:r>
            <a:r>
              <a:rPr lang="es-ES" sz="2800" dirty="0" err="1" smtClean="0">
                <a:latin typeface="Arial Narrow"/>
                <a:cs typeface="Arial Narrow"/>
              </a:rPr>
              <a:t>ta</a:t>
            </a:r>
            <a:r>
              <a:rPr lang="es-ES" sz="2800" dirty="0" smtClean="0">
                <a:latin typeface="Arial Narrow"/>
                <a:cs typeface="Arial Narrow"/>
              </a:rPr>
              <a:t>, ata, data</a:t>
            </a:r>
            <a:endParaRPr lang="es-ES" sz="2800" dirty="0">
              <a:latin typeface="Arial Narrow"/>
              <a:cs typeface="Arial Narrow"/>
            </a:endParaRPr>
          </a:p>
        </p:txBody>
      </p:sp>
      <p:cxnSp>
        <p:nvCxnSpPr>
          <p:cNvPr id="72" name="Conector recto 71"/>
          <p:cNvCxnSpPr>
            <a:stCxn id="95" idx="2"/>
          </p:cNvCxnSpPr>
          <p:nvPr/>
        </p:nvCxnSpPr>
        <p:spPr>
          <a:xfrm>
            <a:off x="4648203" y="3277176"/>
            <a:ext cx="1014503" cy="45811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489890" y="3232353"/>
            <a:ext cx="4556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5425486" y="3194095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6202599" y="4253802"/>
            <a:ext cx="536222" cy="547131"/>
            <a:chOff x="2461264" y="4070024"/>
            <a:chExt cx="536222" cy="547131"/>
          </a:xfrm>
        </p:grpSpPr>
        <p:sp>
          <p:nvSpPr>
            <p:cNvPr id="99" name="Elipse 9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  <p:cxnSp>
        <p:nvCxnSpPr>
          <p:cNvPr id="3" name="Conector recto 2"/>
          <p:cNvCxnSpPr>
            <a:stCxn id="95" idx="2"/>
          </p:cNvCxnSpPr>
          <p:nvPr/>
        </p:nvCxnSpPr>
        <p:spPr>
          <a:xfrm>
            <a:off x="4648203" y="3277176"/>
            <a:ext cx="0" cy="45811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647476" y="3372920"/>
            <a:ext cx="53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ta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409307" y="3702911"/>
            <a:ext cx="536222" cy="547131"/>
            <a:chOff x="2461264" y="4070024"/>
            <a:chExt cx="536222" cy="547131"/>
          </a:xfrm>
        </p:grpSpPr>
        <p:sp>
          <p:nvSpPr>
            <p:cNvPr id="20" name="Elipse 19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</a:t>
              </a:r>
            </a:p>
          </p:txBody>
        </p:sp>
      </p:grpSp>
      <p:cxnSp>
        <p:nvCxnSpPr>
          <p:cNvPr id="26" name="Conector recto 25"/>
          <p:cNvCxnSpPr>
            <a:endCxn id="100" idx="0"/>
          </p:cNvCxnSpPr>
          <p:nvPr/>
        </p:nvCxnSpPr>
        <p:spPr>
          <a:xfrm>
            <a:off x="5916705" y="3834585"/>
            <a:ext cx="549806" cy="419217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/>
          <p:cNvGrpSpPr/>
          <p:nvPr/>
        </p:nvGrpSpPr>
        <p:grpSpPr>
          <a:xfrm flipH="1">
            <a:off x="5067434" y="4247280"/>
            <a:ext cx="536222" cy="547131"/>
            <a:chOff x="2461264" y="4070024"/>
            <a:chExt cx="536222" cy="547131"/>
          </a:xfrm>
        </p:grpSpPr>
        <p:sp>
          <p:nvSpPr>
            <p:cNvPr id="29" name="Elipse 2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586670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1</a:t>
              </a:r>
            </a:p>
          </p:txBody>
        </p:sp>
      </p:grpSp>
      <p:cxnSp>
        <p:nvCxnSpPr>
          <p:cNvPr id="31" name="Conector recto 30"/>
          <p:cNvCxnSpPr/>
          <p:nvPr/>
        </p:nvCxnSpPr>
        <p:spPr>
          <a:xfrm flipH="1">
            <a:off x="5224032" y="3834585"/>
            <a:ext cx="647850" cy="419217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5110054" y="3700602"/>
            <a:ext cx="53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ta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194687" y="3731961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202599" y="2507734"/>
            <a:ext cx="2957839" cy="707886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The numbers of the leaves are the suffix starting position</a:t>
            </a:r>
            <a:endParaRPr lang="en-GB" sz="2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0517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180354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A compressed </a:t>
            </a:r>
            <a:r>
              <a:rPr lang="en-GB" sz="3200" dirty="0" err="1" smtClean="0">
                <a:latin typeface="Arial Narrow"/>
                <a:cs typeface="Arial Narrow"/>
              </a:rPr>
              <a:t>trie</a:t>
            </a:r>
            <a:r>
              <a:rPr lang="en-GB" sz="3200" dirty="0" smtClean="0">
                <a:latin typeface="Arial Narrow"/>
                <a:cs typeface="Arial Narrow"/>
              </a:rPr>
              <a:t> made of all the suffixes of a text  and their starting position in the text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135967" y="2692400"/>
            <a:ext cx="90244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data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3177" y="2507734"/>
            <a:ext cx="80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928471" y="6088390"/>
            <a:ext cx="327412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a, </a:t>
            </a:r>
            <a:r>
              <a:rPr lang="es-ES" sz="2800" dirty="0" err="1" smtClean="0">
                <a:latin typeface="Arial Narrow"/>
                <a:cs typeface="Arial Narrow"/>
              </a:rPr>
              <a:t>ta</a:t>
            </a:r>
            <a:r>
              <a:rPr lang="es-ES" sz="2800" dirty="0" smtClean="0">
                <a:latin typeface="Arial Narrow"/>
                <a:cs typeface="Arial Narrow"/>
              </a:rPr>
              <a:t>, ata, data</a:t>
            </a:r>
            <a:endParaRPr lang="es-ES" sz="2800" dirty="0">
              <a:latin typeface="Arial Narrow"/>
              <a:cs typeface="Arial Narrow"/>
            </a:endParaRPr>
          </a:p>
        </p:txBody>
      </p:sp>
      <p:cxnSp>
        <p:nvCxnSpPr>
          <p:cNvPr id="72" name="Conector recto 71"/>
          <p:cNvCxnSpPr>
            <a:stCxn id="95" idx="2"/>
          </p:cNvCxnSpPr>
          <p:nvPr/>
        </p:nvCxnSpPr>
        <p:spPr>
          <a:xfrm>
            <a:off x="4648203" y="3277176"/>
            <a:ext cx="1014503" cy="45811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273177" y="3232353"/>
            <a:ext cx="6723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5425486" y="3194095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97" name="Agrupar 96"/>
          <p:cNvGrpSpPr/>
          <p:nvPr/>
        </p:nvGrpSpPr>
        <p:grpSpPr>
          <a:xfrm>
            <a:off x="6202599" y="4253802"/>
            <a:ext cx="536222" cy="547131"/>
            <a:chOff x="2461264" y="4070024"/>
            <a:chExt cx="536222" cy="547131"/>
          </a:xfrm>
        </p:grpSpPr>
        <p:sp>
          <p:nvSpPr>
            <p:cNvPr id="99" name="Elipse 9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  <p:cxnSp>
        <p:nvCxnSpPr>
          <p:cNvPr id="3" name="Conector recto 2"/>
          <p:cNvCxnSpPr>
            <a:stCxn id="95" idx="2"/>
          </p:cNvCxnSpPr>
          <p:nvPr/>
        </p:nvCxnSpPr>
        <p:spPr>
          <a:xfrm>
            <a:off x="4648203" y="3277176"/>
            <a:ext cx="0" cy="45811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647476" y="3372920"/>
            <a:ext cx="53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ta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4409307" y="3702911"/>
            <a:ext cx="536222" cy="547131"/>
            <a:chOff x="2461264" y="4070024"/>
            <a:chExt cx="536222" cy="547131"/>
          </a:xfrm>
        </p:grpSpPr>
        <p:sp>
          <p:nvSpPr>
            <p:cNvPr id="20" name="Elipse 19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</a:t>
              </a:r>
            </a:p>
          </p:txBody>
        </p:sp>
      </p:grpSp>
      <p:cxnSp>
        <p:nvCxnSpPr>
          <p:cNvPr id="26" name="Conector recto 25"/>
          <p:cNvCxnSpPr>
            <a:endCxn id="100" idx="0"/>
          </p:cNvCxnSpPr>
          <p:nvPr/>
        </p:nvCxnSpPr>
        <p:spPr>
          <a:xfrm>
            <a:off x="5916705" y="3834585"/>
            <a:ext cx="549806" cy="419217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/>
          <p:cNvGrpSpPr/>
          <p:nvPr/>
        </p:nvGrpSpPr>
        <p:grpSpPr>
          <a:xfrm flipH="1">
            <a:off x="5067434" y="4247280"/>
            <a:ext cx="536222" cy="547131"/>
            <a:chOff x="2461264" y="4070024"/>
            <a:chExt cx="536222" cy="547131"/>
          </a:xfrm>
        </p:grpSpPr>
        <p:sp>
          <p:nvSpPr>
            <p:cNvPr id="29" name="Elipse 28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1</a:t>
              </a:r>
            </a:p>
          </p:txBody>
        </p:sp>
      </p:grpSp>
      <p:cxnSp>
        <p:nvCxnSpPr>
          <p:cNvPr id="31" name="Conector recto 30"/>
          <p:cNvCxnSpPr/>
          <p:nvPr/>
        </p:nvCxnSpPr>
        <p:spPr>
          <a:xfrm flipH="1">
            <a:off x="5224032" y="3834585"/>
            <a:ext cx="647850" cy="419217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5110054" y="3700602"/>
            <a:ext cx="53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ta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194687" y="3731961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202599" y="2507734"/>
            <a:ext cx="2957839" cy="707886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Narrow"/>
                <a:cs typeface="Arial Narrow"/>
              </a:rPr>
              <a:t>The numbers of the leaves are the suffix starting position</a:t>
            </a:r>
            <a:endParaRPr lang="en-GB" sz="2000" dirty="0">
              <a:latin typeface="Arial Narrow"/>
              <a:cs typeface="Arial Narrow"/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3627593" y="3298035"/>
            <a:ext cx="1014503" cy="458118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 flipH="1">
            <a:off x="3359482" y="3689841"/>
            <a:ext cx="536222" cy="547131"/>
            <a:chOff x="2461264" y="4070024"/>
            <a:chExt cx="536222" cy="547131"/>
          </a:xfrm>
        </p:grpSpPr>
        <p:sp>
          <p:nvSpPr>
            <p:cNvPr id="36" name="Elipse 3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0</a:t>
              </a:r>
              <a:endParaRPr lang="es-ES" sz="2800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3358818" y="3163746"/>
            <a:ext cx="81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d</a:t>
            </a:r>
            <a:r>
              <a:rPr lang="es-ES" sz="2400" dirty="0" smtClean="0">
                <a:latin typeface="Arial Narrow"/>
                <a:cs typeface="Arial Narrow"/>
              </a:rPr>
              <a:t>ata$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3426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6486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dirty="0">
                <a:latin typeface="Arial Narrow"/>
                <a:cs typeface="Arial Narrow"/>
              </a:rPr>
              <a:t>a, </a:t>
            </a:r>
            <a:r>
              <a:rPr lang="en-GB" sz="2800" dirty="0" err="1"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nana, </a:t>
            </a:r>
            <a:r>
              <a:rPr lang="en-GB" sz="2800" dirty="0" err="1"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banana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banana</a:t>
            </a:r>
            <a:endParaRPr lang="en-GB" sz="3200" dirty="0"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3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6486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b="1" dirty="0">
                <a:solidFill>
                  <a:srgbClr val="FF0000"/>
                </a:solidFill>
                <a:latin typeface="Arial Narrow"/>
                <a:cs typeface="Arial Narrow"/>
              </a:rPr>
              <a:t>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nana, </a:t>
            </a:r>
            <a:r>
              <a:rPr lang="en-GB" sz="2800" dirty="0" err="1"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banana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banan</a:t>
            </a:r>
            <a:r>
              <a:rPr lang="en-GB" sz="3200" dirty="0" smtClean="0">
                <a:solidFill>
                  <a:srgbClr val="FF0000"/>
                </a:solidFill>
                <a:latin typeface="Arial Narrow"/>
                <a:cs typeface="Arial Narrow"/>
              </a:rPr>
              <a:t>a</a:t>
            </a:r>
            <a:endParaRPr lang="en-GB" sz="32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736353" y="2873764"/>
            <a:ext cx="776941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174094" y="2873764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513294" y="3335429"/>
            <a:ext cx="536222" cy="547131"/>
            <a:chOff x="2461264" y="4070024"/>
            <a:chExt cx="536222" cy="547131"/>
          </a:xfrm>
        </p:grpSpPr>
        <p:sp>
          <p:nvSpPr>
            <p:cNvPr id="11" name="Elipse 10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72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6486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dirty="0">
                <a:latin typeface="Arial Narrow"/>
                <a:cs typeface="Arial Narrow"/>
              </a:rPr>
              <a:t>a, </a:t>
            </a:r>
            <a:r>
              <a:rPr lang="en-GB" sz="2800" b="1" dirty="0" err="1">
                <a:solidFill>
                  <a:srgbClr val="FF0000"/>
                </a:solidFill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nana, </a:t>
            </a:r>
            <a:r>
              <a:rPr lang="en-GB" sz="2800" dirty="0" err="1"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banana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bana</a:t>
            </a:r>
            <a:r>
              <a:rPr lang="en-GB" sz="3200" dirty="0" smtClean="0">
                <a:solidFill>
                  <a:srgbClr val="FF0000"/>
                </a:solidFill>
                <a:latin typeface="Arial Narrow"/>
                <a:cs typeface="Arial Narrow"/>
              </a:rPr>
              <a:t>na</a:t>
            </a:r>
            <a:endParaRPr lang="en-GB" sz="32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736353" y="2873764"/>
            <a:ext cx="776941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174094" y="2873764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5513294" y="3335429"/>
            <a:ext cx="536222" cy="547131"/>
            <a:chOff x="2461264" y="4070024"/>
            <a:chExt cx="536222" cy="547131"/>
          </a:xfrm>
        </p:grpSpPr>
        <p:sp>
          <p:nvSpPr>
            <p:cNvPr id="11" name="Elipse 10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5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4604871" y="2873764"/>
            <a:ext cx="0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551013" y="2989747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4336760" y="3388671"/>
            <a:ext cx="536222" cy="547131"/>
            <a:chOff x="2461264" y="4070024"/>
            <a:chExt cx="536222" cy="547131"/>
          </a:xfrm>
        </p:grpSpPr>
        <p:sp>
          <p:nvSpPr>
            <p:cNvPr id="16" name="Elipse 1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4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3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Schedule Term2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second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half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0111" y="1098224"/>
            <a:ext cx="62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Tue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Wed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16433" y="1360692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>
                    <a:lumMod val="85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1">
                    <a:lumMod val="85000"/>
                  </a:schemeClr>
                </a:solidFill>
              </a:rPr>
              <a:t> 16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30111" y="1431247"/>
            <a:ext cx="794455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>
                    <a:lumMod val="85000"/>
                  </a:schemeClr>
                </a:solidFill>
              </a:rPr>
              <a:t>25-Feb			26-Feb			27-Feb			28-Feb			01-Mar</a:t>
            </a:r>
            <a:endParaRPr lang="es-E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5829" y="2575351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BFBFBF"/>
                </a:solidFill>
              </a:rPr>
              <a:t>Lecture</a:t>
            </a:r>
            <a:r>
              <a:rPr lang="es-ES" sz="1400" b="1" dirty="0" smtClean="0">
                <a:solidFill>
                  <a:srgbClr val="BFBFBF"/>
                </a:solidFill>
              </a:rPr>
              <a:t> 17 		Lab.17					Lab.17		</a:t>
            </a:r>
            <a:r>
              <a:rPr lang="es-ES" sz="1400" b="1" dirty="0" err="1" smtClean="0">
                <a:solidFill>
                  <a:srgbClr val="BFBFBF"/>
                </a:solidFill>
              </a:rPr>
              <a:t>Numbers</a:t>
            </a:r>
            <a:r>
              <a:rPr lang="es-ES" sz="1400" b="1" dirty="0" smtClean="0">
                <a:solidFill>
                  <a:srgbClr val="BFBFBF"/>
                </a:solidFill>
              </a:rPr>
              <a:t> </a:t>
            </a:r>
            <a:r>
              <a:rPr lang="es-ES" sz="1400" b="1" dirty="0" err="1">
                <a:solidFill>
                  <a:srgbClr val="BFBFBF"/>
                </a:solidFill>
              </a:rPr>
              <a:t>quiz</a:t>
            </a:r>
            <a:endParaRPr lang="es-ES" sz="1400" b="1" dirty="0">
              <a:solidFill>
                <a:srgbClr val="BFBFBF"/>
              </a:solidFill>
            </a:endParaRPr>
          </a:p>
          <a:p>
            <a:r>
              <a:rPr lang="es-ES" sz="1400" b="1" dirty="0" smtClean="0">
                <a:solidFill>
                  <a:srgbClr val="BFBFBF"/>
                </a:solidFill>
              </a:rPr>
              <a:t>												ESSAY, 1</a:t>
            </a:r>
            <a:r>
              <a:rPr lang="es-ES" sz="1400" b="1" baseline="30000" dirty="0" smtClean="0">
                <a:solidFill>
                  <a:srgbClr val="BFBFBF"/>
                </a:solidFill>
              </a:rPr>
              <a:t>st</a:t>
            </a:r>
            <a:r>
              <a:rPr lang="es-ES" sz="1400" b="1" dirty="0" smtClean="0">
                <a:solidFill>
                  <a:srgbClr val="BFBFBF"/>
                </a:solidFill>
              </a:rPr>
              <a:t> </a:t>
            </a:r>
            <a:r>
              <a:rPr lang="es-ES" sz="1400" b="1" dirty="0" err="1" smtClean="0">
                <a:solidFill>
                  <a:srgbClr val="BFBFBF"/>
                </a:solidFill>
              </a:rPr>
              <a:t>submission</a:t>
            </a:r>
            <a:r>
              <a:rPr lang="es-ES" sz="1400" b="1" dirty="0" smtClean="0">
                <a:solidFill>
                  <a:srgbClr val="BFBFBF"/>
                </a:solidFill>
              </a:rPr>
              <a:t> open</a:t>
            </a:r>
            <a:endParaRPr lang="es-ES" sz="1400" dirty="0">
              <a:solidFill>
                <a:srgbClr val="BFBFBF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8162" y="3534527"/>
            <a:ext cx="7908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000000"/>
                </a:solidFill>
              </a:rPr>
              <a:t>Lecture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>
                <a:solidFill>
                  <a:srgbClr val="000000"/>
                </a:solidFill>
              </a:rPr>
              <a:t>		Lab.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>
                <a:solidFill>
                  <a:srgbClr val="000000"/>
                </a:solidFill>
              </a:rPr>
              <a:t>					Lab.</a:t>
            </a:r>
            <a:r>
              <a:rPr lang="es-ES" sz="1400" b="1" dirty="0" smtClean="0">
                <a:solidFill>
                  <a:srgbClr val="000000"/>
                </a:solidFill>
              </a:rPr>
              <a:t>18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smtClean="0">
                <a:solidFill>
                  <a:srgbClr val="C40A29"/>
                </a:solidFill>
              </a:rPr>
              <a:t>More </a:t>
            </a:r>
            <a:r>
              <a:rPr lang="es-ES" sz="1400" b="1" dirty="0" err="1" smtClean="0">
                <a:solidFill>
                  <a:srgbClr val="C40A29"/>
                </a:solidFill>
              </a:rPr>
              <a:t>recursive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functions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 smtClean="0">
              <a:solidFill>
                <a:srgbClr val="C40A29"/>
              </a:solidFill>
            </a:endParaRPr>
          </a:p>
          <a:p>
            <a:r>
              <a:rPr lang="es-ES" sz="1400" b="1" dirty="0" smtClean="0">
                <a:solidFill>
                  <a:srgbClr val="C40A29"/>
                </a:solidFill>
              </a:rPr>
              <a:t>										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Big </a:t>
            </a:r>
            <a:r>
              <a:rPr lang="es-ES" sz="1400" b="1" dirty="0" err="1" smtClean="0">
                <a:solidFill>
                  <a:srgbClr val="FF0000"/>
                </a:solidFill>
              </a:rPr>
              <a:t>Integers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>
                <a:solidFill>
                  <a:srgbClr val="FF0000"/>
                </a:solidFill>
              </a:rPr>
              <a:t>	</a:t>
            </a:r>
            <a:r>
              <a:rPr lang="es-ES" sz="1400" b="1" dirty="0" smtClean="0">
                <a:solidFill>
                  <a:srgbClr val="FF0000"/>
                </a:solidFill>
              </a:rPr>
              <a:t>											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ESSAY, 1</a:t>
            </a:r>
            <a:r>
              <a:rPr lang="es-ES" sz="1400" b="1" baseline="300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submission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accent6">
                    <a:lumMod val="75000"/>
                  </a:schemeClr>
                </a:solidFill>
              </a:rPr>
              <a:t>deadline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													</a:t>
            </a:r>
          </a:p>
          <a:p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					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38162" y="4461440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NO LECTURE	Lab.19					Lab.19  		</a:t>
            </a:r>
            <a:r>
              <a:rPr lang="es-ES" sz="1400" b="1" dirty="0" err="1" smtClean="0">
                <a:solidFill>
                  <a:srgbClr val="C40A29"/>
                </a:solidFill>
              </a:rPr>
              <a:t>Strings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>
              <a:solidFill>
                <a:srgbClr val="C40A29"/>
              </a:solidFill>
            </a:endParaRPr>
          </a:p>
          <a:p>
            <a:r>
              <a:rPr lang="es-ES" sz="1400" b="1" dirty="0" smtClean="0"/>
              <a:t>          </a:t>
            </a:r>
            <a:r>
              <a:rPr lang="es-ES" sz="1400" b="1" dirty="0"/>
              <a:t>	</a:t>
            </a:r>
            <a:r>
              <a:rPr lang="es-ES" sz="1400" b="1" dirty="0" smtClean="0"/>
              <a:t>											</a:t>
            </a:r>
            <a:r>
              <a:rPr lang="es-ES" sz="1400" b="1" dirty="0">
                <a:solidFill>
                  <a:srgbClr val="E46C0A"/>
                </a:solidFill>
              </a:rPr>
              <a:t>ESSAY, </a:t>
            </a:r>
            <a:r>
              <a:rPr lang="es-ES" sz="1400" b="1" dirty="0" smtClean="0">
                <a:solidFill>
                  <a:srgbClr val="E46C0A"/>
                </a:solidFill>
              </a:rPr>
              <a:t>Peer-</a:t>
            </a:r>
            <a:r>
              <a:rPr lang="es-ES" sz="1400" b="1" dirty="0" err="1" smtClean="0">
                <a:solidFill>
                  <a:srgbClr val="E46C0A"/>
                </a:solidFill>
              </a:rPr>
              <a:t>review</a:t>
            </a:r>
            <a:r>
              <a:rPr lang="es-ES" sz="1400" b="1" dirty="0" smtClean="0">
                <a:solidFill>
                  <a:srgbClr val="E46C0A"/>
                </a:solidFill>
              </a:rPr>
              <a:t> </a:t>
            </a:r>
            <a:r>
              <a:rPr lang="es-ES" sz="1400" b="1" dirty="0" err="1" smtClean="0">
                <a:solidFill>
                  <a:srgbClr val="E46C0A"/>
                </a:solidFill>
              </a:rPr>
              <a:t>deadline</a:t>
            </a:r>
            <a:endParaRPr lang="es-ES" sz="1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9543" y="1682580"/>
            <a:ext cx="817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bg1">
                    <a:lumMod val="85000"/>
                  </a:schemeClr>
                </a:solidFill>
              </a:rPr>
              <a:t>Lecture</a:t>
            </a:r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16		Lab.16					Lab.16		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Lab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Submission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random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sz="1400" b="1" dirty="0" err="1" smtClean="0">
                <a:solidFill>
                  <a:schemeClr val="bg1">
                    <a:lumMod val="85000"/>
                  </a:schemeClr>
                </a:solidFill>
              </a:rPr>
              <a:t>numbers</a:t>
            </a:r>
            <a:r>
              <a:rPr lang="es-ES" sz="1400" b="1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endParaRPr lang="es-E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30111" y="2321353"/>
            <a:ext cx="7944556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BFBFBF"/>
                </a:solidFill>
              </a:rPr>
              <a:t>04-Mar</a:t>
            </a:r>
            <a:r>
              <a:rPr lang="es-ES" sz="1200" b="1" dirty="0">
                <a:solidFill>
                  <a:srgbClr val="BFBFBF"/>
                </a:solidFill>
              </a:rPr>
              <a:t>	</a:t>
            </a:r>
            <a:r>
              <a:rPr lang="es-ES" sz="1200" b="1" dirty="0" smtClean="0">
                <a:solidFill>
                  <a:srgbClr val="BFBFBF"/>
                </a:solidFill>
              </a:rPr>
              <a:t>	05-Mar</a:t>
            </a:r>
            <a:r>
              <a:rPr lang="es-ES" sz="1200" b="1" dirty="0">
                <a:solidFill>
                  <a:srgbClr val="BFBFBF"/>
                </a:solidFill>
              </a:rPr>
              <a:t>	</a:t>
            </a:r>
            <a:r>
              <a:rPr lang="es-ES" sz="1200" b="1" dirty="0" smtClean="0">
                <a:solidFill>
                  <a:srgbClr val="BFBFBF"/>
                </a:solidFill>
              </a:rPr>
              <a:t>	06-Mar</a:t>
            </a:r>
            <a:r>
              <a:rPr lang="es-ES" sz="1200" b="1" dirty="0">
                <a:solidFill>
                  <a:srgbClr val="BFBFBF"/>
                </a:solidFill>
              </a:rPr>
              <a:t>	</a:t>
            </a:r>
            <a:r>
              <a:rPr lang="es-ES" sz="1200" b="1" dirty="0" smtClean="0">
                <a:solidFill>
                  <a:srgbClr val="BFBFBF"/>
                </a:solidFill>
              </a:rPr>
              <a:t>	07-Mar</a:t>
            </a:r>
            <a:r>
              <a:rPr lang="es-ES" sz="1200" b="1" dirty="0">
                <a:solidFill>
                  <a:srgbClr val="BFBFBF"/>
                </a:solidFill>
              </a:rPr>
              <a:t>	</a:t>
            </a:r>
            <a:r>
              <a:rPr lang="es-ES" sz="1200" b="1" dirty="0" smtClean="0">
                <a:solidFill>
                  <a:srgbClr val="BFBFBF"/>
                </a:solidFill>
              </a:rPr>
              <a:t>	08-Mar</a:t>
            </a:r>
            <a:endParaRPr lang="es-ES" sz="1200" dirty="0">
              <a:solidFill>
                <a:srgbClr val="BFBFBF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066383" y="32780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11-Mar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12-Mar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13-Mar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14-Mar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15-Mar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-16433" y="22624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BFBFBF"/>
                </a:solidFill>
              </a:rPr>
              <a:t>Week</a:t>
            </a:r>
            <a:r>
              <a:rPr lang="es-ES" b="1" dirty="0" smtClean="0">
                <a:solidFill>
                  <a:srgbClr val="BFBFBF"/>
                </a:solidFill>
              </a:rPr>
              <a:t> 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-20557" y="3207528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18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-6060" y="41626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19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4112" y="5124996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20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66384" y="4218231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18-Mar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19-Mar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20-Mar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21-Mar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22-Mar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009940" y="5364392"/>
            <a:ext cx="7908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NO LECTURE	Lab.20					Lab.20  		</a:t>
            </a:r>
            <a:r>
              <a:rPr lang="es-ES" sz="1400" b="1" dirty="0" smtClean="0">
                <a:solidFill>
                  <a:srgbClr val="C40A29"/>
                </a:solidFill>
              </a:rPr>
              <a:t>General </a:t>
            </a:r>
            <a:r>
              <a:rPr lang="es-ES" sz="1400" b="1" dirty="0" err="1" smtClean="0">
                <a:solidFill>
                  <a:srgbClr val="C40A29"/>
                </a:solidFill>
              </a:rPr>
              <a:t>Knowledge</a:t>
            </a:r>
            <a:r>
              <a:rPr lang="es-ES" sz="1400" b="1" dirty="0" smtClean="0">
                <a:solidFill>
                  <a:srgbClr val="C40A29"/>
                </a:solidFill>
              </a:rPr>
              <a:t> </a:t>
            </a:r>
            <a:r>
              <a:rPr lang="es-ES" sz="1400" b="1" dirty="0" err="1" smtClean="0">
                <a:solidFill>
                  <a:srgbClr val="C40A29"/>
                </a:solidFill>
              </a:rPr>
              <a:t>quiz</a:t>
            </a:r>
            <a:endParaRPr lang="es-ES" sz="1400" b="1" dirty="0" smtClean="0">
              <a:solidFill>
                <a:srgbClr val="C40A29"/>
              </a:solidFill>
            </a:endParaRPr>
          </a:p>
          <a:p>
            <a:r>
              <a:rPr lang="es-ES" sz="1400" b="1" dirty="0" smtClean="0"/>
              <a:t>          </a:t>
            </a:r>
            <a:r>
              <a:rPr lang="es-ES" sz="1400" b="1" dirty="0"/>
              <a:t>	</a:t>
            </a:r>
            <a:r>
              <a:rPr lang="es-ES" sz="1400" b="1" dirty="0" smtClean="0"/>
              <a:t>											</a:t>
            </a:r>
            <a:r>
              <a:rPr lang="es-ES" sz="1400" b="1" dirty="0" err="1" smtClean="0">
                <a:solidFill>
                  <a:srgbClr val="FF0000"/>
                </a:solidFill>
              </a:rPr>
              <a:t>Lab</a:t>
            </a:r>
            <a:r>
              <a:rPr lang="es-ES" sz="1400" b="1" dirty="0" smtClean="0">
                <a:solidFill>
                  <a:srgbClr val="FF0000"/>
                </a:solidFill>
              </a:rPr>
              <a:t>. </a:t>
            </a:r>
            <a:r>
              <a:rPr lang="es-ES" sz="1400" b="1" dirty="0" err="1" smtClean="0">
                <a:solidFill>
                  <a:srgbClr val="FF0000"/>
                </a:solidFill>
              </a:rPr>
              <a:t>Submission</a:t>
            </a:r>
            <a:r>
              <a:rPr lang="es-ES" sz="1400" b="1" dirty="0" smtClean="0">
                <a:solidFill>
                  <a:srgbClr val="FF0000"/>
                </a:solidFill>
              </a:rPr>
              <a:t> </a:t>
            </a:r>
            <a:r>
              <a:rPr lang="es-ES" sz="1400" b="1" dirty="0" smtClean="0">
                <a:solidFill>
                  <a:srgbClr val="FF0000"/>
                </a:solidFill>
              </a:rPr>
              <a:t>Tries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 smtClean="0">
                <a:solidFill>
                  <a:srgbClr val="FF0000"/>
                </a:solidFill>
              </a:rPr>
              <a:t>												</a:t>
            </a:r>
            <a:r>
              <a:rPr lang="es-ES" sz="1400" b="1" dirty="0" smtClean="0">
                <a:solidFill>
                  <a:srgbClr val="E46C0A"/>
                </a:solidFill>
              </a:rPr>
              <a:t>ESSAY, Final </a:t>
            </a:r>
            <a:r>
              <a:rPr lang="es-ES" sz="1400" b="1" dirty="0" err="1" smtClean="0">
                <a:solidFill>
                  <a:srgbClr val="E46C0A"/>
                </a:solidFill>
              </a:rPr>
              <a:t>submission</a:t>
            </a:r>
            <a:endParaRPr lang="es-ES" sz="1400" dirty="0">
              <a:solidFill>
                <a:srgbClr val="E46C0A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8162" y="51211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25-Mar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26-Mar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27-Mar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28-Mar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29-Mar</a:t>
            </a:r>
            <a:endParaRPr lang="es-ES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038162" y="6105038"/>
            <a:ext cx="7908283" cy="307777"/>
          </a:xfrm>
          <a:prstGeom prst="rect">
            <a:avLst/>
          </a:prstGeom>
          <a:pattFill prst="ltUpDiag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END OF TERM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811886" y="2852961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BFBFBF"/>
                </a:solidFill>
              </a:rPr>
              <a:t>Office </a:t>
            </a:r>
            <a:r>
              <a:rPr lang="es-ES" sz="1200" b="1" dirty="0" err="1" smtClean="0">
                <a:solidFill>
                  <a:srgbClr val="BFBFBF"/>
                </a:solidFill>
              </a:rPr>
              <a:t>hours</a:t>
            </a:r>
            <a:r>
              <a:rPr lang="es-ES" sz="1200" b="1" dirty="0" smtClean="0">
                <a:solidFill>
                  <a:srgbClr val="BFBFBF"/>
                </a:solidFill>
              </a:rPr>
              <a:t> 2-4pm</a:t>
            </a:r>
            <a:endParaRPr lang="es-ES" sz="1200" dirty="0">
              <a:solidFill>
                <a:srgbClr val="BFBFBF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27362" y="3800998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811886" y="1962135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>
                    <a:lumMod val="85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1">
                    <a:lumMod val="85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1">
                    <a:lumMod val="85000"/>
                  </a:schemeClr>
                </a:solidFill>
              </a:rPr>
              <a:t> 2-4pm</a:t>
            </a:r>
            <a:endParaRPr lang="es-E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827362" y="4738170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demand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s-ES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4827362" y="5652570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demand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Skype</a:t>
            </a:r>
            <a:endParaRPr lang="es-ES" sz="1200" dirty="0"/>
          </a:p>
        </p:txBody>
      </p:sp>
      <p:sp>
        <p:nvSpPr>
          <p:cNvPr id="26" name="Estrella de 5 puntas 25"/>
          <p:cNvSpPr/>
          <p:nvPr/>
        </p:nvSpPr>
        <p:spPr>
          <a:xfrm>
            <a:off x="386862" y="3516982"/>
            <a:ext cx="582681" cy="585803"/>
          </a:xfrm>
          <a:prstGeom prst="star5">
            <a:avLst>
              <a:gd name="adj" fmla="val 23712"/>
              <a:gd name="hf" fmla="val 105146"/>
              <a:gd name="vf" fmla="val 110557"/>
            </a:avLst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795017" y="380656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YOU ARE HERE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66383" y="4488634"/>
            <a:ext cx="1106728" cy="249536"/>
          </a:xfrm>
          <a:prstGeom prst="rect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054210" y="5403034"/>
            <a:ext cx="1106728" cy="249536"/>
          </a:xfrm>
          <a:prstGeom prst="rect">
            <a:avLst/>
          </a:pr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56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6486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dirty="0">
                <a:latin typeface="Arial Narrow"/>
                <a:cs typeface="Arial Narrow"/>
              </a:rPr>
              <a:t>a, </a:t>
            </a:r>
            <a:r>
              <a:rPr lang="en-GB" sz="2800" dirty="0" err="1"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b="1" dirty="0" err="1">
                <a:solidFill>
                  <a:srgbClr val="FF0000"/>
                </a:solidFill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nana, </a:t>
            </a:r>
            <a:r>
              <a:rPr lang="en-GB" sz="2800" dirty="0" err="1"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banana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ban</a:t>
            </a:r>
            <a:r>
              <a:rPr lang="en-GB" sz="3200" dirty="0" smtClean="0">
                <a:solidFill>
                  <a:srgbClr val="FF0000"/>
                </a:solidFill>
                <a:latin typeface="Arial Narrow"/>
                <a:cs typeface="Arial Narrow"/>
              </a:rPr>
              <a:t>ana</a:t>
            </a:r>
            <a:endParaRPr lang="en-GB" sz="32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736353" y="2873764"/>
            <a:ext cx="776941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174094" y="2873764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6043773" y="4223422"/>
            <a:ext cx="536222" cy="547131"/>
            <a:chOff x="2461264" y="4070024"/>
            <a:chExt cx="536222" cy="547131"/>
          </a:xfrm>
        </p:grpSpPr>
        <p:sp>
          <p:nvSpPr>
            <p:cNvPr id="11" name="Elipse 10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5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4604871" y="2873764"/>
            <a:ext cx="0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551013" y="2989747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4336760" y="3388671"/>
            <a:ext cx="536222" cy="547131"/>
            <a:chOff x="2461264" y="4070024"/>
            <a:chExt cx="536222" cy="547131"/>
          </a:xfrm>
        </p:grpSpPr>
        <p:sp>
          <p:nvSpPr>
            <p:cNvPr id="16" name="Elipse 1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4</a:t>
              </a:r>
              <a:endParaRPr lang="es-ES" sz="2800" dirty="0"/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5639486" y="3573023"/>
            <a:ext cx="514650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36381" y="3764733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174094" y="3573023"/>
            <a:ext cx="428004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299220" y="3777868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4947190" y="4266582"/>
            <a:ext cx="536222" cy="547131"/>
            <a:chOff x="2461264" y="4070024"/>
            <a:chExt cx="536222" cy="547131"/>
          </a:xfrm>
        </p:grpSpPr>
        <p:sp>
          <p:nvSpPr>
            <p:cNvPr id="25" name="Elipse 2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45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6486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dirty="0">
                <a:latin typeface="Arial Narrow"/>
                <a:cs typeface="Arial Narrow"/>
              </a:rPr>
              <a:t>a, </a:t>
            </a:r>
            <a:r>
              <a:rPr lang="en-GB" sz="2800" dirty="0" err="1"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Arial Narrow"/>
                <a:cs typeface="Arial Narrow"/>
              </a:rPr>
              <a:t>nana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banana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ba</a:t>
            </a:r>
            <a:r>
              <a:rPr lang="en-GB" sz="3200" dirty="0" smtClean="0">
                <a:solidFill>
                  <a:srgbClr val="FF0000"/>
                </a:solidFill>
                <a:latin typeface="Arial Narrow"/>
                <a:cs typeface="Arial Narrow"/>
              </a:rPr>
              <a:t>nana</a:t>
            </a:r>
            <a:endParaRPr lang="en-GB" sz="32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736353" y="2873764"/>
            <a:ext cx="776941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174094" y="2873764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6043773" y="4223422"/>
            <a:ext cx="536222" cy="547131"/>
            <a:chOff x="2461264" y="4070024"/>
            <a:chExt cx="536222" cy="547131"/>
          </a:xfrm>
        </p:grpSpPr>
        <p:sp>
          <p:nvSpPr>
            <p:cNvPr id="11" name="Elipse 10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5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4604871" y="2873764"/>
            <a:ext cx="0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551013" y="2989747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4259895" y="4266582"/>
            <a:ext cx="536222" cy="547131"/>
            <a:chOff x="2461264" y="4070024"/>
            <a:chExt cx="536222" cy="547131"/>
          </a:xfrm>
        </p:grpSpPr>
        <p:sp>
          <p:nvSpPr>
            <p:cNvPr id="16" name="Elipse 1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4</a:t>
              </a:r>
              <a:endParaRPr lang="es-ES" sz="2800" dirty="0"/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5639486" y="3573023"/>
            <a:ext cx="514650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36381" y="3764733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174094" y="3573023"/>
            <a:ext cx="428004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299220" y="3777868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4947190" y="4266582"/>
            <a:ext cx="536222" cy="547131"/>
            <a:chOff x="2461264" y="4070024"/>
            <a:chExt cx="536222" cy="547131"/>
          </a:xfrm>
        </p:grpSpPr>
        <p:sp>
          <p:nvSpPr>
            <p:cNvPr id="25" name="Elipse 2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  <p:cxnSp>
        <p:nvCxnSpPr>
          <p:cNvPr id="27" name="Conector recto de flecha 26"/>
          <p:cNvCxnSpPr>
            <a:endCxn id="17" idx="0"/>
          </p:cNvCxnSpPr>
          <p:nvPr/>
        </p:nvCxnSpPr>
        <p:spPr>
          <a:xfrm flipH="1">
            <a:off x="4523807" y="3603812"/>
            <a:ext cx="63065" cy="662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512167" y="3761757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$</a:t>
            </a:r>
            <a:endParaRPr lang="es-ES" sz="2400" dirty="0"/>
          </a:p>
        </p:txBody>
      </p:sp>
      <p:cxnSp>
        <p:nvCxnSpPr>
          <p:cNvPr id="28" name="Conector recto de flecha 27"/>
          <p:cNvCxnSpPr/>
          <p:nvPr/>
        </p:nvCxnSpPr>
        <p:spPr>
          <a:xfrm flipH="1">
            <a:off x="3690471" y="3603812"/>
            <a:ext cx="896402" cy="662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608361" y="3604550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31" name="Agrupar 30"/>
          <p:cNvGrpSpPr/>
          <p:nvPr/>
        </p:nvGrpSpPr>
        <p:grpSpPr>
          <a:xfrm>
            <a:off x="3426841" y="4245119"/>
            <a:ext cx="536222" cy="547131"/>
            <a:chOff x="2461264" y="4070024"/>
            <a:chExt cx="536222" cy="547131"/>
          </a:xfrm>
        </p:grpSpPr>
        <p:sp>
          <p:nvSpPr>
            <p:cNvPr id="32" name="Elipse 3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21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64860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dirty="0">
                <a:latin typeface="Arial Narrow"/>
                <a:cs typeface="Arial Narrow"/>
              </a:rPr>
              <a:t>a, </a:t>
            </a:r>
            <a:r>
              <a:rPr lang="en-GB" sz="2800" dirty="0" err="1"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nana, </a:t>
            </a:r>
            <a:r>
              <a:rPr lang="en-GB" sz="2800" b="1" dirty="0" err="1">
                <a:solidFill>
                  <a:srgbClr val="FF0000"/>
                </a:solidFill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banana</a:t>
            </a:r>
            <a:endParaRPr lang="es-ES" sz="2800" dirty="0"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Arial Narrow"/>
                <a:cs typeface="Arial Narrow"/>
              </a:rPr>
              <a:t>b</a:t>
            </a:r>
            <a:r>
              <a:rPr lang="en-GB" sz="3200" dirty="0" smtClean="0">
                <a:solidFill>
                  <a:srgbClr val="FF0000"/>
                </a:solidFill>
                <a:latin typeface="Arial Narrow"/>
                <a:cs typeface="Arial Narrow"/>
              </a:rPr>
              <a:t>anana</a:t>
            </a:r>
            <a:endParaRPr lang="en-GB" sz="32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736353" y="2873764"/>
            <a:ext cx="776941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174094" y="2873764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6043773" y="4223422"/>
            <a:ext cx="536222" cy="547131"/>
            <a:chOff x="2461264" y="4070024"/>
            <a:chExt cx="536222" cy="547131"/>
          </a:xfrm>
        </p:grpSpPr>
        <p:sp>
          <p:nvSpPr>
            <p:cNvPr id="11" name="Elipse 10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5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4604871" y="2873764"/>
            <a:ext cx="0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551013" y="2989747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4259895" y="4266582"/>
            <a:ext cx="536222" cy="547131"/>
            <a:chOff x="2461264" y="4070024"/>
            <a:chExt cx="536222" cy="547131"/>
          </a:xfrm>
        </p:grpSpPr>
        <p:sp>
          <p:nvSpPr>
            <p:cNvPr id="16" name="Elipse 1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4</a:t>
              </a:r>
              <a:endParaRPr lang="es-ES" sz="2800" dirty="0"/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5639486" y="3573023"/>
            <a:ext cx="514650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36381" y="3764733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174094" y="3573023"/>
            <a:ext cx="428004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299220" y="3777868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5731730" y="5083722"/>
            <a:ext cx="536222" cy="547131"/>
            <a:chOff x="2461264" y="4070024"/>
            <a:chExt cx="536222" cy="547131"/>
          </a:xfrm>
        </p:grpSpPr>
        <p:sp>
          <p:nvSpPr>
            <p:cNvPr id="25" name="Elipse 2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  <p:cxnSp>
        <p:nvCxnSpPr>
          <p:cNvPr id="27" name="Conector recto de flecha 26"/>
          <p:cNvCxnSpPr>
            <a:endCxn id="17" idx="0"/>
          </p:cNvCxnSpPr>
          <p:nvPr/>
        </p:nvCxnSpPr>
        <p:spPr>
          <a:xfrm flipH="1">
            <a:off x="4523807" y="3603812"/>
            <a:ext cx="63065" cy="662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512167" y="3761757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$</a:t>
            </a:r>
            <a:endParaRPr lang="es-ES" sz="2400" dirty="0"/>
          </a:p>
        </p:txBody>
      </p:sp>
      <p:cxnSp>
        <p:nvCxnSpPr>
          <p:cNvPr id="28" name="Conector recto de flecha 27"/>
          <p:cNvCxnSpPr/>
          <p:nvPr/>
        </p:nvCxnSpPr>
        <p:spPr>
          <a:xfrm flipH="1">
            <a:off x="3690471" y="3603812"/>
            <a:ext cx="896402" cy="662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608361" y="3604550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31" name="Agrupar 30"/>
          <p:cNvGrpSpPr/>
          <p:nvPr/>
        </p:nvGrpSpPr>
        <p:grpSpPr>
          <a:xfrm>
            <a:off x="3426841" y="4245119"/>
            <a:ext cx="536222" cy="547131"/>
            <a:chOff x="2461264" y="4070024"/>
            <a:chExt cx="536222" cy="547131"/>
          </a:xfrm>
        </p:grpSpPr>
        <p:sp>
          <p:nvSpPr>
            <p:cNvPr id="32" name="Elipse 3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</a:t>
              </a:r>
            </a:p>
          </p:txBody>
        </p:sp>
      </p:grpSp>
      <p:cxnSp>
        <p:nvCxnSpPr>
          <p:cNvPr id="34" name="Conector recto de flecha 33"/>
          <p:cNvCxnSpPr>
            <a:endCxn id="26" idx="0"/>
          </p:cNvCxnSpPr>
          <p:nvPr/>
        </p:nvCxnSpPr>
        <p:spPr>
          <a:xfrm>
            <a:off x="5174705" y="4332941"/>
            <a:ext cx="820937" cy="7507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9215" y="4396284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36" name="Conector recto de flecha 35"/>
          <p:cNvCxnSpPr>
            <a:endCxn id="43" idx="0"/>
          </p:cNvCxnSpPr>
          <p:nvPr/>
        </p:nvCxnSpPr>
        <p:spPr>
          <a:xfrm flipH="1">
            <a:off x="5077768" y="4487609"/>
            <a:ext cx="96327" cy="574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4813856" y="5062447"/>
            <a:ext cx="536222" cy="547131"/>
            <a:chOff x="2461264" y="4070024"/>
            <a:chExt cx="536222" cy="547131"/>
          </a:xfrm>
        </p:grpSpPr>
        <p:sp>
          <p:nvSpPr>
            <p:cNvPr id="42" name="Elipse 4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1</a:t>
              </a:r>
              <a:endParaRPr lang="es-ES" sz="2800" dirty="0"/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5060145" y="4582880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745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2: </a:t>
            </a:r>
            <a:r>
              <a:rPr lang="en-GB" sz="3200" dirty="0" smtClean="0">
                <a:latin typeface="Arial Narrow"/>
                <a:cs typeface="Arial Narrow"/>
              </a:rPr>
              <a:t>Construction of a suffix tree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Text: banana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82588" y="6088390"/>
            <a:ext cx="572925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Suffixes</a:t>
            </a:r>
            <a:r>
              <a:rPr lang="es-ES" sz="2800" dirty="0" smtClean="0">
                <a:latin typeface="Arial Narrow"/>
                <a:cs typeface="Arial Narrow"/>
              </a:rPr>
              <a:t>: </a:t>
            </a:r>
            <a:r>
              <a:rPr lang="en-GB" sz="2800" dirty="0">
                <a:latin typeface="Arial Narrow"/>
                <a:cs typeface="Arial Narrow"/>
              </a:rPr>
              <a:t>a, </a:t>
            </a:r>
            <a:r>
              <a:rPr lang="en-GB" sz="2800" dirty="0" err="1">
                <a:latin typeface="Arial Narrow"/>
                <a:cs typeface="Arial Narrow"/>
              </a:rPr>
              <a:t>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dirty="0" err="1">
                <a:latin typeface="Arial Narrow"/>
                <a:cs typeface="Arial Narrow"/>
              </a:rPr>
              <a:t>ana</a:t>
            </a:r>
            <a:r>
              <a:rPr lang="en-GB" sz="2800" dirty="0">
                <a:latin typeface="Arial Narrow"/>
                <a:cs typeface="Arial Narrow"/>
              </a:rPr>
              <a:t>, nana, </a:t>
            </a:r>
            <a:r>
              <a:rPr lang="en-GB" sz="2800" dirty="0" err="1">
                <a:latin typeface="Arial Narrow"/>
                <a:cs typeface="Arial Narrow"/>
              </a:rPr>
              <a:t>anana</a:t>
            </a:r>
            <a:r>
              <a:rPr lang="en-GB" sz="2800" dirty="0">
                <a:latin typeface="Arial Narrow"/>
                <a:cs typeface="Arial Narrow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Arial Narrow"/>
                <a:cs typeface="Arial Narrow"/>
              </a:rPr>
              <a:t>banana</a:t>
            </a:r>
            <a:endParaRPr lang="es-ES" sz="28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-16433" y="2288988"/>
            <a:ext cx="91604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FF0000"/>
                </a:solidFill>
                <a:latin typeface="Arial Narrow"/>
                <a:cs typeface="Arial Narrow"/>
              </a:rPr>
              <a:t>banana</a:t>
            </a:r>
            <a:endParaRPr lang="en-GB" sz="32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4352" y="2214283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7F7F7F"/>
                </a:solidFill>
              </a:rPr>
              <a:t>0 1 2 3  4 5</a:t>
            </a:r>
            <a:endParaRPr lang="es-ES" dirty="0">
              <a:solidFill>
                <a:srgbClr val="7F7F7F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736353" y="2873764"/>
            <a:ext cx="776941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174094" y="2873764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6043773" y="4223422"/>
            <a:ext cx="536222" cy="547131"/>
            <a:chOff x="2461264" y="4070024"/>
            <a:chExt cx="536222" cy="547131"/>
          </a:xfrm>
        </p:grpSpPr>
        <p:sp>
          <p:nvSpPr>
            <p:cNvPr id="11" name="Elipse 10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5</a:t>
              </a: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4604871" y="2873764"/>
            <a:ext cx="0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551013" y="2989747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15" name="Agrupar 14"/>
          <p:cNvGrpSpPr/>
          <p:nvPr/>
        </p:nvGrpSpPr>
        <p:grpSpPr>
          <a:xfrm>
            <a:off x="4259895" y="4266582"/>
            <a:ext cx="536222" cy="547131"/>
            <a:chOff x="2461264" y="4070024"/>
            <a:chExt cx="536222" cy="547131"/>
          </a:xfrm>
        </p:grpSpPr>
        <p:sp>
          <p:nvSpPr>
            <p:cNvPr id="16" name="Elipse 15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4</a:t>
              </a:r>
              <a:endParaRPr lang="es-ES" sz="2800" dirty="0"/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5639486" y="3573023"/>
            <a:ext cx="514650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936381" y="3764733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174094" y="3573023"/>
            <a:ext cx="428004" cy="7599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299220" y="3777868"/>
            <a:ext cx="46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na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5731730" y="5083722"/>
            <a:ext cx="536222" cy="547131"/>
            <a:chOff x="2461264" y="4070024"/>
            <a:chExt cx="536222" cy="547131"/>
          </a:xfrm>
        </p:grpSpPr>
        <p:sp>
          <p:nvSpPr>
            <p:cNvPr id="25" name="Elipse 24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3</a:t>
              </a:r>
              <a:endParaRPr lang="es-ES" sz="2800" dirty="0"/>
            </a:p>
          </p:txBody>
        </p:sp>
      </p:grpSp>
      <p:cxnSp>
        <p:nvCxnSpPr>
          <p:cNvPr id="27" name="Conector recto de flecha 26"/>
          <p:cNvCxnSpPr>
            <a:endCxn id="17" idx="0"/>
          </p:cNvCxnSpPr>
          <p:nvPr/>
        </p:nvCxnSpPr>
        <p:spPr>
          <a:xfrm flipH="1">
            <a:off x="4523807" y="3603812"/>
            <a:ext cx="63065" cy="662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512167" y="3761757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$</a:t>
            </a:r>
            <a:endParaRPr lang="es-ES" sz="2400" dirty="0"/>
          </a:p>
        </p:txBody>
      </p:sp>
      <p:cxnSp>
        <p:nvCxnSpPr>
          <p:cNvPr id="28" name="Conector recto de flecha 27"/>
          <p:cNvCxnSpPr/>
          <p:nvPr/>
        </p:nvCxnSpPr>
        <p:spPr>
          <a:xfrm flipH="1">
            <a:off x="3690471" y="3603812"/>
            <a:ext cx="896402" cy="6627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608361" y="3604550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31" name="Agrupar 30"/>
          <p:cNvGrpSpPr/>
          <p:nvPr/>
        </p:nvGrpSpPr>
        <p:grpSpPr>
          <a:xfrm>
            <a:off x="3426841" y="4245119"/>
            <a:ext cx="536222" cy="547131"/>
            <a:chOff x="2461264" y="4070024"/>
            <a:chExt cx="536222" cy="547131"/>
          </a:xfrm>
        </p:grpSpPr>
        <p:sp>
          <p:nvSpPr>
            <p:cNvPr id="32" name="Elipse 3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/>
                <a:t>2</a:t>
              </a:r>
            </a:p>
          </p:txBody>
        </p:sp>
      </p:grpSp>
      <p:cxnSp>
        <p:nvCxnSpPr>
          <p:cNvPr id="34" name="Conector recto de flecha 33"/>
          <p:cNvCxnSpPr>
            <a:endCxn id="26" idx="0"/>
          </p:cNvCxnSpPr>
          <p:nvPr/>
        </p:nvCxnSpPr>
        <p:spPr>
          <a:xfrm>
            <a:off x="5174705" y="4332941"/>
            <a:ext cx="820937" cy="7507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9215" y="4396284"/>
            <a:ext cx="32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36" name="Conector recto de flecha 35"/>
          <p:cNvCxnSpPr>
            <a:endCxn id="43" idx="0"/>
          </p:cNvCxnSpPr>
          <p:nvPr/>
        </p:nvCxnSpPr>
        <p:spPr>
          <a:xfrm flipH="1">
            <a:off x="5077768" y="4487609"/>
            <a:ext cx="96327" cy="574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4813856" y="5062447"/>
            <a:ext cx="536222" cy="547131"/>
            <a:chOff x="2461264" y="4070024"/>
            <a:chExt cx="536222" cy="547131"/>
          </a:xfrm>
        </p:grpSpPr>
        <p:sp>
          <p:nvSpPr>
            <p:cNvPr id="42" name="Elipse 41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1</a:t>
              </a:r>
              <a:endParaRPr lang="es-ES" sz="2800" dirty="0"/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5060145" y="4582880"/>
            <a:ext cx="60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</a:t>
            </a:r>
            <a:r>
              <a:rPr lang="es-ES" sz="2400" dirty="0" smtClean="0">
                <a:latin typeface="Arial Narrow"/>
                <a:cs typeface="Arial Narrow"/>
              </a:rPr>
              <a:t>$</a:t>
            </a:r>
            <a:endParaRPr lang="es-ES" sz="2400" dirty="0">
              <a:latin typeface="Arial Narrow"/>
              <a:cs typeface="Arial Narrow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H="1">
            <a:off x="3426841" y="2873764"/>
            <a:ext cx="1085326" cy="5776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784385" y="2843882"/>
            <a:ext cx="116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 Narrow"/>
                <a:cs typeface="Arial Narrow"/>
              </a:rPr>
              <a:t>b</a:t>
            </a:r>
            <a:r>
              <a:rPr lang="es-ES" sz="2400" dirty="0" smtClean="0">
                <a:latin typeface="Arial Narrow"/>
                <a:cs typeface="Arial Narrow"/>
              </a:rPr>
              <a:t>anana$</a:t>
            </a:r>
            <a:endParaRPr lang="es-ES" sz="2400" dirty="0">
              <a:latin typeface="Arial Narrow"/>
              <a:cs typeface="Arial Narrow"/>
            </a:endParaRPr>
          </a:p>
        </p:txBody>
      </p:sp>
      <p:grpSp>
        <p:nvGrpSpPr>
          <p:cNvPr id="46" name="Agrupar 45"/>
          <p:cNvGrpSpPr/>
          <p:nvPr/>
        </p:nvGrpSpPr>
        <p:grpSpPr>
          <a:xfrm>
            <a:off x="2956965" y="3299457"/>
            <a:ext cx="536222" cy="547131"/>
            <a:chOff x="2461264" y="4070024"/>
            <a:chExt cx="536222" cy="547131"/>
          </a:xfrm>
        </p:grpSpPr>
        <p:sp>
          <p:nvSpPr>
            <p:cNvPr id="47" name="Elipse 46"/>
            <p:cNvSpPr/>
            <p:nvPr/>
          </p:nvSpPr>
          <p:spPr>
            <a:xfrm>
              <a:off x="2461264" y="4123266"/>
              <a:ext cx="536222" cy="493889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2541847" y="4070024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0</a:t>
              </a:r>
              <a:endParaRPr lang="es-E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76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881532"/>
            <a:ext cx="9024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Narrow"/>
                <a:cs typeface="Arial Narrow"/>
              </a:rPr>
              <a:t>Example 3: </a:t>
            </a:r>
            <a:r>
              <a:rPr lang="en-GB" sz="3200" dirty="0" smtClean="0">
                <a:latin typeface="Arial Narrow"/>
                <a:cs typeface="Arial Narrow"/>
              </a:rPr>
              <a:t>Build the suffix tree of abracadabra</a:t>
            </a:r>
          </a:p>
          <a:p>
            <a:pPr algn="ctr"/>
            <a:r>
              <a:rPr lang="en-GB" sz="3200" dirty="0" smtClean="0">
                <a:latin typeface="Arial Narrow"/>
                <a:cs typeface="Arial Narrow"/>
              </a:rPr>
              <a:t>(you can see the solution in the slide 81 of Christophe’s lecture 18)</a:t>
            </a:r>
          </a:p>
        </p:txBody>
      </p:sp>
    </p:spTree>
    <p:extLst>
      <p:ext uri="{BB962C8B-B14F-4D97-AF65-F5344CB8AC3E}">
        <p14:creationId xmlns:p14="http://schemas.microsoft.com/office/powerpoint/2010/main" val="304968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210238"/>
            <a:ext cx="90244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3200" dirty="0">
                <a:latin typeface="Arial Narrow"/>
                <a:cs typeface="Arial Narrow"/>
              </a:rPr>
              <a:t>I</a:t>
            </a:r>
            <a:r>
              <a:rPr lang="en-GB" sz="3200" dirty="0" smtClean="0">
                <a:latin typeface="Arial Narrow"/>
                <a:cs typeface="Arial Narrow"/>
              </a:rPr>
              <a:t>t takes </a:t>
            </a:r>
            <a:r>
              <a:rPr lang="en-GB" sz="3200" dirty="0" err="1" smtClean="0">
                <a:latin typeface="Lucida Grande"/>
                <a:ea typeface="Lucida Grande"/>
                <a:cs typeface="Lucida Grande"/>
              </a:rPr>
              <a:t>Θ</a:t>
            </a:r>
            <a:r>
              <a:rPr lang="en-GB" sz="3200" dirty="0" smtClean="0">
                <a:latin typeface="Arial Narrow"/>
                <a:cs typeface="Arial Narrow"/>
              </a:rPr>
              <a:t>(n)  (n: length of text) to construct the suffix tree with constant size alphabet</a:t>
            </a:r>
          </a:p>
          <a:p>
            <a:pPr marL="457200" indent="-45720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But once it is built, searching for a specific pattern takes only </a:t>
            </a:r>
            <a:r>
              <a:rPr lang="en-GB" sz="3200" dirty="0" err="1">
                <a:latin typeface="Lucida Grande"/>
                <a:ea typeface="Lucida Grande"/>
                <a:cs typeface="Lucida Grande"/>
              </a:rPr>
              <a:t>Θ</a:t>
            </a:r>
            <a:r>
              <a:rPr lang="en-GB" sz="3200" dirty="0" smtClean="0">
                <a:latin typeface="Arial Narrow"/>
                <a:cs typeface="Arial Narrow"/>
              </a:rPr>
              <a:t>(m) (m: length of the pattern)</a:t>
            </a:r>
          </a:p>
          <a:p>
            <a:pPr marL="457200" indent="-45720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If you are going to make many searches in a text, a suffix tree is a good option</a:t>
            </a:r>
          </a:p>
        </p:txBody>
      </p:sp>
    </p:spTree>
    <p:extLst>
      <p:ext uri="{BB962C8B-B14F-4D97-AF65-F5344CB8AC3E}">
        <p14:creationId xmlns:p14="http://schemas.microsoft.com/office/powerpoint/2010/main" val="368872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449294"/>
            <a:ext cx="6587310" cy="954107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How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construct</a:t>
            </a:r>
            <a:r>
              <a:rPr lang="es-ES" sz="2800" dirty="0" smtClean="0">
                <a:latin typeface="Arial Narrow"/>
                <a:cs typeface="Arial Narrow"/>
              </a:rPr>
              <a:t> a </a:t>
            </a:r>
            <a:r>
              <a:rPr lang="es-ES" sz="2800" dirty="0" err="1" smtClean="0">
                <a:latin typeface="Arial Narrow"/>
                <a:cs typeface="Arial Narrow"/>
              </a:rPr>
              <a:t>suffix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tree</a:t>
            </a:r>
            <a:endParaRPr lang="es-ES" sz="2800" dirty="0" smtClean="0">
              <a:latin typeface="Arial Narrow"/>
              <a:cs typeface="Arial Narrow"/>
            </a:endParaRPr>
          </a:p>
          <a:p>
            <a:r>
              <a:rPr lang="es-ES" sz="2800" dirty="0" err="1">
                <a:latin typeface="Arial Narrow"/>
                <a:cs typeface="Arial Narrow"/>
              </a:rPr>
              <a:t>https</a:t>
            </a:r>
            <a:r>
              <a:rPr lang="es-ES" sz="2800" dirty="0">
                <a:latin typeface="Arial Narrow"/>
                <a:cs typeface="Arial Narrow"/>
              </a:rPr>
              <a:t>://</a:t>
            </a:r>
            <a:r>
              <a:rPr lang="es-ES" sz="2800" dirty="0" err="1">
                <a:latin typeface="Arial Narrow"/>
                <a:cs typeface="Arial Narrow"/>
              </a:rPr>
              <a:t>www.youtube.com</a:t>
            </a:r>
            <a:r>
              <a:rPr lang="es-ES" sz="2800" dirty="0">
                <a:latin typeface="Arial Narrow"/>
                <a:cs typeface="Arial Narrow"/>
              </a:rPr>
              <a:t>/</a:t>
            </a:r>
            <a:r>
              <a:rPr lang="es-ES" sz="2800" dirty="0" err="1">
                <a:latin typeface="Arial Narrow"/>
                <a:cs typeface="Arial Narrow"/>
              </a:rPr>
              <a:t>watch?v</a:t>
            </a:r>
            <a:r>
              <a:rPr lang="es-ES" sz="2800" dirty="0">
                <a:latin typeface="Arial Narrow"/>
                <a:cs typeface="Arial Narrow"/>
              </a:rPr>
              <a:t>=VA9m_l6LpwI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Suffix trees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5594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595780"/>
            <a:ext cx="65966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Review of last week</a:t>
            </a:r>
            <a:endParaRPr lang="en-GB" sz="3200" b="1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latin typeface="Arial Narrow"/>
                <a:cs typeface="Arial Narrow"/>
              </a:rPr>
              <a:t>Remembering string matching algorithms </a:t>
            </a:r>
          </a:p>
          <a:p>
            <a:endParaRPr lang="en-GB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Tries</a:t>
            </a:r>
          </a:p>
          <a:p>
            <a:pPr marL="285750" indent="-285750">
              <a:buFont typeface="Arial"/>
              <a:buChar char="•"/>
            </a:pPr>
            <a:endParaRPr lang="en-GB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Suffix trees</a:t>
            </a:r>
          </a:p>
          <a:p>
            <a:endParaRPr lang="en-GB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4093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The problem of string matching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" y="2424995"/>
            <a:ext cx="2444045" cy="23241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/>
          <p:cNvSpPr txBox="1"/>
          <p:nvPr/>
        </p:nvSpPr>
        <p:spPr>
          <a:xfrm>
            <a:off x="2695222" y="2824328"/>
            <a:ext cx="6448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This is a reminder of 4 string matching algorithms you already studied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Please, check on Lecture 9 for details</a:t>
            </a:r>
            <a:endParaRPr lang="en-GB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1709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7F7F7F"/>
          </a:solidFill>
          <a:prstDash val="sysDash"/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49059</TotalTime>
  <Words>4813</Words>
  <Application>Microsoft Macintosh PowerPoint</Application>
  <PresentationFormat>Presentación en pantalla (4:3)</PresentationFormat>
  <Paragraphs>2115</Paragraphs>
  <Slides>76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77" baseType="lpstr">
      <vt:lpstr>Tema de Office</vt:lpstr>
      <vt:lpstr>Lecture 18</vt:lpstr>
      <vt:lpstr>Outline</vt:lpstr>
      <vt:lpstr>Outline</vt:lpstr>
      <vt:lpstr>Numbers Quiz(closed)</vt:lpstr>
      <vt:lpstr>Big Integers Lab Submission (still open)</vt:lpstr>
      <vt:lpstr>Essay Submission (for peer review)</vt:lpstr>
      <vt:lpstr>Presentación de PowerPoint</vt:lpstr>
      <vt:lpstr>Outline</vt:lpstr>
      <vt:lpstr>The problem of string matching</vt:lpstr>
      <vt:lpstr>The problem of string matching</vt:lpstr>
      <vt:lpstr>The problem of string matching</vt:lpstr>
      <vt:lpstr>The Naïve (brute force) Algorithm</vt:lpstr>
      <vt:lpstr>The Naïve (brute force) Algorithm</vt:lpstr>
      <vt:lpstr>The Naïve (brute force) Algorithm</vt:lpstr>
      <vt:lpstr>The Naïve (brute force) Algorithm</vt:lpstr>
      <vt:lpstr>The Naïve (brute force) Algorithm</vt:lpstr>
      <vt:lpstr>Worst-case for the naïve algorithm</vt:lpstr>
      <vt:lpstr>Worst-case for the naïve algorithm</vt:lpstr>
      <vt:lpstr>Worst-case for the naïve algorithm</vt:lpstr>
      <vt:lpstr>Naïve Algorithm’s Pseudocode</vt:lpstr>
      <vt:lpstr>Naïve Algorithm’s Pseudocode</vt:lpstr>
      <vt:lpstr>Naïve Algorithm’s Pseudocode</vt:lpstr>
      <vt:lpstr>Naïve Algorithm’s Pseudocode</vt:lpstr>
      <vt:lpstr>Naïve Algorithm’s Pseudocode</vt:lpstr>
      <vt:lpstr>Naïve algorithm: Drawbacks </vt:lpstr>
      <vt:lpstr>Näive algorithm: Drawbacks </vt:lpstr>
      <vt:lpstr>Knuth-Morris-Pratt (KMP) Algorithm</vt:lpstr>
      <vt:lpstr>Knuth-Morris-Pratt (KMP) Algorithm</vt:lpstr>
      <vt:lpstr>Knuth-Morris-Pratt (KMP) Algorithm</vt:lpstr>
      <vt:lpstr>Knuth-Morris-Pratt (KMP) Algorithm</vt:lpstr>
      <vt:lpstr>Knuth-Morris-Pratt (KMP) Algorithm</vt:lpstr>
      <vt:lpstr>Knuth-Morris-Pratt (KMP) Algorithm</vt:lpstr>
      <vt:lpstr>Knuth-Morris-Pratt (KMP) Algorithm</vt:lpstr>
      <vt:lpstr>Knuth-Morris-Pratt (KMP) Algorithm</vt:lpstr>
      <vt:lpstr>Presentación de PowerPoint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Rabin-Karp Algorithm</vt:lpstr>
      <vt:lpstr>Boyer-Moore Algorithm</vt:lpstr>
      <vt:lpstr>Kahoot!</vt:lpstr>
      <vt:lpstr>Outline</vt:lpstr>
      <vt:lpstr>Trie (1959)</vt:lpstr>
      <vt:lpstr>Trie: Examples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Alejandra Beghelli</dc:creator>
  <cp:lastModifiedBy>Alejandra Beghelli</cp:lastModifiedBy>
  <cp:revision>1236</cp:revision>
  <dcterms:created xsi:type="dcterms:W3CDTF">2019-01-22T13:16:07Z</dcterms:created>
  <dcterms:modified xsi:type="dcterms:W3CDTF">2019-03-11T15:42:44Z</dcterms:modified>
</cp:coreProperties>
</file>