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921" r:id="rId3"/>
    <p:sldId id="974" r:id="rId4"/>
    <p:sldId id="922" r:id="rId5"/>
    <p:sldId id="976" r:id="rId6"/>
    <p:sldId id="977" r:id="rId7"/>
    <p:sldId id="981" r:id="rId8"/>
    <p:sldId id="978" r:id="rId9"/>
    <p:sldId id="980" r:id="rId10"/>
    <p:sldId id="982" r:id="rId11"/>
    <p:sldId id="983" r:id="rId12"/>
    <p:sldId id="984" r:id="rId13"/>
    <p:sldId id="985" r:id="rId14"/>
    <p:sldId id="986" r:id="rId15"/>
    <p:sldId id="987" r:id="rId16"/>
    <p:sldId id="988" r:id="rId17"/>
    <p:sldId id="989" r:id="rId18"/>
    <p:sldId id="990" r:id="rId19"/>
    <p:sldId id="991" r:id="rId20"/>
    <p:sldId id="992" r:id="rId21"/>
    <p:sldId id="993" r:id="rId22"/>
    <p:sldId id="994" r:id="rId23"/>
    <p:sldId id="995" r:id="rId24"/>
    <p:sldId id="996" r:id="rId25"/>
    <p:sldId id="997" r:id="rId26"/>
    <p:sldId id="1034" r:id="rId27"/>
    <p:sldId id="998" r:id="rId28"/>
    <p:sldId id="999" r:id="rId29"/>
    <p:sldId id="1000" r:id="rId30"/>
    <p:sldId id="1001" r:id="rId31"/>
    <p:sldId id="1002" r:id="rId32"/>
    <p:sldId id="1003" r:id="rId33"/>
    <p:sldId id="1004" r:id="rId34"/>
    <p:sldId id="1005" r:id="rId35"/>
    <p:sldId id="1006" r:id="rId36"/>
    <p:sldId id="1007" r:id="rId37"/>
    <p:sldId id="1008" r:id="rId38"/>
    <p:sldId id="1009" r:id="rId39"/>
    <p:sldId id="1010" r:id="rId40"/>
    <p:sldId id="1011" r:id="rId41"/>
    <p:sldId id="1012" r:id="rId42"/>
    <p:sldId id="1013" r:id="rId43"/>
    <p:sldId id="1014" r:id="rId44"/>
    <p:sldId id="1015" r:id="rId45"/>
    <p:sldId id="1016" r:id="rId46"/>
    <p:sldId id="1017" r:id="rId47"/>
    <p:sldId id="1018" r:id="rId48"/>
    <p:sldId id="1019" r:id="rId49"/>
    <p:sldId id="1020" r:id="rId50"/>
    <p:sldId id="1021" r:id="rId51"/>
    <p:sldId id="1022" r:id="rId52"/>
    <p:sldId id="1023" r:id="rId53"/>
    <p:sldId id="1024" r:id="rId54"/>
    <p:sldId id="1025" r:id="rId55"/>
    <p:sldId id="1026" r:id="rId56"/>
    <p:sldId id="1027" r:id="rId57"/>
    <p:sldId id="1028" r:id="rId58"/>
    <p:sldId id="1029" r:id="rId59"/>
    <p:sldId id="1030" r:id="rId60"/>
    <p:sldId id="1031" r:id="rId61"/>
    <p:sldId id="1032" r:id="rId62"/>
    <p:sldId id="1033" r:id="rId6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9" autoAdjust="0"/>
  </p:normalViewPr>
  <p:slideViewPr>
    <p:cSldViewPr snapToGrid="0" snapToObjects="1">
      <p:cViewPr>
        <p:scale>
          <a:sx n="85" d="100"/>
          <a:sy n="85" d="100"/>
        </p:scale>
        <p:origin x="-15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5/8/19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5/8/19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lists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82332" y="6294432"/>
            <a:ext cx="224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Exam</a:t>
            </a:r>
            <a:r>
              <a:rPr lang="es-ES" sz="2000" dirty="0" smtClean="0"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latin typeface="DIN Condensed Bold"/>
                <a:cs typeface="DIN Condensed Bold"/>
              </a:rPr>
              <a:t>revision</a:t>
            </a:r>
            <a:r>
              <a:rPr lang="es-ES" sz="2000" dirty="0" smtClean="0">
                <a:latin typeface="DIN Condensed Bold"/>
                <a:cs typeface="DIN Condensed Bold"/>
              </a:rPr>
              <a:t> - </a:t>
            </a:r>
            <a:r>
              <a:rPr lang="es-ES" sz="2000" dirty="0" err="1" smtClean="0">
                <a:latin typeface="DIN Condensed Bold"/>
                <a:cs typeface="DIN Condensed Bold"/>
              </a:rPr>
              <a:t>May</a:t>
            </a:r>
            <a:r>
              <a:rPr lang="es-ES" sz="2000" dirty="0" smtClean="0">
                <a:latin typeface="DIN Condensed Bold"/>
                <a:cs typeface="DIN Condensed Bold"/>
              </a:rPr>
              <a:t>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9534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5264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490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1712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45717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66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80567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3702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9620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47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7188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73611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80798"/>
            <a:ext cx="515080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3369461"/>
            <a:ext cx="5150803" cy="264617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282378" y="3269015"/>
            <a:ext cx="336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actual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merging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two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lists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2804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7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37752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7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17, 23&gt;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2565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56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17, 23&gt;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4535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7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56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17, 23&gt;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2534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7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56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17, 23, 31, 45, 51&gt;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07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56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6,  9,  14,  17, 23, 31, 45, 51&gt;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93673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" y="147917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smtClean="0">
                <a:latin typeface="Arial Narrow"/>
                <a:cs typeface="Arial Narrow"/>
              </a:rPr>
              <a:t>Before watching the following, make sure you know how the list operations work</a:t>
            </a:r>
            <a:endParaRPr lang="en-GB" sz="28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1655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75766"/>
            <a:ext cx="6022652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</a:t>
            </a:r>
            <a:r>
              <a:rPr lang="es-ES" dirty="0" err="1" smtClean="0">
                <a:latin typeface="Consolas"/>
                <a:cs typeface="Consolas"/>
              </a:rPr>
              <a:t>Sorted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linked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lists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?(a)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b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a</a:t>
            </a:r>
          </a:p>
          <a:p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 ≤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(a), b))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(a, 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(b)))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2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75766"/>
            <a:ext cx="6022652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</a:t>
            </a:r>
            <a:r>
              <a:rPr lang="es-ES" dirty="0" err="1" smtClean="0">
                <a:latin typeface="Consolas"/>
                <a:cs typeface="Consolas"/>
              </a:rPr>
              <a:t>Sorted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linked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lists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?(a)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b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a</a:t>
            </a:r>
          </a:p>
          <a:p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 ≤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(a), b))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(a, 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(b)))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703294"/>
            <a:ext cx="6022652" cy="53788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022652" y="1553883"/>
            <a:ext cx="312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If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a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empty</a:t>
            </a:r>
            <a:r>
              <a:rPr lang="es-ES" dirty="0" smtClean="0">
                <a:latin typeface="Arial Narrow"/>
                <a:cs typeface="Arial Narrow"/>
              </a:rPr>
              <a:t>, </a:t>
            </a:r>
            <a:r>
              <a:rPr lang="es-ES" dirty="0" err="1" smtClean="0">
                <a:latin typeface="Arial Narrow"/>
                <a:cs typeface="Arial Narrow"/>
              </a:rPr>
              <a:t>we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just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return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b (</a:t>
            </a:r>
            <a:r>
              <a:rPr lang="es-ES" dirty="0" err="1" smtClean="0">
                <a:latin typeface="Arial Narrow"/>
                <a:cs typeface="Arial Narrow"/>
              </a:rPr>
              <a:t>remember</a:t>
            </a:r>
            <a:r>
              <a:rPr lang="es-ES" dirty="0" smtClean="0">
                <a:latin typeface="Arial Narrow"/>
                <a:cs typeface="Arial Narrow"/>
              </a:rPr>
              <a:t>, </a:t>
            </a:r>
            <a:r>
              <a:rPr lang="es-ES" dirty="0" err="1" smtClean="0">
                <a:latin typeface="Arial Narrow"/>
                <a:cs typeface="Arial Narrow"/>
              </a:rPr>
              <a:t>they</a:t>
            </a:r>
            <a:r>
              <a:rPr lang="es-ES" dirty="0" smtClean="0">
                <a:latin typeface="Arial Narrow"/>
                <a:cs typeface="Arial Narrow"/>
              </a:rPr>
              <a:t> are </a:t>
            </a:r>
            <a:r>
              <a:rPr lang="es-ES" dirty="0" err="1" smtClean="0">
                <a:latin typeface="Arial Narrow"/>
                <a:cs typeface="Arial Narrow"/>
              </a:rPr>
              <a:t>already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sorted</a:t>
            </a:r>
            <a:r>
              <a:rPr lang="es-ES" dirty="0" smtClean="0">
                <a:latin typeface="Arial Narrow"/>
                <a:cs typeface="Arial Narrow"/>
              </a:rPr>
              <a:t>)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9477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75766"/>
            <a:ext cx="6022652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</a:t>
            </a:r>
            <a:r>
              <a:rPr lang="es-ES" dirty="0" err="1" smtClean="0">
                <a:latin typeface="Consolas"/>
                <a:cs typeface="Consolas"/>
              </a:rPr>
              <a:t>Sorted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linked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lists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?(a)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b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a</a:t>
            </a:r>
          </a:p>
          <a:p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 ≤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(a), b))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(a, 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(b)))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29"/>
            <a:ext cx="6022652" cy="53788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022652" y="2045430"/>
            <a:ext cx="312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If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a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empty</a:t>
            </a:r>
            <a:r>
              <a:rPr lang="es-ES" dirty="0" smtClean="0">
                <a:latin typeface="Arial Narrow"/>
                <a:cs typeface="Arial Narrow"/>
              </a:rPr>
              <a:t>, </a:t>
            </a:r>
            <a:r>
              <a:rPr lang="es-ES" dirty="0" err="1" smtClean="0">
                <a:latin typeface="Arial Narrow"/>
                <a:cs typeface="Arial Narrow"/>
              </a:rPr>
              <a:t>we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just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return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b (</a:t>
            </a:r>
            <a:r>
              <a:rPr lang="es-ES" dirty="0" err="1" smtClean="0">
                <a:latin typeface="Arial Narrow"/>
                <a:cs typeface="Arial Narrow"/>
              </a:rPr>
              <a:t>remember</a:t>
            </a:r>
            <a:r>
              <a:rPr lang="es-ES" dirty="0" smtClean="0">
                <a:latin typeface="Arial Narrow"/>
                <a:cs typeface="Arial Narrow"/>
              </a:rPr>
              <a:t>, </a:t>
            </a:r>
            <a:r>
              <a:rPr lang="es-ES" dirty="0" err="1" smtClean="0">
                <a:latin typeface="Arial Narrow"/>
                <a:cs typeface="Arial Narrow"/>
              </a:rPr>
              <a:t>they</a:t>
            </a:r>
            <a:r>
              <a:rPr lang="es-ES" dirty="0" smtClean="0">
                <a:latin typeface="Arial Narrow"/>
                <a:cs typeface="Arial Narrow"/>
              </a:rPr>
              <a:t> are </a:t>
            </a:r>
            <a:r>
              <a:rPr lang="es-ES" dirty="0" err="1" smtClean="0">
                <a:latin typeface="Arial Narrow"/>
                <a:cs typeface="Arial Narrow"/>
              </a:rPr>
              <a:t>already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sorted</a:t>
            </a:r>
            <a:r>
              <a:rPr lang="es-ES" dirty="0" smtClean="0">
                <a:latin typeface="Arial Narrow"/>
                <a:cs typeface="Arial Narrow"/>
              </a:rPr>
              <a:t>)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83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with lists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210670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We are going to review the list implementation of merge, so we can review two things in one go:  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merge</a:t>
            </a:r>
            <a:r>
              <a:rPr lang="en-GB" sz="2400" dirty="0" smtClean="0">
                <a:latin typeface="Arial Narrow"/>
                <a:cs typeface="Arial Narrow"/>
              </a:rPr>
              <a:t> and 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lists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  <a:sym typeface="Wingdings"/>
              </a:rPr>
              <a:t> 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7527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75766"/>
            <a:ext cx="6022652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</a:t>
            </a:r>
            <a:r>
              <a:rPr lang="es-ES" dirty="0" err="1" smtClean="0">
                <a:latin typeface="Consolas"/>
                <a:cs typeface="Consolas"/>
              </a:rPr>
              <a:t>Sorted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linked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lists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?(a)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b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a</a:t>
            </a:r>
          </a:p>
          <a:p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 ≤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(a), b))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(a, 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(b)))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749163"/>
            <a:ext cx="6022652" cy="59766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022652" y="2538477"/>
            <a:ext cx="312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If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first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element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a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smaller</a:t>
            </a:r>
            <a:r>
              <a:rPr lang="es-ES" dirty="0" smtClean="0">
                <a:latin typeface="Arial Narrow"/>
                <a:cs typeface="Arial Narrow"/>
              </a:rPr>
              <a:t>,</a:t>
            </a:r>
          </a:p>
          <a:p>
            <a:r>
              <a:rPr lang="es-ES" dirty="0" err="1">
                <a:latin typeface="Arial Narrow"/>
                <a:cs typeface="Arial Narrow"/>
              </a:rPr>
              <a:t>r</a:t>
            </a:r>
            <a:r>
              <a:rPr lang="es-ES" dirty="0" err="1" smtClean="0">
                <a:latin typeface="Arial Narrow"/>
                <a:cs typeface="Arial Narrow"/>
              </a:rPr>
              <a:t>eturn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that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element</a:t>
            </a:r>
            <a:r>
              <a:rPr lang="es-ES" dirty="0" smtClean="0">
                <a:latin typeface="Arial Narrow"/>
                <a:cs typeface="Arial Narrow"/>
              </a:rPr>
              <a:t> and </a:t>
            </a:r>
            <a:r>
              <a:rPr lang="es-ES" dirty="0" err="1" smtClean="0">
                <a:latin typeface="Arial Narrow"/>
                <a:cs typeface="Arial Narrow"/>
              </a:rPr>
              <a:t>continue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merging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rest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a and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b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807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75766"/>
            <a:ext cx="6022652" cy="3416320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</a:t>
            </a:r>
            <a:r>
              <a:rPr lang="es-ES" dirty="0" err="1" smtClean="0">
                <a:latin typeface="Consolas"/>
                <a:cs typeface="Consolas"/>
              </a:rPr>
              <a:t>Sorted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linked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lists</a:t>
            </a:r>
            <a:endParaRPr lang="es-ES" dirty="0">
              <a:latin typeface="Consolas"/>
              <a:cs typeface="Consolas"/>
            </a:endParaRPr>
          </a:p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?(a)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b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null</a:t>
            </a:r>
            <a:r>
              <a:rPr lang="es-ES" dirty="0">
                <a:latin typeface="Consolas"/>
                <a:cs typeface="Consolas"/>
              </a:rPr>
              <a:t>?(b)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a</a:t>
            </a:r>
          </a:p>
          <a:p>
            <a:r>
              <a:rPr lang="es-ES" dirty="0" smtClean="0">
                <a:latin typeface="Consolas"/>
                <a:cs typeface="Consolas"/>
              </a:rPr>
              <a:t>  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 ≤ 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(a),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(a), b))</a:t>
            </a:r>
          </a:p>
          <a:p>
            <a:r>
              <a:rPr lang="es-ES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smtClean="0">
                <a:latin typeface="Consolas"/>
                <a:cs typeface="Consolas"/>
              </a:rPr>
              <a:t>      </a:t>
            </a:r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cons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first</a:t>
            </a:r>
            <a:r>
              <a:rPr lang="es-ES" dirty="0">
                <a:latin typeface="Consolas"/>
                <a:cs typeface="Consolas"/>
              </a:rPr>
              <a:t>(b),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(a, </a:t>
            </a:r>
            <a:r>
              <a:rPr lang="es-ES" dirty="0" err="1">
                <a:latin typeface="Consolas"/>
                <a:cs typeface="Consolas"/>
              </a:rPr>
              <a:t>rest</a:t>
            </a:r>
            <a:r>
              <a:rPr lang="es-ES" dirty="0">
                <a:latin typeface="Consolas"/>
                <a:cs typeface="Consolas"/>
              </a:rPr>
              <a:t>(b)))</a:t>
            </a:r>
          </a:p>
          <a:p>
            <a:r>
              <a:rPr lang="es-ES" b="1" dirty="0" smtClean="0">
                <a:latin typeface="Consolas"/>
                <a:cs typeface="Consolas"/>
              </a:rPr>
              <a:t>   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3346803"/>
            <a:ext cx="6022652" cy="597662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006219" y="3195888"/>
            <a:ext cx="312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If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first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element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b </a:t>
            </a:r>
            <a:r>
              <a:rPr lang="es-ES" dirty="0" err="1" smtClean="0">
                <a:latin typeface="Arial Narrow"/>
                <a:cs typeface="Arial Narrow"/>
              </a:rPr>
              <a:t>is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smaller</a:t>
            </a:r>
            <a:r>
              <a:rPr lang="es-ES" dirty="0" smtClean="0">
                <a:latin typeface="Arial Narrow"/>
                <a:cs typeface="Arial Narrow"/>
              </a:rPr>
              <a:t>,</a:t>
            </a:r>
          </a:p>
          <a:p>
            <a:r>
              <a:rPr lang="es-ES" dirty="0" err="1">
                <a:latin typeface="Arial Narrow"/>
                <a:cs typeface="Arial Narrow"/>
              </a:rPr>
              <a:t>r</a:t>
            </a:r>
            <a:r>
              <a:rPr lang="es-ES" dirty="0" err="1" smtClean="0">
                <a:latin typeface="Arial Narrow"/>
                <a:cs typeface="Arial Narrow"/>
              </a:rPr>
              <a:t>eturn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that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element</a:t>
            </a:r>
            <a:r>
              <a:rPr lang="es-ES" dirty="0" smtClean="0">
                <a:latin typeface="Arial Narrow"/>
                <a:cs typeface="Arial Narrow"/>
              </a:rPr>
              <a:t> and </a:t>
            </a:r>
            <a:r>
              <a:rPr lang="es-ES" dirty="0" err="1" smtClean="0">
                <a:latin typeface="Arial Narrow"/>
                <a:cs typeface="Arial Narrow"/>
              </a:rPr>
              <a:t>continue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merging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a and </a:t>
            </a:r>
            <a:r>
              <a:rPr lang="es-ES" dirty="0" err="1" smtClean="0">
                <a:latin typeface="Arial Narrow"/>
                <a:cs typeface="Arial Narrow"/>
              </a:rPr>
              <a:t>the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rest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list</a:t>
            </a:r>
            <a:r>
              <a:rPr lang="es-ES" dirty="0" smtClean="0">
                <a:latin typeface="Arial Narrow"/>
                <a:cs typeface="Arial Narrow"/>
              </a:rPr>
              <a:t> b</a:t>
            </a:r>
            <a:endParaRPr lang="es-E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116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23893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135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598407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5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017057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02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1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2677462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421" y="2869973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9, 17&gt; 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143215" y="2874899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cxnSp>
        <p:nvCxnSpPr>
          <p:cNvPr id="19" name="Conector recto de flecha 18"/>
          <p:cNvCxnSpPr>
            <a:stCxn id="12" idx="2"/>
            <a:endCxn id="17" idx="0"/>
          </p:cNvCxnSpPr>
          <p:nvPr/>
        </p:nvCxnSpPr>
        <p:spPr>
          <a:xfrm flipH="1">
            <a:off x="5774179" y="2499355"/>
            <a:ext cx="549788" cy="370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0"/>
          </p:cNvCxnSpPr>
          <p:nvPr/>
        </p:nvCxnSpPr>
        <p:spPr>
          <a:xfrm>
            <a:off x="7143215" y="2499355"/>
            <a:ext cx="425758" cy="375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2677462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421" y="2869973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9, 17&gt; 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143215" y="2874899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16" name="Rectángulo 15"/>
          <p:cNvSpPr/>
          <p:nvPr/>
        </p:nvSpPr>
        <p:spPr>
          <a:xfrm>
            <a:off x="535104" y="2923005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82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2677462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421" y="2869973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9, 17&gt; 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143215" y="2874899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16" name="Rectángulo 15"/>
          <p:cNvSpPr/>
          <p:nvPr/>
        </p:nvSpPr>
        <p:spPr>
          <a:xfrm>
            <a:off x="535104" y="3343746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0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235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8575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58" y="2845017"/>
            <a:ext cx="514614" cy="51755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07" y="2869973"/>
            <a:ext cx="514614" cy="51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2677462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421" y="2869973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9, 17&gt; 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143215" y="2874899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16" name="Rectángulo 15"/>
          <p:cNvSpPr/>
          <p:nvPr/>
        </p:nvSpPr>
        <p:spPr>
          <a:xfrm>
            <a:off x="535104" y="3762099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79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58" y="2845017"/>
            <a:ext cx="514614" cy="51755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07" y="2869973"/>
            <a:ext cx="514614" cy="51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2" y="920683"/>
            <a:ext cx="514614" cy="517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971" y="945639"/>
            <a:ext cx="514614" cy="5175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926356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5177" y="94563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9, 17&gt; 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29971" y="9505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124824" y="736017"/>
            <a:ext cx="2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35694" y="765899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226231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109882" y="2160801"/>
            <a:ext cx="242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3,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&lt;6,14&gt;) </a:t>
            </a:r>
            <a:endParaRPr lang="es-ES" sz="16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25322" y="2360706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2677462"/>
            <a:ext cx="4725322" cy="2462213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a,b</a:t>
            </a:r>
            <a:r>
              <a:rPr lang="es-ES" sz="1400" dirty="0">
                <a:latin typeface="Consolas"/>
                <a:cs typeface="Consolas"/>
              </a:rPr>
              <a:t>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if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?(a)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b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null</a:t>
            </a:r>
            <a:r>
              <a:rPr lang="es-ES" sz="1400" dirty="0">
                <a:latin typeface="Consolas"/>
                <a:cs typeface="Consolas"/>
              </a:rPr>
              <a:t>?(b)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>
                <a:latin typeface="Consolas"/>
                <a:cs typeface="Consolas"/>
              </a:rPr>
              <a:t>a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 ≤ 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  </a:t>
            </a:r>
            <a:r>
              <a:rPr lang="es-ES" sz="1400" b="1" dirty="0" err="1">
                <a:latin typeface="Consolas"/>
                <a:cs typeface="Consolas"/>
              </a:rPr>
              <a:t>then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(a),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(a), b))</a:t>
            </a:r>
          </a:p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else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smtClean="0">
                <a:latin typeface="Consolas"/>
                <a:cs typeface="Consolas"/>
              </a:rPr>
              <a:t>      </a:t>
            </a:r>
            <a:r>
              <a:rPr lang="es-ES" sz="1400" b="1" dirty="0" err="1" smtClean="0">
                <a:latin typeface="Consolas"/>
                <a:cs typeface="Consolas"/>
              </a:rPr>
              <a:t>return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cons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first</a:t>
            </a:r>
            <a:r>
              <a:rPr lang="es-ES" sz="1400" dirty="0">
                <a:latin typeface="Consolas"/>
                <a:cs typeface="Consolas"/>
              </a:rPr>
              <a:t>(b), </a:t>
            </a:r>
            <a:r>
              <a:rPr lang="es-ES" sz="1400" dirty="0" err="1">
                <a:latin typeface="Consolas"/>
                <a:cs typeface="Consolas"/>
              </a:rPr>
              <a:t>merge</a:t>
            </a:r>
            <a:r>
              <a:rPr lang="es-ES" sz="1400" dirty="0">
                <a:latin typeface="Consolas"/>
                <a:cs typeface="Consolas"/>
              </a:rPr>
              <a:t>(a, </a:t>
            </a:r>
            <a:r>
              <a:rPr lang="es-ES" sz="1400" dirty="0" err="1">
                <a:latin typeface="Consolas"/>
                <a:cs typeface="Consolas"/>
              </a:rPr>
              <a:t>rest</a:t>
            </a:r>
            <a:r>
              <a:rPr lang="es-ES" sz="1400" dirty="0">
                <a:latin typeface="Consolas"/>
                <a:cs typeface="Consolas"/>
              </a:rPr>
              <a:t>(b)))</a:t>
            </a:r>
          </a:p>
          <a:p>
            <a:r>
              <a:rPr lang="es-ES" sz="1400" b="1" dirty="0" smtClean="0">
                <a:latin typeface="Consolas"/>
                <a:cs typeface="Consolas"/>
              </a:rPr>
              <a:t>   </a:t>
            </a:r>
            <a:r>
              <a:rPr lang="es-ES" sz="1400" b="1" dirty="0" err="1" smtClean="0">
                <a:latin typeface="Consolas"/>
                <a:cs typeface="Consolas"/>
              </a:rPr>
              <a:t>end</a:t>
            </a:r>
            <a:r>
              <a:rPr lang="es-ES" sz="1400" b="1" dirty="0" smtClean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if</a:t>
            </a:r>
            <a:endParaRPr lang="es-ES" sz="1400" b="1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" sz="14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48421" y="2869973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9, 17&gt; 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143215" y="2874899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14&gt; </a:t>
            </a:r>
            <a:endParaRPr lang="es-ES" sz="16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4404569"/>
            <a:ext cx="4725322" cy="28418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5691727" y="4350196"/>
            <a:ext cx="227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&lt; 6, </a:t>
            </a:r>
            <a:r>
              <a:rPr lang="es-ES" sz="1600" dirty="0" err="1" smtClean="0"/>
              <a:t>merge</a:t>
            </a:r>
            <a:r>
              <a:rPr lang="es-ES" sz="1600" dirty="0" smtClean="0"/>
              <a:t>(&lt;9,17&gt;, &lt;14&gt;) </a:t>
            </a:r>
            <a:endParaRPr lang="es-ES" sz="16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5307167" y="4550101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cxnSp>
        <p:nvCxnSpPr>
          <p:cNvPr id="31" name="Conector recto de flecha 30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35" name="Rectángulo 34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6" name="CuadroTexto 35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26871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367263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321143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031225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43419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389813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6684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313784" y="4790161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547943" y="50190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42737" y="5023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52208" y="48476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63078" y="48775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7" name="Conector recto de flecha 46"/>
          <p:cNvCxnSpPr>
            <a:endCxn id="43" idx="0"/>
          </p:cNvCxnSpPr>
          <p:nvPr/>
        </p:nvCxnSpPr>
        <p:spPr>
          <a:xfrm flipH="1">
            <a:off x="5813401" y="4775316"/>
            <a:ext cx="331716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45023" y="4775316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7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313784" y="4790161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547943" y="50190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42737" y="5023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52208" y="48476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63078" y="48775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7" name="Conector recto de flecha 46"/>
          <p:cNvCxnSpPr>
            <a:endCxn id="43" idx="0"/>
          </p:cNvCxnSpPr>
          <p:nvPr/>
        </p:nvCxnSpPr>
        <p:spPr>
          <a:xfrm flipH="1">
            <a:off x="5813401" y="4775316"/>
            <a:ext cx="331716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45023" y="4775316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324924" y="5053610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4188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235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20894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313784" y="4790161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547943" y="50190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42737" y="5023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52208" y="48476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63078" y="48775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7" name="Conector recto de flecha 46"/>
          <p:cNvCxnSpPr>
            <a:endCxn id="43" idx="0"/>
          </p:cNvCxnSpPr>
          <p:nvPr/>
        </p:nvCxnSpPr>
        <p:spPr>
          <a:xfrm flipH="1">
            <a:off x="5813401" y="4775316"/>
            <a:ext cx="331716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45023" y="4775316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324924" y="5427135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48810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57" y="50190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98" y="50001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313784" y="4790161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547943" y="50190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42737" y="5023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52208" y="48476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63078" y="48775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7" name="Conector recto de flecha 46"/>
          <p:cNvCxnSpPr>
            <a:endCxn id="43" idx="0"/>
          </p:cNvCxnSpPr>
          <p:nvPr/>
        </p:nvCxnSpPr>
        <p:spPr>
          <a:xfrm flipH="1">
            <a:off x="5813401" y="4775316"/>
            <a:ext cx="331716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45023" y="4775316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324924" y="5800660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42752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57" y="50190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98" y="50001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64" y="353159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05" y="351275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0" y="1626451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92" y="1652440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358" y="210095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3" y="265966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53362" y="29584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8156" y="23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53879" y="48732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69951" y="1095959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092673" y="124940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5104" y="1556887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63030" y="165244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757824" y="165736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536236" y="3102471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923049" y="301641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653175" y="318479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40756" y="141838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51626" y="144826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7148" y="1186044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003220" y="3412583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201326" y="353711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96120" y="354204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305591" y="336575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116461" y="339563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" name="Conector recto de flecha 2"/>
          <p:cNvCxnSpPr>
            <a:stCxn id="21" idx="2"/>
            <a:endCxn id="30" idx="0"/>
          </p:cNvCxnSpPr>
          <p:nvPr/>
        </p:nvCxnSpPr>
        <p:spPr>
          <a:xfrm flipH="1">
            <a:off x="5543728" y="3293415"/>
            <a:ext cx="254771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498406" y="3293415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003220" y="4598987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5340685" y="4473423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5070811" y="464180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313784" y="4790161"/>
            <a:ext cx="4076657" cy="212365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latin typeface="Consolas"/>
                <a:cs typeface="Consolas"/>
              </a:rPr>
              <a:t>function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a,b</a:t>
            </a:r>
            <a:r>
              <a:rPr lang="es-ES" sz="1200" dirty="0">
                <a:latin typeface="Consolas"/>
                <a:cs typeface="Consolas"/>
              </a:rPr>
              <a:t>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if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?(a)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b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null</a:t>
            </a:r>
            <a:r>
              <a:rPr lang="es-ES" sz="1200" dirty="0">
                <a:latin typeface="Consolas"/>
                <a:cs typeface="Consolas"/>
              </a:rPr>
              <a:t>?(b)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>
                <a:latin typeface="Consolas"/>
                <a:cs typeface="Consolas"/>
              </a:rPr>
              <a:t>a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 ≤ 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  </a:t>
            </a:r>
            <a:r>
              <a:rPr lang="es-ES" sz="1200" b="1" dirty="0" err="1">
                <a:latin typeface="Consolas"/>
                <a:cs typeface="Consolas"/>
              </a:rPr>
              <a:t>then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(a),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(a), b))</a:t>
            </a:r>
          </a:p>
          <a:p>
            <a:r>
              <a:rPr lang="es-ES" sz="1200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else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smtClean="0">
                <a:latin typeface="Consolas"/>
                <a:cs typeface="Consolas"/>
              </a:rPr>
              <a:t>      </a:t>
            </a:r>
            <a:r>
              <a:rPr lang="es-ES" sz="1200" b="1" dirty="0" err="1" smtClean="0">
                <a:latin typeface="Consolas"/>
                <a:cs typeface="Consolas"/>
              </a:rPr>
              <a:t>return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dirty="0" err="1">
                <a:latin typeface="Consolas"/>
                <a:cs typeface="Consolas"/>
              </a:rPr>
              <a:t>cons</a:t>
            </a:r>
            <a:r>
              <a:rPr lang="es-ES" sz="1200" dirty="0">
                <a:latin typeface="Consolas"/>
                <a:cs typeface="Consolas"/>
              </a:rPr>
              <a:t>(</a:t>
            </a:r>
            <a:r>
              <a:rPr lang="es-ES" sz="1200" dirty="0" err="1">
                <a:latin typeface="Consolas"/>
                <a:cs typeface="Consolas"/>
              </a:rPr>
              <a:t>first</a:t>
            </a:r>
            <a:r>
              <a:rPr lang="es-ES" sz="1200" dirty="0">
                <a:latin typeface="Consolas"/>
                <a:cs typeface="Consolas"/>
              </a:rPr>
              <a:t>(b), </a:t>
            </a:r>
            <a:r>
              <a:rPr lang="es-ES" sz="1200" dirty="0" err="1">
                <a:latin typeface="Consolas"/>
                <a:cs typeface="Consolas"/>
              </a:rPr>
              <a:t>merge</a:t>
            </a:r>
            <a:r>
              <a:rPr lang="es-ES" sz="1200" dirty="0">
                <a:latin typeface="Consolas"/>
                <a:cs typeface="Consolas"/>
              </a:rPr>
              <a:t>(a, </a:t>
            </a:r>
            <a:r>
              <a:rPr lang="es-ES" sz="1200" dirty="0" err="1">
                <a:latin typeface="Consolas"/>
                <a:cs typeface="Consolas"/>
              </a:rPr>
              <a:t>rest</a:t>
            </a:r>
            <a:r>
              <a:rPr lang="es-ES" sz="1200" dirty="0">
                <a:latin typeface="Consolas"/>
                <a:cs typeface="Consolas"/>
              </a:rPr>
              <a:t>(b)))</a:t>
            </a:r>
          </a:p>
          <a:p>
            <a:r>
              <a:rPr lang="es-ES" sz="1200" b="1" dirty="0" smtClean="0">
                <a:latin typeface="Consolas"/>
                <a:cs typeface="Consolas"/>
              </a:rPr>
              <a:t>   </a:t>
            </a:r>
            <a:r>
              <a:rPr lang="es-ES" sz="1200" b="1" dirty="0" err="1" smtClean="0">
                <a:latin typeface="Consolas"/>
                <a:cs typeface="Consolas"/>
              </a:rPr>
              <a:t>end</a:t>
            </a:r>
            <a:r>
              <a:rPr lang="es-ES" sz="1200" b="1" dirty="0" smtClean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if</a:t>
            </a:r>
            <a:endParaRPr lang="es-ES" sz="1200" b="1" dirty="0">
              <a:latin typeface="Consolas"/>
              <a:cs typeface="Consolas"/>
            </a:endParaRPr>
          </a:p>
          <a:p>
            <a:r>
              <a:rPr lang="es-ES" sz="1200" b="1" dirty="0" err="1">
                <a:latin typeface="Consolas"/>
                <a:cs typeface="Consolas"/>
              </a:rPr>
              <a:t>end</a:t>
            </a:r>
            <a:r>
              <a:rPr lang="es-ES" sz="1200" b="1" dirty="0">
                <a:latin typeface="Consolas"/>
                <a:cs typeface="Consolas"/>
              </a:rPr>
              <a:t> </a:t>
            </a:r>
            <a:r>
              <a:rPr lang="es-ES" sz="1200" b="1" dirty="0" err="1">
                <a:latin typeface="Consolas"/>
                <a:cs typeface="Consolas"/>
              </a:rPr>
              <a:t>function</a:t>
            </a:r>
            <a:endParaRPr lang="es-ES" sz="120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547943" y="50190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342737" y="5023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52208" y="48476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463078" y="48775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47" name="Conector recto de flecha 46"/>
          <p:cNvCxnSpPr>
            <a:endCxn id="43" idx="0"/>
          </p:cNvCxnSpPr>
          <p:nvPr/>
        </p:nvCxnSpPr>
        <p:spPr>
          <a:xfrm flipH="1">
            <a:off x="5813401" y="4775316"/>
            <a:ext cx="331716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45023" y="4775316"/>
            <a:ext cx="618055" cy="24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324924" y="6338536"/>
            <a:ext cx="4075525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658017" y="6210343"/>
            <a:ext cx="159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 &gt;)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5388143" y="6378725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5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3" y="34333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4" y="34144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167281" y="329748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23609" y="34333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18403" y="34382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27874" y="32619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838744" y="32918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158258" y="4321477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044346" y="4256088"/>
            <a:ext cx="159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 &gt;)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4774472" y="442447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319681" y="452425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001974" y="469650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796768" y="4701432"/>
            <a:ext cx="407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 &gt; </a:t>
            </a:r>
            <a:endParaRPr lang="es-ES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5106239" y="4525143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917109" y="4555025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03929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3" y="34333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4" y="34144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167281" y="329748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23609" y="34333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18403" y="34382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27874" y="32619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838744" y="32918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158258" y="4321477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044346" y="4256088"/>
            <a:ext cx="159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 &gt;)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4774472" y="442447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319681" y="452425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001974" y="469650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796768" y="4701432"/>
            <a:ext cx="407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 &gt; </a:t>
            </a:r>
            <a:endParaRPr lang="es-ES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5106239" y="4525143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917109" y="4555025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324427" y="4740474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56844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3" y="34333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4" y="34144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167281" y="329748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23609" y="34333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18403" y="34382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27874" y="32619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838744" y="32918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158258" y="4321477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044346" y="4256088"/>
            <a:ext cx="159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 &gt;)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4774472" y="442447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319681" y="452425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001974" y="469650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796768" y="4701432"/>
            <a:ext cx="407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 &gt; </a:t>
            </a:r>
            <a:endParaRPr lang="es-ES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5106239" y="4525143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917109" y="4555025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324427" y="4901924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" name="Elipse 1"/>
          <p:cNvSpPr/>
          <p:nvPr/>
        </p:nvSpPr>
        <p:spPr>
          <a:xfrm>
            <a:off x="5001974" y="4701432"/>
            <a:ext cx="530915" cy="342583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5528235" y="4497294"/>
            <a:ext cx="488887" cy="431083"/>
          </a:xfrm>
          <a:custGeom>
            <a:avLst/>
            <a:gdLst>
              <a:gd name="connsiteX0" fmla="*/ 0 w 488887"/>
              <a:gd name="connsiteY0" fmla="*/ 403412 h 431083"/>
              <a:gd name="connsiteX1" fmla="*/ 463177 w 488887"/>
              <a:gd name="connsiteY1" fmla="*/ 388471 h 431083"/>
              <a:gd name="connsiteX2" fmla="*/ 388471 w 488887"/>
              <a:gd name="connsiteY2" fmla="*/ 0 h 43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887" h="431083">
                <a:moveTo>
                  <a:pt x="0" y="403412"/>
                </a:moveTo>
                <a:cubicBezTo>
                  <a:pt x="199216" y="429559"/>
                  <a:pt x="398432" y="455706"/>
                  <a:pt x="463177" y="388471"/>
                </a:cubicBezTo>
                <a:cubicBezTo>
                  <a:pt x="527922" y="321236"/>
                  <a:pt x="458196" y="160618"/>
                  <a:pt x="388471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70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3" y="34333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4" y="34144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167281" y="329748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23609" y="34333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18403" y="34382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27874" y="32619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838744" y="32918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158258" y="4321477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044346" y="42560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14,17&gt;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4774472" y="442447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23" y="3433320"/>
            <a:ext cx="393093" cy="395339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64" y="3414486"/>
            <a:ext cx="393093" cy="39533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163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(&lt;17&gt;, &lt;14&gt;)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167281" y="3297488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23609" y="343332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17&gt; </a:t>
            </a:r>
            <a:endParaRPr lang="es-ES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718403" y="34382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27874" y="3261957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838744" y="329183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158258" y="4321477"/>
            <a:ext cx="359918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0" name="CuadroTexto 49"/>
          <p:cNvSpPr txBox="1"/>
          <p:nvPr/>
        </p:nvSpPr>
        <p:spPr>
          <a:xfrm>
            <a:off x="5044346" y="425608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14,17&gt; </a:t>
            </a:r>
            <a:endParaRPr lang="es-ES" sz="1200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4774472" y="4424470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5044346" y="4256088"/>
            <a:ext cx="723275" cy="276999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 2"/>
          <p:cNvSpPr/>
          <p:nvPr/>
        </p:nvSpPr>
        <p:spPr>
          <a:xfrm>
            <a:off x="5752353" y="3167529"/>
            <a:ext cx="283915" cy="1225177"/>
          </a:xfrm>
          <a:custGeom>
            <a:avLst/>
            <a:gdLst>
              <a:gd name="connsiteX0" fmla="*/ 14941 w 283915"/>
              <a:gd name="connsiteY0" fmla="*/ 1225177 h 1225177"/>
              <a:gd name="connsiteX1" fmla="*/ 283882 w 283915"/>
              <a:gd name="connsiteY1" fmla="*/ 866589 h 1225177"/>
              <a:gd name="connsiteX2" fmla="*/ 0 w 283915"/>
              <a:gd name="connsiteY2" fmla="*/ 0 h 122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15" h="1225177">
                <a:moveTo>
                  <a:pt x="14941" y="1225177"/>
                </a:moveTo>
                <a:cubicBezTo>
                  <a:pt x="150656" y="1147981"/>
                  <a:pt x="286372" y="1070785"/>
                  <a:pt x="283882" y="866589"/>
                </a:cubicBezTo>
                <a:cubicBezTo>
                  <a:pt x="281392" y="662393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21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14,17&gt;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2" y="2450351"/>
            <a:ext cx="393093" cy="39533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53" y="2431517"/>
            <a:ext cx="393093" cy="3953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175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&lt;14&gt;)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852851" y="2272467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653174" y="245587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7968" y="246080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14&gt; 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757439" y="2284516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568309" y="2314398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52852" y="2985340"/>
            <a:ext cx="3590157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38" name="CuadroTexto 37"/>
          <p:cNvSpPr txBox="1"/>
          <p:nvPr/>
        </p:nvSpPr>
        <p:spPr>
          <a:xfrm>
            <a:off x="4728262" y="291261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14,17&gt; </a:t>
            </a:r>
            <a:endParaRPr lang="es-ES" sz="12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388" y="3080999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753856" y="2942499"/>
            <a:ext cx="828998" cy="276999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orma libre 1"/>
          <p:cNvSpPr/>
          <p:nvPr/>
        </p:nvSpPr>
        <p:spPr>
          <a:xfrm>
            <a:off x="5558118" y="2121647"/>
            <a:ext cx="254156" cy="986118"/>
          </a:xfrm>
          <a:custGeom>
            <a:avLst/>
            <a:gdLst>
              <a:gd name="connsiteX0" fmla="*/ 29882 w 254156"/>
              <a:gd name="connsiteY0" fmla="*/ 986118 h 986118"/>
              <a:gd name="connsiteX1" fmla="*/ 254000 w 254156"/>
              <a:gd name="connsiteY1" fmla="*/ 627529 h 986118"/>
              <a:gd name="connsiteX2" fmla="*/ 0 w 254156"/>
              <a:gd name="connsiteY2" fmla="*/ 0 h 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156" h="986118">
                <a:moveTo>
                  <a:pt x="29882" y="986118"/>
                </a:moveTo>
                <a:cubicBezTo>
                  <a:pt x="144431" y="889000"/>
                  <a:pt x="258980" y="791882"/>
                  <a:pt x="254000" y="627529"/>
                </a:cubicBezTo>
                <a:cubicBezTo>
                  <a:pt x="249020" y="463176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4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235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81858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9,14,17&gt;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24129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53" y="1183306"/>
            <a:ext cx="393093" cy="3953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35" y="1209295"/>
            <a:ext cx="393093" cy="3953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86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</a:t>
            </a:r>
            <a:r>
              <a:rPr lang="es-ES" sz="1200" dirty="0" err="1" smtClean="0"/>
              <a:t>merge</a:t>
            </a:r>
            <a:r>
              <a:rPr lang="es-ES" sz="1200" dirty="0" smtClean="0"/>
              <a:t>(&lt;9,17&gt;, &lt;6,14&gt;)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4673" y="951979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  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b</a:t>
            </a:r>
          </a:p>
          <a:p>
            <a:r>
              <a:rPr lang="es-ES" sz="1050" dirty="0">
                <a:latin typeface="Consolas"/>
                <a:cs typeface="Consolas"/>
              </a:rPr>
              <a:t>   </a:t>
            </a:r>
            <a:r>
              <a:rPr lang="es-ES" sz="1050" b="1" dirty="0" err="1">
                <a:latin typeface="Consolas"/>
                <a:cs typeface="Consolas"/>
              </a:rPr>
              <a:t>else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  </a:t>
            </a:r>
            <a:r>
              <a:rPr lang="es-ES" sz="1050" dirty="0" err="1">
                <a:latin typeface="Consolas"/>
                <a:cs typeface="Consolas"/>
              </a:rPr>
              <a:t>return</a:t>
            </a:r>
            <a:r>
              <a:rPr lang="es-ES" sz="1050" dirty="0">
                <a:latin typeface="Consolas"/>
                <a:cs typeface="Consolas"/>
              </a:rPr>
              <a:t> 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0773" y="120929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9, 17&gt; 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05567" y="121422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4674" y="1976733"/>
            <a:ext cx="3590158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CuadroTexto 20"/>
          <p:cNvSpPr txBox="1"/>
          <p:nvPr/>
        </p:nvSpPr>
        <p:spPr>
          <a:xfrm>
            <a:off x="4354667" y="1856766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9,14,17&gt; </a:t>
            </a:r>
            <a:endParaRPr lang="es-ES" sz="12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084793" y="202514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488499" y="975242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99369" y="1005124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Elipse 28"/>
          <p:cNvSpPr/>
          <p:nvPr/>
        </p:nvSpPr>
        <p:spPr>
          <a:xfrm>
            <a:off x="4396490" y="1856766"/>
            <a:ext cx="950756" cy="276999"/>
          </a:xfrm>
          <a:prstGeom prst="ellipse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orma libre 1"/>
          <p:cNvSpPr/>
          <p:nvPr/>
        </p:nvSpPr>
        <p:spPr>
          <a:xfrm>
            <a:off x="5304118" y="911412"/>
            <a:ext cx="448256" cy="1115895"/>
          </a:xfrm>
          <a:custGeom>
            <a:avLst/>
            <a:gdLst>
              <a:gd name="connsiteX0" fmla="*/ 14941 w 448256"/>
              <a:gd name="connsiteY0" fmla="*/ 1105647 h 1115895"/>
              <a:gd name="connsiteX1" fmla="*/ 448235 w 448256"/>
              <a:gd name="connsiteY1" fmla="*/ 956235 h 1115895"/>
              <a:gd name="connsiteX2" fmla="*/ 0 w 448256"/>
              <a:gd name="connsiteY2" fmla="*/ 0 h 111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56" h="1115895">
                <a:moveTo>
                  <a:pt x="14941" y="1105647"/>
                </a:moveTo>
                <a:cubicBezTo>
                  <a:pt x="232833" y="1123078"/>
                  <a:pt x="450725" y="1140509"/>
                  <a:pt x="448235" y="956235"/>
                </a:cubicBezTo>
                <a:cubicBezTo>
                  <a:pt x="445745" y="771961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0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33" y="147644"/>
            <a:ext cx="393093" cy="3953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8" y="203515"/>
            <a:ext cx="393093" cy="3953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4955"/>
            <a:ext cx="3590158" cy="1546577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1050" b="1" dirty="0" err="1" smtClean="0">
                <a:latin typeface="Consolas"/>
                <a:cs typeface="Consolas"/>
              </a:rPr>
              <a:t>function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a,b</a:t>
            </a:r>
            <a:r>
              <a:rPr lang="es-ES" sz="1050" dirty="0">
                <a:latin typeface="Consolas"/>
                <a:cs typeface="Consolas"/>
              </a:rPr>
              <a:t>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if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?(a) 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b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null</a:t>
            </a:r>
            <a:r>
              <a:rPr lang="es-ES" sz="1050" dirty="0">
                <a:latin typeface="Consolas"/>
                <a:cs typeface="Consolas"/>
              </a:rPr>
              <a:t>?(b) </a:t>
            </a:r>
            <a:r>
              <a:rPr lang="es-ES" sz="1050" b="1" dirty="0" err="1" smtClean="0">
                <a:latin typeface="Consolas"/>
                <a:cs typeface="Consolas"/>
              </a:rPr>
              <a:t>then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>
                <a:latin typeface="Consolas"/>
                <a:cs typeface="Consolas"/>
              </a:rPr>
              <a:t>a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 ≤ 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  </a:t>
            </a:r>
            <a:r>
              <a:rPr lang="es-ES" sz="1050" b="1" dirty="0" err="1">
                <a:latin typeface="Consolas"/>
                <a:cs typeface="Consolas"/>
              </a:rPr>
              <a:t>then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(a),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(a), b))</a:t>
            </a:r>
          </a:p>
          <a:p>
            <a:r>
              <a:rPr lang="es-ES" sz="1050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else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smtClean="0">
                <a:latin typeface="Consolas"/>
                <a:cs typeface="Consolas"/>
              </a:rPr>
              <a:t>      </a:t>
            </a:r>
            <a:r>
              <a:rPr lang="es-ES" sz="1050" b="1" dirty="0" err="1" smtClean="0">
                <a:latin typeface="Consolas"/>
                <a:cs typeface="Consolas"/>
              </a:rPr>
              <a:t>return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dirty="0" err="1">
                <a:latin typeface="Consolas"/>
                <a:cs typeface="Consolas"/>
              </a:rPr>
              <a:t>cons</a:t>
            </a:r>
            <a:r>
              <a:rPr lang="es-ES" sz="1050" dirty="0">
                <a:latin typeface="Consolas"/>
                <a:cs typeface="Consolas"/>
              </a:rPr>
              <a:t>(</a:t>
            </a:r>
            <a:r>
              <a:rPr lang="es-ES" sz="1050" dirty="0" err="1">
                <a:latin typeface="Consolas"/>
                <a:cs typeface="Consolas"/>
              </a:rPr>
              <a:t>first</a:t>
            </a:r>
            <a:r>
              <a:rPr lang="es-ES" sz="1050" dirty="0">
                <a:latin typeface="Consolas"/>
                <a:cs typeface="Consolas"/>
              </a:rPr>
              <a:t>(b), </a:t>
            </a:r>
            <a:r>
              <a:rPr lang="es-ES" sz="1050" dirty="0" err="1">
                <a:latin typeface="Consolas"/>
                <a:cs typeface="Consolas"/>
              </a:rPr>
              <a:t>merge</a:t>
            </a:r>
            <a:r>
              <a:rPr lang="es-ES" sz="1050" dirty="0">
                <a:latin typeface="Consolas"/>
                <a:cs typeface="Consolas"/>
              </a:rPr>
              <a:t>(a, </a:t>
            </a:r>
            <a:r>
              <a:rPr lang="es-ES" sz="1050" dirty="0" err="1">
                <a:latin typeface="Consolas"/>
                <a:cs typeface="Consolas"/>
              </a:rPr>
              <a:t>rest</a:t>
            </a:r>
            <a:r>
              <a:rPr lang="es-ES" sz="1050" dirty="0">
                <a:latin typeface="Consolas"/>
                <a:cs typeface="Consolas"/>
              </a:rPr>
              <a:t>(b)))</a:t>
            </a:r>
          </a:p>
          <a:p>
            <a:r>
              <a:rPr lang="es-ES" sz="1050" b="1" dirty="0" smtClean="0">
                <a:latin typeface="Consolas"/>
                <a:cs typeface="Consolas"/>
              </a:rPr>
              <a:t>   </a:t>
            </a:r>
            <a:r>
              <a:rPr lang="es-ES" sz="1050" b="1" dirty="0" err="1" smtClean="0">
                <a:latin typeface="Consolas"/>
                <a:cs typeface="Consolas"/>
              </a:rPr>
              <a:t>end</a:t>
            </a:r>
            <a:r>
              <a:rPr lang="es-ES" sz="1050" b="1" dirty="0" smtClean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if</a:t>
            </a:r>
            <a:endParaRPr lang="es-ES" sz="1050" b="1" dirty="0">
              <a:latin typeface="Consolas"/>
              <a:cs typeface="Consolas"/>
            </a:endParaRPr>
          </a:p>
          <a:p>
            <a:r>
              <a:rPr lang="es-ES" sz="1050" b="1" dirty="0" err="1">
                <a:latin typeface="Consolas"/>
                <a:cs typeface="Consolas"/>
              </a:rPr>
              <a:t>end</a:t>
            </a:r>
            <a:r>
              <a:rPr lang="es-ES" sz="1050" b="1" dirty="0">
                <a:latin typeface="Consolas"/>
                <a:cs typeface="Consolas"/>
              </a:rPr>
              <a:t> </a:t>
            </a:r>
            <a:r>
              <a:rPr lang="es-ES" sz="1050" b="1" dirty="0" err="1">
                <a:latin typeface="Consolas"/>
                <a:cs typeface="Consolas"/>
              </a:rPr>
              <a:t>function</a:t>
            </a:r>
            <a:endParaRPr lang="es-ES" sz="105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82337" y="23339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9, 17&gt; 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131" y="17094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6, 14&gt; </a:t>
            </a:r>
            <a:endParaRPr lang="es-E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3009" y="18850"/>
            <a:ext cx="2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a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82854" y="-13719"/>
            <a:ext cx="2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  <a:latin typeface="DIN Condensed Bold"/>
                <a:cs typeface="DIN Condensed Bold"/>
              </a:rPr>
              <a:t>b</a:t>
            </a:r>
            <a:endParaRPr lang="es-ES" sz="12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45627" y="6230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&lt; 3, 6,9,14,17&gt; </a:t>
            </a:r>
            <a:endParaRPr lang="es-ES" sz="1200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668349" y="776518"/>
            <a:ext cx="3098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-10693" y="707927"/>
            <a:ext cx="3600852" cy="142091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40113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9090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0355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0" y="1774107"/>
            <a:ext cx="1261299" cy="12685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774107"/>
            <a:ext cx="1261299" cy="1268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(lists): the idea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530" y="1946695"/>
            <a:ext cx="19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9,   17,   23&gt; 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78456" y="1931754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6,   14,   31,   45,   51&gt; </a:t>
            </a:r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1055452"/>
            <a:ext cx="3048531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INPUT: two lists already sorted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058" y="15528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58752" y="145556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09694" y="489309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&lt; 3,  6&gt; 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99462" y="4551374"/>
            <a:ext cx="9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list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4335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 cmpd="sng">
          <a:solidFill>
            <a:srgbClr val="FF0000"/>
          </a:solidFill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23359</TotalTime>
  <Words>10911</Words>
  <Application>Microsoft Macintosh PowerPoint</Application>
  <PresentationFormat>Presentación en pantalla (4:3)</PresentationFormat>
  <Paragraphs>1553</Paragraphs>
  <Slides>62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Tema de Office</vt:lpstr>
      <vt:lpstr>Merge (lists)</vt:lpstr>
      <vt:lpstr>Mergesort</vt:lpstr>
      <vt:lpstr>Merge with lists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idea 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Merge (lists): the code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762</cp:revision>
  <dcterms:created xsi:type="dcterms:W3CDTF">2019-01-22T13:16:07Z</dcterms:created>
  <dcterms:modified xsi:type="dcterms:W3CDTF">2019-05-08T17:17:28Z</dcterms:modified>
</cp:coreProperties>
</file>