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7" r:id="rId2"/>
    <p:sldId id="918" r:id="rId3"/>
    <p:sldId id="919" r:id="rId4"/>
    <p:sldId id="920" r:id="rId5"/>
    <p:sldId id="921" r:id="rId6"/>
    <p:sldId id="922" r:id="rId7"/>
    <p:sldId id="923" r:id="rId8"/>
    <p:sldId id="924" r:id="rId9"/>
    <p:sldId id="925" r:id="rId10"/>
    <p:sldId id="926" r:id="rId11"/>
    <p:sldId id="927" r:id="rId12"/>
    <p:sldId id="928" r:id="rId13"/>
    <p:sldId id="929" r:id="rId14"/>
    <p:sldId id="930" r:id="rId15"/>
    <p:sldId id="931" r:id="rId16"/>
    <p:sldId id="973" r:id="rId17"/>
    <p:sldId id="932" r:id="rId18"/>
    <p:sldId id="933" r:id="rId19"/>
    <p:sldId id="934" r:id="rId20"/>
    <p:sldId id="935" r:id="rId21"/>
    <p:sldId id="936" r:id="rId22"/>
    <p:sldId id="937" r:id="rId23"/>
    <p:sldId id="938" r:id="rId24"/>
    <p:sldId id="939" r:id="rId25"/>
    <p:sldId id="940" r:id="rId26"/>
    <p:sldId id="941" r:id="rId27"/>
    <p:sldId id="942" r:id="rId28"/>
    <p:sldId id="943" r:id="rId29"/>
    <p:sldId id="944" r:id="rId30"/>
    <p:sldId id="945" r:id="rId31"/>
    <p:sldId id="946" r:id="rId32"/>
    <p:sldId id="947" r:id="rId33"/>
    <p:sldId id="948" r:id="rId34"/>
    <p:sldId id="949" r:id="rId35"/>
    <p:sldId id="950" r:id="rId36"/>
    <p:sldId id="951" r:id="rId37"/>
    <p:sldId id="952" r:id="rId38"/>
    <p:sldId id="953" r:id="rId39"/>
    <p:sldId id="954" r:id="rId40"/>
    <p:sldId id="955" r:id="rId41"/>
    <p:sldId id="956" r:id="rId42"/>
    <p:sldId id="957" r:id="rId43"/>
    <p:sldId id="958" r:id="rId44"/>
    <p:sldId id="959" r:id="rId45"/>
    <p:sldId id="960" r:id="rId46"/>
    <p:sldId id="961" r:id="rId47"/>
    <p:sldId id="962" r:id="rId48"/>
    <p:sldId id="963" r:id="rId49"/>
    <p:sldId id="964" r:id="rId50"/>
    <p:sldId id="965" r:id="rId51"/>
    <p:sldId id="966" r:id="rId52"/>
    <p:sldId id="967" r:id="rId53"/>
    <p:sldId id="968" r:id="rId54"/>
    <p:sldId id="969" r:id="rId55"/>
    <p:sldId id="970" r:id="rId56"/>
    <p:sldId id="971" r:id="rId57"/>
    <p:sldId id="972" r:id="rId5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FF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709" autoAdjust="0"/>
  </p:normalViewPr>
  <p:slideViewPr>
    <p:cSldViewPr snapToGrid="0" snapToObjects="1">
      <p:cViewPr>
        <p:scale>
          <a:sx n="85" d="100"/>
          <a:sy n="85" d="100"/>
        </p:scale>
        <p:origin x="-1496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A67A4-FA06-8A45-8B1F-887522264EF2}" type="datetimeFigureOut">
              <a:rPr lang="es-ES" smtClean="0"/>
              <a:t>5/8/19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636D8-4FA0-7C4D-8074-DAAA0A7CDB2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713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5/8/19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894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5/8/19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41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5/8/19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56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5/8/19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78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5/8/19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576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5/8/19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470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5/8/19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448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5/8/19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150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5/8/19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806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5/8/19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824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5/8/19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283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03D60-5E6C-1C43-A4A0-2F06BD136CBA}" type="datetimeFigureOut">
              <a:rPr lang="es-ES" smtClean="0"/>
              <a:t>5/8/19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899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" y="2997013"/>
            <a:ext cx="9160433" cy="842869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Mergesort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pic>
        <p:nvPicPr>
          <p:cNvPr id="4" name="Imagen 3" descr="Screen Shot 2019-01-08 at 16.04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2833" y="0"/>
            <a:ext cx="2387600" cy="8128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-1" y="2734235"/>
            <a:ext cx="9160433" cy="2627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latin typeface="DIN Condensed Bold"/>
                <a:cs typeface="DIN Condensed Bold"/>
              </a:rPr>
              <a:t>ALGORITHMS &amp; DATA STRUCTURES</a:t>
            </a:r>
            <a:endParaRPr lang="es-ES" dirty="0">
              <a:latin typeface="DIN Condensed Bold"/>
              <a:cs typeface="DIN Condensed Bold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3810000"/>
            <a:ext cx="9160432" cy="2627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 smtClean="0">
                <a:latin typeface="DIN Condensed Bold"/>
                <a:cs typeface="DIN Condensed Bold"/>
              </a:rPr>
              <a:t>DEPARTMENT OF COMPUTING</a:t>
            </a:r>
            <a:endParaRPr lang="es-ES" dirty="0"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482332" y="6294432"/>
            <a:ext cx="2242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 smtClean="0">
                <a:latin typeface="DIN Condensed Bold"/>
                <a:cs typeface="DIN Condensed Bold"/>
              </a:rPr>
              <a:t>Exam</a:t>
            </a:r>
            <a:r>
              <a:rPr lang="es-ES" sz="2000" dirty="0" smtClean="0">
                <a:latin typeface="DIN Condensed Bold"/>
                <a:cs typeface="DIN Condensed Bold"/>
              </a:rPr>
              <a:t> </a:t>
            </a:r>
            <a:r>
              <a:rPr lang="es-ES" sz="2000" dirty="0" err="1" smtClean="0">
                <a:latin typeface="DIN Condensed Bold"/>
                <a:cs typeface="DIN Condensed Bold"/>
              </a:rPr>
              <a:t>revision</a:t>
            </a:r>
            <a:r>
              <a:rPr lang="es-ES" sz="2000" dirty="0" smtClean="0">
                <a:latin typeface="DIN Condensed Bold"/>
                <a:cs typeface="DIN Condensed Bold"/>
              </a:rPr>
              <a:t> - </a:t>
            </a:r>
            <a:r>
              <a:rPr lang="es-ES" sz="2000" dirty="0" err="1" smtClean="0">
                <a:latin typeface="DIN Condensed Bold"/>
                <a:cs typeface="DIN Condensed Bold"/>
              </a:rPr>
              <a:t>May</a:t>
            </a:r>
            <a:r>
              <a:rPr lang="es-ES" sz="2000" dirty="0" smtClean="0">
                <a:latin typeface="DIN Condensed Bold"/>
                <a:cs typeface="DIN Condensed Bold"/>
              </a:rPr>
              <a:t> 2019</a:t>
            </a:r>
            <a:endParaRPr lang="es-ES" sz="2000" dirty="0"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3484412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Mergesort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" y="1010234"/>
            <a:ext cx="4656890" cy="28931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 smtClean="0">
                <a:latin typeface="Consolas"/>
                <a:cs typeface="Consolas"/>
              </a:rPr>
              <a:t>function</a:t>
            </a:r>
            <a:r>
              <a:rPr lang="es-ES" sz="1600" dirty="0" smtClean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mergesort</a:t>
            </a:r>
            <a:r>
              <a:rPr lang="es-ES" sz="1600" dirty="0">
                <a:latin typeface="Consolas"/>
                <a:cs typeface="Consolas"/>
              </a:rPr>
              <a:t>(s)</a:t>
            </a:r>
          </a:p>
          <a:p>
            <a:r>
              <a:rPr lang="es-ES" sz="1600" dirty="0" smtClean="0">
                <a:latin typeface="Consolas"/>
                <a:cs typeface="Consolas"/>
              </a:rPr>
              <a:t>	</a:t>
            </a:r>
            <a:r>
              <a:rPr lang="es-ES" sz="1600" dirty="0" err="1" smtClean="0">
                <a:latin typeface="Consolas"/>
                <a:cs typeface="Consolas"/>
              </a:rPr>
              <a:t>sl</a:t>
            </a:r>
            <a:r>
              <a:rPr lang="es-ES" sz="1600" dirty="0" smtClean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← </a:t>
            </a:r>
            <a:r>
              <a:rPr lang="es-ES" sz="1600" dirty="0" err="1">
                <a:latin typeface="Consolas"/>
                <a:cs typeface="Consolas"/>
              </a:rPr>
              <a:t>length</a:t>
            </a:r>
            <a:r>
              <a:rPr lang="es-ES" sz="1600" dirty="0">
                <a:latin typeface="Consolas"/>
                <a:cs typeface="Consolas"/>
              </a:rPr>
              <a:t>(s)</a:t>
            </a:r>
          </a:p>
          <a:p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if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sl</a:t>
            </a:r>
            <a:r>
              <a:rPr lang="en-US" sz="1600" dirty="0">
                <a:latin typeface="Consolas"/>
                <a:cs typeface="Consolas"/>
              </a:rPr>
              <a:t> ≤ 1  </a:t>
            </a:r>
            <a:r>
              <a:rPr lang="en-US" sz="1600" b="1" dirty="0">
                <a:latin typeface="Consolas"/>
                <a:cs typeface="Consolas"/>
              </a:rPr>
              <a:t>then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return </a:t>
            </a:r>
            <a:r>
              <a:rPr lang="en-US" sz="1600" dirty="0">
                <a:latin typeface="Consolas"/>
                <a:cs typeface="Consolas"/>
              </a:rPr>
              <a:t>s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b="1" dirty="0" smtClean="0">
                <a:latin typeface="Consolas"/>
                <a:cs typeface="Consolas"/>
              </a:rPr>
              <a:t>	else</a:t>
            </a:r>
            <a:endParaRPr lang="en-US" sz="1600" b="1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		mid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smtClean="0">
                <a:latin typeface="Consolas"/>
                <a:cs typeface="Consolas"/>
              </a:rPr>
              <a:t>floor(</a:t>
            </a:r>
            <a:r>
              <a:rPr lang="en-US" sz="1600" dirty="0" err="1" smtClean="0">
                <a:latin typeface="Consolas"/>
                <a:cs typeface="Consolas"/>
              </a:rPr>
              <a:t>sl</a:t>
            </a:r>
            <a:r>
              <a:rPr lang="en-US" sz="1600" dirty="0" smtClean="0">
                <a:latin typeface="Consolas"/>
                <a:cs typeface="Consolas"/>
              </a:rPr>
              <a:t>/2)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		left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mergesort</a:t>
            </a:r>
            <a:r>
              <a:rPr lang="en-US" sz="1600" dirty="0">
                <a:latin typeface="Consolas"/>
                <a:cs typeface="Consolas"/>
              </a:rPr>
              <a:t>(s[0...</a:t>
            </a:r>
            <a:r>
              <a:rPr lang="en-US" sz="1600" dirty="0" smtClean="0">
                <a:latin typeface="Consolas"/>
                <a:cs typeface="Consolas"/>
              </a:rPr>
              <a:t>mid-1)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right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mergesort</a:t>
            </a:r>
            <a:r>
              <a:rPr lang="en-US" sz="1600" dirty="0">
                <a:latin typeface="Consolas"/>
                <a:cs typeface="Consolas"/>
              </a:rPr>
              <a:t>(s[mid...</a:t>
            </a:r>
            <a:r>
              <a:rPr lang="en-US" sz="1600" dirty="0" smtClean="0">
                <a:latin typeface="Consolas"/>
                <a:cs typeface="Consolas"/>
              </a:rPr>
              <a:t>sl-1)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return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merge(</a:t>
            </a:r>
            <a:r>
              <a:rPr lang="en-US" sz="1600" dirty="0" err="1">
                <a:latin typeface="Consolas"/>
                <a:cs typeface="Consolas"/>
              </a:rPr>
              <a:t>left,right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if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endParaRPr lang="es-ES" sz="16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169859"/>
              </p:ext>
            </p:extLst>
          </p:nvPr>
        </p:nvGraphicFramePr>
        <p:xfrm>
          <a:off x="5141802" y="1827167"/>
          <a:ext cx="365105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382"/>
                <a:gridCol w="456382"/>
                <a:gridCol w="456382"/>
                <a:gridCol w="456382"/>
                <a:gridCol w="456382"/>
                <a:gridCol w="456382"/>
                <a:gridCol w="456382"/>
                <a:gridCol w="4563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008697"/>
              </p:ext>
            </p:extLst>
          </p:nvPr>
        </p:nvGraphicFramePr>
        <p:xfrm>
          <a:off x="5189033" y="1010234"/>
          <a:ext cx="37209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" y="2528842"/>
            <a:ext cx="4656891" cy="264617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197886"/>
              </p:ext>
            </p:extLst>
          </p:nvPr>
        </p:nvGraphicFramePr>
        <p:xfrm>
          <a:off x="5888265" y="1010234"/>
          <a:ext cx="37209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4850928" y="1711274"/>
            <a:ext cx="2116769" cy="857573"/>
          </a:xfrm>
          <a:prstGeom prst="rect">
            <a:avLst/>
          </a:prstGeom>
          <a:ln w="28575" cmpd="sng">
            <a:solidFill>
              <a:srgbClr val="FF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781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Mergesort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" y="1010234"/>
            <a:ext cx="4656890" cy="28931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 smtClean="0">
                <a:latin typeface="Consolas"/>
                <a:cs typeface="Consolas"/>
              </a:rPr>
              <a:t>function</a:t>
            </a:r>
            <a:r>
              <a:rPr lang="es-ES" sz="1600" dirty="0" smtClean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mergesort</a:t>
            </a:r>
            <a:r>
              <a:rPr lang="es-ES" sz="1600" dirty="0">
                <a:latin typeface="Consolas"/>
                <a:cs typeface="Consolas"/>
              </a:rPr>
              <a:t>(s)</a:t>
            </a:r>
          </a:p>
          <a:p>
            <a:r>
              <a:rPr lang="es-ES" sz="1600" dirty="0" smtClean="0">
                <a:latin typeface="Consolas"/>
                <a:cs typeface="Consolas"/>
              </a:rPr>
              <a:t>	</a:t>
            </a:r>
            <a:r>
              <a:rPr lang="es-ES" sz="1600" dirty="0" err="1" smtClean="0">
                <a:latin typeface="Consolas"/>
                <a:cs typeface="Consolas"/>
              </a:rPr>
              <a:t>sl</a:t>
            </a:r>
            <a:r>
              <a:rPr lang="es-ES" sz="1600" dirty="0" smtClean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← </a:t>
            </a:r>
            <a:r>
              <a:rPr lang="es-ES" sz="1600" dirty="0" err="1">
                <a:latin typeface="Consolas"/>
                <a:cs typeface="Consolas"/>
              </a:rPr>
              <a:t>length</a:t>
            </a:r>
            <a:r>
              <a:rPr lang="es-ES" sz="1600" dirty="0">
                <a:latin typeface="Consolas"/>
                <a:cs typeface="Consolas"/>
              </a:rPr>
              <a:t>(s)</a:t>
            </a:r>
          </a:p>
          <a:p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if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sl</a:t>
            </a:r>
            <a:r>
              <a:rPr lang="en-US" sz="1600" dirty="0">
                <a:latin typeface="Consolas"/>
                <a:cs typeface="Consolas"/>
              </a:rPr>
              <a:t> ≤ 1  </a:t>
            </a:r>
            <a:r>
              <a:rPr lang="en-US" sz="1600" b="1" dirty="0">
                <a:latin typeface="Consolas"/>
                <a:cs typeface="Consolas"/>
              </a:rPr>
              <a:t>then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return </a:t>
            </a:r>
            <a:r>
              <a:rPr lang="en-US" sz="1600" dirty="0">
                <a:latin typeface="Consolas"/>
                <a:cs typeface="Consolas"/>
              </a:rPr>
              <a:t>s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b="1" dirty="0" smtClean="0">
                <a:latin typeface="Consolas"/>
                <a:cs typeface="Consolas"/>
              </a:rPr>
              <a:t>	else</a:t>
            </a:r>
            <a:endParaRPr lang="en-US" sz="1600" b="1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		mid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smtClean="0">
                <a:latin typeface="Consolas"/>
                <a:cs typeface="Consolas"/>
              </a:rPr>
              <a:t>floor(</a:t>
            </a:r>
            <a:r>
              <a:rPr lang="en-US" sz="1600" dirty="0" err="1" smtClean="0">
                <a:latin typeface="Consolas"/>
                <a:cs typeface="Consolas"/>
              </a:rPr>
              <a:t>sl</a:t>
            </a:r>
            <a:r>
              <a:rPr lang="en-US" sz="1600" dirty="0" smtClean="0">
                <a:latin typeface="Consolas"/>
                <a:cs typeface="Consolas"/>
              </a:rPr>
              <a:t>/2)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		left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mergesort</a:t>
            </a:r>
            <a:r>
              <a:rPr lang="en-US" sz="1600" dirty="0">
                <a:latin typeface="Consolas"/>
                <a:cs typeface="Consolas"/>
              </a:rPr>
              <a:t>(s[0...</a:t>
            </a:r>
            <a:r>
              <a:rPr lang="en-US" sz="1600" dirty="0" smtClean="0">
                <a:latin typeface="Consolas"/>
                <a:cs typeface="Consolas"/>
              </a:rPr>
              <a:t>mid-1)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right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mergesort</a:t>
            </a:r>
            <a:r>
              <a:rPr lang="en-US" sz="1600" dirty="0">
                <a:latin typeface="Consolas"/>
                <a:cs typeface="Consolas"/>
              </a:rPr>
              <a:t>(s[mid...</a:t>
            </a:r>
            <a:r>
              <a:rPr lang="en-US" sz="1600" dirty="0" smtClean="0">
                <a:latin typeface="Consolas"/>
                <a:cs typeface="Consolas"/>
              </a:rPr>
              <a:t>sl-1)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return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merge(</a:t>
            </a:r>
            <a:r>
              <a:rPr lang="en-US" sz="1600" dirty="0" err="1">
                <a:latin typeface="Consolas"/>
                <a:cs typeface="Consolas"/>
              </a:rPr>
              <a:t>left,right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if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endParaRPr lang="es-ES" sz="16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736800"/>
              </p:ext>
            </p:extLst>
          </p:nvPr>
        </p:nvGraphicFramePr>
        <p:xfrm>
          <a:off x="5141802" y="1827167"/>
          <a:ext cx="365105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382"/>
                <a:gridCol w="456382"/>
                <a:gridCol w="456382"/>
                <a:gridCol w="456382"/>
                <a:gridCol w="456382"/>
                <a:gridCol w="456382"/>
                <a:gridCol w="456382"/>
                <a:gridCol w="4563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372328"/>
              </p:ext>
            </p:extLst>
          </p:nvPr>
        </p:nvGraphicFramePr>
        <p:xfrm>
          <a:off x="5189033" y="1010234"/>
          <a:ext cx="37209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" y="2528842"/>
            <a:ext cx="4656891" cy="264617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7473"/>
              </p:ext>
            </p:extLst>
          </p:nvPr>
        </p:nvGraphicFramePr>
        <p:xfrm>
          <a:off x="5888265" y="1010234"/>
          <a:ext cx="37209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484912" y="3050238"/>
            <a:ext cx="4656890" cy="28931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b="1" dirty="0" err="1" smtClean="0">
                <a:latin typeface="Consolas"/>
                <a:cs typeface="Consolas"/>
              </a:rPr>
              <a:t>function</a:t>
            </a:r>
            <a:r>
              <a:rPr lang="es-ES" sz="1600" dirty="0" smtClean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mergesort</a:t>
            </a:r>
            <a:r>
              <a:rPr lang="es-ES" sz="1600" dirty="0">
                <a:latin typeface="Consolas"/>
                <a:cs typeface="Consolas"/>
              </a:rPr>
              <a:t>(s)</a:t>
            </a:r>
          </a:p>
          <a:p>
            <a:r>
              <a:rPr lang="es-ES" sz="1600" dirty="0" smtClean="0">
                <a:latin typeface="Consolas"/>
                <a:cs typeface="Consolas"/>
              </a:rPr>
              <a:t>	</a:t>
            </a:r>
            <a:r>
              <a:rPr lang="es-ES" sz="1600" dirty="0" err="1" smtClean="0">
                <a:latin typeface="Consolas"/>
                <a:cs typeface="Consolas"/>
              </a:rPr>
              <a:t>sl</a:t>
            </a:r>
            <a:r>
              <a:rPr lang="es-ES" sz="1600" dirty="0" smtClean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← </a:t>
            </a:r>
            <a:r>
              <a:rPr lang="es-ES" sz="1600" dirty="0" err="1">
                <a:latin typeface="Consolas"/>
                <a:cs typeface="Consolas"/>
              </a:rPr>
              <a:t>length</a:t>
            </a:r>
            <a:r>
              <a:rPr lang="es-ES" sz="1600" dirty="0">
                <a:latin typeface="Consolas"/>
                <a:cs typeface="Consolas"/>
              </a:rPr>
              <a:t>(s)</a:t>
            </a:r>
          </a:p>
          <a:p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if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sl</a:t>
            </a:r>
            <a:r>
              <a:rPr lang="en-US" sz="1600" dirty="0">
                <a:latin typeface="Consolas"/>
                <a:cs typeface="Consolas"/>
              </a:rPr>
              <a:t> ≤ 1  </a:t>
            </a:r>
            <a:r>
              <a:rPr lang="en-US" sz="1600" b="1" dirty="0">
                <a:latin typeface="Consolas"/>
                <a:cs typeface="Consolas"/>
              </a:rPr>
              <a:t>then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return </a:t>
            </a:r>
            <a:r>
              <a:rPr lang="en-US" sz="1600" dirty="0">
                <a:latin typeface="Consolas"/>
                <a:cs typeface="Consolas"/>
              </a:rPr>
              <a:t>s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b="1" dirty="0" smtClean="0">
                <a:latin typeface="Consolas"/>
                <a:cs typeface="Consolas"/>
              </a:rPr>
              <a:t>	else</a:t>
            </a:r>
            <a:endParaRPr lang="en-US" sz="1600" b="1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		mid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smtClean="0">
                <a:latin typeface="Consolas"/>
                <a:cs typeface="Consolas"/>
              </a:rPr>
              <a:t>floor(</a:t>
            </a:r>
            <a:r>
              <a:rPr lang="en-US" sz="1600" dirty="0" err="1" smtClean="0">
                <a:latin typeface="Consolas"/>
                <a:cs typeface="Consolas"/>
              </a:rPr>
              <a:t>sl</a:t>
            </a:r>
            <a:r>
              <a:rPr lang="en-US" sz="1600" dirty="0" smtClean="0">
                <a:latin typeface="Consolas"/>
                <a:cs typeface="Consolas"/>
              </a:rPr>
              <a:t>/2)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		left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mergesort</a:t>
            </a:r>
            <a:r>
              <a:rPr lang="en-US" sz="1600" dirty="0">
                <a:latin typeface="Consolas"/>
                <a:cs typeface="Consolas"/>
              </a:rPr>
              <a:t>(s[0...</a:t>
            </a:r>
            <a:r>
              <a:rPr lang="en-US" sz="1600" dirty="0" smtClean="0">
                <a:latin typeface="Consolas"/>
                <a:cs typeface="Consolas"/>
              </a:rPr>
              <a:t>mid-1)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right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mergesort</a:t>
            </a:r>
            <a:r>
              <a:rPr lang="en-US" sz="1600" dirty="0">
                <a:latin typeface="Consolas"/>
                <a:cs typeface="Consolas"/>
              </a:rPr>
              <a:t>(s[mid...</a:t>
            </a:r>
            <a:r>
              <a:rPr lang="en-US" sz="1600" dirty="0" smtClean="0">
                <a:latin typeface="Consolas"/>
                <a:cs typeface="Consolas"/>
              </a:rPr>
              <a:t>sl-1)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return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merge(</a:t>
            </a:r>
            <a:r>
              <a:rPr lang="en-US" sz="1600" dirty="0" err="1">
                <a:latin typeface="Consolas"/>
                <a:cs typeface="Consolas"/>
              </a:rPr>
              <a:t>left,right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if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endParaRPr lang="es-ES" sz="1600" b="1" dirty="0">
              <a:latin typeface="Consolas"/>
              <a:cs typeface="Consolas"/>
            </a:endParaRPr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244380"/>
              </p:ext>
            </p:extLst>
          </p:nvPr>
        </p:nvGraphicFramePr>
        <p:xfrm>
          <a:off x="5294202" y="3797109"/>
          <a:ext cx="182552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382"/>
                <a:gridCol w="456382"/>
                <a:gridCol w="456382"/>
                <a:gridCol w="4563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116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Mergesort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" y="1010234"/>
            <a:ext cx="4656890" cy="28931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 smtClean="0">
                <a:latin typeface="Consolas"/>
                <a:cs typeface="Consolas"/>
              </a:rPr>
              <a:t>function</a:t>
            </a:r>
            <a:r>
              <a:rPr lang="es-ES" sz="1600" dirty="0" smtClean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mergesort</a:t>
            </a:r>
            <a:r>
              <a:rPr lang="es-ES" sz="1600" dirty="0">
                <a:latin typeface="Consolas"/>
                <a:cs typeface="Consolas"/>
              </a:rPr>
              <a:t>(s)</a:t>
            </a:r>
          </a:p>
          <a:p>
            <a:r>
              <a:rPr lang="es-ES" sz="1600" dirty="0" smtClean="0">
                <a:latin typeface="Consolas"/>
                <a:cs typeface="Consolas"/>
              </a:rPr>
              <a:t>	</a:t>
            </a:r>
            <a:r>
              <a:rPr lang="es-ES" sz="1600" dirty="0" err="1" smtClean="0">
                <a:latin typeface="Consolas"/>
                <a:cs typeface="Consolas"/>
              </a:rPr>
              <a:t>sl</a:t>
            </a:r>
            <a:r>
              <a:rPr lang="es-ES" sz="1600" dirty="0" smtClean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← </a:t>
            </a:r>
            <a:r>
              <a:rPr lang="es-ES" sz="1600" dirty="0" err="1">
                <a:latin typeface="Consolas"/>
                <a:cs typeface="Consolas"/>
              </a:rPr>
              <a:t>length</a:t>
            </a:r>
            <a:r>
              <a:rPr lang="es-ES" sz="1600" dirty="0">
                <a:latin typeface="Consolas"/>
                <a:cs typeface="Consolas"/>
              </a:rPr>
              <a:t>(s)</a:t>
            </a:r>
          </a:p>
          <a:p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if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sl</a:t>
            </a:r>
            <a:r>
              <a:rPr lang="en-US" sz="1600" dirty="0">
                <a:latin typeface="Consolas"/>
                <a:cs typeface="Consolas"/>
              </a:rPr>
              <a:t> ≤ 1  </a:t>
            </a:r>
            <a:r>
              <a:rPr lang="en-US" sz="1600" b="1" dirty="0">
                <a:latin typeface="Consolas"/>
                <a:cs typeface="Consolas"/>
              </a:rPr>
              <a:t>then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return </a:t>
            </a:r>
            <a:r>
              <a:rPr lang="en-US" sz="1600" dirty="0">
                <a:latin typeface="Consolas"/>
                <a:cs typeface="Consolas"/>
              </a:rPr>
              <a:t>s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b="1" dirty="0" smtClean="0">
                <a:latin typeface="Consolas"/>
                <a:cs typeface="Consolas"/>
              </a:rPr>
              <a:t>	else</a:t>
            </a:r>
            <a:endParaRPr lang="en-US" sz="1600" b="1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		mid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smtClean="0">
                <a:latin typeface="Consolas"/>
                <a:cs typeface="Consolas"/>
              </a:rPr>
              <a:t>floor(</a:t>
            </a:r>
            <a:r>
              <a:rPr lang="en-US" sz="1600" dirty="0" err="1" smtClean="0">
                <a:latin typeface="Consolas"/>
                <a:cs typeface="Consolas"/>
              </a:rPr>
              <a:t>sl</a:t>
            </a:r>
            <a:r>
              <a:rPr lang="en-US" sz="1600" dirty="0" smtClean="0">
                <a:latin typeface="Consolas"/>
                <a:cs typeface="Consolas"/>
              </a:rPr>
              <a:t>/2)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		left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mergesort</a:t>
            </a:r>
            <a:r>
              <a:rPr lang="en-US" sz="1600" dirty="0">
                <a:latin typeface="Consolas"/>
                <a:cs typeface="Consolas"/>
              </a:rPr>
              <a:t>(s[0...</a:t>
            </a:r>
            <a:r>
              <a:rPr lang="en-US" sz="1600" dirty="0" smtClean="0">
                <a:latin typeface="Consolas"/>
                <a:cs typeface="Consolas"/>
              </a:rPr>
              <a:t>mid-1)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right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mergesort</a:t>
            </a:r>
            <a:r>
              <a:rPr lang="en-US" sz="1600" dirty="0">
                <a:latin typeface="Consolas"/>
                <a:cs typeface="Consolas"/>
              </a:rPr>
              <a:t>(s[mid...</a:t>
            </a:r>
            <a:r>
              <a:rPr lang="en-US" sz="1600" dirty="0" smtClean="0">
                <a:latin typeface="Consolas"/>
                <a:cs typeface="Consolas"/>
              </a:rPr>
              <a:t>sl-1)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return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merge(</a:t>
            </a:r>
            <a:r>
              <a:rPr lang="en-US" sz="1600" dirty="0" err="1">
                <a:latin typeface="Consolas"/>
                <a:cs typeface="Consolas"/>
              </a:rPr>
              <a:t>left,right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if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endParaRPr lang="es-ES" sz="16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085770"/>
              </p:ext>
            </p:extLst>
          </p:nvPr>
        </p:nvGraphicFramePr>
        <p:xfrm>
          <a:off x="5141802" y="1827167"/>
          <a:ext cx="365105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382"/>
                <a:gridCol w="456382"/>
                <a:gridCol w="456382"/>
                <a:gridCol w="456382"/>
                <a:gridCol w="456382"/>
                <a:gridCol w="456382"/>
                <a:gridCol w="456382"/>
                <a:gridCol w="4563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458565"/>
              </p:ext>
            </p:extLst>
          </p:nvPr>
        </p:nvGraphicFramePr>
        <p:xfrm>
          <a:off x="5189033" y="1010234"/>
          <a:ext cx="37209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" y="2528842"/>
            <a:ext cx="4656891" cy="264617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743196"/>
              </p:ext>
            </p:extLst>
          </p:nvPr>
        </p:nvGraphicFramePr>
        <p:xfrm>
          <a:off x="5888265" y="1010234"/>
          <a:ext cx="37209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484912" y="3050238"/>
            <a:ext cx="4656890" cy="2893100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b="1" dirty="0" err="1" smtClean="0">
                <a:latin typeface="Consolas"/>
                <a:cs typeface="Consolas"/>
              </a:rPr>
              <a:t>function</a:t>
            </a:r>
            <a:r>
              <a:rPr lang="es-ES" sz="1600" dirty="0" smtClean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mergesort</a:t>
            </a:r>
            <a:r>
              <a:rPr lang="es-ES" sz="1600" dirty="0">
                <a:latin typeface="Consolas"/>
                <a:cs typeface="Consolas"/>
              </a:rPr>
              <a:t>(s)</a:t>
            </a:r>
          </a:p>
          <a:p>
            <a:r>
              <a:rPr lang="es-ES" sz="1600" dirty="0" smtClean="0">
                <a:latin typeface="Consolas"/>
                <a:cs typeface="Consolas"/>
              </a:rPr>
              <a:t>	</a:t>
            </a:r>
            <a:r>
              <a:rPr lang="es-ES" sz="1600" dirty="0" err="1" smtClean="0">
                <a:latin typeface="Consolas"/>
                <a:cs typeface="Consolas"/>
              </a:rPr>
              <a:t>sl</a:t>
            </a:r>
            <a:r>
              <a:rPr lang="es-ES" sz="1600" dirty="0" smtClean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← </a:t>
            </a:r>
            <a:r>
              <a:rPr lang="es-ES" sz="1600" dirty="0" err="1">
                <a:latin typeface="Consolas"/>
                <a:cs typeface="Consolas"/>
              </a:rPr>
              <a:t>length</a:t>
            </a:r>
            <a:r>
              <a:rPr lang="es-ES" sz="1600" dirty="0">
                <a:latin typeface="Consolas"/>
                <a:cs typeface="Consolas"/>
              </a:rPr>
              <a:t>(s)</a:t>
            </a:r>
          </a:p>
          <a:p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if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sl</a:t>
            </a:r>
            <a:r>
              <a:rPr lang="en-US" sz="1600" dirty="0">
                <a:latin typeface="Consolas"/>
                <a:cs typeface="Consolas"/>
              </a:rPr>
              <a:t> ≤ 1  </a:t>
            </a:r>
            <a:r>
              <a:rPr lang="en-US" sz="1600" b="1" dirty="0">
                <a:latin typeface="Consolas"/>
                <a:cs typeface="Consolas"/>
              </a:rPr>
              <a:t>then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return </a:t>
            </a:r>
            <a:r>
              <a:rPr lang="en-US" sz="1600" dirty="0">
                <a:latin typeface="Consolas"/>
                <a:cs typeface="Consolas"/>
              </a:rPr>
              <a:t>s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b="1" dirty="0" smtClean="0">
                <a:latin typeface="Consolas"/>
                <a:cs typeface="Consolas"/>
              </a:rPr>
              <a:t>	else</a:t>
            </a:r>
            <a:endParaRPr lang="en-US" sz="1600" b="1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		mid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smtClean="0">
                <a:latin typeface="Consolas"/>
                <a:cs typeface="Consolas"/>
              </a:rPr>
              <a:t>floor(</a:t>
            </a:r>
            <a:r>
              <a:rPr lang="en-US" sz="1600" dirty="0" err="1" smtClean="0">
                <a:latin typeface="Consolas"/>
                <a:cs typeface="Consolas"/>
              </a:rPr>
              <a:t>sl</a:t>
            </a:r>
            <a:r>
              <a:rPr lang="en-US" sz="1600" dirty="0" smtClean="0">
                <a:latin typeface="Consolas"/>
                <a:cs typeface="Consolas"/>
              </a:rPr>
              <a:t>/2)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		left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mergesort</a:t>
            </a:r>
            <a:r>
              <a:rPr lang="en-US" sz="1600" dirty="0">
                <a:latin typeface="Consolas"/>
                <a:cs typeface="Consolas"/>
              </a:rPr>
              <a:t>(s[0...</a:t>
            </a:r>
            <a:r>
              <a:rPr lang="en-US" sz="1600" dirty="0" smtClean="0">
                <a:latin typeface="Consolas"/>
                <a:cs typeface="Consolas"/>
              </a:rPr>
              <a:t>mid-1)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right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mergesort</a:t>
            </a:r>
            <a:r>
              <a:rPr lang="en-US" sz="1600" dirty="0">
                <a:latin typeface="Consolas"/>
                <a:cs typeface="Consolas"/>
              </a:rPr>
              <a:t>(s[mid...</a:t>
            </a:r>
            <a:r>
              <a:rPr lang="en-US" sz="1600" dirty="0" smtClean="0">
                <a:latin typeface="Consolas"/>
                <a:cs typeface="Consolas"/>
              </a:rPr>
              <a:t>sl-1)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return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merge(</a:t>
            </a:r>
            <a:r>
              <a:rPr lang="en-US" sz="1600" dirty="0" err="1">
                <a:latin typeface="Consolas"/>
                <a:cs typeface="Consolas"/>
              </a:rPr>
              <a:t>left,right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if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endParaRPr lang="es-ES" sz="1600" b="1" dirty="0">
              <a:latin typeface="Consolas"/>
              <a:cs typeface="Consolas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975374"/>
              </p:ext>
            </p:extLst>
          </p:nvPr>
        </p:nvGraphicFramePr>
        <p:xfrm>
          <a:off x="5294202" y="3797109"/>
          <a:ext cx="182552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382"/>
                <a:gridCol w="456382"/>
                <a:gridCol w="456382"/>
                <a:gridCol w="4563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2" name="Rectángulo 11"/>
          <p:cNvSpPr/>
          <p:nvPr/>
        </p:nvSpPr>
        <p:spPr>
          <a:xfrm>
            <a:off x="484911" y="3338227"/>
            <a:ext cx="4656891" cy="264617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118264"/>
              </p:ext>
            </p:extLst>
          </p:nvPr>
        </p:nvGraphicFramePr>
        <p:xfrm>
          <a:off x="5294202" y="3065589"/>
          <a:ext cx="37209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156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Mergesort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" y="1010234"/>
            <a:ext cx="4656890" cy="28931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 smtClean="0">
                <a:latin typeface="Consolas"/>
                <a:cs typeface="Consolas"/>
              </a:rPr>
              <a:t>function</a:t>
            </a:r>
            <a:r>
              <a:rPr lang="es-ES" sz="1600" dirty="0" smtClean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mergesort</a:t>
            </a:r>
            <a:r>
              <a:rPr lang="es-ES" sz="1600" dirty="0">
                <a:latin typeface="Consolas"/>
                <a:cs typeface="Consolas"/>
              </a:rPr>
              <a:t>(s)</a:t>
            </a:r>
          </a:p>
          <a:p>
            <a:r>
              <a:rPr lang="es-ES" sz="1600" dirty="0" smtClean="0">
                <a:latin typeface="Consolas"/>
                <a:cs typeface="Consolas"/>
              </a:rPr>
              <a:t>	</a:t>
            </a:r>
            <a:r>
              <a:rPr lang="es-ES" sz="1600" dirty="0" err="1" smtClean="0">
                <a:latin typeface="Consolas"/>
                <a:cs typeface="Consolas"/>
              </a:rPr>
              <a:t>sl</a:t>
            </a:r>
            <a:r>
              <a:rPr lang="es-ES" sz="1600" dirty="0" smtClean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← </a:t>
            </a:r>
            <a:r>
              <a:rPr lang="es-ES" sz="1600" dirty="0" err="1">
                <a:latin typeface="Consolas"/>
                <a:cs typeface="Consolas"/>
              </a:rPr>
              <a:t>length</a:t>
            </a:r>
            <a:r>
              <a:rPr lang="es-ES" sz="1600" dirty="0">
                <a:latin typeface="Consolas"/>
                <a:cs typeface="Consolas"/>
              </a:rPr>
              <a:t>(s)</a:t>
            </a:r>
          </a:p>
          <a:p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if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sl</a:t>
            </a:r>
            <a:r>
              <a:rPr lang="en-US" sz="1600" dirty="0">
                <a:latin typeface="Consolas"/>
                <a:cs typeface="Consolas"/>
              </a:rPr>
              <a:t> ≤ 1  </a:t>
            </a:r>
            <a:r>
              <a:rPr lang="en-US" sz="1600" b="1" dirty="0">
                <a:latin typeface="Consolas"/>
                <a:cs typeface="Consolas"/>
              </a:rPr>
              <a:t>then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return </a:t>
            </a:r>
            <a:r>
              <a:rPr lang="en-US" sz="1600" dirty="0">
                <a:latin typeface="Consolas"/>
                <a:cs typeface="Consolas"/>
              </a:rPr>
              <a:t>s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b="1" dirty="0" smtClean="0">
                <a:latin typeface="Consolas"/>
                <a:cs typeface="Consolas"/>
              </a:rPr>
              <a:t>	else</a:t>
            </a:r>
            <a:endParaRPr lang="en-US" sz="1600" b="1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		mid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smtClean="0">
                <a:latin typeface="Consolas"/>
                <a:cs typeface="Consolas"/>
              </a:rPr>
              <a:t>floor(</a:t>
            </a:r>
            <a:r>
              <a:rPr lang="en-US" sz="1600" dirty="0" err="1" smtClean="0">
                <a:latin typeface="Consolas"/>
                <a:cs typeface="Consolas"/>
              </a:rPr>
              <a:t>sl</a:t>
            </a:r>
            <a:r>
              <a:rPr lang="en-US" sz="1600" dirty="0" smtClean="0">
                <a:latin typeface="Consolas"/>
                <a:cs typeface="Consolas"/>
              </a:rPr>
              <a:t>/2)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		left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mergesort</a:t>
            </a:r>
            <a:r>
              <a:rPr lang="en-US" sz="1600" dirty="0">
                <a:latin typeface="Consolas"/>
                <a:cs typeface="Consolas"/>
              </a:rPr>
              <a:t>(s[0...</a:t>
            </a:r>
            <a:r>
              <a:rPr lang="en-US" sz="1600" dirty="0" smtClean="0">
                <a:latin typeface="Consolas"/>
                <a:cs typeface="Consolas"/>
              </a:rPr>
              <a:t>mid-1)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right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mergesort</a:t>
            </a:r>
            <a:r>
              <a:rPr lang="en-US" sz="1600" dirty="0">
                <a:latin typeface="Consolas"/>
                <a:cs typeface="Consolas"/>
              </a:rPr>
              <a:t>(s[mid...</a:t>
            </a:r>
            <a:r>
              <a:rPr lang="en-US" sz="1600" dirty="0" smtClean="0">
                <a:latin typeface="Consolas"/>
                <a:cs typeface="Consolas"/>
              </a:rPr>
              <a:t>sl-1)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return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merge(</a:t>
            </a:r>
            <a:r>
              <a:rPr lang="en-US" sz="1600" dirty="0" err="1">
                <a:latin typeface="Consolas"/>
                <a:cs typeface="Consolas"/>
              </a:rPr>
              <a:t>left,right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if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endParaRPr lang="es-ES" sz="16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496906"/>
              </p:ext>
            </p:extLst>
          </p:nvPr>
        </p:nvGraphicFramePr>
        <p:xfrm>
          <a:off x="5141802" y="1827167"/>
          <a:ext cx="365105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382"/>
                <a:gridCol w="456382"/>
                <a:gridCol w="456382"/>
                <a:gridCol w="456382"/>
                <a:gridCol w="456382"/>
                <a:gridCol w="456382"/>
                <a:gridCol w="456382"/>
                <a:gridCol w="4563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027061"/>
              </p:ext>
            </p:extLst>
          </p:nvPr>
        </p:nvGraphicFramePr>
        <p:xfrm>
          <a:off x="5189033" y="1010234"/>
          <a:ext cx="37209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" y="2528842"/>
            <a:ext cx="4656891" cy="264617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803278"/>
              </p:ext>
            </p:extLst>
          </p:nvPr>
        </p:nvGraphicFramePr>
        <p:xfrm>
          <a:off x="5888265" y="1010234"/>
          <a:ext cx="37209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484912" y="3050238"/>
            <a:ext cx="4656890" cy="28931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 smtClean="0">
                <a:latin typeface="Consolas"/>
                <a:cs typeface="Consolas"/>
              </a:rPr>
              <a:t>function</a:t>
            </a:r>
            <a:r>
              <a:rPr lang="es-ES" sz="1600" dirty="0" smtClean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mergesort</a:t>
            </a:r>
            <a:r>
              <a:rPr lang="es-ES" sz="1600" dirty="0">
                <a:latin typeface="Consolas"/>
                <a:cs typeface="Consolas"/>
              </a:rPr>
              <a:t>(s)</a:t>
            </a:r>
          </a:p>
          <a:p>
            <a:r>
              <a:rPr lang="es-ES" sz="1600" dirty="0" smtClean="0">
                <a:latin typeface="Consolas"/>
                <a:cs typeface="Consolas"/>
              </a:rPr>
              <a:t>	</a:t>
            </a:r>
            <a:r>
              <a:rPr lang="es-ES" sz="1600" dirty="0" err="1" smtClean="0">
                <a:latin typeface="Consolas"/>
                <a:cs typeface="Consolas"/>
              </a:rPr>
              <a:t>sl</a:t>
            </a:r>
            <a:r>
              <a:rPr lang="es-ES" sz="1600" dirty="0" smtClean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← </a:t>
            </a:r>
            <a:r>
              <a:rPr lang="es-ES" sz="1600" dirty="0" err="1">
                <a:latin typeface="Consolas"/>
                <a:cs typeface="Consolas"/>
              </a:rPr>
              <a:t>length</a:t>
            </a:r>
            <a:r>
              <a:rPr lang="es-ES" sz="1600" dirty="0">
                <a:latin typeface="Consolas"/>
                <a:cs typeface="Consolas"/>
              </a:rPr>
              <a:t>(s)</a:t>
            </a:r>
          </a:p>
          <a:p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if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sl</a:t>
            </a:r>
            <a:r>
              <a:rPr lang="en-US" sz="1600" dirty="0">
                <a:latin typeface="Consolas"/>
                <a:cs typeface="Consolas"/>
              </a:rPr>
              <a:t> ≤ 1  </a:t>
            </a:r>
            <a:r>
              <a:rPr lang="en-US" sz="1600" b="1" dirty="0">
                <a:latin typeface="Consolas"/>
                <a:cs typeface="Consolas"/>
              </a:rPr>
              <a:t>then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return </a:t>
            </a:r>
            <a:r>
              <a:rPr lang="en-US" sz="1600" dirty="0">
                <a:latin typeface="Consolas"/>
                <a:cs typeface="Consolas"/>
              </a:rPr>
              <a:t>s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b="1" dirty="0" smtClean="0">
                <a:latin typeface="Consolas"/>
                <a:cs typeface="Consolas"/>
              </a:rPr>
              <a:t>	else</a:t>
            </a:r>
            <a:endParaRPr lang="en-US" sz="1600" b="1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		mid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smtClean="0">
                <a:latin typeface="Consolas"/>
                <a:cs typeface="Consolas"/>
              </a:rPr>
              <a:t>floor(</a:t>
            </a:r>
            <a:r>
              <a:rPr lang="en-US" sz="1600" dirty="0" err="1" smtClean="0">
                <a:latin typeface="Consolas"/>
                <a:cs typeface="Consolas"/>
              </a:rPr>
              <a:t>sl</a:t>
            </a:r>
            <a:r>
              <a:rPr lang="en-US" sz="1600" dirty="0" smtClean="0">
                <a:latin typeface="Consolas"/>
                <a:cs typeface="Consolas"/>
              </a:rPr>
              <a:t>/2)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		left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mergesort</a:t>
            </a:r>
            <a:r>
              <a:rPr lang="en-US" sz="1600" dirty="0">
                <a:latin typeface="Consolas"/>
                <a:cs typeface="Consolas"/>
              </a:rPr>
              <a:t>(s[0...</a:t>
            </a:r>
            <a:r>
              <a:rPr lang="en-US" sz="1600" dirty="0" smtClean="0">
                <a:latin typeface="Consolas"/>
                <a:cs typeface="Consolas"/>
              </a:rPr>
              <a:t>mid-1)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right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mergesort</a:t>
            </a:r>
            <a:r>
              <a:rPr lang="en-US" sz="1600" dirty="0">
                <a:latin typeface="Consolas"/>
                <a:cs typeface="Consolas"/>
              </a:rPr>
              <a:t>(s[mid...</a:t>
            </a:r>
            <a:r>
              <a:rPr lang="en-US" sz="1600" dirty="0" smtClean="0">
                <a:latin typeface="Consolas"/>
                <a:cs typeface="Consolas"/>
              </a:rPr>
              <a:t>sl-1)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return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merge(</a:t>
            </a:r>
            <a:r>
              <a:rPr lang="en-US" sz="1600" dirty="0" err="1">
                <a:latin typeface="Consolas"/>
                <a:cs typeface="Consolas"/>
              </a:rPr>
              <a:t>left,right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if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endParaRPr lang="es-ES" sz="1600" b="1" dirty="0">
              <a:latin typeface="Consolas"/>
              <a:cs typeface="Consolas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002291"/>
              </p:ext>
            </p:extLst>
          </p:nvPr>
        </p:nvGraphicFramePr>
        <p:xfrm>
          <a:off x="5294202" y="3797109"/>
          <a:ext cx="182552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382"/>
                <a:gridCol w="456382"/>
                <a:gridCol w="456382"/>
                <a:gridCol w="4563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2" name="Rectángulo 11"/>
          <p:cNvSpPr/>
          <p:nvPr/>
        </p:nvSpPr>
        <p:spPr>
          <a:xfrm>
            <a:off x="484911" y="3585201"/>
            <a:ext cx="4656891" cy="264617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60175"/>
              </p:ext>
            </p:extLst>
          </p:nvPr>
        </p:nvGraphicFramePr>
        <p:xfrm>
          <a:off x="5294202" y="3065589"/>
          <a:ext cx="37209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718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Mergesort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" y="1010234"/>
            <a:ext cx="4656890" cy="28931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 smtClean="0">
                <a:latin typeface="Consolas"/>
                <a:cs typeface="Consolas"/>
              </a:rPr>
              <a:t>function</a:t>
            </a:r>
            <a:r>
              <a:rPr lang="es-ES" sz="1600" dirty="0" smtClean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mergesort</a:t>
            </a:r>
            <a:r>
              <a:rPr lang="es-ES" sz="1600" dirty="0">
                <a:latin typeface="Consolas"/>
                <a:cs typeface="Consolas"/>
              </a:rPr>
              <a:t>(s)</a:t>
            </a:r>
          </a:p>
          <a:p>
            <a:r>
              <a:rPr lang="es-ES" sz="1600" dirty="0" smtClean="0">
                <a:latin typeface="Consolas"/>
                <a:cs typeface="Consolas"/>
              </a:rPr>
              <a:t>	</a:t>
            </a:r>
            <a:r>
              <a:rPr lang="es-ES" sz="1600" dirty="0" err="1" smtClean="0">
                <a:latin typeface="Consolas"/>
                <a:cs typeface="Consolas"/>
              </a:rPr>
              <a:t>sl</a:t>
            </a:r>
            <a:r>
              <a:rPr lang="es-ES" sz="1600" dirty="0" smtClean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← </a:t>
            </a:r>
            <a:r>
              <a:rPr lang="es-ES" sz="1600" dirty="0" err="1">
                <a:latin typeface="Consolas"/>
                <a:cs typeface="Consolas"/>
              </a:rPr>
              <a:t>length</a:t>
            </a:r>
            <a:r>
              <a:rPr lang="es-ES" sz="1600" dirty="0">
                <a:latin typeface="Consolas"/>
                <a:cs typeface="Consolas"/>
              </a:rPr>
              <a:t>(s)</a:t>
            </a:r>
          </a:p>
          <a:p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if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sl</a:t>
            </a:r>
            <a:r>
              <a:rPr lang="en-US" sz="1600" dirty="0">
                <a:latin typeface="Consolas"/>
                <a:cs typeface="Consolas"/>
              </a:rPr>
              <a:t> ≤ 1  </a:t>
            </a:r>
            <a:r>
              <a:rPr lang="en-US" sz="1600" b="1" dirty="0">
                <a:latin typeface="Consolas"/>
                <a:cs typeface="Consolas"/>
              </a:rPr>
              <a:t>then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return </a:t>
            </a:r>
            <a:r>
              <a:rPr lang="en-US" sz="1600" dirty="0">
                <a:latin typeface="Consolas"/>
                <a:cs typeface="Consolas"/>
              </a:rPr>
              <a:t>s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b="1" dirty="0" smtClean="0">
                <a:latin typeface="Consolas"/>
                <a:cs typeface="Consolas"/>
              </a:rPr>
              <a:t>	else</a:t>
            </a:r>
            <a:endParaRPr lang="en-US" sz="1600" b="1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		mid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smtClean="0">
                <a:latin typeface="Consolas"/>
                <a:cs typeface="Consolas"/>
              </a:rPr>
              <a:t>floor(</a:t>
            </a:r>
            <a:r>
              <a:rPr lang="en-US" sz="1600" dirty="0" err="1" smtClean="0">
                <a:latin typeface="Consolas"/>
                <a:cs typeface="Consolas"/>
              </a:rPr>
              <a:t>sl</a:t>
            </a:r>
            <a:r>
              <a:rPr lang="en-US" sz="1600" dirty="0" smtClean="0">
                <a:latin typeface="Consolas"/>
                <a:cs typeface="Consolas"/>
              </a:rPr>
              <a:t>/2)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		left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mergesort</a:t>
            </a:r>
            <a:r>
              <a:rPr lang="en-US" sz="1600" dirty="0">
                <a:latin typeface="Consolas"/>
                <a:cs typeface="Consolas"/>
              </a:rPr>
              <a:t>(s[0...</a:t>
            </a:r>
            <a:r>
              <a:rPr lang="en-US" sz="1600" dirty="0" smtClean="0">
                <a:latin typeface="Consolas"/>
                <a:cs typeface="Consolas"/>
              </a:rPr>
              <a:t>mid-1)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right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mergesort</a:t>
            </a:r>
            <a:r>
              <a:rPr lang="en-US" sz="1600" dirty="0">
                <a:latin typeface="Consolas"/>
                <a:cs typeface="Consolas"/>
              </a:rPr>
              <a:t>(s[mid...</a:t>
            </a:r>
            <a:r>
              <a:rPr lang="en-US" sz="1600" dirty="0" smtClean="0">
                <a:latin typeface="Consolas"/>
                <a:cs typeface="Consolas"/>
              </a:rPr>
              <a:t>sl-1)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return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merge(</a:t>
            </a:r>
            <a:r>
              <a:rPr lang="en-US" sz="1600" dirty="0" err="1">
                <a:latin typeface="Consolas"/>
                <a:cs typeface="Consolas"/>
              </a:rPr>
              <a:t>left,right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if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endParaRPr lang="es-ES" sz="16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762329"/>
              </p:ext>
            </p:extLst>
          </p:nvPr>
        </p:nvGraphicFramePr>
        <p:xfrm>
          <a:off x="5141802" y="1827167"/>
          <a:ext cx="365105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382"/>
                <a:gridCol w="456382"/>
                <a:gridCol w="456382"/>
                <a:gridCol w="456382"/>
                <a:gridCol w="456382"/>
                <a:gridCol w="456382"/>
                <a:gridCol w="456382"/>
                <a:gridCol w="4563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020525"/>
              </p:ext>
            </p:extLst>
          </p:nvPr>
        </p:nvGraphicFramePr>
        <p:xfrm>
          <a:off x="5189033" y="1010234"/>
          <a:ext cx="37209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" y="2528842"/>
            <a:ext cx="4656891" cy="264617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120203"/>
              </p:ext>
            </p:extLst>
          </p:nvPr>
        </p:nvGraphicFramePr>
        <p:xfrm>
          <a:off x="5888265" y="1010234"/>
          <a:ext cx="37209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484912" y="3050238"/>
            <a:ext cx="4656890" cy="2893100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b="1" dirty="0" err="1" smtClean="0">
                <a:latin typeface="Consolas"/>
                <a:cs typeface="Consolas"/>
              </a:rPr>
              <a:t>function</a:t>
            </a:r>
            <a:r>
              <a:rPr lang="es-ES" sz="1600" dirty="0" smtClean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mergesort</a:t>
            </a:r>
            <a:r>
              <a:rPr lang="es-ES" sz="1600" dirty="0">
                <a:latin typeface="Consolas"/>
                <a:cs typeface="Consolas"/>
              </a:rPr>
              <a:t>(s)</a:t>
            </a:r>
          </a:p>
          <a:p>
            <a:r>
              <a:rPr lang="es-ES" sz="1600" dirty="0" smtClean="0">
                <a:latin typeface="Consolas"/>
                <a:cs typeface="Consolas"/>
              </a:rPr>
              <a:t>	</a:t>
            </a:r>
            <a:r>
              <a:rPr lang="es-ES" sz="1600" dirty="0" err="1" smtClean="0">
                <a:latin typeface="Consolas"/>
                <a:cs typeface="Consolas"/>
              </a:rPr>
              <a:t>sl</a:t>
            </a:r>
            <a:r>
              <a:rPr lang="es-ES" sz="1600" dirty="0" smtClean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← </a:t>
            </a:r>
            <a:r>
              <a:rPr lang="es-ES" sz="1600" dirty="0" err="1">
                <a:latin typeface="Consolas"/>
                <a:cs typeface="Consolas"/>
              </a:rPr>
              <a:t>length</a:t>
            </a:r>
            <a:r>
              <a:rPr lang="es-ES" sz="1600" dirty="0">
                <a:latin typeface="Consolas"/>
                <a:cs typeface="Consolas"/>
              </a:rPr>
              <a:t>(s)</a:t>
            </a:r>
          </a:p>
          <a:p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if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sl</a:t>
            </a:r>
            <a:r>
              <a:rPr lang="en-US" sz="1600" dirty="0">
                <a:latin typeface="Consolas"/>
                <a:cs typeface="Consolas"/>
              </a:rPr>
              <a:t> ≤ 1  </a:t>
            </a:r>
            <a:r>
              <a:rPr lang="en-US" sz="1600" b="1" dirty="0">
                <a:latin typeface="Consolas"/>
                <a:cs typeface="Consolas"/>
              </a:rPr>
              <a:t>then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return </a:t>
            </a:r>
            <a:r>
              <a:rPr lang="en-US" sz="1600" dirty="0">
                <a:latin typeface="Consolas"/>
                <a:cs typeface="Consolas"/>
              </a:rPr>
              <a:t>s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b="1" dirty="0" smtClean="0">
                <a:latin typeface="Consolas"/>
                <a:cs typeface="Consolas"/>
              </a:rPr>
              <a:t>	else</a:t>
            </a:r>
            <a:endParaRPr lang="en-US" sz="1600" b="1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		mid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smtClean="0">
                <a:latin typeface="Consolas"/>
                <a:cs typeface="Consolas"/>
              </a:rPr>
              <a:t>floor(</a:t>
            </a:r>
            <a:r>
              <a:rPr lang="en-US" sz="1600" dirty="0" err="1" smtClean="0">
                <a:latin typeface="Consolas"/>
                <a:cs typeface="Consolas"/>
              </a:rPr>
              <a:t>sl</a:t>
            </a:r>
            <a:r>
              <a:rPr lang="en-US" sz="1600" dirty="0" smtClean="0">
                <a:latin typeface="Consolas"/>
                <a:cs typeface="Consolas"/>
              </a:rPr>
              <a:t>/2)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		left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mergesort</a:t>
            </a:r>
            <a:r>
              <a:rPr lang="en-US" sz="1600" dirty="0">
                <a:latin typeface="Consolas"/>
                <a:cs typeface="Consolas"/>
              </a:rPr>
              <a:t>(s[0...</a:t>
            </a:r>
            <a:r>
              <a:rPr lang="en-US" sz="1600" dirty="0" smtClean="0">
                <a:latin typeface="Consolas"/>
                <a:cs typeface="Consolas"/>
              </a:rPr>
              <a:t>mid-1)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right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mergesort</a:t>
            </a:r>
            <a:r>
              <a:rPr lang="en-US" sz="1600" dirty="0">
                <a:latin typeface="Consolas"/>
                <a:cs typeface="Consolas"/>
              </a:rPr>
              <a:t>(s[mid...</a:t>
            </a:r>
            <a:r>
              <a:rPr lang="en-US" sz="1600" dirty="0" smtClean="0">
                <a:latin typeface="Consolas"/>
                <a:cs typeface="Consolas"/>
              </a:rPr>
              <a:t>sl-1)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return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merge(</a:t>
            </a:r>
            <a:r>
              <a:rPr lang="en-US" sz="1600" dirty="0" err="1">
                <a:latin typeface="Consolas"/>
                <a:cs typeface="Consolas"/>
              </a:rPr>
              <a:t>left,right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if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endParaRPr lang="es-ES" sz="1600" b="1" dirty="0">
              <a:latin typeface="Consolas"/>
              <a:cs typeface="Consolas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820306"/>
              </p:ext>
            </p:extLst>
          </p:nvPr>
        </p:nvGraphicFramePr>
        <p:xfrm>
          <a:off x="5294202" y="3797109"/>
          <a:ext cx="182552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382"/>
                <a:gridCol w="456382"/>
                <a:gridCol w="456382"/>
                <a:gridCol w="4563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2" name="Rectángulo 11"/>
          <p:cNvSpPr/>
          <p:nvPr/>
        </p:nvSpPr>
        <p:spPr>
          <a:xfrm>
            <a:off x="484911" y="4326123"/>
            <a:ext cx="4656891" cy="264617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35128"/>
              </p:ext>
            </p:extLst>
          </p:nvPr>
        </p:nvGraphicFramePr>
        <p:xfrm>
          <a:off x="5294202" y="3065589"/>
          <a:ext cx="37209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852826"/>
              </p:ext>
            </p:extLst>
          </p:nvPr>
        </p:nvGraphicFramePr>
        <p:xfrm>
          <a:off x="5888265" y="3067879"/>
          <a:ext cx="37209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435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Mergesort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" y="1010234"/>
            <a:ext cx="4656890" cy="28931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 smtClean="0">
                <a:latin typeface="Consolas"/>
                <a:cs typeface="Consolas"/>
              </a:rPr>
              <a:t>function</a:t>
            </a:r>
            <a:r>
              <a:rPr lang="es-ES" sz="1600" dirty="0" smtClean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mergesort</a:t>
            </a:r>
            <a:r>
              <a:rPr lang="es-ES" sz="1600" dirty="0">
                <a:latin typeface="Consolas"/>
                <a:cs typeface="Consolas"/>
              </a:rPr>
              <a:t>(s)</a:t>
            </a:r>
          </a:p>
          <a:p>
            <a:r>
              <a:rPr lang="es-ES" sz="1600" dirty="0" smtClean="0">
                <a:latin typeface="Consolas"/>
                <a:cs typeface="Consolas"/>
              </a:rPr>
              <a:t>	</a:t>
            </a:r>
            <a:r>
              <a:rPr lang="es-ES" sz="1600" dirty="0" err="1" smtClean="0">
                <a:latin typeface="Consolas"/>
                <a:cs typeface="Consolas"/>
              </a:rPr>
              <a:t>sl</a:t>
            </a:r>
            <a:r>
              <a:rPr lang="es-ES" sz="1600" dirty="0" smtClean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← </a:t>
            </a:r>
            <a:r>
              <a:rPr lang="es-ES" sz="1600" dirty="0" err="1">
                <a:latin typeface="Consolas"/>
                <a:cs typeface="Consolas"/>
              </a:rPr>
              <a:t>length</a:t>
            </a:r>
            <a:r>
              <a:rPr lang="es-ES" sz="1600" dirty="0">
                <a:latin typeface="Consolas"/>
                <a:cs typeface="Consolas"/>
              </a:rPr>
              <a:t>(s)</a:t>
            </a:r>
          </a:p>
          <a:p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if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sl</a:t>
            </a:r>
            <a:r>
              <a:rPr lang="en-US" sz="1600" dirty="0">
                <a:latin typeface="Consolas"/>
                <a:cs typeface="Consolas"/>
              </a:rPr>
              <a:t> ≤ 1  </a:t>
            </a:r>
            <a:r>
              <a:rPr lang="en-US" sz="1600" b="1" dirty="0">
                <a:latin typeface="Consolas"/>
                <a:cs typeface="Consolas"/>
              </a:rPr>
              <a:t>then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return </a:t>
            </a:r>
            <a:r>
              <a:rPr lang="en-US" sz="1600" dirty="0">
                <a:latin typeface="Consolas"/>
                <a:cs typeface="Consolas"/>
              </a:rPr>
              <a:t>s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b="1" dirty="0" smtClean="0">
                <a:latin typeface="Consolas"/>
                <a:cs typeface="Consolas"/>
              </a:rPr>
              <a:t>	else</a:t>
            </a:r>
            <a:endParaRPr lang="en-US" sz="1600" b="1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		mid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smtClean="0">
                <a:latin typeface="Consolas"/>
                <a:cs typeface="Consolas"/>
              </a:rPr>
              <a:t>floor(</a:t>
            </a:r>
            <a:r>
              <a:rPr lang="en-US" sz="1600" dirty="0" err="1" smtClean="0">
                <a:latin typeface="Consolas"/>
                <a:cs typeface="Consolas"/>
              </a:rPr>
              <a:t>sl</a:t>
            </a:r>
            <a:r>
              <a:rPr lang="en-US" sz="1600" dirty="0" smtClean="0">
                <a:latin typeface="Consolas"/>
                <a:cs typeface="Consolas"/>
              </a:rPr>
              <a:t>/2)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		left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mergesort</a:t>
            </a:r>
            <a:r>
              <a:rPr lang="en-US" sz="1600" dirty="0">
                <a:latin typeface="Consolas"/>
                <a:cs typeface="Consolas"/>
              </a:rPr>
              <a:t>(s[0...</a:t>
            </a:r>
            <a:r>
              <a:rPr lang="en-US" sz="1600" dirty="0" smtClean="0">
                <a:latin typeface="Consolas"/>
                <a:cs typeface="Consolas"/>
              </a:rPr>
              <a:t>mid-1)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right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mergesort</a:t>
            </a:r>
            <a:r>
              <a:rPr lang="en-US" sz="1600" dirty="0">
                <a:latin typeface="Consolas"/>
                <a:cs typeface="Consolas"/>
              </a:rPr>
              <a:t>(s[mid...</a:t>
            </a:r>
            <a:r>
              <a:rPr lang="en-US" sz="1600" dirty="0" smtClean="0">
                <a:latin typeface="Consolas"/>
                <a:cs typeface="Consolas"/>
              </a:rPr>
              <a:t>sl-1)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return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merge(</a:t>
            </a:r>
            <a:r>
              <a:rPr lang="en-US" sz="1600" dirty="0" err="1">
                <a:latin typeface="Consolas"/>
                <a:cs typeface="Consolas"/>
              </a:rPr>
              <a:t>left,right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if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endParaRPr lang="es-ES" sz="16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362256"/>
              </p:ext>
            </p:extLst>
          </p:nvPr>
        </p:nvGraphicFramePr>
        <p:xfrm>
          <a:off x="5141802" y="1827167"/>
          <a:ext cx="365105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382"/>
                <a:gridCol w="456382"/>
                <a:gridCol w="456382"/>
                <a:gridCol w="456382"/>
                <a:gridCol w="456382"/>
                <a:gridCol w="456382"/>
                <a:gridCol w="456382"/>
                <a:gridCol w="4563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52794"/>
              </p:ext>
            </p:extLst>
          </p:nvPr>
        </p:nvGraphicFramePr>
        <p:xfrm>
          <a:off x="5189033" y="1010234"/>
          <a:ext cx="37209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" y="2528842"/>
            <a:ext cx="4656891" cy="264617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858271"/>
              </p:ext>
            </p:extLst>
          </p:nvPr>
        </p:nvGraphicFramePr>
        <p:xfrm>
          <a:off x="5888265" y="1010234"/>
          <a:ext cx="37209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484912" y="3050238"/>
            <a:ext cx="4656890" cy="2893100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b="1" dirty="0" err="1" smtClean="0">
                <a:latin typeface="Consolas"/>
                <a:cs typeface="Consolas"/>
              </a:rPr>
              <a:t>function</a:t>
            </a:r>
            <a:r>
              <a:rPr lang="es-ES" sz="1600" dirty="0" smtClean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mergesort</a:t>
            </a:r>
            <a:r>
              <a:rPr lang="es-ES" sz="1600" dirty="0">
                <a:latin typeface="Consolas"/>
                <a:cs typeface="Consolas"/>
              </a:rPr>
              <a:t>(s)</a:t>
            </a:r>
          </a:p>
          <a:p>
            <a:r>
              <a:rPr lang="es-ES" sz="1600" dirty="0" smtClean="0">
                <a:latin typeface="Consolas"/>
                <a:cs typeface="Consolas"/>
              </a:rPr>
              <a:t>	</a:t>
            </a:r>
            <a:r>
              <a:rPr lang="es-ES" sz="1600" dirty="0" err="1" smtClean="0">
                <a:latin typeface="Consolas"/>
                <a:cs typeface="Consolas"/>
              </a:rPr>
              <a:t>sl</a:t>
            </a:r>
            <a:r>
              <a:rPr lang="es-ES" sz="1600" dirty="0" smtClean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← </a:t>
            </a:r>
            <a:r>
              <a:rPr lang="es-ES" sz="1600" dirty="0" err="1">
                <a:latin typeface="Consolas"/>
                <a:cs typeface="Consolas"/>
              </a:rPr>
              <a:t>length</a:t>
            </a:r>
            <a:r>
              <a:rPr lang="es-ES" sz="1600" dirty="0">
                <a:latin typeface="Consolas"/>
                <a:cs typeface="Consolas"/>
              </a:rPr>
              <a:t>(s)</a:t>
            </a:r>
          </a:p>
          <a:p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if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sl</a:t>
            </a:r>
            <a:r>
              <a:rPr lang="en-US" sz="1600" dirty="0">
                <a:latin typeface="Consolas"/>
                <a:cs typeface="Consolas"/>
              </a:rPr>
              <a:t> ≤ 1  </a:t>
            </a:r>
            <a:r>
              <a:rPr lang="en-US" sz="1600" b="1" dirty="0">
                <a:latin typeface="Consolas"/>
                <a:cs typeface="Consolas"/>
              </a:rPr>
              <a:t>then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return </a:t>
            </a:r>
            <a:r>
              <a:rPr lang="en-US" sz="1600" dirty="0">
                <a:latin typeface="Consolas"/>
                <a:cs typeface="Consolas"/>
              </a:rPr>
              <a:t>s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b="1" dirty="0" smtClean="0">
                <a:latin typeface="Consolas"/>
                <a:cs typeface="Consolas"/>
              </a:rPr>
              <a:t>	else</a:t>
            </a:r>
            <a:endParaRPr lang="en-US" sz="1600" b="1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		mid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smtClean="0">
                <a:latin typeface="Consolas"/>
                <a:cs typeface="Consolas"/>
              </a:rPr>
              <a:t>floor(</a:t>
            </a:r>
            <a:r>
              <a:rPr lang="en-US" sz="1600" dirty="0" err="1" smtClean="0">
                <a:latin typeface="Consolas"/>
                <a:cs typeface="Consolas"/>
              </a:rPr>
              <a:t>sl</a:t>
            </a:r>
            <a:r>
              <a:rPr lang="en-US" sz="1600" dirty="0" smtClean="0">
                <a:latin typeface="Consolas"/>
                <a:cs typeface="Consolas"/>
              </a:rPr>
              <a:t>/2)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		left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mergesort</a:t>
            </a:r>
            <a:r>
              <a:rPr lang="en-US" sz="1600" dirty="0">
                <a:latin typeface="Consolas"/>
                <a:cs typeface="Consolas"/>
              </a:rPr>
              <a:t>(s[0...</a:t>
            </a:r>
            <a:r>
              <a:rPr lang="en-US" sz="1600" dirty="0" smtClean="0">
                <a:latin typeface="Consolas"/>
                <a:cs typeface="Consolas"/>
              </a:rPr>
              <a:t>mid-1)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right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mergesort</a:t>
            </a:r>
            <a:r>
              <a:rPr lang="en-US" sz="1600" dirty="0">
                <a:latin typeface="Consolas"/>
                <a:cs typeface="Consolas"/>
              </a:rPr>
              <a:t>(s[mid...</a:t>
            </a:r>
            <a:r>
              <a:rPr lang="en-US" sz="1600" dirty="0" smtClean="0">
                <a:latin typeface="Consolas"/>
                <a:cs typeface="Consolas"/>
              </a:rPr>
              <a:t>sl-1)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return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merge(</a:t>
            </a:r>
            <a:r>
              <a:rPr lang="en-US" sz="1600" dirty="0" err="1">
                <a:latin typeface="Consolas"/>
                <a:cs typeface="Consolas"/>
              </a:rPr>
              <a:t>left,right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if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endParaRPr lang="es-ES" sz="1600" b="1" dirty="0">
              <a:latin typeface="Consolas"/>
              <a:cs typeface="Consolas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966568"/>
              </p:ext>
            </p:extLst>
          </p:nvPr>
        </p:nvGraphicFramePr>
        <p:xfrm>
          <a:off x="5294202" y="3797109"/>
          <a:ext cx="182552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382"/>
                <a:gridCol w="456382"/>
                <a:gridCol w="456382"/>
                <a:gridCol w="4563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2" name="Rectángulo 11"/>
          <p:cNvSpPr/>
          <p:nvPr/>
        </p:nvSpPr>
        <p:spPr>
          <a:xfrm>
            <a:off x="484911" y="4555456"/>
            <a:ext cx="4656891" cy="264617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984135"/>
              </p:ext>
            </p:extLst>
          </p:nvPr>
        </p:nvGraphicFramePr>
        <p:xfrm>
          <a:off x="5294202" y="3065589"/>
          <a:ext cx="37209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417495"/>
              </p:ext>
            </p:extLst>
          </p:nvPr>
        </p:nvGraphicFramePr>
        <p:xfrm>
          <a:off x="5888265" y="3067879"/>
          <a:ext cx="37209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5" name="Rectángulo 14"/>
          <p:cNvSpPr/>
          <p:nvPr/>
        </p:nvSpPr>
        <p:spPr>
          <a:xfrm>
            <a:off x="5201970" y="3733637"/>
            <a:ext cx="1058385" cy="769870"/>
          </a:xfrm>
          <a:prstGeom prst="rect">
            <a:avLst/>
          </a:prstGeom>
          <a:ln w="28575" cmpd="sng">
            <a:solidFill>
              <a:srgbClr val="FF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2711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" y="83892"/>
            <a:ext cx="3844135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014611"/>
              </p:ext>
            </p:extLst>
          </p:nvPr>
        </p:nvGraphicFramePr>
        <p:xfrm>
          <a:off x="4256525" y="770724"/>
          <a:ext cx="32268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14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17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9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995094"/>
              </p:ext>
            </p:extLst>
          </p:nvPr>
        </p:nvGraphicFramePr>
        <p:xfrm>
          <a:off x="4303756" y="83892"/>
          <a:ext cx="37209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8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" y="1232040"/>
            <a:ext cx="3844135" cy="186304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90518"/>
              </p:ext>
            </p:extLst>
          </p:nvPr>
        </p:nvGraphicFramePr>
        <p:xfrm>
          <a:off x="5002988" y="83892"/>
          <a:ext cx="37209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484912" y="1579576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493070"/>
              </p:ext>
            </p:extLst>
          </p:nvPr>
        </p:nvGraphicFramePr>
        <p:xfrm>
          <a:off x="4462314" y="2309439"/>
          <a:ext cx="16336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139548"/>
              </p:ext>
            </p:extLst>
          </p:nvPr>
        </p:nvGraphicFramePr>
        <p:xfrm>
          <a:off x="4462314" y="1577919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479073"/>
              </p:ext>
            </p:extLst>
          </p:nvPr>
        </p:nvGraphicFramePr>
        <p:xfrm>
          <a:off x="5056377" y="1580209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6" name="Rectángulo 15"/>
          <p:cNvSpPr/>
          <p:nvPr/>
        </p:nvSpPr>
        <p:spPr>
          <a:xfrm>
            <a:off x="484911" y="2749425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/>
          <p:cNvSpPr/>
          <p:nvPr/>
        </p:nvSpPr>
        <p:spPr>
          <a:xfrm>
            <a:off x="4462314" y="2207549"/>
            <a:ext cx="782039" cy="843569"/>
          </a:xfrm>
          <a:prstGeom prst="rect">
            <a:avLst/>
          </a:prstGeom>
          <a:ln w="28575" cmpd="sng">
            <a:solidFill>
              <a:srgbClr val="FF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34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" y="83892"/>
            <a:ext cx="3844135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233885"/>
              </p:ext>
            </p:extLst>
          </p:nvPr>
        </p:nvGraphicFramePr>
        <p:xfrm>
          <a:off x="4256525" y="770724"/>
          <a:ext cx="32268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14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17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9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317374"/>
              </p:ext>
            </p:extLst>
          </p:nvPr>
        </p:nvGraphicFramePr>
        <p:xfrm>
          <a:off x="4303756" y="83892"/>
          <a:ext cx="37209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8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" y="1232040"/>
            <a:ext cx="3844135" cy="186304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478654"/>
              </p:ext>
            </p:extLst>
          </p:nvPr>
        </p:nvGraphicFramePr>
        <p:xfrm>
          <a:off x="5002988" y="83892"/>
          <a:ext cx="37209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484912" y="1579576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904196"/>
              </p:ext>
            </p:extLst>
          </p:nvPr>
        </p:nvGraphicFramePr>
        <p:xfrm>
          <a:off x="4462314" y="2309439"/>
          <a:ext cx="16336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20650"/>
              </p:ext>
            </p:extLst>
          </p:nvPr>
        </p:nvGraphicFramePr>
        <p:xfrm>
          <a:off x="4462314" y="1577919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022364"/>
              </p:ext>
            </p:extLst>
          </p:nvPr>
        </p:nvGraphicFramePr>
        <p:xfrm>
          <a:off x="5056377" y="1580209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6" name="Rectángulo 15"/>
          <p:cNvSpPr/>
          <p:nvPr/>
        </p:nvSpPr>
        <p:spPr>
          <a:xfrm>
            <a:off x="484911" y="2749425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919734" y="3102661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149899"/>
              </p:ext>
            </p:extLst>
          </p:nvPr>
        </p:nvGraphicFramePr>
        <p:xfrm>
          <a:off x="4834404" y="3789414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562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" y="83892"/>
            <a:ext cx="3844135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611540"/>
              </p:ext>
            </p:extLst>
          </p:nvPr>
        </p:nvGraphicFramePr>
        <p:xfrm>
          <a:off x="4256525" y="770724"/>
          <a:ext cx="32268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14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17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9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526627"/>
              </p:ext>
            </p:extLst>
          </p:nvPr>
        </p:nvGraphicFramePr>
        <p:xfrm>
          <a:off x="4303756" y="83892"/>
          <a:ext cx="37209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8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" y="1232040"/>
            <a:ext cx="3844135" cy="186304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560041"/>
              </p:ext>
            </p:extLst>
          </p:nvPr>
        </p:nvGraphicFramePr>
        <p:xfrm>
          <a:off x="5002988" y="83892"/>
          <a:ext cx="37209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484912" y="1579576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22444"/>
              </p:ext>
            </p:extLst>
          </p:nvPr>
        </p:nvGraphicFramePr>
        <p:xfrm>
          <a:off x="4462314" y="2309439"/>
          <a:ext cx="16336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271084"/>
              </p:ext>
            </p:extLst>
          </p:nvPr>
        </p:nvGraphicFramePr>
        <p:xfrm>
          <a:off x="4462314" y="1577919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331394"/>
              </p:ext>
            </p:extLst>
          </p:nvPr>
        </p:nvGraphicFramePr>
        <p:xfrm>
          <a:off x="5056377" y="1580209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6" name="Rectángulo 15"/>
          <p:cNvSpPr/>
          <p:nvPr/>
        </p:nvSpPr>
        <p:spPr>
          <a:xfrm>
            <a:off x="484911" y="2749425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919734" y="3102661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880212"/>
              </p:ext>
            </p:extLst>
          </p:nvPr>
        </p:nvGraphicFramePr>
        <p:xfrm>
          <a:off x="4834404" y="3789414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5" name="Rectángulo 14"/>
          <p:cNvSpPr/>
          <p:nvPr/>
        </p:nvSpPr>
        <p:spPr>
          <a:xfrm>
            <a:off x="919734" y="3365002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991048"/>
              </p:ext>
            </p:extLst>
          </p:nvPr>
        </p:nvGraphicFramePr>
        <p:xfrm>
          <a:off x="4816943" y="3138458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21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" y="83892"/>
            <a:ext cx="3844135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800897"/>
              </p:ext>
            </p:extLst>
          </p:nvPr>
        </p:nvGraphicFramePr>
        <p:xfrm>
          <a:off x="4256525" y="770724"/>
          <a:ext cx="32268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14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17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9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536593"/>
              </p:ext>
            </p:extLst>
          </p:nvPr>
        </p:nvGraphicFramePr>
        <p:xfrm>
          <a:off x="4303756" y="83892"/>
          <a:ext cx="37209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8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" y="1232040"/>
            <a:ext cx="3844135" cy="186304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724849"/>
              </p:ext>
            </p:extLst>
          </p:nvPr>
        </p:nvGraphicFramePr>
        <p:xfrm>
          <a:off x="5002988" y="83892"/>
          <a:ext cx="37209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484912" y="1579576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888294"/>
              </p:ext>
            </p:extLst>
          </p:nvPr>
        </p:nvGraphicFramePr>
        <p:xfrm>
          <a:off x="4462314" y="2309439"/>
          <a:ext cx="16336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927705"/>
              </p:ext>
            </p:extLst>
          </p:nvPr>
        </p:nvGraphicFramePr>
        <p:xfrm>
          <a:off x="4462314" y="1577919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976349"/>
              </p:ext>
            </p:extLst>
          </p:nvPr>
        </p:nvGraphicFramePr>
        <p:xfrm>
          <a:off x="5056377" y="1580209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6" name="Rectángulo 15"/>
          <p:cNvSpPr/>
          <p:nvPr/>
        </p:nvSpPr>
        <p:spPr>
          <a:xfrm>
            <a:off x="484911" y="2749425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919734" y="3102661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115002"/>
              </p:ext>
            </p:extLst>
          </p:nvPr>
        </p:nvGraphicFramePr>
        <p:xfrm>
          <a:off x="4834404" y="3789414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5" name="Rectángulo 14"/>
          <p:cNvSpPr/>
          <p:nvPr/>
        </p:nvSpPr>
        <p:spPr>
          <a:xfrm>
            <a:off x="919734" y="3544294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641917"/>
              </p:ext>
            </p:extLst>
          </p:nvPr>
        </p:nvGraphicFramePr>
        <p:xfrm>
          <a:off x="4816943" y="3138458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76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Why </a:t>
            </a:r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Mergesort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?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4" name="Conector recto 3"/>
          <p:cNvCxnSpPr/>
          <p:nvPr/>
        </p:nvCxnSpPr>
        <p:spPr>
          <a:xfrm flipV="1">
            <a:off x="2204969" y="1552418"/>
            <a:ext cx="4515772" cy="176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>
            <a:off x="2204969" y="1570060"/>
            <a:ext cx="0" cy="4763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6720741" y="1570060"/>
            <a:ext cx="0" cy="4763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123477" y="2186002"/>
            <a:ext cx="4268817" cy="461665"/>
          </a:xfrm>
          <a:prstGeom prst="rect">
            <a:avLst/>
          </a:prstGeom>
          <a:solidFill>
            <a:srgbClr val="DDD9C3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latin typeface="Arial Narrow"/>
                <a:cs typeface="Arial Narrow"/>
              </a:rPr>
              <a:t>Comparison Sorts</a:t>
            </a:r>
            <a:endParaRPr lang="en-GB" sz="2400" b="1" dirty="0">
              <a:latin typeface="Arial Narrow"/>
              <a:cs typeface="Arial Narrow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798006" y="2187499"/>
            <a:ext cx="4268817" cy="461665"/>
          </a:xfrm>
          <a:prstGeom prst="rect">
            <a:avLst/>
          </a:prstGeom>
          <a:solidFill>
            <a:srgbClr val="DDD9C3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smtClean="0">
                <a:latin typeface="Arial Narrow"/>
                <a:cs typeface="Arial Narrow"/>
              </a:rPr>
              <a:t>Non-comparison Sorts</a:t>
            </a:r>
            <a:endParaRPr lang="en-GB" sz="2400" b="1">
              <a:latin typeface="Arial Narrow"/>
              <a:cs typeface="Arial Narrow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23477" y="2649164"/>
            <a:ext cx="4268817" cy="1631216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000" dirty="0">
                <a:latin typeface="Arial Narrow"/>
                <a:cs typeface="Arial Narrow"/>
              </a:rPr>
              <a:t>They sort by making </a:t>
            </a:r>
            <a:r>
              <a:rPr lang="en-GB" sz="20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comparison</a:t>
            </a:r>
            <a:r>
              <a:rPr lang="en-GB" sz="2000" dirty="0" smtClean="0">
                <a:solidFill>
                  <a:srgbClr val="FF0000"/>
                </a:solidFill>
                <a:latin typeface="Arial Narrow"/>
                <a:cs typeface="Arial Narrow"/>
              </a:rPr>
              <a:t>s</a:t>
            </a:r>
            <a:r>
              <a:rPr lang="en-GB" sz="2000" dirty="0" smtClean="0">
                <a:latin typeface="Arial Narrow"/>
                <a:cs typeface="Arial Narrow"/>
              </a:rPr>
              <a:t> between pairs of elements</a:t>
            </a:r>
          </a:p>
          <a:p>
            <a:pPr marL="285750" indent="-285750">
              <a:buFont typeface="Arial"/>
              <a:buChar char="•"/>
            </a:pPr>
            <a:r>
              <a:rPr lang="en-GB" sz="2000" dirty="0">
                <a:latin typeface="Arial Narrow"/>
                <a:cs typeface="Arial Narrow"/>
              </a:rPr>
              <a:t>They work with </a:t>
            </a:r>
            <a:r>
              <a:rPr lang="en-GB" sz="2000" b="1" dirty="0">
                <a:solidFill>
                  <a:srgbClr val="FF0000"/>
                </a:solidFill>
                <a:latin typeface="Arial Narrow"/>
                <a:cs typeface="Arial Narrow"/>
              </a:rPr>
              <a:t>general data</a:t>
            </a:r>
          </a:p>
          <a:p>
            <a:pPr marL="285750" indent="-285750">
              <a:buFont typeface="Arial"/>
              <a:buChar char="•"/>
            </a:pPr>
            <a:r>
              <a:rPr lang="en-GB" sz="2000" dirty="0" smtClean="0">
                <a:latin typeface="Arial Narrow"/>
                <a:cs typeface="Arial Narrow"/>
              </a:rPr>
              <a:t>Their worst-case performance cannot be better than </a:t>
            </a:r>
            <a:r>
              <a:rPr lang="en-GB" sz="2000" b="1" dirty="0">
                <a:solidFill>
                  <a:srgbClr val="FF0000"/>
                </a:solidFill>
                <a:latin typeface="Lucida Grande"/>
                <a:ea typeface="Lucida Grande"/>
                <a:cs typeface="Lucida Grande"/>
              </a:rPr>
              <a:t>O</a:t>
            </a:r>
            <a:r>
              <a:rPr lang="en-GB" sz="20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(N log N)</a:t>
            </a:r>
            <a:endParaRPr lang="en-GB" sz="2000" b="1" dirty="0">
              <a:solidFill>
                <a:srgbClr val="FF0000"/>
              </a:solidFill>
              <a:latin typeface="Arial Narrow"/>
              <a:cs typeface="Arial Narrow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798005" y="2649164"/>
            <a:ext cx="4268817" cy="1631216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000" dirty="0" smtClean="0">
                <a:latin typeface="Arial Narrow"/>
                <a:cs typeface="Arial Narrow"/>
              </a:rPr>
              <a:t>T</a:t>
            </a:r>
            <a:r>
              <a:rPr lang="en-GB" sz="2000" dirty="0" smtClean="0">
                <a:solidFill>
                  <a:srgbClr val="000000"/>
                </a:solidFill>
                <a:latin typeface="Arial Narrow"/>
                <a:cs typeface="Arial Narrow"/>
              </a:rPr>
              <a:t>hey</a:t>
            </a:r>
            <a:r>
              <a:rPr lang="en-GB" sz="2000" dirty="0" smtClean="0">
                <a:latin typeface="Arial Narrow"/>
                <a:cs typeface="Arial Narrow"/>
              </a:rPr>
              <a:t> DO NOT make </a:t>
            </a:r>
            <a:r>
              <a:rPr lang="en-GB" sz="20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comparison</a:t>
            </a:r>
            <a:r>
              <a:rPr lang="en-GB" sz="2000" dirty="0" smtClean="0">
                <a:solidFill>
                  <a:srgbClr val="FF0000"/>
                </a:solidFill>
                <a:latin typeface="Arial Narrow"/>
                <a:cs typeface="Arial Narrow"/>
              </a:rPr>
              <a:t>s</a:t>
            </a:r>
          </a:p>
          <a:p>
            <a:pPr marL="285750" indent="-285750">
              <a:buFont typeface="Arial"/>
              <a:buChar char="•"/>
            </a:pPr>
            <a:r>
              <a:rPr lang="en-GB" sz="2000" dirty="0">
                <a:latin typeface="Arial Narrow"/>
                <a:cs typeface="Arial Narrow"/>
              </a:rPr>
              <a:t>They work with </a:t>
            </a:r>
            <a:r>
              <a:rPr lang="en-GB" sz="2000" b="1" dirty="0">
                <a:solidFill>
                  <a:srgbClr val="FF0000"/>
                </a:solidFill>
                <a:latin typeface="Arial Narrow"/>
                <a:cs typeface="Arial Narrow"/>
              </a:rPr>
              <a:t>data that meets some criteria </a:t>
            </a:r>
            <a:r>
              <a:rPr lang="en-GB" sz="2000" dirty="0">
                <a:latin typeface="Arial Narrow"/>
                <a:cs typeface="Arial Narrow"/>
              </a:rPr>
              <a:t>(e.g. integers, numbers uniformly distributed in a range, etc.)</a:t>
            </a:r>
          </a:p>
          <a:p>
            <a:pPr marL="285750" indent="-285750">
              <a:buFont typeface="Arial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Arial Narrow"/>
                <a:cs typeface="Arial Narrow"/>
              </a:rPr>
              <a:t>Their worst-case is </a:t>
            </a:r>
            <a:r>
              <a:rPr lang="en-GB" sz="2000" b="1" dirty="0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</a:rPr>
              <a:t>O</a:t>
            </a:r>
            <a:r>
              <a:rPr lang="en-GB" sz="20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(N)</a:t>
            </a:r>
            <a:endParaRPr lang="en-GB" sz="2000" b="1" dirty="0">
              <a:solidFill>
                <a:srgbClr val="FF0000"/>
              </a:solidFill>
              <a:latin typeface="Arial Narrow"/>
              <a:cs typeface="Arial Narrow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3272907" y="1038207"/>
            <a:ext cx="29796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rgbClr val="000000"/>
                </a:solidFill>
                <a:latin typeface="DIN Condensed Bold"/>
                <a:cs typeface="DIN Condensed Bold"/>
              </a:rPr>
              <a:t>SORTING ALGORITHMS</a:t>
            </a:r>
            <a:endParaRPr lang="es-ES" sz="3200" dirty="0">
              <a:solidFill>
                <a:srgbClr val="000000"/>
              </a:solidFill>
              <a:latin typeface="DIN Condensed Bold"/>
              <a:cs typeface="DIN Condensed Bold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23477" y="4600945"/>
            <a:ext cx="40446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000" dirty="0" smtClean="0">
                <a:latin typeface="DIN Condensed Bold"/>
                <a:cs typeface="DIN Condensed Bold"/>
              </a:rPr>
              <a:t>INSERTION SORT         O(n</a:t>
            </a:r>
            <a:r>
              <a:rPr lang="es-ES" sz="2000" baseline="30000" dirty="0" smtClean="0">
                <a:latin typeface="DIN Condensed Bold"/>
                <a:cs typeface="DIN Condensed Bold"/>
              </a:rPr>
              <a:t>2</a:t>
            </a:r>
            <a:r>
              <a:rPr lang="es-ES" sz="2000" dirty="0" smtClean="0">
                <a:latin typeface="DIN Condensed Bold"/>
                <a:cs typeface="DIN Condensed Bold"/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es-ES" sz="2000" dirty="0" smtClean="0">
                <a:latin typeface="DIN Condensed Bold"/>
                <a:cs typeface="DIN Condensed Bold"/>
              </a:rPr>
              <a:t>SELECTION SORT        O</a:t>
            </a:r>
            <a:r>
              <a:rPr lang="es-ES" sz="2000" dirty="0">
                <a:latin typeface="DIN Condensed Bold"/>
                <a:cs typeface="DIN Condensed Bold"/>
              </a:rPr>
              <a:t>(n</a:t>
            </a:r>
            <a:r>
              <a:rPr lang="es-ES" sz="2000" baseline="30000" dirty="0">
                <a:latin typeface="DIN Condensed Bold"/>
                <a:cs typeface="DIN Condensed Bold"/>
              </a:rPr>
              <a:t>2</a:t>
            </a:r>
            <a:r>
              <a:rPr lang="es-ES" sz="2000" dirty="0" smtClean="0">
                <a:latin typeface="DIN Condensed Bold"/>
                <a:cs typeface="DIN Condensed Bold"/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es-ES" sz="2000" dirty="0">
                <a:latin typeface="DIN Condensed Bold"/>
                <a:cs typeface="DIN Condensed Bold"/>
              </a:rPr>
              <a:t>QUICKSORT                O(</a:t>
            </a:r>
            <a:r>
              <a:rPr lang="es-ES" sz="2000" dirty="0" smtClean="0">
                <a:latin typeface="DIN Condensed Bold"/>
                <a:cs typeface="DIN Condensed Bold"/>
              </a:rPr>
              <a:t>n</a:t>
            </a:r>
            <a:r>
              <a:rPr lang="es-ES" sz="2000" baseline="30000" dirty="0" smtClean="0">
                <a:latin typeface="DIN Condensed Bold"/>
                <a:cs typeface="DIN Condensed Bold"/>
              </a:rPr>
              <a:t>2</a:t>
            </a:r>
            <a:r>
              <a:rPr lang="es-ES" sz="2000" dirty="0" smtClean="0">
                <a:latin typeface="DIN Condensed Bold"/>
                <a:cs typeface="DIN Condensed Bold"/>
              </a:rPr>
              <a:t>) (</a:t>
            </a:r>
            <a:r>
              <a:rPr lang="es-ES" sz="2000" dirty="0" err="1" smtClean="0">
                <a:latin typeface="DIN Condensed Bold"/>
                <a:cs typeface="DIN Condensed Bold"/>
              </a:rPr>
              <a:t>worst</a:t>
            </a:r>
            <a:r>
              <a:rPr lang="es-ES" sz="2000" dirty="0" smtClean="0">
                <a:latin typeface="DIN Condensed Bold"/>
                <a:cs typeface="DIN Condensed Bold"/>
              </a:rPr>
              <a:t> </a:t>
            </a:r>
            <a:r>
              <a:rPr lang="es-ES" sz="2000" dirty="0" err="1" smtClean="0">
                <a:latin typeface="DIN Condensed Bold"/>
                <a:cs typeface="DIN Condensed Bold"/>
              </a:rPr>
              <a:t>pivot</a:t>
            </a:r>
            <a:r>
              <a:rPr lang="es-ES" sz="2000" dirty="0" smtClean="0">
                <a:latin typeface="DIN Condensed Bold"/>
                <a:cs typeface="DIN Condensed Bold"/>
              </a:rPr>
              <a:t> case)</a:t>
            </a:r>
            <a:endParaRPr lang="es-ES" sz="2000" dirty="0">
              <a:latin typeface="DIN Condensed Bold"/>
              <a:cs typeface="DIN Condensed Bold"/>
            </a:endParaRPr>
          </a:p>
          <a:p>
            <a:pPr marL="285750" indent="-285750">
              <a:buFont typeface="Arial"/>
              <a:buChar char="•"/>
            </a:pPr>
            <a:r>
              <a:rPr lang="es-ES" sz="2000" dirty="0" smtClean="0">
                <a:latin typeface="DIN Condensed Bold"/>
                <a:cs typeface="DIN Condensed Bold"/>
              </a:rPr>
              <a:t>MERGESORT               O(n </a:t>
            </a:r>
            <a:r>
              <a:rPr lang="es-ES" sz="2000" dirty="0" err="1" smtClean="0">
                <a:latin typeface="DIN Condensed Bold"/>
                <a:cs typeface="DIN Condensed Bold"/>
              </a:rPr>
              <a:t>logn</a:t>
            </a:r>
            <a:r>
              <a:rPr lang="es-ES" sz="2000" dirty="0" smtClean="0">
                <a:latin typeface="DIN Condensed Bold"/>
                <a:cs typeface="DIN Condensed Bold"/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es-ES" sz="2000" dirty="0" smtClean="0">
                <a:latin typeface="DIN Condensed Bold"/>
                <a:cs typeface="DIN Condensed Bold"/>
              </a:rPr>
              <a:t>HEAPSORT                 O(</a:t>
            </a:r>
            <a:r>
              <a:rPr lang="es-ES" sz="2000" dirty="0">
                <a:latin typeface="DIN Condensed Bold"/>
                <a:cs typeface="DIN Condensed Bold"/>
              </a:rPr>
              <a:t>n </a:t>
            </a:r>
            <a:r>
              <a:rPr lang="es-ES" sz="2000" dirty="0" err="1">
                <a:latin typeface="DIN Condensed Bold"/>
                <a:cs typeface="DIN Condensed Bold"/>
              </a:rPr>
              <a:t>logn</a:t>
            </a:r>
            <a:r>
              <a:rPr lang="es-ES" sz="2000" dirty="0" smtClean="0">
                <a:latin typeface="DIN Condensed Bold"/>
                <a:cs typeface="DIN Condensed Bold"/>
              </a:rPr>
              <a:t>)</a:t>
            </a:r>
            <a:endParaRPr lang="es-ES" sz="2000" dirty="0">
              <a:latin typeface="DIN Condensed Bold"/>
              <a:cs typeface="DIN Condensed Bold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798006" y="4659872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000" dirty="0" smtClean="0">
                <a:latin typeface="DIN Condensed Bold"/>
                <a:cs typeface="DIN Condensed Bold"/>
              </a:rPr>
              <a:t>COUNTING SORT  O(n)</a:t>
            </a:r>
          </a:p>
        </p:txBody>
      </p:sp>
      <p:grpSp>
        <p:nvGrpSpPr>
          <p:cNvPr id="18" name="Agrupar 17"/>
          <p:cNvGrpSpPr/>
          <p:nvPr/>
        </p:nvGrpSpPr>
        <p:grpSpPr>
          <a:xfrm>
            <a:off x="0" y="5556964"/>
            <a:ext cx="6418651" cy="427703"/>
            <a:chOff x="0" y="5556964"/>
            <a:chExt cx="6418651" cy="427703"/>
          </a:xfrm>
        </p:grpSpPr>
        <p:sp>
          <p:nvSpPr>
            <p:cNvPr id="3" name="Rectángulo 2"/>
            <p:cNvSpPr/>
            <p:nvPr/>
          </p:nvSpPr>
          <p:spPr>
            <a:xfrm>
              <a:off x="0" y="5556964"/>
              <a:ext cx="3104594" cy="370464"/>
            </a:xfrm>
            <a:prstGeom prst="rect">
              <a:avLst/>
            </a:prstGeom>
            <a:ln w="38100" cmpd="sng">
              <a:solidFill>
                <a:srgbClr val="FF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9" name="Conector recto de flecha 8"/>
            <p:cNvCxnSpPr>
              <a:stCxn id="3" idx="3"/>
            </p:cNvCxnSpPr>
            <p:nvPr/>
          </p:nvCxnSpPr>
          <p:spPr>
            <a:xfrm>
              <a:off x="3104594" y="5742196"/>
              <a:ext cx="51155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adroTexto 16"/>
            <p:cNvSpPr txBox="1"/>
            <p:nvPr/>
          </p:nvSpPr>
          <p:spPr>
            <a:xfrm>
              <a:off x="3616147" y="5584557"/>
              <a:ext cx="28025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One</a:t>
              </a:r>
              <a:r>
                <a:rPr lang="es-ES" sz="2000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of </a:t>
              </a:r>
              <a:r>
                <a:rPr lang="es-ES" sz="2000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the</a:t>
              </a:r>
              <a:r>
                <a:rPr lang="es-ES" sz="2000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sz="2000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best</a:t>
              </a:r>
              <a:r>
                <a:rPr lang="es-ES" sz="2000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sz="2000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comparison</a:t>
              </a:r>
              <a:r>
                <a:rPr lang="es-ES" sz="2000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sz="2000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sorts</a:t>
              </a:r>
              <a:endParaRPr lang="es-ES" sz="2000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170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" y="83892"/>
            <a:ext cx="3844135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130511"/>
              </p:ext>
            </p:extLst>
          </p:nvPr>
        </p:nvGraphicFramePr>
        <p:xfrm>
          <a:off x="4256525" y="770724"/>
          <a:ext cx="32268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14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17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9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746217"/>
              </p:ext>
            </p:extLst>
          </p:nvPr>
        </p:nvGraphicFramePr>
        <p:xfrm>
          <a:off x="4303756" y="83892"/>
          <a:ext cx="37209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8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" y="1232040"/>
            <a:ext cx="3844135" cy="186304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83180"/>
              </p:ext>
            </p:extLst>
          </p:nvPr>
        </p:nvGraphicFramePr>
        <p:xfrm>
          <a:off x="5002988" y="83892"/>
          <a:ext cx="37209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484912" y="1579576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332904"/>
              </p:ext>
            </p:extLst>
          </p:nvPr>
        </p:nvGraphicFramePr>
        <p:xfrm>
          <a:off x="4462314" y="2309439"/>
          <a:ext cx="16336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114156"/>
              </p:ext>
            </p:extLst>
          </p:nvPr>
        </p:nvGraphicFramePr>
        <p:xfrm>
          <a:off x="4462314" y="1577919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062673"/>
              </p:ext>
            </p:extLst>
          </p:nvPr>
        </p:nvGraphicFramePr>
        <p:xfrm>
          <a:off x="5056377" y="1580209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6" name="Rectángulo 15"/>
          <p:cNvSpPr/>
          <p:nvPr/>
        </p:nvSpPr>
        <p:spPr>
          <a:xfrm>
            <a:off x="484911" y="2749425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919734" y="3102661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336178"/>
              </p:ext>
            </p:extLst>
          </p:nvPr>
        </p:nvGraphicFramePr>
        <p:xfrm>
          <a:off x="4834404" y="3789414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5" name="Rectángulo 14"/>
          <p:cNvSpPr/>
          <p:nvPr/>
        </p:nvSpPr>
        <p:spPr>
          <a:xfrm>
            <a:off x="919734" y="4112059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560799"/>
              </p:ext>
            </p:extLst>
          </p:nvPr>
        </p:nvGraphicFramePr>
        <p:xfrm>
          <a:off x="4816943" y="3138458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722293"/>
              </p:ext>
            </p:extLst>
          </p:nvPr>
        </p:nvGraphicFramePr>
        <p:xfrm>
          <a:off x="5279158" y="3138458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713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" y="83892"/>
            <a:ext cx="3844135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034580"/>
              </p:ext>
            </p:extLst>
          </p:nvPr>
        </p:nvGraphicFramePr>
        <p:xfrm>
          <a:off x="4256525" y="770724"/>
          <a:ext cx="32268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14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17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9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284000"/>
              </p:ext>
            </p:extLst>
          </p:nvPr>
        </p:nvGraphicFramePr>
        <p:xfrm>
          <a:off x="4303756" y="83892"/>
          <a:ext cx="37209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8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" y="1232040"/>
            <a:ext cx="3844135" cy="186304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027846"/>
              </p:ext>
            </p:extLst>
          </p:nvPr>
        </p:nvGraphicFramePr>
        <p:xfrm>
          <a:off x="5002988" y="83892"/>
          <a:ext cx="37209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484912" y="1579576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0182"/>
              </p:ext>
            </p:extLst>
          </p:nvPr>
        </p:nvGraphicFramePr>
        <p:xfrm>
          <a:off x="4462314" y="2309439"/>
          <a:ext cx="16336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418763"/>
              </p:ext>
            </p:extLst>
          </p:nvPr>
        </p:nvGraphicFramePr>
        <p:xfrm>
          <a:off x="4462314" y="1577919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825093"/>
              </p:ext>
            </p:extLst>
          </p:nvPr>
        </p:nvGraphicFramePr>
        <p:xfrm>
          <a:off x="5056377" y="1580209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6" name="Rectángulo 15"/>
          <p:cNvSpPr/>
          <p:nvPr/>
        </p:nvSpPr>
        <p:spPr>
          <a:xfrm>
            <a:off x="484911" y="2749425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919734" y="3102661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020547"/>
              </p:ext>
            </p:extLst>
          </p:nvPr>
        </p:nvGraphicFramePr>
        <p:xfrm>
          <a:off x="4834404" y="3789414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5" name="Rectángulo 14"/>
          <p:cNvSpPr/>
          <p:nvPr/>
        </p:nvSpPr>
        <p:spPr>
          <a:xfrm>
            <a:off x="919734" y="4291351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5266"/>
              </p:ext>
            </p:extLst>
          </p:nvPr>
        </p:nvGraphicFramePr>
        <p:xfrm>
          <a:off x="4816943" y="3138458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198808"/>
              </p:ext>
            </p:extLst>
          </p:nvPr>
        </p:nvGraphicFramePr>
        <p:xfrm>
          <a:off x="5279158" y="3138458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4813505" y="3733637"/>
            <a:ext cx="449278" cy="769870"/>
          </a:xfrm>
          <a:prstGeom prst="rect">
            <a:avLst/>
          </a:prstGeom>
          <a:ln w="28575" cmpd="sng">
            <a:solidFill>
              <a:srgbClr val="FF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575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" y="83892"/>
            <a:ext cx="3844135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867675"/>
              </p:ext>
            </p:extLst>
          </p:nvPr>
        </p:nvGraphicFramePr>
        <p:xfrm>
          <a:off x="4256525" y="770724"/>
          <a:ext cx="32268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14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17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9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349694"/>
              </p:ext>
            </p:extLst>
          </p:nvPr>
        </p:nvGraphicFramePr>
        <p:xfrm>
          <a:off x="4303756" y="83892"/>
          <a:ext cx="37209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8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" y="1232040"/>
            <a:ext cx="3844135" cy="186304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74262"/>
              </p:ext>
            </p:extLst>
          </p:nvPr>
        </p:nvGraphicFramePr>
        <p:xfrm>
          <a:off x="5002988" y="83892"/>
          <a:ext cx="37209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484912" y="1579576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365554"/>
              </p:ext>
            </p:extLst>
          </p:nvPr>
        </p:nvGraphicFramePr>
        <p:xfrm>
          <a:off x="4462314" y="2309439"/>
          <a:ext cx="16336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767711"/>
              </p:ext>
            </p:extLst>
          </p:nvPr>
        </p:nvGraphicFramePr>
        <p:xfrm>
          <a:off x="4462314" y="1577919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338133"/>
              </p:ext>
            </p:extLst>
          </p:nvPr>
        </p:nvGraphicFramePr>
        <p:xfrm>
          <a:off x="5056377" y="1580209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6" name="Rectángulo 15"/>
          <p:cNvSpPr/>
          <p:nvPr/>
        </p:nvSpPr>
        <p:spPr>
          <a:xfrm>
            <a:off x="484911" y="2749425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919734" y="3102661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244053"/>
              </p:ext>
            </p:extLst>
          </p:nvPr>
        </p:nvGraphicFramePr>
        <p:xfrm>
          <a:off x="4834404" y="3789414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5" name="Rectángulo 14"/>
          <p:cNvSpPr/>
          <p:nvPr/>
        </p:nvSpPr>
        <p:spPr>
          <a:xfrm>
            <a:off x="919734" y="4291351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550995"/>
              </p:ext>
            </p:extLst>
          </p:nvPr>
        </p:nvGraphicFramePr>
        <p:xfrm>
          <a:off x="4816943" y="3138458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436934"/>
              </p:ext>
            </p:extLst>
          </p:nvPr>
        </p:nvGraphicFramePr>
        <p:xfrm>
          <a:off x="5279158" y="3138458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1300265" y="4633671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952916"/>
              </p:ext>
            </p:extLst>
          </p:nvPr>
        </p:nvGraphicFramePr>
        <p:xfrm>
          <a:off x="5165859" y="5243270"/>
          <a:ext cx="40842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223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" y="83892"/>
            <a:ext cx="3844135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746359"/>
              </p:ext>
            </p:extLst>
          </p:nvPr>
        </p:nvGraphicFramePr>
        <p:xfrm>
          <a:off x="4256525" y="770724"/>
          <a:ext cx="32268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14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17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9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140912"/>
              </p:ext>
            </p:extLst>
          </p:nvPr>
        </p:nvGraphicFramePr>
        <p:xfrm>
          <a:off x="4303756" y="83892"/>
          <a:ext cx="37209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8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" y="1232040"/>
            <a:ext cx="3844135" cy="186304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760674"/>
              </p:ext>
            </p:extLst>
          </p:nvPr>
        </p:nvGraphicFramePr>
        <p:xfrm>
          <a:off x="5002988" y="83892"/>
          <a:ext cx="37209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484912" y="1579576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001075"/>
              </p:ext>
            </p:extLst>
          </p:nvPr>
        </p:nvGraphicFramePr>
        <p:xfrm>
          <a:off x="4462314" y="2309439"/>
          <a:ext cx="16336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657805"/>
              </p:ext>
            </p:extLst>
          </p:nvPr>
        </p:nvGraphicFramePr>
        <p:xfrm>
          <a:off x="4462314" y="1577919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701768"/>
              </p:ext>
            </p:extLst>
          </p:nvPr>
        </p:nvGraphicFramePr>
        <p:xfrm>
          <a:off x="5056377" y="1580209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6" name="Rectángulo 15"/>
          <p:cNvSpPr/>
          <p:nvPr/>
        </p:nvSpPr>
        <p:spPr>
          <a:xfrm>
            <a:off x="484911" y="2749425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919734" y="3102661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499249"/>
              </p:ext>
            </p:extLst>
          </p:nvPr>
        </p:nvGraphicFramePr>
        <p:xfrm>
          <a:off x="4834404" y="3789414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5" name="Rectángulo 14"/>
          <p:cNvSpPr/>
          <p:nvPr/>
        </p:nvSpPr>
        <p:spPr>
          <a:xfrm>
            <a:off x="919734" y="4291351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544660"/>
              </p:ext>
            </p:extLst>
          </p:nvPr>
        </p:nvGraphicFramePr>
        <p:xfrm>
          <a:off x="4816943" y="3138458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2245"/>
              </p:ext>
            </p:extLst>
          </p:nvPr>
        </p:nvGraphicFramePr>
        <p:xfrm>
          <a:off x="5279158" y="3138458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1300265" y="4633671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359037"/>
              </p:ext>
            </p:extLst>
          </p:nvPr>
        </p:nvGraphicFramePr>
        <p:xfrm>
          <a:off x="5165859" y="5243270"/>
          <a:ext cx="40842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1300264" y="4906927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839"/>
              </p:ext>
            </p:extLst>
          </p:nvPr>
        </p:nvGraphicFramePr>
        <p:xfrm>
          <a:off x="5170824" y="4633671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154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" y="83892"/>
            <a:ext cx="3844135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513143"/>
              </p:ext>
            </p:extLst>
          </p:nvPr>
        </p:nvGraphicFramePr>
        <p:xfrm>
          <a:off x="4256525" y="770724"/>
          <a:ext cx="32268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14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17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9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425167"/>
              </p:ext>
            </p:extLst>
          </p:nvPr>
        </p:nvGraphicFramePr>
        <p:xfrm>
          <a:off x="4303756" y="83892"/>
          <a:ext cx="37209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8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" y="1232040"/>
            <a:ext cx="3844135" cy="186304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082625"/>
              </p:ext>
            </p:extLst>
          </p:nvPr>
        </p:nvGraphicFramePr>
        <p:xfrm>
          <a:off x="5002988" y="83892"/>
          <a:ext cx="37209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484912" y="1579576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409567"/>
              </p:ext>
            </p:extLst>
          </p:nvPr>
        </p:nvGraphicFramePr>
        <p:xfrm>
          <a:off x="4462314" y="2309439"/>
          <a:ext cx="16336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411032"/>
              </p:ext>
            </p:extLst>
          </p:nvPr>
        </p:nvGraphicFramePr>
        <p:xfrm>
          <a:off x="4462314" y="1577919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74309"/>
              </p:ext>
            </p:extLst>
          </p:nvPr>
        </p:nvGraphicFramePr>
        <p:xfrm>
          <a:off x="5056377" y="1580209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6" name="Rectángulo 15"/>
          <p:cNvSpPr/>
          <p:nvPr/>
        </p:nvSpPr>
        <p:spPr>
          <a:xfrm>
            <a:off x="484911" y="2749425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919734" y="3102661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532646"/>
              </p:ext>
            </p:extLst>
          </p:nvPr>
        </p:nvGraphicFramePr>
        <p:xfrm>
          <a:off x="4834404" y="3789414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5" name="Rectángulo 14"/>
          <p:cNvSpPr/>
          <p:nvPr/>
        </p:nvSpPr>
        <p:spPr>
          <a:xfrm>
            <a:off x="919734" y="4291351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614891"/>
              </p:ext>
            </p:extLst>
          </p:nvPr>
        </p:nvGraphicFramePr>
        <p:xfrm>
          <a:off x="4816943" y="3138458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124249"/>
              </p:ext>
            </p:extLst>
          </p:nvPr>
        </p:nvGraphicFramePr>
        <p:xfrm>
          <a:off x="5279158" y="3138458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1300265" y="4633671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884288"/>
              </p:ext>
            </p:extLst>
          </p:nvPr>
        </p:nvGraphicFramePr>
        <p:xfrm>
          <a:off x="5165859" y="5243270"/>
          <a:ext cx="40842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1300264" y="5086219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813426"/>
              </p:ext>
            </p:extLst>
          </p:nvPr>
        </p:nvGraphicFramePr>
        <p:xfrm>
          <a:off x="5170824" y="4633671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34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" y="83892"/>
            <a:ext cx="3844135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003635"/>
              </p:ext>
            </p:extLst>
          </p:nvPr>
        </p:nvGraphicFramePr>
        <p:xfrm>
          <a:off x="4256525" y="770724"/>
          <a:ext cx="32268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14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17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9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41266"/>
              </p:ext>
            </p:extLst>
          </p:nvPr>
        </p:nvGraphicFramePr>
        <p:xfrm>
          <a:off x="4303756" y="83892"/>
          <a:ext cx="37209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8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" y="1232040"/>
            <a:ext cx="3844135" cy="186304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405879"/>
              </p:ext>
            </p:extLst>
          </p:nvPr>
        </p:nvGraphicFramePr>
        <p:xfrm>
          <a:off x="5002988" y="83892"/>
          <a:ext cx="37209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484912" y="1579576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607020"/>
              </p:ext>
            </p:extLst>
          </p:nvPr>
        </p:nvGraphicFramePr>
        <p:xfrm>
          <a:off x="4462314" y="2309439"/>
          <a:ext cx="16336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609855"/>
              </p:ext>
            </p:extLst>
          </p:nvPr>
        </p:nvGraphicFramePr>
        <p:xfrm>
          <a:off x="4462314" y="1577919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26542"/>
              </p:ext>
            </p:extLst>
          </p:nvPr>
        </p:nvGraphicFramePr>
        <p:xfrm>
          <a:off x="5056377" y="1580209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6" name="Rectángulo 15"/>
          <p:cNvSpPr/>
          <p:nvPr/>
        </p:nvSpPr>
        <p:spPr>
          <a:xfrm>
            <a:off x="484911" y="2749425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919734" y="3102661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680421"/>
              </p:ext>
            </p:extLst>
          </p:nvPr>
        </p:nvGraphicFramePr>
        <p:xfrm>
          <a:off x="4834404" y="3789414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5" name="Rectángulo 14"/>
          <p:cNvSpPr/>
          <p:nvPr/>
        </p:nvSpPr>
        <p:spPr>
          <a:xfrm>
            <a:off x="919734" y="4291351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811609"/>
              </p:ext>
            </p:extLst>
          </p:nvPr>
        </p:nvGraphicFramePr>
        <p:xfrm>
          <a:off x="4816943" y="3138458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523316"/>
              </p:ext>
            </p:extLst>
          </p:nvPr>
        </p:nvGraphicFramePr>
        <p:xfrm>
          <a:off x="5279158" y="3138458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1300265" y="4633671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529641"/>
              </p:ext>
            </p:extLst>
          </p:nvPr>
        </p:nvGraphicFramePr>
        <p:xfrm>
          <a:off x="5165859" y="5243270"/>
          <a:ext cx="40842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1300264" y="5265511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36079"/>
              </p:ext>
            </p:extLst>
          </p:nvPr>
        </p:nvGraphicFramePr>
        <p:xfrm>
          <a:off x="5170824" y="4633671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" name="Elipse 1"/>
          <p:cNvSpPr/>
          <p:nvPr/>
        </p:nvSpPr>
        <p:spPr>
          <a:xfrm>
            <a:off x="5056377" y="5181496"/>
            <a:ext cx="594871" cy="758631"/>
          </a:xfrm>
          <a:prstGeom prst="ellipse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Forma libre 2"/>
          <p:cNvSpPr/>
          <p:nvPr/>
        </p:nvSpPr>
        <p:spPr>
          <a:xfrm>
            <a:off x="4706471" y="4347882"/>
            <a:ext cx="1365865" cy="1195294"/>
          </a:xfrm>
          <a:custGeom>
            <a:avLst/>
            <a:gdLst>
              <a:gd name="connsiteX0" fmla="*/ 971176 w 1365865"/>
              <a:gd name="connsiteY0" fmla="*/ 1195294 h 1195294"/>
              <a:gd name="connsiteX1" fmla="*/ 1314823 w 1365865"/>
              <a:gd name="connsiteY1" fmla="*/ 209177 h 1195294"/>
              <a:gd name="connsiteX2" fmla="*/ 0 w 1365865"/>
              <a:gd name="connsiteY2" fmla="*/ 0 h 11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865" h="1195294">
                <a:moveTo>
                  <a:pt x="971176" y="1195294"/>
                </a:moveTo>
                <a:cubicBezTo>
                  <a:pt x="1223931" y="801843"/>
                  <a:pt x="1476686" y="408393"/>
                  <a:pt x="1314823" y="209177"/>
                </a:cubicBezTo>
                <a:cubicBezTo>
                  <a:pt x="1152960" y="9961"/>
                  <a:pt x="0" y="0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9411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" y="83892"/>
            <a:ext cx="3844135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623473"/>
              </p:ext>
            </p:extLst>
          </p:nvPr>
        </p:nvGraphicFramePr>
        <p:xfrm>
          <a:off x="4256525" y="770724"/>
          <a:ext cx="32268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14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17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9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415896"/>
              </p:ext>
            </p:extLst>
          </p:nvPr>
        </p:nvGraphicFramePr>
        <p:xfrm>
          <a:off x="4303756" y="83892"/>
          <a:ext cx="37209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8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" y="1232040"/>
            <a:ext cx="3844135" cy="186304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786774"/>
              </p:ext>
            </p:extLst>
          </p:nvPr>
        </p:nvGraphicFramePr>
        <p:xfrm>
          <a:off x="5002988" y="83892"/>
          <a:ext cx="37209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484912" y="1579576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623442"/>
              </p:ext>
            </p:extLst>
          </p:nvPr>
        </p:nvGraphicFramePr>
        <p:xfrm>
          <a:off x="4462314" y="2309439"/>
          <a:ext cx="16336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032900"/>
              </p:ext>
            </p:extLst>
          </p:nvPr>
        </p:nvGraphicFramePr>
        <p:xfrm>
          <a:off x="4462314" y="1577919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264888"/>
              </p:ext>
            </p:extLst>
          </p:nvPr>
        </p:nvGraphicFramePr>
        <p:xfrm>
          <a:off x="5056377" y="1580209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6" name="Rectángulo 15"/>
          <p:cNvSpPr/>
          <p:nvPr/>
        </p:nvSpPr>
        <p:spPr>
          <a:xfrm>
            <a:off x="484911" y="2749425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919734" y="3102661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717408"/>
              </p:ext>
            </p:extLst>
          </p:nvPr>
        </p:nvGraphicFramePr>
        <p:xfrm>
          <a:off x="4834404" y="3789414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5" name="Rectángulo 14"/>
          <p:cNvSpPr/>
          <p:nvPr/>
        </p:nvSpPr>
        <p:spPr>
          <a:xfrm>
            <a:off x="919734" y="4291351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251033"/>
              </p:ext>
            </p:extLst>
          </p:nvPr>
        </p:nvGraphicFramePr>
        <p:xfrm>
          <a:off x="4816943" y="3138458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458707"/>
              </p:ext>
            </p:extLst>
          </p:nvPr>
        </p:nvGraphicFramePr>
        <p:xfrm>
          <a:off x="5279158" y="3138458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054251"/>
              </p:ext>
            </p:extLst>
          </p:nvPr>
        </p:nvGraphicFramePr>
        <p:xfrm>
          <a:off x="6096002" y="3805823"/>
          <a:ext cx="40842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6031279" y="347374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3413473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" y="83892"/>
            <a:ext cx="3844135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546364"/>
              </p:ext>
            </p:extLst>
          </p:nvPr>
        </p:nvGraphicFramePr>
        <p:xfrm>
          <a:off x="4256525" y="770724"/>
          <a:ext cx="32268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14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17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9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333961"/>
              </p:ext>
            </p:extLst>
          </p:nvPr>
        </p:nvGraphicFramePr>
        <p:xfrm>
          <a:off x="4303756" y="83892"/>
          <a:ext cx="37209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8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" y="1232040"/>
            <a:ext cx="3844135" cy="186304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382585"/>
              </p:ext>
            </p:extLst>
          </p:nvPr>
        </p:nvGraphicFramePr>
        <p:xfrm>
          <a:off x="5002988" y="83892"/>
          <a:ext cx="37209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484912" y="1579576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888372"/>
              </p:ext>
            </p:extLst>
          </p:nvPr>
        </p:nvGraphicFramePr>
        <p:xfrm>
          <a:off x="4462314" y="2309439"/>
          <a:ext cx="16336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933168"/>
              </p:ext>
            </p:extLst>
          </p:nvPr>
        </p:nvGraphicFramePr>
        <p:xfrm>
          <a:off x="4462314" y="1577919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034295"/>
              </p:ext>
            </p:extLst>
          </p:nvPr>
        </p:nvGraphicFramePr>
        <p:xfrm>
          <a:off x="5056377" y="1580209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6" name="Rectángulo 15"/>
          <p:cNvSpPr/>
          <p:nvPr/>
        </p:nvSpPr>
        <p:spPr>
          <a:xfrm>
            <a:off x="484911" y="2749425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919734" y="3102661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828698"/>
              </p:ext>
            </p:extLst>
          </p:nvPr>
        </p:nvGraphicFramePr>
        <p:xfrm>
          <a:off x="4834404" y="3789414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5" name="Rectángulo 14"/>
          <p:cNvSpPr/>
          <p:nvPr/>
        </p:nvSpPr>
        <p:spPr>
          <a:xfrm>
            <a:off x="919734" y="4470643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611145"/>
              </p:ext>
            </p:extLst>
          </p:nvPr>
        </p:nvGraphicFramePr>
        <p:xfrm>
          <a:off x="4816943" y="3138458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206127"/>
              </p:ext>
            </p:extLst>
          </p:nvPr>
        </p:nvGraphicFramePr>
        <p:xfrm>
          <a:off x="5279158" y="3138458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758718"/>
              </p:ext>
            </p:extLst>
          </p:nvPr>
        </p:nvGraphicFramePr>
        <p:xfrm>
          <a:off x="6096002" y="3805823"/>
          <a:ext cx="40842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6031279" y="347374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5231853" y="3733637"/>
            <a:ext cx="449278" cy="769870"/>
          </a:xfrm>
          <a:prstGeom prst="rect">
            <a:avLst/>
          </a:prstGeom>
          <a:ln w="28575" cmpd="sng">
            <a:solidFill>
              <a:srgbClr val="FF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679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" y="83892"/>
            <a:ext cx="3844135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69565"/>
              </p:ext>
            </p:extLst>
          </p:nvPr>
        </p:nvGraphicFramePr>
        <p:xfrm>
          <a:off x="4256525" y="770724"/>
          <a:ext cx="32268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14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17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9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223997"/>
              </p:ext>
            </p:extLst>
          </p:nvPr>
        </p:nvGraphicFramePr>
        <p:xfrm>
          <a:off x="4303756" y="83892"/>
          <a:ext cx="37209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8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" y="1232040"/>
            <a:ext cx="3844135" cy="186304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961491"/>
              </p:ext>
            </p:extLst>
          </p:nvPr>
        </p:nvGraphicFramePr>
        <p:xfrm>
          <a:off x="5002988" y="83892"/>
          <a:ext cx="37209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484912" y="1579576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97760"/>
              </p:ext>
            </p:extLst>
          </p:nvPr>
        </p:nvGraphicFramePr>
        <p:xfrm>
          <a:off x="4462314" y="2309439"/>
          <a:ext cx="16336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776417"/>
              </p:ext>
            </p:extLst>
          </p:nvPr>
        </p:nvGraphicFramePr>
        <p:xfrm>
          <a:off x="4462314" y="1577919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901150"/>
              </p:ext>
            </p:extLst>
          </p:nvPr>
        </p:nvGraphicFramePr>
        <p:xfrm>
          <a:off x="5056377" y="1580209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6" name="Rectángulo 15"/>
          <p:cNvSpPr/>
          <p:nvPr/>
        </p:nvSpPr>
        <p:spPr>
          <a:xfrm>
            <a:off x="484911" y="2749425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919734" y="3102661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691215"/>
              </p:ext>
            </p:extLst>
          </p:nvPr>
        </p:nvGraphicFramePr>
        <p:xfrm>
          <a:off x="4834404" y="3789414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5" name="Rectángulo 14"/>
          <p:cNvSpPr/>
          <p:nvPr/>
        </p:nvSpPr>
        <p:spPr>
          <a:xfrm>
            <a:off x="919734" y="4470643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242235"/>
              </p:ext>
            </p:extLst>
          </p:nvPr>
        </p:nvGraphicFramePr>
        <p:xfrm>
          <a:off x="4816943" y="3138458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561160"/>
              </p:ext>
            </p:extLst>
          </p:nvPr>
        </p:nvGraphicFramePr>
        <p:xfrm>
          <a:off x="5279158" y="3138458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2752"/>
              </p:ext>
            </p:extLst>
          </p:nvPr>
        </p:nvGraphicFramePr>
        <p:xfrm>
          <a:off x="6096002" y="3805823"/>
          <a:ext cx="40842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6031279" y="347374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432921" y="4718292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645635"/>
              </p:ext>
            </p:extLst>
          </p:nvPr>
        </p:nvGraphicFramePr>
        <p:xfrm>
          <a:off x="5351667" y="5435932"/>
          <a:ext cx="40842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604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" y="83892"/>
            <a:ext cx="3844135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7668"/>
              </p:ext>
            </p:extLst>
          </p:nvPr>
        </p:nvGraphicFramePr>
        <p:xfrm>
          <a:off x="4256525" y="770724"/>
          <a:ext cx="32268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14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17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9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112436"/>
              </p:ext>
            </p:extLst>
          </p:nvPr>
        </p:nvGraphicFramePr>
        <p:xfrm>
          <a:off x="4303756" y="83892"/>
          <a:ext cx="37209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8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" y="1232040"/>
            <a:ext cx="3844135" cy="186304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502393"/>
              </p:ext>
            </p:extLst>
          </p:nvPr>
        </p:nvGraphicFramePr>
        <p:xfrm>
          <a:off x="5002988" y="83892"/>
          <a:ext cx="37209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484912" y="1579576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01769"/>
              </p:ext>
            </p:extLst>
          </p:nvPr>
        </p:nvGraphicFramePr>
        <p:xfrm>
          <a:off x="4462314" y="2309439"/>
          <a:ext cx="16336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820258"/>
              </p:ext>
            </p:extLst>
          </p:nvPr>
        </p:nvGraphicFramePr>
        <p:xfrm>
          <a:off x="4462314" y="1577919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44397"/>
              </p:ext>
            </p:extLst>
          </p:nvPr>
        </p:nvGraphicFramePr>
        <p:xfrm>
          <a:off x="5056377" y="1580209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6" name="Rectángulo 15"/>
          <p:cNvSpPr/>
          <p:nvPr/>
        </p:nvSpPr>
        <p:spPr>
          <a:xfrm>
            <a:off x="484911" y="2749425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919734" y="3102661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412762"/>
              </p:ext>
            </p:extLst>
          </p:nvPr>
        </p:nvGraphicFramePr>
        <p:xfrm>
          <a:off x="4834404" y="3789414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5" name="Rectángulo 14"/>
          <p:cNvSpPr/>
          <p:nvPr/>
        </p:nvSpPr>
        <p:spPr>
          <a:xfrm>
            <a:off x="919734" y="4470643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85822"/>
              </p:ext>
            </p:extLst>
          </p:nvPr>
        </p:nvGraphicFramePr>
        <p:xfrm>
          <a:off x="4816943" y="3138458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382094"/>
              </p:ext>
            </p:extLst>
          </p:nvPr>
        </p:nvGraphicFramePr>
        <p:xfrm>
          <a:off x="5279158" y="3138458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674734"/>
              </p:ext>
            </p:extLst>
          </p:nvPr>
        </p:nvGraphicFramePr>
        <p:xfrm>
          <a:off x="6096002" y="3805823"/>
          <a:ext cx="40842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6031279" y="347374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432921" y="4718292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729080"/>
              </p:ext>
            </p:extLst>
          </p:nvPr>
        </p:nvGraphicFramePr>
        <p:xfrm>
          <a:off x="5351667" y="5435932"/>
          <a:ext cx="40842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5" name="Rectángulo 24"/>
          <p:cNvSpPr/>
          <p:nvPr/>
        </p:nvSpPr>
        <p:spPr>
          <a:xfrm>
            <a:off x="1432921" y="4981631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998742"/>
              </p:ext>
            </p:extLst>
          </p:nvPr>
        </p:nvGraphicFramePr>
        <p:xfrm>
          <a:off x="5352628" y="4748174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321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Mergesort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" y="1080798"/>
            <a:ext cx="5150803" cy="31393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mergesort</a:t>
            </a:r>
            <a:r>
              <a:rPr lang="es-ES" dirty="0">
                <a:latin typeface="Consolas"/>
                <a:cs typeface="Consolas"/>
              </a:rPr>
              <a:t>(s)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 err="1" smtClean="0">
                <a:latin typeface="Consolas"/>
                <a:cs typeface="Consolas"/>
              </a:rPr>
              <a:t>sl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(s)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sl</a:t>
            </a:r>
            <a:r>
              <a:rPr lang="en-US" dirty="0">
                <a:latin typeface="Consolas"/>
                <a:cs typeface="Consolas"/>
              </a:rPr>
              <a:t> ≤ 1  </a:t>
            </a:r>
            <a:r>
              <a:rPr lang="en-US" b="1" dirty="0">
                <a:latin typeface="Consolas"/>
                <a:cs typeface="Consolas"/>
              </a:rPr>
              <a:t>then</a:t>
            </a:r>
          </a:p>
          <a:p>
            <a:r>
              <a:rPr lang="en-US" dirty="0" smtClean="0">
                <a:latin typeface="Consolas"/>
                <a:cs typeface="Consolas"/>
              </a:rPr>
              <a:t>		return </a:t>
            </a:r>
            <a:r>
              <a:rPr lang="en-US" dirty="0">
                <a:latin typeface="Consolas"/>
                <a:cs typeface="Consolas"/>
              </a:rPr>
              <a:t>s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	else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mid </a:t>
            </a:r>
            <a:r>
              <a:rPr lang="en-US" dirty="0">
                <a:latin typeface="Consolas"/>
                <a:cs typeface="Consolas"/>
              </a:rPr>
              <a:t>← </a:t>
            </a:r>
            <a:r>
              <a:rPr lang="en-US" dirty="0" smtClean="0">
                <a:latin typeface="Consolas"/>
                <a:cs typeface="Consolas"/>
              </a:rPr>
              <a:t>floor(</a:t>
            </a:r>
            <a:r>
              <a:rPr lang="en-US" dirty="0" err="1" smtClean="0">
                <a:latin typeface="Consolas"/>
                <a:cs typeface="Consolas"/>
              </a:rPr>
              <a:t>sl</a:t>
            </a:r>
            <a:r>
              <a:rPr lang="en-US" dirty="0" smtClean="0">
                <a:latin typeface="Consolas"/>
                <a:cs typeface="Consolas"/>
              </a:rPr>
              <a:t>/2)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left </a:t>
            </a:r>
            <a:r>
              <a:rPr lang="en-US" dirty="0">
                <a:latin typeface="Consolas"/>
                <a:cs typeface="Consolas"/>
              </a:rPr>
              <a:t>← </a:t>
            </a:r>
            <a:r>
              <a:rPr lang="en-US" dirty="0" err="1">
                <a:latin typeface="Consolas"/>
                <a:cs typeface="Consolas"/>
              </a:rPr>
              <a:t>mergesort</a:t>
            </a:r>
            <a:r>
              <a:rPr lang="en-US" dirty="0">
                <a:latin typeface="Consolas"/>
                <a:cs typeface="Consolas"/>
              </a:rPr>
              <a:t>(s[0...</a:t>
            </a:r>
            <a:r>
              <a:rPr lang="en-US" dirty="0" smtClean="0">
                <a:latin typeface="Consolas"/>
                <a:cs typeface="Consolas"/>
              </a:rPr>
              <a:t>mid-1)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 smtClean="0">
                <a:latin typeface="Consolas"/>
                <a:cs typeface="Consolas"/>
              </a:rPr>
              <a:t>		right </a:t>
            </a:r>
            <a:r>
              <a:rPr lang="en-US" dirty="0">
                <a:latin typeface="Consolas"/>
                <a:cs typeface="Consolas"/>
              </a:rPr>
              <a:t>← </a:t>
            </a:r>
            <a:r>
              <a:rPr lang="en-US" dirty="0" err="1">
                <a:latin typeface="Consolas"/>
                <a:cs typeface="Consolas"/>
              </a:rPr>
              <a:t>mergesort</a:t>
            </a:r>
            <a:r>
              <a:rPr lang="en-US" dirty="0">
                <a:latin typeface="Consolas"/>
                <a:cs typeface="Consolas"/>
              </a:rPr>
              <a:t>(s[mid...</a:t>
            </a:r>
            <a:r>
              <a:rPr lang="en-US" dirty="0" smtClean="0">
                <a:latin typeface="Consolas"/>
                <a:cs typeface="Consolas"/>
              </a:rPr>
              <a:t>sl-1)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merge(</a:t>
            </a:r>
            <a:r>
              <a:rPr lang="en-US" dirty="0" err="1">
                <a:latin typeface="Consolas"/>
                <a:cs typeface="Consolas"/>
              </a:rPr>
              <a:t>left,right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>
                <a:latin typeface="Consolas"/>
                <a:cs typeface="Consolas"/>
              </a:rPr>
              <a:t>end 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" y="1675910"/>
            <a:ext cx="5150803" cy="564517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5327201" y="1585465"/>
            <a:ext cx="3369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You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get</a:t>
            </a:r>
            <a:r>
              <a:rPr lang="es-ES" sz="2000" dirty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list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of 1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element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, stop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recursion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, “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go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back”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to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start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merging</a:t>
            </a:r>
            <a:endParaRPr lang="es-ES" sz="20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2159272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" y="83892"/>
            <a:ext cx="3844135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522359"/>
              </p:ext>
            </p:extLst>
          </p:nvPr>
        </p:nvGraphicFramePr>
        <p:xfrm>
          <a:off x="4256525" y="770724"/>
          <a:ext cx="32268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14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17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9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12596"/>
              </p:ext>
            </p:extLst>
          </p:nvPr>
        </p:nvGraphicFramePr>
        <p:xfrm>
          <a:off x="4303756" y="83892"/>
          <a:ext cx="37209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8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" y="1232040"/>
            <a:ext cx="3844135" cy="186304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147692"/>
              </p:ext>
            </p:extLst>
          </p:nvPr>
        </p:nvGraphicFramePr>
        <p:xfrm>
          <a:off x="5002988" y="83892"/>
          <a:ext cx="37209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484912" y="1579576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26328"/>
              </p:ext>
            </p:extLst>
          </p:nvPr>
        </p:nvGraphicFramePr>
        <p:xfrm>
          <a:off x="4462314" y="2309439"/>
          <a:ext cx="16336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408107"/>
              </p:ext>
            </p:extLst>
          </p:nvPr>
        </p:nvGraphicFramePr>
        <p:xfrm>
          <a:off x="4462314" y="1577919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163124"/>
              </p:ext>
            </p:extLst>
          </p:nvPr>
        </p:nvGraphicFramePr>
        <p:xfrm>
          <a:off x="5056377" y="1580209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6" name="Rectángulo 15"/>
          <p:cNvSpPr/>
          <p:nvPr/>
        </p:nvSpPr>
        <p:spPr>
          <a:xfrm>
            <a:off x="484911" y="2749425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919734" y="3102661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688335"/>
              </p:ext>
            </p:extLst>
          </p:nvPr>
        </p:nvGraphicFramePr>
        <p:xfrm>
          <a:off x="4834404" y="3789414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5" name="Rectángulo 14"/>
          <p:cNvSpPr/>
          <p:nvPr/>
        </p:nvSpPr>
        <p:spPr>
          <a:xfrm>
            <a:off x="919734" y="4470643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154713"/>
              </p:ext>
            </p:extLst>
          </p:nvPr>
        </p:nvGraphicFramePr>
        <p:xfrm>
          <a:off x="4816943" y="3138458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698105"/>
              </p:ext>
            </p:extLst>
          </p:nvPr>
        </p:nvGraphicFramePr>
        <p:xfrm>
          <a:off x="5279158" y="3138458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304097"/>
              </p:ext>
            </p:extLst>
          </p:nvPr>
        </p:nvGraphicFramePr>
        <p:xfrm>
          <a:off x="6096002" y="3805823"/>
          <a:ext cx="40842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6031279" y="347374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432921" y="4718292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97666"/>
              </p:ext>
            </p:extLst>
          </p:nvPr>
        </p:nvGraphicFramePr>
        <p:xfrm>
          <a:off x="5351667" y="5435932"/>
          <a:ext cx="40842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5" name="Rectángulo 24"/>
          <p:cNvSpPr/>
          <p:nvPr/>
        </p:nvSpPr>
        <p:spPr>
          <a:xfrm>
            <a:off x="1432921" y="5160923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405481"/>
              </p:ext>
            </p:extLst>
          </p:nvPr>
        </p:nvGraphicFramePr>
        <p:xfrm>
          <a:off x="5352628" y="4748174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35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" y="83892"/>
            <a:ext cx="3844135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67768"/>
              </p:ext>
            </p:extLst>
          </p:nvPr>
        </p:nvGraphicFramePr>
        <p:xfrm>
          <a:off x="4256525" y="770724"/>
          <a:ext cx="32268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14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17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9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264995"/>
              </p:ext>
            </p:extLst>
          </p:nvPr>
        </p:nvGraphicFramePr>
        <p:xfrm>
          <a:off x="4303756" y="83892"/>
          <a:ext cx="37209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8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" y="1232040"/>
            <a:ext cx="3844135" cy="186304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70918"/>
              </p:ext>
            </p:extLst>
          </p:nvPr>
        </p:nvGraphicFramePr>
        <p:xfrm>
          <a:off x="5002988" y="83892"/>
          <a:ext cx="37209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484912" y="1579576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784989"/>
              </p:ext>
            </p:extLst>
          </p:nvPr>
        </p:nvGraphicFramePr>
        <p:xfrm>
          <a:off x="4462314" y="2309439"/>
          <a:ext cx="16336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0714"/>
              </p:ext>
            </p:extLst>
          </p:nvPr>
        </p:nvGraphicFramePr>
        <p:xfrm>
          <a:off x="4462314" y="1577919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967312"/>
              </p:ext>
            </p:extLst>
          </p:nvPr>
        </p:nvGraphicFramePr>
        <p:xfrm>
          <a:off x="5056377" y="1580209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6" name="Rectángulo 15"/>
          <p:cNvSpPr/>
          <p:nvPr/>
        </p:nvSpPr>
        <p:spPr>
          <a:xfrm>
            <a:off x="484911" y="2749425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919734" y="3102661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579275"/>
              </p:ext>
            </p:extLst>
          </p:nvPr>
        </p:nvGraphicFramePr>
        <p:xfrm>
          <a:off x="4834404" y="3789414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5" name="Rectángulo 14"/>
          <p:cNvSpPr/>
          <p:nvPr/>
        </p:nvSpPr>
        <p:spPr>
          <a:xfrm>
            <a:off x="919734" y="4470643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477468"/>
              </p:ext>
            </p:extLst>
          </p:nvPr>
        </p:nvGraphicFramePr>
        <p:xfrm>
          <a:off x="4816943" y="3138458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098010"/>
              </p:ext>
            </p:extLst>
          </p:nvPr>
        </p:nvGraphicFramePr>
        <p:xfrm>
          <a:off x="5279158" y="3138458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480570"/>
              </p:ext>
            </p:extLst>
          </p:nvPr>
        </p:nvGraphicFramePr>
        <p:xfrm>
          <a:off x="6096002" y="3805823"/>
          <a:ext cx="40842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6031279" y="347374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432921" y="4718292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492785"/>
              </p:ext>
            </p:extLst>
          </p:nvPr>
        </p:nvGraphicFramePr>
        <p:xfrm>
          <a:off x="5351667" y="5435932"/>
          <a:ext cx="40842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5" name="Rectángulo 24"/>
          <p:cNvSpPr/>
          <p:nvPr/>
        </p:nvSpPr>
        <p:spPr>
          <a:xfrm>
            <a:off x="1432921" y="5370097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322885"/>
              </p:ext>
            </p:extLst>
          </p:nvPr>
        </p:nvGraphicFramePr>
        <p:xfrm>
          <a:off x="5352628" y="4748174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7" name="Elipse 26"/>
          <p:cNvSpPr/>
          <p:nvPr/>
        </p:nvSpPr>
        <p:spPr>
          <a:xfrm>
            <a:off x="5212444" y="5360788"/>
            <a:ext cx="692802" cy="758631"/>
          </a:xfrm>
          <a:prstGeom prst="ellipse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Forma libre 27"/>
          <p:cNvSpPr/>
          <p:nvPr/>
        </p:nvSpPr>
        <p:spPr>
          <a:xfrm>
            <a:off x="4675848" y="4557056"/>
            <a:ext cx="1590722" cy="1195294"/>
          </a:xfrm>
          <a:custGeom>
            <a:avLst/>
            <a:gdLst>
              <a:gd name="connsiteX0" fmla="*/ 971176 w 1365865"/>
              <a:gd name="connsiteY0" fmla="*/ 1195294 h 1195294"/>
              <a:gd name="connsiteX1" fmla="*/ 1314823 w 1365865"/>
              <a:gd name="connsiteY1" fmla="*/ 209177 h 1195294"/>
              <a:gd name="connsiteX2" fmla="*/ 0 w 1365865"/>
              <a:gd name="connsiteY2" fmla="*/ 0 h 11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865" h="1195294">
                <a:moveTo>
                  <a:pt x="971176" y="1195294"/>
                </a:moveTo>
                <a:cubicBezTo>
                  <a:pt x="1223931" y="801843"/>
                  <a:pt x="1476686" y="408393"/>
                  <a:pt x="1314823" y="209177"/>
                </a:cubicBezTo>
                <a:cubicBezTo>
                  <a:pt x="1152960" y="9961"/>
                  <a:pt x="0" y="0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9349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" y="83892"/>
            <a:ext cx="3844135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41434"/>
              </p:ext>
            </p:extLst>
          </p:nvPr>
        </p:nvGraphicFramePr>
        <p:xfrm>
          <a:off x="4256525" y="770724"/>
          <a:ext cx="32268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14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17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9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657944"/>
              </p:ext>
            </p:extLst>
          </p:nvPr>
        </p:nvGraphicFramePr>
        <p:xfrm>
          <a:off x="4303756" y="83892"/>
          <a:ext cx="37209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8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" y="1232040"/>
            <a:ext cx="3844135" cy="186304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617405"/>
              </p:ext>
            </p:extLst>
          </p:nvPr>
        </p:nvGraphicFramePr>
        <p:xfrm>
          <a:off x="5002988" y="83892"/>
          <a:ext cx="37209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484912" y="1579576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678032"/>
              </p:ext>
            </p:extLst>
          </p:nvPr>
        </p:nvGraphicFramePr>
        <p:xfrm>
          <a:off x="4462314" y="2309439"/>
          <a:ext cx="16336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639035"/>
              </p:ext>
            </p:extLst>
          </p:nvPr>
        </p:nvGraphicFramePr>
        <p:xfrm>
          <a:off x="4462314" y="1577919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929615"/>
              </p:ext>
            </p:extLst>
          </p:nvPr>
        </p:nvGraphicFramePr>
        <p:xfrm>
          <a:off x="5056377" y="1580209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6" name="Rectángulo 15"/>
          <p:cNvSpPr/>
          <p:nvPr/>
        </p:nvSpPr>
        <p:spPr>
          <a:xfrm>
            <a:off x="484911" y="2749425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919734" y="3102661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852126"/>
              </p:ext>
            </p:extLst>
          </p:nvPr>
        </p:nvGraphicFramePr>
        <p:xfrm>
          <a:off x="4834404" y="3789414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5" name="Rectángulo 14"/>
          <p:cNvSpPr/>
          <p:nvPr/>
        </p:nvSpPr>
        <p:spPr>
          <a:xfrm>
            <a:off x="919734" y="4470643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053202"/>
              </p:ext>
            </p:extLst>
          </p:nvPr>
        </p:nvGraphicFramePr>
        <p:xfrm>
          <a:off x="4816943" y="3138458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030257"/>
              </p:ext>
            </p:extLst>
          </p:nvPr>
        </p:nvGraphicFramePr>
        <p:xfrm>
          <a:off x="5279158" y="3138458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46762"/>
              </p:ext>
            </p:extLst>
          </p:nvPr>
        </p:nvGraphicFramePr>
        <p:xfrm>
          <a:off x="6096002" y="3805823"/>
          <a:ext cx="40842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6031279" y="347374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160116"/>
              </p:ext>
            </p:extLst>
          </p:nvPr>
        </p:nvGraphicFramePr>
        <p:xfrm>
          <a:off x="6681431" y="3792880"/>
          <a:ext cx="40842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9" name="CuadroTexto 28"/>
          <p:cNvSpPr txBox="1"/>
          <p:nvPr/>
        </p:nvSpPr>
        <p:spPr>
          <a:xfrm>
            <a:off x="6591785" y="346918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right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3986340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" y="83892"/>
            <a:ext cx="3844135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959990"/>
              </p:ext>
            </p:extLst>
          </p:nvPr>
        </p:nvGraphicFramePr>
        <p:xfrm>
          <a:off x="4256525" y="770724"/>
          <a:ext cx="32268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14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17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9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48048"/>
              </p:ext>
            </p:extLst>
          </p:nvPr>
        </p:nvGraphicFramePr>
        <p:xfrm>
          <a:off x="4303756" y="83892"/>
          <a:ext cx="37209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8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" y="1232040"/>
            <a:ext cx="3844135" cy="186304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352450"/>
              </p:ext>
            </p:extLst>
          </p:nvPr>
        </p:nvGraphicFramePr>
        <p:xfrm>
          <a:off x="5002988" y="83892"/>
          <a:ext cx="37209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484912" y="1579576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062479"/>
              </p:ext>
            </p:extLst>
          </p:nvPr>
        </p:nvGraphicFramePr>
        <p:xfrm>
          <a:off x="4462314" y="2309439"/>
          <a:ext cx="16336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729896"/>
              </p:ext>
            </p:extLst>
          </p:nvPr>
        </p:nvGraphicFramePr>
        <p:xfrm>
          <a:off x="4462314" y="1577919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61614"/>
              </p:ext>
            </p:extLst>
          </p:nvPr>
        </p:nvGraphicFramePr>
        <p:xfrm>
          <a:off x="5056377" y="1580209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6" name="Rectángulo 15"/>
          <p:cNvSpPr/>
          <p:nvPr/>
        </p:nvSpPr>
        <p:spPr>
          <a:xfrm>
            <a:off x="484911" y="2749425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919734" y="3102661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523305"/>
              </p:ext>
            </p:extLst>
          </p:nvPr>
        </p:nvGraphicFramePr>
        <p:xfrm>
          <a:off x="4834404" y="3789414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5" name="Rectángulo 14"/>
          <p:cNvSpPr/>
          <p:nvPr/>
        </p:nvSpPr>
        <p:spPr>
          <a:xfrm>
            <a:off x="919734" y="4664876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300665"/>
              </p:ext>
            </p:extLst>
          </p:nvPr>
        </p:nvGraphicFramePr>
        <p:xfrm>
          <a:off x="4816943" y="3138458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35350"/>
              </p:ext>
            </p:extLst>
          </p:nvPr>
        </p:nvGraphicFramePr>
        <p:xfrm>
          <a:off x="5279158" y="3138458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042279"/>
              </p:ext>
            </p:extLst>
          </p:nvPr>
        </p:nvGraphicFramePr>
        <p:xfrm>
          <a:off x="6096002" y="3805823"/>
          <a:ext cx="40842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6031279" y="347374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959873"/>
              </p:ext>
            </p:extLst>
          </p:nvPr>
        </p:nvGraphicFramePr>
        <p:xfrm>
          <a:off x="6681431" y="3792880"/>
          <a:ext cx="40842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9" name="CuadroTexto 28"/>
          <p:cNvSpPr txBox="1"/>
          <p:nvPr/>
        </p:nvSpPr>
        <p:spPr>
          <a:xfrm>
            <a:off x="6591785" y="346918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right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651944"/>
              </p:ext>
            </p:extLst>
          </p:nvPr>
        </p:nvGraphicFramePr>
        <p:xfrm>
          <a:off x="6213245" y="4814286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" name="Flecha abajo 1"/>
          <p:cNvSpPr/>
          <p:nvPr/>
        </p:nvSpPr>
        <p:spPr>
          <a:xfrm>
            <a:off x="6504424" y="4456389"/>
            <a:ext cx="177007" cy="255124"/>
          </a:xfrm>
          <a:prstGeom prst="downArrow">
            <a:avLst/>
          </a:prstGeom>
          <a:solidFill>
            <a:srgbClr val="FF0000"/>
          </a:solidFill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/>
          <p:cNvSpPr/>
          <p:nvPr/>
        </p:nvSpPr>
        <p:spPr>
          <a:xfrm>
            <a:off x="5902114" y="4711513"/>
            <a:ext cx="1379341" cy="758631"/>
          </a:xfrm>
          <a:prstGeom prst="ellipse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Forma libre 2"/>
          <p:cNvSpPr/>
          <p:nvPr/>
        </p:nvSpPr>
        <p:spPr>
          <a:xfrm>
            <a:off x="4228353" y="2772932"/>
            <a:ext cx="3981000" cy="2277186"/>
          </a:xfrm>
          <a:custGeom>
            <a:avLst/>
            <a:gdLst>
              <a:gd name="connsiteX0" fmla="*/ 3048000 w 3981000"/>
              <a:gd name="connsiteY0" fmla="*/ 2277186 h 2277186"/>
              <a:gd name="connsiteX1" fmla="*/ 3795059 w 3981000"/>
              <a:gd name="connsiteY1" fmla="*/ 245186 h 2277186"/>
              <a:gd name="connsiteX2" fmla="*/ 0 w 3981000"/>
              <a:gd name="connsiteY2" fmla="*/ 36009 h 2277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81000" h="2277186">
                <a:moveTo>
                  <a:pt x="3048000" y="2277186"/>
                </a:moveTo>
                <a:cubicBezTo>
                  <a:pt x="3675529" y="1447950"/>
                  <a:pt x="4303059" y="618715"/>
                  <a:pt x="3795059" y="245186"/>
                </a:cubicBezTo>
                <a:cubicBezTo>
                  <a:pt x="3287059" y="-128343"/>
                  <a:pt x="0" y="36009"/>
                  <a:pt x="0" y="36009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6662219" y="4347896"/>
            <a:ext cx="64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merge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3115331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" y="83892"/>
            <a:ext cx="3844135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115424"/>
              </p:ext>
            </p:extLst>
          </p:nvPr>
        </p:nvGraphicFramePr>
        <p:xfrm>
          <a:off x="4256525" y="770724"/>
          <a:ext cx="32268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14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17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9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092309"/>
              </p:ext>
            </p:extLst>
          </p:nvPr>
        </p:nvGraphicFramePr>
        <p:xfrm>
          <a:off x="4303756" y="83892"/>
          <a:ext cx="37209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8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" y="1232040"/>
            <a:ext cx="3844135" cy="186304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344837"/>
              </p:ext>
            </p:extLst>
          </p:nvPr>
        </p:nvGraphicFramePr>
        <p:xfrm>
          <a:off x="5002988" y="83892"/>
          <a:ext cx="37209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484912" y="1579576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958606"/>
              </p:ext>
            </p:extLst>
          </p:nvPr>
        </p:nvGraphicFramePr>
        <p:xfrm>
          <a:off x="4462314" y="2309439"/>
          <a:ext cx="16336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19186"/>
              </p:ext>
            </p:extLst>
          </p:nvPr>
        </p:nvGraphicFramePr>
        <p:xfrm>
          <a:off x="4462314" y="1577919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816382"/>
              </p:ext>
            </p:extLst>
          </p:nvPr>
        </p:nvGraphicFramePr>
        <p:xfrm>
          <a:off x="5056377" y="1580209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6" name="Rectángulo 15"/>
          <p:cNvSpPr/>
          <p:nvPr/>
        </p:nvSpPr>
        <p:spPr>
          <a:xfrm>
            <a:off x="484911" y="2749425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6366403" y="192277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984084"/>
              </p:ext>
            </p:extLst>
          </p:nvPr>
        </p:nvGraphicFramePr>
        <p:xfrm>
          <a:off x="6386303" y="2288064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479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" y="83892"/>
            <a:ext cx="3844135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437903"/>
              </p:ext>
            </p:extLst>
          </p:nvPr>
        </p:nvGraphicFramePr>
        <p:xfrm>
          <a:off x="4256525" y="770724"/>
          <a:ext cx="32268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14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17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9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883623"/>
              </p:ext>
            </p:extLst>
          </p:nvPr>
        </p:nvGraphicFramePr>
        <p:xfrm>
          <a:off x="4303756" y="83892"/>
          <a:ext cx="37209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8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" y="1232040"/>
            <a:ext cx="3844135" cy="186304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959221"/>
              </p:ext>
            </p:extLst>
          </p:nvPr>
        </p:nvGraphicFramePr>
        <p:xfrm>
          <a:off x="5002988" y="83892"/>
          <a:ext cx="37209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484912" y="1579576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573785"/>
              </p:ext>
            </p:extLst>
          </p:nvPr>
        </p:nvGraphicFramePr>
        <p:xfrm>
          <a:off x="4462314" y="2309439"/>
          <a:ext cx="16336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44838"/>
              </p:ext>
            </p:extLst>
          </p:nvPr>
        </p:nvGraphicFramePr>
        <p:xfrm>
          <a:off x="4462314" y="1577919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075819"/>
              </p:ext>
            </p:extLst>
          </p:nvPr>
        </p:nvGraphicFramePr>
        <p:xfrm>
          <a:off x="5056377" y="1580209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6" name="Rectángulo 15"/>
          <p:cNvSpPr/>
          <p:nvPr/>
        </p:nvSpPr>
        <p:spPr>
          <a:xfrm>
            <a:off x="484911" y="2943658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6366403" y="192277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399488"/>
              </p:ext>
            </p:extLst>
          </p:nvPr>
        </p:nvGraphicFramePr>
        <p:xfrm>
          <a:off x="6386303" y="2288064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5" name="Rectángulo 14"/>
          <p:cNvSpPr/>
          <p:nvPr/>
        </p:nvSpPr>
        <p:spPr>
          <a:xfrm>
            <a:off x="5265218" y="2229992"/>
            <a:ext cx="830783" cy="769870"/>
          </a:xfrm>
          <a:prstGeom prst="rect">
            <a:avLst/>
          </a:prstGeom>
          <a:ln w="28575" cmpd="sng">
            <a:solidFill>
              <a:srgbClr val="FF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381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" y="83892"/>
            <a:ext cx="3844135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492982"/>
              </p:ext>
            </p:extLst>
          </p:nvPr>
        </p:nvGraphicFramePr>
        <p:xfrm>
          <a:off x="4256525" y="770724"/>
          <a:ext cx="32268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14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17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9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193453"/>
              </p:ext>
            </p:extLst>
          </p:nvPr>
        </p:nvGraphicFramePr>
        <p:xfrm>
          <a:off x="4303756" y="83892"/>
          <a:ext cx="37209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8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" y="1232040"/>
            <a:ext cx="3844135" cy="186304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29975"/>
              </p:ext>
            </p:extLst>
          </p:nvPr>
        </p:nvGraphicFramePr>
        <p:xfrm>
          <a:off x="5002988" y="83892"/>
          <a:ext cx="37209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484912" y="1579576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031166"/>
              </p:ext>
            </p:extLst>
          </p:nvPr>
        </p:nvGraphicFramePr>
        <p:xfrm>
          <a:off x="4462314" y="2309439"/>
          <a:ext cx="16336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581814"/>
              </p:ext>
            </p:extLst>
          </p:nvPr>
        </p:nvGraphicFramePr>
        <p:xfrm>
          <a:off x="4462314" y="1577919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258607"/>
              </p:ext>
            </p:extLst>
          </p:nvPr>
        </p:nvGraphicFramePr>
        <p:xfrm>
          <a:off x="5056377" y="1580209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6" name="Rectángulo 15"/>
          <p:cNvSpPr/>
          <p:nvPr/>
        </p:nvSpPr>
        <p:spPr>
          <a:xfrm>
            <a:off x="484911" y="2943658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6366403" y="192277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705004"/>
              </p:ext>
            </p:extLst>
          </p:nvPr>
        </p:nvGraphicFramePr>
        <p:xfrm>
          <a:off x="6386303" y="2288064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7" name="CuadroTexto 16"/>
          <p:cNvSpPr txBox="1"/>
          <p:nvPr/>
        </p:nvSpPr>
        <p:spPr>
          <a:xfrm>
            <a:off x="972962" y="3224892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561016"/>
              </p:ext>
            </p:extLst>
          </p:nvPr>
        </p:nvGraphicFramePr>
        <p:xfrm>
          <a:off x="4934541" y="4000780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78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" y="83892"/>
            <a:ext cx="3844135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709630"/>
              </p:ext>
            </p:extLst>
          </p:nvPr>
        </p:nvGraphicFramePr>
        <p:xfrm>
          <a:off x="4256525" y="770724"/>
          <a:ext cx="32268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14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17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9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37633"/>
              </p:ext>
            </p:extLst>
          </p:nvPr>
        </p:nvGraphicFramePr>
        <p:xfrm>
          <a:off x="4303756" y="83892"/>
          <a:ext cx="37209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8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" y="1232040"/>
            <a:ext cx="3844135" cy="186304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461709"/>
              </p:ext>
            </p:extLst>
          </p:nvPr>
        </p:nvGraphicFramePr>
        <p:xfrm>
          <a:off x="5002988" y="83892"/>
          <a:ext cx="37209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484912" y="1579576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396383"/>
              </p:ext>
            </p:extLst>
          </p:nvPr>
        </p:nvGraphicFramePr>
        <p:xfrm>
          <a:off x="4462314" y="2309439"/>
          <a:ext cx="16336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416614"/>
              </p:ext>
            </p:extLst>
          </p:nvPr>
        </p:nvGraphicFramePr>
        <p:xfrm>
          <a:off x="4462314" y="1577919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637433"/>
              </p:ext>
            </p:extLst>
          </p:nvPr>
        </p:nvGraphicFramePr>
        <p:xfrm>
          <a:off x="5056377" y="1580209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6" name="Rectángulo 15"/>
          <p:cNvSpPr/>
          <p:nvPr/>
        </p:nvSpPr>
        <p:spPr>
          <a:xfrm>
            <a:off x="484911" y="2943658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6366403" y="192277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736009"/>
              </p:ext>
            </p:extLst>
          </p:nvPr>
        </p:nvGraphicFramePr>
        <p:xfrm>
          <a:off x="6386303" y="2288064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7" name="CuadroTexto 16"/>
          <p:cNvSpPr txBox="1"/>
          <p:nvPr/>
        </p:nvSpPr>
        <p:spPr>
          <a:xfrm>
            <a:off x="972962" y="3224892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760173"/>
              </p:ext>
            </p:extLst>
          </p:nvPr>
        </p:nvGraphicFramePr>
        <p:xfrm>
          <a:off x="4934541" y="4000780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9" name="Rectángulo 18"/>
          <p:cNvSpPr/>
          <p:nvPr/>
        </p:nvSpPr>
        <p:spPr>
          <a:xfrm>
            <a:off x="949615" y="3484528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21931"/>
              </p:ext>
            </p:extLst>
          </p:nvPr>
        </p:nvGraphicFramePr>
        <p:xfrm>
          <a:off x="4920704" y="3254774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5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" y="83892"/>
            <a:ext cx="3844135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09072"/>
              </p:ext>
            </p:extLst>
          </p:nvPr>
        </p:nvGraphicFramePr>
        <p:xfrm>
          <a:off x="4256525" y="770724"/>
          <a:ext cx="32268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14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17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9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160592"/>
              </p:ext>
            </p:extLst>
          </p:nvPr>
        </p:nvGraphicFramePr>
        <p:xfrm>
          <a:off x="4303756" y="83892"/>
          <a:ext cx="37209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8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" y="1232040"/>
            <a:ext cx="3844135" cy="186304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234094"/>
              </p:ext>
            </p:extLst>
          </p:nvPr>
        </p:nvGraphicFramePr>
        <p:xfrm>
          <a:off x="5002988" y="83892"/>
          <a:ext cx="37209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484912" y="1579576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524498"/>
              </p:ext>
            </p:extLst>
          </p:nvPr>
        </p:nvGraphicFramePr>
        <p:xfrm>
          <a:off x="4462314" y="2309439"/>
          <a:ext cx="16336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435460"/>
              </p:ext>
            </p:extLst>
          </p:nvPr>
        </p:nvGraphicFramePr>
        <p:xfrm>
          <a:off x="4462314" y="1577919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227576"/>
              </p:ext>
            </p:extLst>
          </p:nvPr>
        </p:nvGraphicFramePr>
        <p:xfrm>
          <a:off x="5056377" y="1580209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6" name="Rectángulo 15"/>
          <p:cNvSpPr/>
          <p:nvPr/>
        </p:nvSpPr>
        <p:spPr>
          <a:xfrm>
            <a:off x="484911" y="2943658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6366403" y="192277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466340"/>
              </p:ext>
            </p:extLst>
          </p:nvPr>
        </p:nvGraphicFramePr>
        <p:xfrm>
          <a:off x="6386303" y="2288064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7" name="CuadroTexto 16"/>
          <p:cNvSpPr txBox="1"/>
          <p:nvPr/>
        </p:nvSpPr>
        <p:spPr>
          <a:xfrm>
            <a:off x="972962" y="3224892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006369"/>
              </p:ext>
            </p:extLst>
          </p:nvPr>
        </p:nvGraphicFramePr>
        <p:xfrm>
          <a:off x="4934541" y="4000780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9" name="Rectángulo 18"/>
          <p:cNvSpPr/>
          <p:nvPr/>
        </p:nvSpPr>
        <p:spPr>
          <a:xfrm>
            <a:off x="949615" y="3663820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351904"/>
              </p:ext>
            </p:extLst>
          </p:nvPr>
        </p:nvGraphicFramePr>
        <p:xfrm>
          <a:off x="4920704" y="3254774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78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" y="83892"/>
            <a:ext cx="3844135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047698"/>
              </p:ext>
            </p:extLst>
          </p:nvPr>
        </p:nvGraphicFramePr>
        <p:xfrm>
          <a:off x="4256525" y="770724"/>
          <a:ext cx="32268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14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17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9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216176"/>
              </p:ext>
            </p:extLst>
          </p:nvPr>
        </p:nvGraphicFramePr>
        <p:xfrm>
          <a:off x="4303756" y="83892"/>
          <a:ext cx="37209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8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" y="1232040"/>
            <a:ext cx="3844135" cy="186304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063779"/>
              </p:ext>
            </p:extLst>
          </p:nvPr>
        </p:nvGraphicFramePr>
        <p:xfrm>
          <a:off x="5002988" y="83892"/>
          <a:ext cx="37209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484912" y="1579576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698461"/>
              </p:ext>
            </p:extLst>
          </p:nvPr>
        </p:nvGraphicFramePr>
        <p:xfrm>
          <a:off x="4462314" y="2309439"/>
          <a:ext cx="16336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877436"/>
              </p:ext>
            </p:extLst>
          </p:nvPr>
        </p:nvGraphicFramePr>
        <p:xfrm>
          <a:off x="4462314" y="1577919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881158"/>
              </p:ext>
            </p:extLst>
          </p:nvPr>
        </p:nvGraphicFramePr>
        <p:xfrm>
          <a:off x="5056377" y="1580209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6" name="Rectángulo 15"/>
          <p:cNvSpPr/>
          <p:nvPr/>
        </p:nvSpPr>
        <p:spPr>
          <a:xfrm>
            <a:off x="484911" y="2943658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6366403" y="192277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475207"/>
              </p:ext>
            </p:extLst>
          </p:nvPr>
        </p:nvGraphicFramePr>
        <p:xfrm>
          <a:off x="6386303" y="2288064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7" name="CuadroTexto 16"/>
          <p:cNvSpPr txBox="1"/>
          <p:nvPr/>
        </p:nvSpPr>
        <p:spPr>
          <a:xfrm>
            <a:off x="972962" y="3224892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86050"/>
              </p:ext>
            </p:extLst>
          </p:nvPr>
        </p:nvGraphicFramePr>
        <p:xfrm>
          <a:off x="4934541" y="4000780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9" name="Rectángulo 18"/>
          <p:cNvSpPr/>
          <p:nvPr/>
        </p:nvSpPr>
        <p:spPr>
          <a:xfrm>
            <a:off x="949615" y="4231578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540646"/>
              </p:ext>
            </p:extLst>
          </p:nvPr>
        </p:nvGraphicFramePr>
        <p:xfrm>
          <a:off x="4920704" y="3254774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673456"/>
              </p:ext>
            </p:extLst>
          </p:nvPr>
        </p:nvGraphicFramePr>
        <p:xfrm>
          <a:off x="5428467" y="3254774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182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Mergesort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" y="1080798"/>
            <a:ext cx="5150803" cy="31393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mergesort</a:t>
            </a:r>
            <a:r>
              <a:rPr lang="es-ES" dirty="0">
                <a:latin typeface="Consolas"/>
                <a:cs typeface="Consolas"/>
              </a:rPr>
              <a:t>(s)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 err="1" smtClean="0">
                <a:latin typeface="Consolas"/>
                <a:cs typeface="Consolas"/>
              </a:rPr>
              <a:t>sl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(s)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sl</a:t>
            </a:r>
            <a:r>
              <a:rPr lang="en-US" dirty="0">
                <a:latin typeface="Consolas"/>
                <a:cs typeface="Consolas"/>
              </a:rPr>
              <a:t> ≤ 1  </a:t>
            </a:r>
            <a:r>
              <a:rPr lang="en-US" b="1" dirty="0">
                <a:latin typeface="Consolas"/>
                <a:cs typeface="Consolas"/>
              </a:rPr>
              <a:t>then</a:t>
            </a:r>
          </a:p>
          <a:p>
            <a:r>
              <a:rPr lang="en-US" dirty="0" smtClean="0">
                <a:latin typeface="Consolas"/>
                <a:cs typeface="Consolas"/>
              </a:rPr>
              <a:t>		return </a:t>
            </a:r>
            <a:r>
              <a:rPr lang="en-US" dirty="0">
                <a:latin typeface="Consolas"/>
                <a:cs typeface="Consolas"/>
              </a:rPr>
              <a:t>s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	else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mid </a:t>
            </a:r>
            <a:r>
              <a:rPr lang="en-US" dirty="0">
                <a:latin typeface="Consolas"/>
                <a:cs typeface="Consolas"/>
              </a:rPr>
              <a:t>← </a:t>
            </a:r>
            <a:r>
              <a:rPr lang="en-US" dirty="0" smtClean="0">
                <a:latin typeface="Consolas"/>
                <a:cs typeface="Consolas"/>
              </a:rPr>
              <a:t>floor(</a:t>
            </a:r>
            <a:r>
              <a:rPr lang="en-US" dirty="0" err="1" smtClean="0">
                <a:latin typeface="Consolas"/>
                <a:cs typeface="Consolas"/>
              </a:rPr>
              <a:t>sl</a:t>
            </a:r>
            <a:r>
              <a:rPr lang="en-US" dirty="0" smtClean="0">
                <a:latin typeface="Consolas"/>
                <a:cs typeface="Consolas"/>
              </a:rPr>
              <a:t>/2)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left </a:t>
            </a:r>
            <a:r>
              <a:rPr lang="en-US" dirty="0">
                <a:latin typeface="Consolas"/>
                <a:cs typeface="Consolas"/>
              </a:rPr>
              <a:t>← </a:t>
            </a:r>
            <a:r>
              <a:rPr lang="en-US" dirty="0" err="1">
                <a:latin typeface="Consolas"/>
                <a:cs typeface="Consolas"/>
              </a:rPr>
              <a:t>mergesort</a:t>
            </a:r>
            <a:r>
              <a:rPr lang="en-US" dirty="0">
                <a:latin typeface="Consolas"/>
                <a:cs typeface="Consolas"/>
              </a:rPr>
              <a:t>(s[0...</a:t>
            </a:r>
            <a:r>
              <a:rPr lang="en-US" dirty="0" smtClean="0">
                <a:latin typeface="Consolas"/>
                <a:cs typeface="Consolas"/>
              </a:rPr>
              <a:t>mid-1)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 smtClean="0">
                <a:latin typeface="Consolas"/>
                <a:cs typeface="Consolas"/>
              </a:rPr>
              <a:t>		right </a:t>
            </a:r>
            <a:r>
              <a:rPr lang="en-US" dirty="0">
                <a:latin typeface="Consolas"/>
                <a:cs typeface="Consolas"/>
              </a:rPr>
              <a:t>← </a:t>
            </a:r>
            <a:r>
              <a:rPr lang="en-US" dirty="0" err="1">
                <a:latin typeface="Consolas"/>
                <a:cs typeface="Consolas"/>
              </a:rPr>
              <a:t>mergesort</a:t>
            </a:r>
            <a:r>
              <a:rPr lang="en-US" dirty="0">
                <a:latin typeface="Consolas"/>
                <a:cs typeface="Consolas"/>
              </a:rPr>
              <a:t>(s[mid...</a:t>
            </a:r>
            <a:r>
              <a:rPr lang="en-US" dirty="0" smtClean="0">
                <a:latin typeface="Consolas"/>
                <a:cs typeface="Consolas"/>
              </a:rPr>
              <a:t>sl-1)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merge(</a:t>
            </a:r>
            <a:r>
              <a:rPr lang="en-US" dirty="0" err="1">
                <a:latin typeface="Consolas"/>
                <a:cs typeface="Consolas"/>
              </a:rPr>
              <a:t>left,right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>
                <a:latin typeface="Consolas"/>
                <a:cs typeface="Consolas"/>
              </a:rPr>
              <a:t>end 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3" y="2169862"/>
            <a:ext cx="5150803" cy="1199599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5327201" y="2275709"/>
            <a:ext cx="3369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You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don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´t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get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a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list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of 1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element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, divide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by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half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your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list</a:t>
            </a:r>
            <a:endParaRPr lang="es-ES" sz="20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119101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" y="83892"/>
            <a:ext cx="3844135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390737"/>
              </p:ext>
            </p:extLst>
          </p:nvPr>
        </p:nvGraphicFramePr>
        <p:xfrm>
          <a:off x="4256525" y="770724"/>
          <a:ext cx="32268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14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17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9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605501"/>
              </p:ext>
            </p:extLst>
          </p:nvPr>
        </p:nvGraphicFramePr>
        <p:xfrm>
          <a:off x="4303756" y="83892"/>
          <a:ext cx="37209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8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" y="1232040"/>
            <a:ext cx="3844135" cy="186304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120549"/>
              </p:ext>
            </p:extLst>
          </p:nvPr>
        </p:nvGraphicFramePr>
        <p:xfrm>
          <a:off x="5002988" y="83892"/>
          <a:ext cx="37209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484912" y="1579576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653725"/>
              </p:ext>
            </p:extLst>
          </p:nvPr>
        </p:nvGraphicFramePr>
        <p:xfrm>
          <a:off x="4462314" y="2309439"/>
          <a:ext cx="16336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931905"/>
              </p:ext>
            </p:extLst>
          </p:nvPr>
        </p:nvGraphicFramePr>
        <p:xfrm>
          <a:off x="4462314" y="1577919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331402"/>
              </p:ext>
            </p:extLst>
          </p:nvPr>
        </p:nvGraphicFramePr>
        <p:xfrm>
          <a:off x="5056377" y="1580209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6" name="Rectángulo 15"/>
          <p:cNvSpPr/>
          <p:nvPr/>
        </p:nvSpPr>
        <p:spPr>
          <a:xfrm>
            <a:off x="484911" y="2943658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6366403" y="192277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552233"/>
              </p:ext>
            </p:extLst>
          </p:nvPr>
        </p:nvGraphicFramePr>
        <p:xfrm>
          <a:off x="6386303" y="2288064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5" name="Rectángulo 14"/>
          <p:cNvSpPr/>
          <p:nvPr/>
        </p:nvSpPr>
        <p:spPr>
          <a:xfrm>
            <a:off x="4834404" y="3920823"/>
            <a:ext cx="515528" cy="769870"/>
          </a:xfrm>
          <a:prstGeom prst="rect">
            <a:avLst/>
          </a:prstGeom>
          <a:ln w="28575" cmpd="sng">
            <a:solidFill>
              <a:srgbClr val="FF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972962" y="3224892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322205"/>
              </p:ext>
            </p:extLst>
          </p:nvPr>
        </p:nvGraphicFramePr>
        <p:xfrm>
          <a:off x="4934541" y="4000780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9" name="Rectángulo 18"/>
          <p:cNvSpPr/>
          <p:nvPr/>
        </p:nvSpPr>
        <p:spPr>
          <a:xfrm>
            <a:off x="949615" y="4410870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95753"/>
              </p:ext>
            </p:extLst>
          </p:nvPr>
        </p:nvGraphicFramePr>
        <p:xfrm>
          <a:off x="4920704" y="3254774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720063"/>
              </p:ext>
            </p:extLst>
          </p:nvPr>
        </p:nvGraphicFramePr>
        <p:xfrm>
          <a:off x="5428467" y="3254774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79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" y="83892"/>
            <a:ext cx="3844135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860334"/>
              </p:ext>
            </p:extLst>
          </p:nvPr>
        </p:nvGraphicFramePr>
        <p:xfrm>
          <a:off x="4256525" y="770724"/>
          <a:ext cx="32268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14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17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9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872729"/>
              </p:ext>
            </p:extLst>
          </p:nvPr>
        </p:nvGraphicFramePr>
        <p:xfrm>
          <a:off x="4303756" y="83892"/>
          <a:ext cx="37209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8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" y="1232040"/>
            <a:ext cx="3844135" cy="186304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612801"/>
              </p:ext>
            </p:extLst>
          </p:nvPr>
        </p:nvGraphicFramePr>
        <p:xfrm>
          <a:off x="5002988" y="83892"/>
          <a:ext cx="37209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484912" y="1579576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105498"/>
              </p:ext>
            </p:extLst>
          </p:nvPr>
        </p:nvGraphicFramePr>
        <p:xfrm>
          <a:off x="4462314" y="2309439"/>
          <a:ext cx="16336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369466"/>
              </p:ext>
            </p:extLst>
          </p:nvPr>
        </p:nvGraphicFramePr>
        <p:xfrm>
          <a:off x="4462314" y="1577919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727537"/>
              </p:ext>
            </p:extLst>
          </p:nvPr>
        </p:nvGraphicFramePr>
        <p:xfrm>
          <a:off x="5056377" y="1580209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6" name="Rectángulo 15"/>
          <p:cNvSpPr/>
          <p:nvPr/>
        </p:nvSpPr>
        <p:spPr>
          <a:xfrm>
            <a:off x="484911" y="2943658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6366403" y="192277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067213"/>
              </p:ext>
            </p:extLst>
          </p:nvPr>
        </p:nvGraphicFramePr>
        <p:xfrm>
          <a:off x="6386303" y="2288064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7" name="CuadroTexto 16"/>
          <p:cNvSpPr txBox="1"/>
          <p:nvPr/>
        </p:nvSpPr>
        <p:spPr>
          <a:xfrm>
            <a:off x="972962" y="3224892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124605"/>
              </p:ext>
            </p:extLst>
          </p:nvPr>
        </p:nvGraphicFramePr>
        <p:xfrm>
          <a:off x="4934541" y="4000780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9" name="Rectángulo 18"/>
          <p:cNvSpPr/>
          <p:nvPr/>
        </p:nvSpPr>
        <p:spPr>
          <a:xfrm>
            <a:off x="949615" y="4410870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731068"/>
              </p:ext>
            </p:extLst>
          </p:nvPr>
        </p:nvGraphicFramePr>
        <p:xfrm>
          <a:off x="4920704" y="3254774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131364"/>
              </p:ext>
            </p:extLst>
          </p:nvPr>
        </p:nvGraphicFramePr>
        <p:xfrm>
          <a:off x="5428467" y="3254774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1451290" y="4734121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678247"/>
              </p:ext>
            </p:extLst>
          </p:nvPr>
        </p:nvGraphicFramePr>
        <p:xfrm>
          <a:off x="5428467" y="5392906"/>
          <a:ext cx="40842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012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" y="83892"/>
            <a:ext cx="3844135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045707"/>
              </p:ext>
            </p:extLst>
          </p:nvPr>
        </p:nvGraphicFramePr>
        <p:xfrm>
          <a:off x="4256525" y="770724"/>
          <a:ext cx="32268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14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17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9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518188"/>
              </p:ext>
            </p:extLst>
          </p:nvPr>
        </p:nvGraphicFramePr>
        <p:xfrm>
          <a:off x="4303756" y="83892"/>
          <a:ext cx="37209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8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" y="1232040"/>
            <a:ext cx="3844135" cy="186304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373833"/>
              </p:ext>
            </p:extLst>
          </p:nvPr>
        </p:nvGraphicFramePr>
        <p:xfrm>
          <a:off x="5002988" y="83892"/>
          <a:ext cx="37209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484912" y="1579576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479260"/>
              </p:ext>
            </p:extLst>
          </p:nvPr>
        </p:nvGraphicFramePr>
        <p:xfrm>
          <a:off x="4462314" y="2309439"/>
          <a:ext cx="16336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456796"/>
              </p:ext>
            </p:extLst>
          </p:nvPr>
        </p:nvGraphicFramePr>
        <p:xfrm>
          <a:off x="4462314" y="1577919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080249"/>
              </p:ext>
            </p:extLst>
          </p:nvPr>
        </p:nvGraphicFramePr>
        <p:xfrm>
          <a:off x="5056377" y="1580209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6" name="Rectángulo 15"/>
          <p:cNvSpPr/>
          <p:nvPr/>
        </p:nvSpPr>
        <p:spPr>
          <a:xfrm>
            <a:off x="484911" y="2943658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6366403" y="192277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232658"/>
              </p:ext>
            </p:extLst>
          </p:nvPr>
        </p:nvGraphicFramePr>
        <p:xfrm>
          <a:off x="6386303" y="2288064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7" name="CuadroTexto 16"/>
          <p:cNvSpPr txBox="1"/>
          <p:nvPr/>
        </p:nvSpPr>
        <p:spPr>
          <a:xfrm>
            <a:off x="972962" y="3224892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832219"/>
              </p:ext>
            </p:extLst>
          </p:nvPr>
        </p:nvGraphicFramePr>
        <p:xfrm>
          <a:off x="4934541" y="4000780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9" name="Rectángulo 18"/>
          <p:cNvSpPr/>
          <p:nvPr/>
        </p:nvSpPr>
        <p:spPr>
          <a:xfrm>
            <a:off x="949615" y="4410870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880106"/>
              </p:ext>
            </p:extLst>
          </p:nvPr>
        </p:nvGraphicFramePr>
        <p:xfrm>
          <a:off x="4920704" y="3254774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477693"/>
              </p:ext>
            </p:extLst>
          </p:nvPr>
        </p:nvGraphicFramePr>
        <p:xfrm>
          <a:off x="5428467" y="3254774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1451290" y="4734121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186429"/>
              </p:ext>
            </p:extLst>
          </p:nvPr>
        </p:nvGraphicFramePr>
        <p:xfrm>
          <a:off x="5428467" y="5392906"/>
          <a:ext cx="40842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5" name="Rectángulo 24"/>
          <p:cNvSpPr/>
          <p:nvPr/>
        </p:nvSpPr>
        <p:spPr>
          <a:xfrm>
            <a:off x="1451289" y="5026446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950964"/>
              </p:ext>
            </p:extLst>
          </p:nvPr>
        </p:nvGraphicFramePr>
        <p:xfrm>
          <a:off x="5405190" y="4742460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070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" y="83892"/>
            <a:ext cx="3844135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906750"/>
              </p:ext>
            </p:extLst>
          </p:nvPr>
        </p:nvGraphicFramePr>
        <p:xfrm>
          <a:off x="4256525" y="770724"/>
          <a:ext cx="32268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14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17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9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206213"/>
              </p:ext>
            </p:extLst>
          </p:nvPr>
        </p:nvGraphicFramePr>
        <p:xfrm>
          <a:off x="4303756" y="83892"/>
          <a:ext cx="37209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8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" y="1232040"/>
            <a:ext cx="3844135" cy="186304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082143"/>
              </p:ext>
            </p:extLst>
          </p:nvPr>
        </p:nvGraphicFramePr>
        <p:xfrm>
          <a:off x="5002988" y="83892"/>
          <a:ext cx="37209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484912" y="1579576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612709"/>
              </p:ext>
            </p:extLst>
          </p:nvPr>
        </p:nvGraphicFramePr>
        <p:xfrm>
          <a:off x="4462314" y="2309439"/>
          <a:ext cx="16336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659992"/>
              </p:ext>
            </p:extLst>
          </p:nvPr>
        </p:nvGraphicFramePr>
        <p:xfrm>
          <a:off x="4462314" y="1577919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895735"/>
              </p:ext>
            </p:extLst>
          </p:nvPr>
        </p:nvGraphicFramePr>
        <p:xfrm>
          <a:off x="5056377" y="1580209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6" name="Rectángulo 15"/>
          <p:cNvSpPr/>
          <p:nvPr/>
        </p:nvSpPr>
        <p:spPr>
          <a:xfrm>
            <a:off x="484911" y="2943658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6366403" y="192277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632281"/>
              </p:ext>
            </p:extLst>
          </p:nvPr>
        </p:nvGraphicFramePr>
        <p:xfrm>
          <a:off x="6386303" y="2288064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7" name="CuadroTexto 16"/>
          <p:cNvSpPr txBox="1"/>
          <p:nvPr/>
        </p:nvSpPr>
        <p:spPr>
          <a:xfrm>
            <a:off x="972962" y="3224892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714414"/>
              </p:ext>
            </p:extLst>
          </p:nvPr>
        </p:nvGraphicFramePr>
        <p:xfrm>
          <a:off x="4934541" y="4000780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9" name="Rectángulo 18"/>
          <p:cNvSpPr/>
          <p:nvPr/>
        </p:nvSpPr>
        <p:spPr>
          <a:xfrm>
            <a:off x="949615" y="4410870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327454"/>
              </p:ext>
            </p:extLst>
          </p:nvPr>
        </p:nvGraphicFramePr>
        <p:xfrm>
          <a:off x="4920704" y="3254774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814592"/>
              </p:ext>
            </p:extLst>
          </p:nvPr>
        </p:nvGraphicFramePr>
        <p:xfrm>
          <a:off x="5428467" y="3254774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1451290" y="4734121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347922"/>
              </p:ext>
            </p:extLst>
          </p:nvPr>
        </p:nvGraphicFramePr>
        <p:xfrm>
          <a:off x="5428467" y="5392906"/>
          <a:ext cx="40842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5" name="Rectángulo 24"/>
          <p:cNvSpPr/>
          <p:nvPr/>
        </p:nvSpPr>
        <p:spPr>
          <a:xfrm>
            <a:off x="1451289" y="5175856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395612"/>
              </p:ext>
            </p:extLst>
          </p:nvPr>
        </p:nvGraphicFramePr>
        <p:xfrm>
          <a:off x="5405190" y="4742460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547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" y="83892"/>
            <a:ext cx="3844135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088158"/>
              </p:ext>
            </p:extLst>
          </p:nvPr>
        </p:nvGraphicFramePr>
        <p:xfrm>
          <a:off x="4256525" y="770724"/>
          <a:ext cx="32268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14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17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9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099101"/>
              </p:ext>
            </p:extLst>
          </p:nvPr>
        </p:nvGraphicFramePr>
        <p:xfrm>
          <a:off x="4303756" y="83892"/>
          <a:ext cx="37209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8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" y="1232040"/>
            <a:ext cx="3844135" cy="186304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369950"/>
              </p:ext>
            </p:extLst>
          </p:nvPr>
        </p:nvGraphicFramePr>
        <p:xfrm>
          <a:off x="5002988" y="83892"/>
          <a:ext cx="37209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484912" y="1579576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763929"/>
              </p:ext>
            </p:extLst>
          </p:nvPr>
        </p:nvGraphicFramePr>
        <p:xfrm>
          <a:off x="4462314" y="2309439"/>
          <a:ext cx="16336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6797"/>
              </p:ext>
            </p:extLst>
          </p:nvPr>
        </p:nvGraphicFramePr>
        <p:xfrm>
          <a:off x="4462314" y="1577919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942096"/>
              </p:ext>
            </p:extLst>
          </p:nvPr>
        </p:nvGraphicFramePr>
        <p:xfrm>
          <a:off x="5056377" y="1580209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6" name="Rectángulo 15"/>
          <p:cNvSpPr/>
          <p:nvPr/>
        </p:nvSpPr>
        <p:spPr>
          <a:xfrm>
            <a:off x="484911" y="2943658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6366403" y="192277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366917"/>
              </p:ext>
            </p:extLst>
          </p:nvPr>
        </p:nvGraphicFramePr>
        <p:xfrm>
          <a:off x="6386303" y="2288064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7" name="CuadroTexto 16"/>
          <p:cNvSpPr txBox="1"/>
          <p:nvPr/>
        </p:nvSpPr>
        <p:spPr>
          <a:xfrm>
            <a:off x="972962" y="3224892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073888"/>
              </p:ext>
            </p:extLst>
          </p:nvPr>
        </p:nvGraphicFramePr>
        <p:xfrm>
          <a:off x="4934541" y="4000780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9" name="Rectángulo 18"/>
          <p:cNvSpPr/>
          <p:nvPr/>
        </p:nvSpPr>
        <p:spPr>
          <a:xfrm>
            <a:off x="949615" y="4410870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743944"/>
              </p:ext>
            </p:extLst>
          </p:nvPr>
        </p:nvGraphicFramePr>
        <p:xfrm>
          <a:off x="4920704" y="3254774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016717"/>
              </p:ext>
            </p:extLst>
          </p:nvPr>
        </p:nvGraphicFramePr>
        <p:xfrm>
          <a:off x="5428467" y="3254774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1451290" y="4734121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024012"/>
              </p:ext>
            </p:extLst>
          </p:nvPr>
        </p:nvGraphicFramePr>
        <p:xfrm>
          <a:off x="5428467" y="5392906"/>
          <a:ext cx="40842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5" name="Rectángulo 24"/>
          <p:cNvSpPr/>
          <p:nvPr/>
        </p:nvSpPr>
        <p:spPr>
          <a:xfrm>
            <a:off x="1451289" y="5370089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960308"/>
              </p:ext>
            </p:extLst>
          </p:nvPr>
        </p:nvGraphicFramePr>
        <p:xfrm>
          <a:off x="5405190" y="4742460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" name="Elipse 1"/>
          <p:cNvSpPr/>
          <p:nvPr/>
        </p:nvSpPr>
        <p:spPr>
          <a:xfrm>
            <a:off x="5349932" y="5348550"/>
            <a:ext cx="611597" cy="786036"/>
          </a:xfrm>
          <a:prstGeom prst="ellipse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Forma libre 2"/>
          <p:cNvSpPr/>
          <p:nvPr/>
        </p:nvSpPr>
        <p:spPr>
          <a:xfrm>
            <a:off x="4751294" y="4467412"/>
            <a:ext cx="1681198" cy="1270000"/>
          </a:xfrm>
          <a:custGeom>
            <a:avLst/>
            <a:gdLst>
              <a:gd name="connsiteX0" fmla="*/ 1225177 w 1681198"/>
              <a:gd name="connsiteY0" fmla="*/ 1270000 h 1270000"/>
              <a:gd name="connsiteX1" fmla="*/ 1613647 w 1681198"/>
              <a:gd name="connsiteY1" fmla="*/ 283882 h 1270000"/>
              <a:gd name="connsiteX2" fmla="*/ 0 w 1681198"/>
              <a:gd name="connsiteY2" fmla="*/ 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1198" h="1270000">
                <a:moveTo>
                  <a:pt x="1225177" y="1270000"/>
                </a:moveTo>
                <a:cubicBezTo>
                  <a:pt x="1521510" y="882774"/>
                  <a:pt x="1817843" y="495549"/>
                  <a:pt x="1613647" y="283882"/>
                </a:cubicBezTo>
                <a:cubicBezTo>
                  <a:pt x="1409451" y="72215"/>
                  <a:pt x="0" y="0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7153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" y="83892"/>
            <a:ext cx="3844135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186880"/>
              </p:ext>
            </p:extLst>
          </p:nvPr>
        </p:nvGraphicFramePr>
        <p:xfrm>
          <a:off x="4256525" y="770724"/>
          <a:ext cx="32268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14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17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9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74815"/>
              </p:ext>
            </p:extLst>
          </p:nvPr>
        </p:nvGraphicFramePr>
        <p:xfrm>
          <a:off x="4303756" y="83892"/>
          <a:ext cx="37209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8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" y="1232040"/>
            <a:ext cx="3844135" cy="186304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235468"/>
              </p:ext>
            </p:extLst>
          </p:nvPr>
        </p:nvGraphicFramePr>
        <p:xfrm>
          <a:off x="5002988" y="83892"/>
          <a:ext cx="37209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484912" y="1579576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787617"/>
              </p:ext>
            </p:extLst>
          </p:nvPr>
        </p:nvGraphicFramePr>
        <p:xfrm>
          <a:off x="4462314" y="2309439"/>
          <a:ext cx="16336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769453"/>
              </p:ext>
            </p:extLst>
          </p:nvPr>
        </p:nvGraphicFramePr>
        <p:xfrm>
          <a:off x="4462314" y="1577919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015158"/>
              </p:ext>
            </p:extLst>
          </p:nvPr>
        </p:nvGraphicFramePr>
        <p:xfrm>
          <a:off x="5056377" y="1580209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6" name="Rectángulo 15"/>
          <p:cNvSpPr/>
          <p:nvPr/>
        </p:nvSpPr>
        <p:spPr>
          <a:xfrm>
            <a:off x="484911" y="2943658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6366403" y="192277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893960"/>
              </p:ext>
            </p:extLst>
          </p:nvPr>
        </p:nvGraphicFramePr>
        <p:xfrm>
          <a:off x="6386303" y="2288064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7" name="CuadroTexto 16"/>
          <p:cNvSpPr txBox="1"/>
          <p:nvPr/>
        </p:nvSpPr>
        <p:spPr>
          <a:xfrm>
            <a:off x="972962" y="3224892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044374"/>
              </p:ext>
            </p:extLst>
          </p:nvPr>
        </p:nvGraphicFramePr>
        <p:xfrm>
          <a:off x="4934541" y="4000780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9" name="Rectángulo 18"/>
          <p:cNvSpPr/>
          <p:nvPr/>
        </p:nvSpPr>
        <p:spPr>
          <a:xfrm>
            <a:off x="949615" y="4410870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164314"/>
              </p:ext>
            </p:extLst>
          </p:nvPr>
        </p:nvGraphicFramePr>
        <p:xfrm>
          <a:off x="4920704" y="3254774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002261"/>
              </p:ext>
            </p:extLst>
          </p:nvPr>
        </p:nvGraphicFramePr>
        <p:xfrm>
          <a:off x="5428467" y="3254774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184007"/>
              </p:ext>
            </p:extLst>
          </p:nvPr>
        </p:nvGraphicFramePr>
        <p:xfrm>
          <a:off x="6182092" y="4000780"/>
          <a:ext cx="40842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7" name="CuadroTexto 26"/>
          <p:cNvSpPr txBox="1"/>
          <p:nvPr/>
        </p:nvSpPr>
        <p:spPr>
          <a:xfrm>
            <a:off x="6127319" y="368664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2255336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" y="83892"/>
            <a:ext cx="3844135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14636"/>
              </p:ext>
            </p:extLst>
          </p:nvPr>
        </p:nvGraphicFramePr>
        <p:xfrm>
          <a:off x="4256525" y="770724"/>
          <a:ext cx="32268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14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17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9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263797"/>
              </p:ext>
            </p:extLst>
          </p:nvPr>
        </p:nvGraphicFramePr>
        <p:xfrm>
          <a:off x="4303756" y="83892"/>
          <a:ext cx="37209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8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" y="1232040"/>
            <a:ext cx="3844135" cy="186304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757307"/>
              </p:ext>
            </p:extLst>
          </p:nvPr>
        </p:nvGraphicFramePr>
        <p:xfrm>
          <a:off x="5002988" y="83892"/>
          <a:ext cx="37209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484912" y="1579576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903754"/>
              </p:ext>
            </p:extLst>
          </p:nvPr>
        </p:nvGraphicFramePr>
        <p:xfrm>
          <a:off x="4462314" y="2309439"/>
          <a:ext cx="16336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915134"/>
              </p:ext>
            </p:extLst>
          </p:nvPr>
        </p:nvGraphicFramePr>
        <p:xfrm>
          <a:off x="4462314" y="1577919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720187"/>
              </p:ext>
            </p:extLst>
          </p:nvPr>
        </p:nvGraphicFramePr>
        <p:xfrm>
          <a:off x="5056377" y="1580209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6" name="Rectángulo 15"/>
          <p:cNvSpPr/>
          <p:nvPr/>
        </p:nvSpPr>
        <p:spPr>
          <a:xfrm>
            <a:off x="484911" y="2943658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6366403" y="192277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369608"/>
              </p:ext>
            </p:extLst>
          </p:nvPr>
        </p:nvGraphicFramePr>
        <p:xfrm>
          <a:off x="6386303" y="2288064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7" name="CuadroTexto 16"/>
          <p:cNvSpPr txBox="1"/>
          <p:nvPr/>
        </p:nvSpPr>
        <p:spPr>
          <a:xfrm>
            <a:off x="972962" y="3224892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305640"/>
              </p:ext>
            </p:extLst>
          </p:nvPr>
        </p:nvGraphicFramePr>
        <p:xfrm>
          <a:off x="4934541" y="4000780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9" name="Rectángulo 18"/>
          <p:cNvSpPr/>
          <p:nvPr/>
        </p:nvSpPr>
        <p:spPr>
          <a:xfrm>
            <a:off x="949615" y="4590162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47239"/>
              </p:ext>
            </p:extLst>
          </p:nvPr>
        </p:nvGraphicFramePr>
        <p:xfrm>
          <a:off x="4920704" y="3254774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074052"/>
              </p:ext>
            </p:extLst>
          </p:nvPr>
        </p:nvGraphicFramePr>
        <p:xfrm>
          <a:off x="5428467" y="3254774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095740"/>
              </p:ext>
            </p:extLst>
          </p:nvPr>
        </p:nvGraphicFramePr>
        <p:xfrm>
          <a:off x="6182092" y="4000780"/>
          <a:ext cx="40842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7" name="CuadroTexto 26"/>
          <p:cNvSpPr txBox="1"/>
          <p:nvPr/>
        </p:nvSpPr>
        <p:spPr>
          <a:xfrm>
            <a:off x="6127319" y="368664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5312516" y="3920823"/>
            <a:ext cx="515528" cy="769870"/>
          </a:xfrm>
          <a:prstGeom prst="rect">
            <a:avLst/>
          </a:prstGeom>
          <a:ln w="28575" cmpd="sng">
            <a:solidFill>
              <a:srgbClr val="FF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6879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" y="83892"/>
            <a:ext cx="3844135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489780"/>
              </p:ext>
            </p:extLst>
          </p:nvPr>
        </p:nvGraphicFramePr>
        <p:xfrm>
          <a:off x="4256525" y="770724"/>
          <a:ext cx="32268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14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17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9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436630"/>
              </p:ext>
            </p:extLst>
          </p:nvPr>
        </p:nvGraphicFramePr>
        <p:xfrm>
          <a:off x="4303756" y="83892"/>
          <a:ext cx="37209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8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" y="1232040"/>
            <a:ext cx="3844135" cy="186304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58315"/>
              </p:ext>
            </p:extLst>
          </p:nvPr>
        </p:nvGraphicFramePr>
        <p:xfrm>
          <a:off x="5002988" y="83892"/>
          <a:ext cx="37209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484912" y="1579576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484537"/>
              </p:ext>
            </p:extLst>
          </p:nvPr>
        </p:nvGraphicFramePr>
        <p:xfrm>
          <a:off x="4462314" y="2309439"/>
          <a:ext cx="16336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42635"/>
              </p:ext>
            </p:extLst>
          </p:nvPr>
        </p:nvGraphicFramePr>
        <p:xfrm>
          <a:off x="4462314" y="1577919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517585"/>
              </p:ext>
            </p:extLst>
          </p:nvPr>
        </p:nvGraphicFramePr>
        <p:xfrm>
          <a:off x="5056377" y="1580209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6" name="Rectángulo 15"/>
          <p:cNvSpPr/>
          <p:nvPr/>
        </p:nvSpPr>
        <p:spPr>
          <a:xfrm>
            <a:off x="484911" y="2943658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6366403" y="192277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416371"/>
              </p:ext>
            </p:extLst>
          </p:nvPr>
        </p:nvGraphicFramePr>
        <p:xfrm>
          <a:off x="6386303" y="2288064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7" name="CuadroTexto 16"/>
          <p:cNvSpPr txBox="1"/>
          <p:nvPr/>
        </p:nvSpPr>
        <p:spPr>
          <a:xfrm>
            <a:off x="972962" y="3224892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916595"/>
              </p:ext>
            </p:extLst>
          </p:nvPr>
        </p:nvGraphicFramePr>
        <p:xfrm>
          <a:off x="4934541" y="4000780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9" name="Rectángulo 18"/>
          <p:cNvSpPr/>
          <p:nvPr/>
        </p:nvSpPr>
        <p:spPr>
          <a:xfrm>
            <a:off x="949615" y="4590162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382542"/>
              </p:ext>
            </p:extLst>
          </p:nvPr>
        </p:nvGraphicFramePr>
        <p:xfrm>
          <a:off x="4920704" y="3254774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822056"/>
              </p:ext>
            </p:extLst>
          </p:nvPr>
        </p:nvGraphicFramePr>
        <p:xfrm>
          <a:off x="5428467" y="3254774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015861"/>
              </p:ext>
            </p:extLst>
          </p:nvPr>
        </p:nvGraphicFramePr>
        <p:xfrm>
          <a:off x="6182092" y="4000780"/>
          <a:ext cx="40842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7" name="CuadroTexto 26"/>
          <p:cNvSpPr txBox="1"/>
          <p:nvPr/>
        </p:nvSpPr>
        <p:spPr>
          <a:xfrm>
            <a:off x="6127319" y="368664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1360029" y="4764810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609247"/>
              </p:ext>
            </p:extLst>
          </p:nvPr>
        </p:nvGraphicFramePr>
        <p:xfrm>
          <a:off x="5279158" y="5736945"/>
          <a:ext cx="40842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794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" y="83892"/>
            <a:ext cx="3844135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92148"/>
              </p:ext>
            </p:extLst>
          </p:nvPr>
        </p:nvGraphicFramePr>
        <p:xfrm>
          <a:off x="4256525" y="770724"/>
          <a:ext cx="32268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14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17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9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48246"/>
              </p:ext>
            </p:extLst>
          </p:nvPr>
        </p:nvGraphicFramePr>
        <p:xfrm>
          <a:off x="4303756" y="83892"/>
          <a:ext cx="37209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8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" y="1232040"/>
            <a:ext cx="3844135" cy="186304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08633"/>
              </p:ext>
            </p:extLst>
          </p:nvPr>
        </p:nvGraphicFramePr>
        <p:xfrm>
          <a:off x="5002988" y="83892"/>
          <a:ext cx="37209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484912" y="1579576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141890"/>
              </p:ext>
            </p:extLst>
          </p:nvPr>
        </p:nvGraphicFramePr>
        <p:xfrm>
          <a:off x="4462314" y="2309439"/>
          <a:ext cx="16336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519624"/>
              </p:ext>
            </p:extLst>
          </p:nvPr>
        </p:nvGraphicFramePr>
        <p:xfrm>
          <a:off x="4462314" y="1577919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672507"/>
              </p:ext>
            </p:extLst>
          </p:nvPr>
        </p:nvGraphicFramePr>
        <p:xfrm>
          <a:off x="5056377" y="1580209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6" name="Rectángulo 15"/>
          <p:cNvSpPr/>
          <p:nvPr/>
        </p:nvSpPr>
        <p:spPr>
          <a:xfrm>
            <a:off x="484911" y="2943658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6366403" y="192277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277375"/>
              </p:ext>
            </p:extLst>
          </p:nvPr>
        </p:nvGraphicFramePr>
        <p:xfrm>
          <a:off x="6386303" y="2288064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7" name="CuadroTexto 16"/>
          <p:cNvSpPr txBox="1"/>
          <p:nvPr/>
        </p:nvSpPr>
        <p:spPr>
          <a:xfrm>
            <a:off x="972962" y="3224892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816417"/>
              </p:ext>
            </p:extLst>
          </p:nvPr>
        </p:nvGraphicFramePr>
        <p:xfrm>
          <a:off x="4934541" y="4000780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9" name="Rectángulo 18"/>
          <p:cNvSpPr/>
          <p:nvPr/>
        </p:nvSpPr>
        <p:spPr>
          <a:xfrm>
            <a:off x="949615" y="4590162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265818"/>
              </p:ext>
            </p:extLst>
          </p:nvPr>
        </p:nvGraphicFramePr>
        <p:xfrm>
          <a:off x="4920704" y="3254774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663025"/>
              </p:ext>
            </p:extLst>
          </p:nvPr>
        </p:nvGraphicFramePr>
        <p:xfrm>
          <a:off x="5428467" y="3254774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748266"/>
              </p:ext>
            </p:extLst>
          </p:nvPr>
        </p:nvGraphicFramePr>
        <p:xfrm>
          <a:off x="6182092" y="4000780"/>
          <a:ext cx="40842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7" name="CuadroTexto 26"/>
          <p:cNvSpPr txBox="1"/>
          <p:nvPr/>
        </p:nvSpPr>
        <p:spPr>
          <a:xfrm>
            <a:off x="6127319" y="368664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1360029" y="4764810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167056"/>
              </p:ext>
            </p:extLst>
          </p:nvPr>
        </p:nvGraphicFramePr>
        <p:xfrm>
          <a:off x="5279158" y="5736945"/>
          <a:ext cx="40842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8" name="Rectángulo 27"/>
          <p:cNvSpPr/>
          <p:nvPr/>
        </p:nvSpPr>
        <p:spPr>
          <a:xfrm>
            <a:off x="1360029" y="5041386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9" name="Tab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559662"/>
              </p:ext>
            </p:extLst>
          </p:nvPr>
        </p:nvGraphicFramePr>
        <p:xfrm>
          <a:off x="5274298" y="4857928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805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" y="83892"/>
            <a:ext cx="3844135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027634"/>
              </p:ext>
            </p:extLst>
          </p:nvPr>
        </p:nvGraphicFramePr>
        <p:xfrm>
          <a:off x="4256525" y="770724"/>
          <a:ext cx="32268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14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17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9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330910"/>
              </p:ext>
            </p:extLst>
          </p:nvPr>
        </p:nvGraphicFramePr>
        <p:xfrm>
          <a:off x="4303756" y="83892"/>
          <a:ext cx="37209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8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" y="1232040"/>
            <a:ext cx="3844135" cy="186304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571885"/>
              </p:ext>
            </p:extLst>
          </p:nvPr>
        </p:nvGraphicFramePr>
        <p:xfrm>
          <a:off x="5002988" y="83892"/>
          <a:ext cx="37209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484912" y="1579576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687536"/>
              </p:ext>
            </p:extLst>
          </p:nvPr>
        </p:nvGraphicFramePr>
        <p:xfrm>
          <a:off x="4462314" y="2309439"/>
          <a:ext cx="16336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3486"/>
              </p:ext>
            </p:extLst>
          </p:nvPr>
        </p:nvGraphicFramePr>
        <p:xfrm>
          <a:off x="4462314" y="1577919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630199"/>
              </p:ext>
            </p:extLst>
          </p:nvPr>
        </p:nvGraphicFramePr>
        <p:xfrm>
          <a:off x="5056377" y="1580209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6" name="Rectángulo 15"/>
          <p:cNvSpPr/>
          <p:nvPr/>
        </p:nvSpPr>
        <p:spPr>
          <a:xfrm>
            <a:off x="484911" y="2943658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6366403" y="192277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297845"/>
              </p:ext>
            </p:extLst>
          </p:nvPr>
        </p:nvGraphicFramePr>
        <p:xfrm>
          <a:off x="6386303" y="2288064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7" name="CuadroTexto 16"/>
          <p:cNvSpPr txBox="1"/>
          <p:nvPr/>
        </p:nvSpPr>
        <p:spPr>
          <a:xfrm>
            <a:off x="972962" y="3224892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89212"/>
              </p:ext>
            </p:extLst>
          </p:nvPr>
        </p:nvGraphicFramePr>
        <p:xfrm>
          <a:off x="4934541" y="4000780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9" name="Rectángulo 18"/>
          <p:cNvSpPr/>
          <p:nvPr/>
        </p:nvSpPr>
        <p:spPr>
          <a:xfrm>
            <a:off x="949615" y="4590162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354577"/>
              </p:ext>
            </p:extLst>
          </p:nvPr>
        </p:nvGraphicFramePr>
        <p:xfrm>
          <a:off x="4920704" y="3254774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442295"/>
              </p:ext>
            </p:extLst>
          </p:nvPr>
        </p:nvGraphicFramePr>
        <p:xfrm>
          <a:off x="5428467" y="3254774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077366"/>
              </p:ext>
            </p:extLst>
          </p:nvPr>
        </p:nvGraphicFramePr>
        <p:xfrm>
          <a:off x="6182092" y="4000780"/>
          <a:ext cx="40842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7" name="CuadroTexto 26"/>
          <p:cNvSpPr txBox="1"/>
          <p:nvPr/>
        </p:nvSpPr>
        <p:spPr>
          <a:xfrm>
            <a:off x="6127319" y="368664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1360029" y="4764810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856968"/>
              </p:ext>
            </p:extLst>
          </p:nvPr>
        </p:nvGraphicFramePr>
        <p:xfrm>
          <a:off x="5279158" y="5736945"/>
          <a:ext cx="40842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8" name="Rectángulo 27"/>
          <p:cNvSpPr/>
          <p:nvPr/>
        </p:nvSpPr>
        <p:spPr>
          <a:xfrm>
            <a:off x="1360029" y="5205737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9" name="Tab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087679"/>
              </p:ext>
            </p:extLst>
          </p:nvPr>
        </p:nvGraphicFramePr>
        <p:xfrm>
          <a:off x="5274298" y="4857928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895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Mergesort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" y="1080798"/>
            <a:ext cx="5150803" cy="31393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mergesort</a:t>
            </a:r>
            <a:r>
              <a:rPr lang="es-ES" dirty="0">
                <a:latin typeface="Consolas"/>
                <a:cs typeface="Consolas"/>
              </a:rPr>
              <a:t>(s)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 err="1" smtClean="0">
                <a:latin typeface="Consolas"/>
                <a:cs typeface="Consolas"/>
              </a:rPr>
              <a:t>sl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(s)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sl</a:t>
            </a:r>
            <a:r>
              <a:rPr lang="en-US" dirty="0">
                <a:latin typeface="Consolas"/>
                <a:cs typeface="Consolas"/>
              </a:rPr>
              <a:t> ≤ 1  </a:t>
            </a:r>
            <a:r>
              <a:rPr lang="en-US" b="1" dirty="0">
                <a:latin typeface="Consolas"/>
                <a:cs typeface="Consolas"/>
              </a:rPr>
              <a:t>then</a:t>
            </a:r>
          </a:p>
          <a:p>
            <a:r>
              <a:rPr lang="en-US" dirty="0" smtClean="0">
                <a:latin typeface="Consolas"/>
                <a:cs typeface="Consolas"/>
              </a:rPr>
              <a:t>		return </a:t>
            </a:r>
            <a:r>
              <a:rPr lang="en-US" dirty="0">
                <a:latin typeface="Consolas"/>
                <a:cs typeface="Consolas"/>
              </a:rPr>
              <a:t>s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	else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mid </a:t>
            </a:r>
            <a:r>
              <a:rPr lang="en-US" dirty="0">
                <a:latin typeface="Consolas"/>
                <a:cs typeface="Consolas"/>
              </a:rPr>
              <a:t>← </a:t>
            </a:r>
            <a:r>
              <a:rPr lang="en-US" dirty="0" smtClean="0">
                <a:latin typeface="Consolas"/>
                <a:cs typeface="Consolas"/>
              </a:rPr>
              <a:t>floor(</a:t>
            </a:r>
            <a:r>
              <a:rPr lang="en-US" dirty="0" err="1" smtClean="0">
                <a:latin typeface="Consolas"/>
                <a:cs typeface="Consolas"/>
              </a:rPr>
              <a:t>sl</a:t>
            </a:r>
            <a:r>
              <a:rPr lang="en-US" dirty="0" smtClean="0">
                <a:latin typeface="Consolas"/>
                <a:cs typeface="Consolas"/>
              </a:rPr>
              <a:t>/2)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left </a:t>
            </a:r>
            <a:r>
              <a:rPr lang="en-US" dirty="0">
                <a:latin typeface="Consolas"/>
                <a:cs typeface="Consolas"/>
              </a:rPr>
              <a:t>← </a:t>
            </a:r>
            <a:r>
              <a:rPr lang="en-US" dirty="0" err="1">
                <a:latin typeface="Consolas"/>
                <a:cs typeface="Consolas"/>
              </a:rPr>
              <a:t>mergesort</a:t>
            </a:r>
            <a:r>
              <a:rPr lang="en-US" dirty="0">
                <a:latin typeface="Consolas"/>
                <a:cs typeface="Consolas"/>
              </a:rPr>
              <a:t>(s[0...</a:t>
            </a:r>
            <a:r>
              <a:rPr lang="en-US" dirty="0" smtClean="0">
                <a:latin typeface="Consolas"/>
                <a:cs typeface="Consolas"/>
              </a:rPr>
              <a:t>mid-1)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 smtClean="0">
                <a:latin typeface="Consolas"/>
                <a:cs typeface="Consolas"/>
              </a:rPr>
              <a:t>		right </a:t>
            </a:r>
            <a:r>
              <a:rPr lang="en-US" dirty="0">
                <a:latin typeface="Consolas"/>
                <a:cs typeface="Consolas"/>
              </a:rPr>
              <a:t>← </a:t>
            </a:r>
            <a:r>
              <a:rPr lang="en-US" dirty="0" err="1">
                <a:latin typeface="Consolas"/>
                <a:cs typeface="Consolas"/>
              </a:rPr>
              <a:t>mergesort</a:t>
            </a:r>
            <a:r>
              <a:rPr lang="en-US" dirty="0">
                <a:latin typeface="Consolas"/>
                <a:cs typeface="Consolas"/>
              </a:rPr>
              <a:t>(s[mid...</a:t>
            </a:r>
            <a:r>
              <a:rPr lang="en-US" dirty="0" smtClean="0">
                <a:latin typeface="Consolas"/>
                <a:cs typeface="Consolas"/>
              </a:rPr>
              <a:t>sl-1)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merge(</a:t>
            </a:r>
            <a:r>
              <a:rPr lang="en-US" dirty="0" err="1">
                <a:latin typeface="Consolas"/>
                <a:cs typeface="Consolas"/>
              </a:rPr>
              <a:t>left,right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>
                <a:latin typeface="Consolas"/>
                <a:cs typeface="Consolas"/>
              </a:rPr>
              <a:t>end 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" y="3369461"/>
            <a:ext cx="5150803" cy="264617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5327201" y="3298897"/>
            <a:ext cx="3369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actual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merging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of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two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lists</a:t>
            </a:r>
            <a:endParaRPr lang="es-ES" sz="20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128049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" y="83892"/>
            <a:ext cx="3844135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215594"/>
              </p:ext>
            </p:extLst>
          </p:nvPr>
        </p:nvGraphicFramePr>
        <p:xfrm>
          <a:off x="4256525" y="770724"/>
          <a:ext cx="32268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14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17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9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154591"/>
              </p:ext>
            </p:extLst>
          </p:nvPr>
        </p:nvGraphicFramePr>
        <p:xfrm>
          <a:off x="4303756" y="83892"/>
          <a:ext cx="37209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8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" y="1232040"/>
            <a:ext cx="3844135" cy="186304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790910"/>
              </p:ext>
            </p:extLst>
          </p:nvPr>
        </p:nvGraphicFramePr>
        <p:xfrm>
          <a:off x="5002988" y="83892"/>
          <a:ext cx="37209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484912" y="1579576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815868"/>
              </p:ext>
            </p:extLst>
          </p:nvPr>
        </p:nvGraphicFramePr>
        <p:xfrm>
          <a:off x="4462314" y="2309439"/>
          <a:ext cx="16336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15192"/>
              </p:ext>
            </p:extLst>
          </p:nvPr>
        </p:nvGraphicFramePr>
        <p:xfrm>
          <a:off x="4462314" y="1577919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42867"/>
              </p:ext>
            </p:extLst>
          </p:nvPr>
        </p:nvGraphicFramePr>
        <p:xfrm>
          <a:off x="5056377" y="1580209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6" name="Rectángulo 15"/>
          <p:cNvSpPr/>
          <p:nvPr/>
        </p:nvSpPr>
        <p:spPr>
          <a:xfrm>
            <a:off x="484911" y="2943658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6366403" y="192277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589962"/>
              </p:ext>
            </p:extLst>
          </p:nvPr>
        </p:nvGraphicFramePr>
        <p:xfrm>
          <a:off x="6386303" y="2288064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7" name="CuadroTexto 16"/>
          <p:cNvSpPr txBox="1"/>
          <p:nvPr/>
        </p:nvSpPr>
        <p:spPr>
          <a:xfrm>
            <a:off x="972962" y="3224892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110887"/>
              </p:ext>
            </p:extLst>
          </p:nvPr>
        </p:nvGraphicFramePr>
        <p:xfrm>
          <a:off x="4934541" y="4000780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9" name="Rectángulo 18"/>
          <p:cNvSpPr/>
          <p:nvPr/>
        </p:nvSpPr>
        <p:spPr>
          <a:xfrm>
            <a:off x="949615" y="4590162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424661"/>
              </p:ext>
            </p:extLst>
          </p:nvPr>
        </p:nvGraphicFramePr>
        <p:xfrm>
          <a:off x="4920704" y="3254774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683407"/>
              </p:ext>
            </p:extLst>
          </p:nvPr>
        </p:nvGraphicFramePr>
        <p:xfrm>
          <a:off x="5428467" y="3254774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891954"/>
              </p:ext>
            </p:extLst>
          </p:nvPr>
        </p:nvGraphicFramePr>
        <p:xfrm>
          <a:off x="6182092" y="4000780"/>
          <a:ext cx="40842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7" name="CuadroTexto 26"/>
          <p:cNvSpPr txBox="1"/>
          <p:nvPr/>
        </p:nvSpPr>
        <p:spPr>
          <a:xfrm>
            <a:off x="6127319" y="368664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1360029" y="4764810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192406"/>
              </p:ext>
            </p:extLst>
          </p:nvPr>
        </p:nvGraphicFramePr>
        <p:xfrm>
          <a:off x="5279158" y="5736945"/>
          <a:ext cx="40842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8" name="Rectángulo 27"/>
          <p:cNvSpPr/>
          <p:nvPr/>
        </p:nvSpPr>
        <p:spPr>
          <a:xfrm>
            <a:off x="1360029" y="5414911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9" name="Tab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289722"/>
              </p:ext>
            </p:extLst>
          </p:nvPr>
        </p:nvGraphicFramePr>
        <p:xfrm>
          <a:off x="5274298" y="4857928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" name="Elipse 1"/>
          <p:cNvSpPr/>
          <p:nvPr/>
        </p:nvSpPr>
        <p:spPr>
          <a:xfrm>
            <a:off x="5116142" y="5467527"/>
            <a:ext cx="684415" cy="1166355"/>
          </a:xfrm>
          <a:prstGeom prst="ellipse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Forma libre 2"/>
          <p:cNvSpPr/>
          <p:nvPr/>
        </p:nvSpPr>
        <p:spPr>
          <a:xfrm>
            <a:off x="4796118" y="4627341"/>
            <a:ext cx="1370287" cy="1393953"/>
          </a:xfrm>
          <a:custGeom>
            <a:avLst/>
            <a:gdLst>
              <a:gd name="connsiteX0" fmla="*/ 1001058 w 1370287"/>
              <a:gd name="connsiteY0" fmla="*/ 1393953 h 1393953"/>
              <a:gd name="connsiteX1" fmla="*/ 1314823 w 1370287"/>
              <a:gd name="connsiteY1" fmla="*/ 153835 h 1393953"/>
              <a:gd name="connsiteX2" fmla="*/ 0 w 1370287"/>
              <a:gd name="connsiteY2" fmla="*/ 19365 h 139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0287" h="1393953">
                <a:moveTo>
                  <a:pt x="1001058" y="1393953"/>
                </a:moveTo>
                <a:cubicBezTo>
                  <a:pt x="1241362" y="888443"/>
                  <a:pt x="1481666" y="382933"/>
                  <a:pt x="1314823" y="153835"/>
                </a:cubicBezTo>
                <a:cubicBezTo>
                  <a:pt x="1147980" y="-75263"/>
                  <a:pt x="0" y="19365"/>
                  <a:pt x="0" y="19365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8637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" y="83892"/>
            <a:ext cx="3844135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285111"/>
              </p:ext>
            </p:extLst>
          </p:nvPr>
        </p:nvGraphicFramePr>
        <p:xfrm>
          <a:off x="4256525" y="770724"/>
          <a:ext cx="32268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14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17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9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399320"/>
              </p:ext>
            </p:extLst>
          </p:nvPr>
        </p:nvGraphicFramePr>
        <p:xfrm>
          <a:off x="4303756" y="83892"/>
          <a:ext cx="37209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8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" y="1232040"/>
            <a:ext cx="3844135" cy="186304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29340"/>
              </p:ext>
            </p:extLst>
          </p:nvPr>
        </p:nvGraphicFramePr>
        <p:xfrm>
          <a:off x="5002988" y="83892"/>
          <a:ext cx="37209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484912" y="1579576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720129"/>
              </p:ext>
            </p:extLst>
          </p:nvPr>
        </p:nvGraphicFramePr>
        <p:xfrm>
          <a:off x="4462314" y="2309439"/>
          <a:ext cx="16336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549402"/>
              </p:ext>
            </p:extLst>
          </p:nvPr>
        </p:nvGraphicFramePr>
        <p:xfrm>
          <a:off x="4462314" y="1577919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913340"/>
              </p:ext>
            </p:extLst>
          </p:nvPr>
        </p:nvGraphicFramePr>
        <p:xfrm>
          <a:off x="5056377" y="1580209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6" name="Rectángulo 15"/>
          <p:cNvSpPr/>
          <p:nvPr/>
        </p:nvSpPr>
        <p:spPr>
          <a:xfrm>
            <a:off x="484911" y="2943658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6366403" y="192277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169431"/>
              </p:ext>
            </p:extLst>
          </p:nvPr>
        </p:nvGraphicFramePr>
        <p:xfrm>
          <a:off x="6386303" y="2288064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7" name="CuadroTexto 16"/>
          <p:cNvSpPr txBox="1"/>
          <p:nvPr/>
        </p:nvSpPr>
        <p:spPr>
          <a:xfrm>
            <a:off x="972962" y="3224892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877404"/>
              </p:ext>
            </p:extLst>
          </p:nvPr>
        </p:nvGraphicFramePr>
        <p:xfrm>
          <a:off x="4934541" y="4000780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9" name="Rectángulo 18"/>
          <p:cNvSpPr/>
          <p:nvPr/>
        </p:nvSpPr>
        <p:spPr>
          <a:xfrm>
            <a:off x="949615" y="4590162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305479"/>
              </p:ext>
            </p:extLst>
          </p:nvPr>
        </p:nvGraphicFramePr>
        <p:xfrm>
          <a:off x="4920704" y="3254774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901398"/>
              </p:ext>
            </p:extLst>
          </p:nvPr>
        </p:nvGraphicFramePr>
        <p:xfrm>
          <a:off x="5428467" y="3254774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207106"/>
              </p:ext>
            </p:extLst>
          </p:nvPr>
        </p:nvGraphicFramePr>
        <p:xfrm>
          <a:off x="6182092" y="4000780"/>
          <a:ext cx="40842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7" name="CuadroTexto 26"/>
          <p:cNvSpPr txBox="1"/>
          <p:nvPr/>
        </p:nvSpPr>
        <p:spPr>
          <a:xfrm>
            <a:off x="6127319" y="368664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071580"/>
              </p:ext>
            </p:extLst>
          </p:nvPr>
        </p:nvGraphicFramePr>
        <p:xfrm>
          <a:off x="6739924" y="3997892"/>
          <a:ext cx="40842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0" name="CuadroTexto 29"/>
          <p:cNvSpPr txBox="1"/>
          <p:nvPr/>
        </p:nvSpPr>
        <p:spPr>
          <a:xfrm>
            <a:off x="6664673" y="3672544"/>
            <a:ext cx="51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rigth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1720130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" y="83892"/>
            <a:ext cx="3844135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294714"/>
              </p:ext>
            </p:extLst>
          </p:nvPr>
        </p:nvGraphicFramePr>
        <p:xfrm>
          <a:off x="4256525" y="770724"/>
          <a:ext cx="32268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14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17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9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680756"/>
              </p:ext>
            </p:extLst>
          </p:nvPr>
        </p:nvGraphicFramePr>
        <p:xfrm>
          <a:off x="4303756" y="83892"/>
          <a:ext cx="37209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8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" y="1232040"/>
            <a:ext cx="3844135" cy="186304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652400"/>
              </p:ext>
            </p:extLst>
          </p:nvPr>
        </p:nvGraphicFramePr>
        <p:xfrm>
          <a:off x="5002988" y="83892"/>
          <a:ext cx="37209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484912" y="1579576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156676"/>
              </p:ext>
            </p:extLst>
          </p:nvPr>
        </p:nvGraphicFramePr>
        <p:xfrm>
          <a:off x="4462314" y="2309439"/>
          <a:ext cx="16336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471760"/>
              </p:ext>
            </p:extLst>
          </p:nvPr>
        </p:nvGraphicFramePr>
        <p:xfrm>
          <a:off x="4462314" y="1577919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879118"/>
              </p:ext>
            </p:extLst>
          </p:nvPr>
        </p:nvGraphicFramePr>
        <p:xfrm>
          <a:off x="5056377" y="1580209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6" name="Rectángulo 15"/>
          <p:cNvSpPr/>
          <p:nvPr/>
        </p:nvSpPr>
        <p:spPr>
          <a:xfrm>
            <a:off x="484911" y="2943658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6366403" y="192277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935072"/>
              </p:ext>
            </p:extLst>
          </p:nvPr>
        </p:nvGraphicFramePr>
        <p:xfrm>
          <a:off x="6386303" y="2288064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7" name="CuadroTexto 16"/>
          <p:cNvSpPr txBox="1"/>
          <p:nvPr/>
        </p:nvSpPr>
        <p:spPr>
          <a:xfrm>
            <a:off x="972962" y="3224892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653714"/>
              </p:ext>
            </p:extLst>
          </p:nvPr>
        </p:nvGraphicFramePr>
        <p:xfrm>
          <a:off x="4934541" y="4000780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9" name="Rectángulo 18"/>
          <p:cNvSpPr/>
          <p:nvPr/>
        </p:nvSpPr>
        <p:spPr>
          <a:xfrm>
            <a:off x="949615" y="4784395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053618"/>
              </p:ext>
            </p:extLst>
          </p:nvPr>
        </p:nvGraphicFramePr>
        <p:xfrm>
          <a:off x="4920704" y="3254774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027966"/>
              </p:ext>
            </p:extLst>
          </p:nvPr>
        </p:nvGraphicFramePr>
        <p:xfrm>
          <a:off x="5428467" y="3254774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992255"/>
              </p:ext>
            </p:extLst>
          </p:nvPr>
        </p:nvGraphicFramePr>
        <p:xfrm>
          <a:off x="6182092" y="4000780"/>
          <a:ext cx="40842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7" name="CuadroTexto 26"/>
          <p:cNvSpPr txBox="1"/>
          <p:nvPr/>
        </p:nvSpPr>
        <p:spPr>
          <a:xfrm>
            <a:off x="6127319" y="368664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521159"/>
              </p:ext>
            </p:extLst>
          </p:nvPr>
        </p:nvGraphicFramePr>
        <p:xfrm>
          <a:off x="6739924" y="3997892"/>
          <a:ext cx="40842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0" name="CuadroTexto 29"/>
          <p:cNvSpPr txBox="1"/>
          <p:nvPr/>
        </p:nvSpPr>
        <p:spPr>
          <a:xfrm>
            <a:off x="6664673" y="3672544"/>
            <a:ext cx="51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rigth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3" name="Flecha abajo 22"/>
          <p:cNvSpPr/>
          <p:nvPr/>
        </p:nvSpPr>
        <p:spPr>
          <a:xfrm>
            <a:off x="6504424" y="4635681"/>
            <a:ext cx="177007" cy="255124"/>
          </a:xfrm>
          <a:prstGeom prst="downArrow">
            <a:avLst/>
          </a:prstGeom>
          <a:solidFill>
            <a:srgbClr val="FF0000"/>
          </a:solidFill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/>
          <p:cNvSpPr txBox="1"/>
          <p:nvPr/>
        </p:nvSpPr>
        <p:spPr>
          <a:xfrm>
            <a:off x="6662219" y="4527188"/>
            <a:ext cx="64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merge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016806"/>
              </p:ext>
            </p:extLst>
          </p:nvPr>
        </p:nvGraphicFramePr>
        <p:xfrm>
          <a:off x="6273009" y="4965501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9" name="Elipse 28"/>
          <p:cNvSpPr/>
          <p:nvPr/>
        </p:nvSpPr>
        <p:spPr>
          <a:xfrm>
            <a:off x="5920086" y="4890805"/>
            <a:ext cx="1507756" cy="748002"/>
          </a:xfrm>
          <a:prstGeom prst="ellipse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Forma libre 1"/>
          <p:cNvSpPr/>
          <p:nvPr/>
        </p:nvSpPr>
        <p:spPr>
          <a:xfrm>
            <a:off x="4288118" y="2930836"/>
            <a:ext cx="3844106" cy="2283635"/>
          </a:xfrm>
          <a:custGeom>
            <a:avLst/>
            <a:gdLst>
              <a:gd name="connsiteX0" fmla="*/ 3167529 w 3844106"/>
              <a:gd name="connsiteY0" fmla="*/ 2283635 h 2283635"/>
              <a:gd name="connsiteX1" fmla="*/ 3615764 w 3844106"/>
              <a:gd name="connsiteY1" fmla="*/ 221752 h 2283635"/>
              <a:gd name="connsiteX2" fmla="*/ 0 w 3844106"/>
              <a:gd name="connsiteY2" fmla="*/ 57399 h 2283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4106" h="2283635">
                <a:moveTo>
                  <a:pt x="3167529" y="2283635"/>
                </a:moveTo>
                <a:cubicBezTo>
                  <a:pt x="3655607" y="1438213"/>
                  <a:pt x="4143686" y="592791"/>
                  <a:pt x="3615764" y="221752"/>
                </a:cubicBezTo>
                <a:cubicBezTo>
                  <a:pt x="3087842" y="-149287"/>
                  <a:pt x="0" y="57399"/>
                  <a:pt x="0" y="57399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2436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" y="83892"/>
            <a:ext cx="3844135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333413"/>
              </p:ext>
            </p:extLst>
          </p:nvPr>
        </p:nvGraphicFramePr>
        <p:xfrm>
          <a:off x="4256525" y="770724"/>
          <a:ext cx="32268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14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17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9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811831"/>
              </p:ext>
            </p:extLst>
          </p:nvPr>
        </p:nvGraphicFramePr>
        <p:xfrm>
          <a:off x="4303756" y="83892"/>
          <a:ext cx="37209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8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" y="1232040"/>
            <a:ext cx="3844135" cy="186304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384787"/>
              </p:ext>
            </p:extLst>
          </p:nvPr>
        </p:nvGraphicFramePr>
        <p:xfrm>
          <a:off x="5002988" y="83892"/>
          <a:ext cx="37209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484912" y="1579576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999683"/>
              </p:ext>
            </p:extLst>
          </p:nvPr>
        </p:nvGraphicFramePr>
        <p:xfrm>
          <a:off x="4462314" y="2309439"/>
          <a:ext cx="16336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65904"/>
              </p:ext>
            </p:extLst>
          </p:nvPr>
        </p:nvGraphicFramePr>
        <p:xfrm>
          <a:off x="4462314" y="1577919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676859"/>
              </p:ext>
            </p:extLst>
          </p:nvPr>
        </p:nvGraphicFramePr>
        <p:xfrm>
          <a:off x="5056377" y="1580209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6" name="Rectángulo 15"/>
          <p:cNvSpPr/>
          <p:nvPr/>
        </p:nvSpPr>
        <p:spPr>
          <a:xfrm>
            <a:off x="484911" y="2943658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6366403" y="192277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195122"/>
              </p:ext>
            </p:extLst>
          </p:nvPr>
        </p:nvGraphicFramePr>
        <p:xfrm>
          <a:off x="6386303" y="2288064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0" name="CuadroTexto 29"/>
          <p:cNvSpPr txBox="1"/>
          <p:nvPr/>
        </p:nvSpPr>
        <p:spPr>
          <a:xfrm>
            <a:off x="7483373" y="1952063"/>
            <a:ext cx="51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rigth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999133"/>
              </p:ext>
            </p:extLst>
          </p:nvPr>
        </p:nvGraphicFramePr>
        <p:xfrm>
          <a:off x="7483373" y="2292105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439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" y="83892"/>
            <a:ext cx="3844135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260370"/>
              </p:ext>
            </p:extLst>
          </p:nvPr>
        </p:nvGraphicFramePr>
        <p:xfrm>
          <a:off x="4256525" y="770724"/>
          <a:ext cx="32268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14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17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9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499513"/>
              </p:ext>
            </p:extLst>
          </p:nvPr>
        </p:nvGraphicFramePr>
        <p:xfrm>
          <a:off x="4303756" y="83892"/>
          <a:ext cx="37209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8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" y="1232040"/>
            <a:ext cx="3844135" cy="186304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017207"/>
              </p:ext>
            </p:extLst>
          </p:nvPr>
        </p:nvGraphicFramePr>
        <p:xfrm>
          <a:off x="5002988" y="83892"/>
          <a:ext cx="37209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484912" y="1579576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603709"/>
              </p:ext>
            </p:extLst>
          </p:nvPr>
        </p:nvGraphicFramePr>
        <p:xfrm>
          <a:off x="4462314" y="2309439"/>
          <a:ext cx="16336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743120"/>
              </p:ext>
            </p:extLst>
          </p:nvPr>
        </p:nvGraphicFramePr>
        <p:xfrm>
          <a:off x="4462314" y="1577919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595090"/>
              </p:ext>
            </p:extLst>
          </p:nvPr>
        </p:nvGraphicFramePr>
        <p:xfrm>
          <a:off x="5056377" y="1580209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6" name="Rectángulo 15"/>
          <p:cNvSpPr/>
          <p:nvPr/>
        </p:nvSpPr>
        <p:spPr>
          <a:xfrm>
            <a:off x="484911" y="3122950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6366403" y="192277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277829"/>
              </p:ext>
            </p:extLst>
          </p:nvPr>
        </p:nvGraphicFramePr>
        <p:xfrm>
          <a:off x="6386303" y="2288064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0" name="CuadroTexto 29"/>
          <p:cNvSpPr txBox="1"/>
          <p:nvPr/>
        </p:nvSpPr>
        <p:spPr>
          <a:xfrm>
            <a:off x="7483373" y="1952063"/>
            <a:ext cx="51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rigth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756696"/>
              </p:ext>
            </p:extLst>
          </p:nvPr>
        </p:nvGraphicFramePr>
        <p:xfrm>
          <a:off x="7483373" y="2292105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7" name="Flecha abajo 16"/>
          <p:cNvSpPr/>
          <p:nvPr/>
        </p:nvSpPr>
        <p:spPr>
          <a:xfrm>
            <a:off x="7317812" y="3254107"/>
            <a:ext cx="177007" cy="255124"/>
          </a:xfrm>
          <a:prstGeom prst="downArrow">
            <a:avLst/>
          </a:prstGeom>
          <a:solidFill>
            <a:srgbClr val="FF0000"/>
          </a:solidFill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7524701" y="3184504"/>
            <a:ext cx="64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merge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errar llave 1"/>
          <p:cNvSpPr/>
          <p:nvPr/>
        </p:nvSpPr>
        <p:spPr>
          <a:xfrm rot="5400000">
            <a:off x="7274683" y="2144030"/>
            <a:ext cx="252913" cy="182803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919731"/>
              </p:ext>
            </p:extLst>
          </p:nvPr>
        </p:nvGraphicFramePr>
        <p:xfrm>
          <a:off x="6666529" y="3550599"/>
          <a:ext cx="16336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454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" y="83892"/>
            <a:ext cx="3844135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100598"/>
              </p:ext>
            </p:extLst>
          </p:nvPr>
        </p:nvGraphicFramePr>
        <p:xfrm>
          <a:off x="4256525" y="770724"/>
          <a:ext cx="32268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14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17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9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788817"/>
              </p:ext>
            </p:extLst>
          </p:nvPr>
        </p:nvGraphicFramePr>
        <p:xfrm>
          <a:off x="4303756" y="83892"/>
          <a:ext cx="37209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8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" y="1232040"/>
            <a:ext cx="3844135" cy="186304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405450"/>
              </p:ext>
            </p:extLst>
          </p:nvPr>
        </p:nvGraphicFramePr>
        <p:xfrm>
          <a:off x="5002988" y="83892"/>
          <a:ext cx="37209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484912" y="1579576"/>
            <a:ext cx="3756112" cy="212365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199218"/>
              </p:ext>
            </p:extLst>
          </p:nvPr>
        </p:nvGraphicFramePr>
        <p:xfrm>
          <a:off x="4462314" y="2309439"/>
          <a:ext cx="16336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872098"/>
              </p:ext>
            </p:extLst>
          </p:nvPr>
        </p:nvGraphicFramePr>
        <p:xfrm>
          <a:off x="4462314" y="1577919"/>
          <a:ext cx="37209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467902"/>
              </p:ext>
            </p:extLst>
          </p:nvPr>
        </p:nvGraphicFramePr>
        <p:xfrm>
          <a:off x="5056377" y="1580209"/>
          <a:ext cx="372090" cy="59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6366403" y="192277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876583"/>
              </p:ext>
            </p:extLst>
          </p:nvPr>
        </p:nvGraphicFramePr>
        <p:xfrm>
          <a:off x="6386303" y="2288064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0" name="CuadroTexto 29"/>
          <p:cNvSpPr txBox="1"/>
          <p:nvPr/>
        </p:nvSpPr>
        <p:spPr>
          <a:xfrm>
            <a:off x="7483373" y="1952063"/>
            <a:ext cx="51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rigth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406622"/>
              </p:ext>
            </p:extLst>
          </p:nvPr>
        </p:nvGraphicFramePr>
        <p:xfrm>
          <a:off x="7483373" y="2292105"/>
          <a:ext cx="816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7" name="Flecha abajo 16"/>
          <p:cNvSpPr/>
          <p:nvPr/>
        </p:nvSpPr>
        <p:spPr>
          <a:xfrm>
            <a:off x="7317812" y="3254107"/>
            <a:ext cx="177007" cy="255124"/>
          </a:xfrm>
          <a:prstGeom prst="downArrow">
            <a:avLst/>
          </a:prstGeom>
          <a:solidFill>
            <a:srgbClr val="FF0000"/>
          </a:solidFill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7524701" y="3184504"/>
            <a:ext cx="64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merge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errar llave 1"/>
          <p:cNvSpPr/>
          <p:nvPr/>
        </p:nvSpPr>
        <p:spPr>
          <a:xfrm rot="5400000">
            <a:off x="7274683" y="2144030"/>
            <a:ext cx="252913" cy="182803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803956"/>
              </p:ext>
            </p:extLst>
          </p:nvPr>
        </p:nvGraphicFramePr>
        <p:xfrm>
          <a:off x="6666529" y="3550599"/>
          <a:ext cx="16336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0" name="Elipse 19"/>
          <p:cNvSpPr/>
          <p:nvPr/>
        </p:nvSpPr>
        <p:spPr>
          <a:xfrm>
            <a:off x="6366402" y="3479349"/>
            <a:ext cx="2165009" cy="783048"/>
          </a:xfrm>
          <a:prstGeom prst="ellipse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Forma libre 2"/>
          <p:cNvSpPr/>
          <p:nvPr/>
        </p:nvSpPr>
        <p:spPr>
          <a:xfrm>
            <a:off x="3929529" y="1288655"/>
            <a:ext cx="5159255" cy="2625933"/>
          </a:xfrm>
          <a:custGeom>
            <a:avLst/>
            <a:gdLst>
              <a:gd name="connsiteX0" fmla="*/ 4631765 w 5159255"/>
              <a:gd name="connsiteY0" fmla="*/ 2625933 h 2625933"/>
              <a:gd name="connsiteX1" fmla="*/ 4736353 w 5159255"/>
              <a:gd name="connsiteY1" fmla="*/ 265227 h 2625933"/>
              <a:gd name="connsiteX2" fmla="*/ 0 w 5159255"/>
              <a:gd name="connsiteY2" fmla="*/ 56051 h 262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9255" h="2625933">
                <a:moveTo>
                  <a:pt x="4631765" y="2625933"/>
                </a:moveTo>
                <a:cubicBezTo>
                  <a:pt x="5070039" y="1659737"/>
                  <a:pt x="5508314" y="693541"/>
                  <a:pt x="4736353" y="265227"/>
                </a:cubicBezTo>
                <a:cubicBezTo>
                  <a:pt x="3964392" y="-163087"/>
                  <a:pt x="0" y="56051"/>
                  <a:pt x="0" y="56051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484911" y="3122950"/>
            <a:ext cx="3756113" cy="12134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8045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" y="83892"/>
            <a:ext cx="3844135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651112"/>
              </p:ext>
            </p:extLst>
          </p:nvPr>
        </p:nvGraphicFramePr>
        <p:xfrm>
          <a:off x="4256525" y="770724"/>
          <a:ext cx="32268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14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17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9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251917"/>
              </p:ext>
            </p:extLst>
          </p:nvPr>
        </p:nvGraphicFramePr>
        <p:xfrm>
          <a:off x="4303756" y="83892"/>
          <a:ext cx="37209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8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" y="1232040"/>
            <a:ext cx="3844135" cy="186304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907931"/>
              </p:ext>
            </p:extLst>
          </p:nvPr>
        </p:nvGraphicFramePr>
        <p:xfrm>
          <a:off x="5002988" y="83892"/>
          <a:ext cx="37209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4244348" y="155258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280585"/>
              </p:ext>
            </p:extLst>
          </p:nvPr>
        </p:nvGraphicFramePr>
        <p:xfrm>
          <a:off x="4256525" y="1881533"/>
          <a:ext cx="16336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687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" y="83892"/>
            <a:ext cx="3844135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mergesort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s-ES" sz="1200" dirty="0" smtClean="0">
                <a:latin typeface="Consolas"/>
                <a:cs typeface="Consolas"/>
              </a:rPr>
              <a:t>	</a:t>
            </a:r>
            <a:r>
              <a:rPr lang="es-ES" sz="1200" dirty="0" err="1" smtClean="0">
                <a:latin typeface="Consolas"/>
                <a:cs typeface="Consolas"/>
              </a:rPr>
              <a:t>sl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← </a:t>
            </a:r>
            <a:r>
              <a:rPr lang="es-ES" sz="1200" dirty="0" err="1">
                <a:latin typeface="Consolas"/>
                <a:cs typeface="Consolas"/>
              </a:rPr>
              <a:t>length</a:t>
            </a:r>
            <a:r>
              <a:rPr lang="es-ES" sz="1200" dirty="0">
                <a:latin typeface="Consolas"/>
                <a:cs typeface="Consolas"/>
              </a:rPr>
              <a:t>(s)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sl</a:t>
            </a:r>
            <a:r>
              <a:rPr lang="en-US" sz="1200" dirty="0">
                <a:latin typeface="Consolas"/>
                <a:cs typeface="Consolas"/>
              </a:rPr>
              <a:t> ≤ 1  </a:t>
            </a:r>
            <a:r>
              <a:rPr lang="en-US" sz="1200" b="1" dirty="0">
                <a:latin typeface="Consolas"/>
                <a:cs typeface="Consolas"/>
              </a:rPr>
              <a:t>then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return </a:t>
            </a:r>
            <a:r>
              <a:rPr lang="en-US" sz="1200" dirty="0">
                <a:latin typeface="Consolas"/>
                <a:cs typeface="Consolas"/>
              </a:rPr>
              <a:t>s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latin typeface="Consolas"/>
                <a:cs typeface="Consolas"/>
              </a:rPr>
              <a:t>	else</a:t>
            </a:r>
            <a:endParaRPr lang="en-US" sz="1200" b="1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mid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smtClean="0">
                <a:latin typeface="Consolas"/>
                <a:cs typeface="Consolas"/>
              </a:rPr>
              <a:t>floor(</a:t>
            </a:r>
            <a:r>
              <a:rPr lang="en-US" sz="1200" dirty="0" err="1" smtClean="0">
                <a:latin typeface="Consolas"/>
                <a:cs typeface="Consolas"/>
              </a:rPr>
              <a:t>sl</a:t>
            </a:r>
            <a:r>
              <a:rPr lang="en-US" sz="1200" dirty="0" smtClean="0">
                <a:latin typeface="Consolas"/>
                <a:cs typeface="Consolas"/>
              </a:rPr>
              <a:t>/2)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left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(s[0...</a:t>
            </a:r>
            <a:r>
              <a:rPr lang="en-US" sz="1200" dirty="0" smtClean="0">
                <a:latin typeface="Consolas"/>
                <a:cs typeface="Consolas"/>
              </a:rPr>
              <a:t>mid-1)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right </a:t>
            </a:r>
            <a:r>
              <a:rPr lang="en-US" sz="1200" dirty="0">
                <a:latin typeface="Consolas"/>
                <a:cs typeface="Consolas"/>
              </a:rPr>
              <a:t>← </a:t>
            </a:r>
            <a:r>
              <a:rPr lang="en-US" sz="1200" dirty="0" err="1">
                <a:latin typeface="Consolas"/>
                <a:cs typeface="Consolas"/>
              </a:rPr>
              <a:t>mergesort</a:t>
            </a:r>
            <a:r>
              <a:rPr lang="en-US" sz="1200" dirty="0">
                <a:latin typeface="Consolas"/>
                <a:cs typeface="Consolas"/>
              </a:rPr>
              <a:t>(s[mid...</a:t>
            </a:r>
            <a:r>
              <a:rPr lang="en-US" sz="1200" dirty="0" smtClean="0">
                <a:latin typeface="Consolas"/>
                <a:cs typeface="Consolas"/>
              </a:rPr>
              <a:t>sl-1)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merge(</a:t>
            </a:r>
            <a:r>
              <a:rPr lang="en-US" sz="1200" dirty="0" err="1">
                <a:latin typeface="Consolas"/>
                <a:cs typeface="Consolas"/>
              </a:rPr>
              <a:t>left,right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b="1" dirty="0" smtClean="0">
                <a:latin typeface="Consolas"/>
                <a:cs typeface="Consolas"/>
              </a:rPr>
              <a:t>end </a:t>
            </a:r>
            <a:r>
              <a:rPr lang="en-US" sz="1200" b="1" dirty="0">
                <a:latin typeface="Consolas"/>
                <a:cs typeface="Consolas"/>
              </a:rPr>
              <a:t>if</a:t>
            </a:r>
          </a:p>
          <a:p>
            <a:r>
              <a:rPr lang="en-US" sz="1200" b="1" dirty="0">
                <a:latin typeface="Consolas"/>
                <a:cs typeface="Consolas"/>
              </a:rPr>
              <a:t>end function</a:t>
            </a:r>
            <a:endParaRPr lang="es-ES" sz="12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74440"/>
              </p:ext>
            </p:extLst>
          </p:nvPr>
        </p:nvGraphicFramePr>
        <p:xfrm>
          <a:off x="4256525" y="770724"/>
          <a:ext cx="32268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  <a:gridCol w="4033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14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17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9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289258"/>
              </p:ext>
            </p:extLst>
          </p:nvPr>
        </p:nvGraphicFramePr>
        <p:xfrm>
          <a:off x="4303756" y="83892"/>
          <a:ext cx="37209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8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" y="1411332"/>
            <a:ext cx="3844135" cy="186304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98932"/>
              </p:ext>
            </p:extLst>
          </p:nvPr>
        </p:nvGraphicFramePr>
        <p:xfrm>
          <a:off x="5002988" y="83892"/>
          <a:ext cx="37209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4244348" y="155258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546529"/>
              </p:ext>
            </p:extLst>
          </p:nvPr>
        </p:nvGraphicFramePr>
        <p:xfrm>
          <a:off x="4256525" y="1881533"/>
          <a:ext cx="16336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22"/>
                <a:gridCol w="408422"/>
                <a:gridCol w="408422"/>
                <a:gridCol w="408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Rectángulo 9"/>
          <p:cNvSpPr/>
          <p:nvPr/>
        </p:nvSpPr>
        <p:spPr>
          <a:xfrm>
            <a:off x="5890213" y="613523"/>
            <a:ext cx="1699905" cy="857573"/>
          </a:xfrm>
          <a:prstGeom prst="rect">
            <a:avLst/>
          </a:prstGeom>
          <a:ln w="28575" cmpd="sng">
            <a:solidFill>
              <a:srgbClr val="FF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/>
          <p:cNvSpPr txBox="1"/>
          <p:nvPr/>
        </p:nvSpPr>
        <p:spPr>
          <a:xfrm>
            <a:off x="107452" y="3869765"/>
            <a:ext cx="9036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latin typeface="Arial Narrow"/>
                <a:cs typeface="Arial Narrow"/>
              </a:rPr>
              <a:t>You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already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got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the</a:t>
            </a:r>
            <a:r>
              <a:rPr lang="es-ES" sz="2400" dirty="0" smtClean="0">
                <a:latin typeface="Arial Narrow"/>
                <a:cs typeface="Arial Narrow"/>
              </a:rPr>
              <a:t> idea… </a:t>
            </a:r>
            <a:r>
              <a:rPr lang="es-ES" sz="2400" dirty="0" err="1" smtClean="0">
                <a:latin typeface="Arial Narrow"/>
                <a:cs typeface="Arial Narrow"/>
              </a:rPr>
              <a:t>continue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with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the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second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half</a:t>
            </a:r>
            <a:r>
              <a:rPr lang="es-ES" sz="2400" dirty="0" smtClean="0">
                <a:latin typeface="Arial Narrow"/>
                <a:cs typeface="Arial Narrow"/>
              </a:rPr>
              <a:t> of </a:t>
            </a:r>
            <a:r>
              <a:rPr lang="es-ES" sz="2400" dirty="0" err="1" smtClean="0">
                <a:latin typeface="Arial Narrow"/>
                <a:cs typeface="Arial Narrow"/>
              </a:rPr>
              <a:t>the</a:t>
            </a:r>
            <a:r>
              <a:rPr lang="es-ES" sz="2400" dirty="0" smtClean="0">
                <a:latin typeface="Arial Narrow"/>
                <a:cs typeface="Arial Narrow"/>
              </a:rPr>
              <a:t> original </a:t>
            </a:r>
            <a:r>
              <a:rPr lang="es-ES" sz="2400" dirty="0" err="1" smtClean="0">
                <a:latin typeface="Arial Narrow"/>
                <a:cs typeface="Arial Narrow"/>
              </a:rPr>
              <a:t>array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smtClean="0">
                <a:latin typeface="Arial Narrow"/>
                <a:cs typeface="Arial Narrow"/>
                <a:sym typeface="Wingdings"/>
              </a:rPr>
              <a:t> </a:t>
            </a:r>
            <a:endParaRPr lang="es-ES"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670302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Mergesort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" y="1010234"/>
            <a:ext cx="4656890" cy="28931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 smtClean="0">
                <a:latin typeface="Consolas"/>
                <a:cs typeface="Consolas"/>
              </a:rPr>
              <a:t>function</a:t>
            </a:r>
            <a:r>
              <a:rPr lang="es-ES" sz="1600" dirty="0" smtClean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mergesort</a:t>
            </a:r>
            <a:r>
              <a:rPr lang="es-ES" sz="1600" dirty="0">
                <a:latin typeface="Consolas"/>
                <a:cs typeface="Consolas"/>
              </a:rPr>
              <a:t>(s)</a:t>
            </a:r>
          </a:p>
          <a:p>
            <a:r>
              <a:rPr lang="es-ES" sz="1600" dirty="0" smtClean="0">
                <a:latin typeface="Consolas"/>
                <a:cs typeface="Consolas"/>
              </a:rPr>
              <a:t>	</a:t>
            </a:r>
            <a:r>
              <a:rPr lang="es-ES" sz="1600" dirty="0" err="1" smtClean="0">
                <a:latin typeface="Consolas"/>
                <a:cs typeface="Consolas"/>
              </a:rPr>
              <a:t>sl</a:t>
            </a:r>
            <a:r>
              <a:rPr lang="es-ES" sz="1600" dirty="0" smtClean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← </a:t>
            </a:r>
            <a:r>
              <a:rPr lang="es-ES" sz="1600" dirty="0" err="1">
                <a:latin typeface="Consolas"/>
                <a:cs typeface="Consolas"/>
              </a:rPr>
              <a:t>length</a:t>
            </a:r>
            <a:r>
              <a:rPr lang="es-ES" sz="1600" dirty="0">
                <a:latin typeface="Consolas"/>
                <a:cs typeface="Consolas"/>
              </a:rPr>
              <a:t>(s)</a:t>
            </a:r>
          </a:p>
          <a:p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if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sl</a:t>
            </a:r>
            <a:r>
              <a:rPr lang="en-US" sz="1600" dirty="0">
                <a:latin typeface="Consolas"/>
                <a:cs typeface="Consolas"/>
              </a:rPr>
              <a:t> ≤ 1  </a:t>
            </a:r>
            <a:r>
              <a:rPr lang="en-US" sz="1600" b="1" dirty="0">
                <a:latin typeface="Consolas"/>
                <a:cs typeface="Consolas"/>
              </a:rPr>
              <a:t>then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return </a:t>
            </a:r>
            <a:r>
              <a:rPr lang="en-US" sz="1600" dirty="0">
                <a:latin typeface="Consolas"/>
                <a:cs typeface="Consolas"/>
              </a:rPr>
              <a:t>s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b="1" dirty="0" smtClean="0">
                <a:latin typeface="Consolas"/>
                <a:cs typeface="Consolas"/>
              </a:rPr>
              <a:t>	else</a:t>
            </a:r>
            <a:endParaRPr lang="en-US" sz="1600" b="1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		mid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smtClean="0">
                <a:latin typeface="Consolas"/>
                <a:cs typeface="Consolas"/>
              </a:rPr>
              <a:t>floor(</a:t>
            </a:r>
            <a:r>
              <a:rPr lang="en-US" sz="1600" dirty="0" err="1" smtClean="0">
                <a:latin typeface="Consolas"/>
                <a:cs typeface="Consolas"/>
              </a:rPr>
              <a:t>sl</a:t>
            </a:r>
            <a:r>
              <a:rPr lang="en-US" sz="1600" dirty="0" smtClean="0">
                <a:latin typeface="Consolas"/>
                <a:cs typeface="Consolas"/>
              </a:rPr>
              <a:t>/2)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		left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mergesort</a:t>
            </a:r>
            <a:r>
              <a:rPr lang="en-US" sz="1600" dirty="0">
                <a:latin typeface="Consolas"/>
                <a:cs typeface="Consolas"/>
              </a:rPr>
              <a:t>(s[0...</a:t>
            </a:r>
            <a:r>
              <a:rPr lang="en-US" sz="1600" dirty="0" smtClean="0">
                <a:latin typeface="Consolas"/>
                <a:cs typeface="Consolas"/>
              </a:rPr>
              <a:t>mid-1)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right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mergesort</a:t>
            </a:r>
            <a:r>
              <a:rPr lang="en-US" sz="1600" dirty="0">
                <a:latin typeface="Consolas"/>
                <a:cs typeface="Consolas"/>
              </a:rPr>
              <a:t>(s[mid...</a:t>
            </a:r>
            <a:r>
              <a:rPr lang="en-US" sz="1600" dirty="0" smtClean="0">
                <a:latin typeface="Consolas"/>
                <a:cs typeface="Consolas"/>
              </a:rPr>
              <a:t>sl-1)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return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merge(</a:t>
            </a:r>
            <a:r>
              <a:rPr lang="en-US" sz="1600" dirty="0" err="1">
                <a:latin typeface="Consolas"/>
                <a:cs typeface="Consolas"/>
              </a:rPr>
              <a:t>left,right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if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endParaRPr lang="es-ES" sz="16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856799"/>
              </p:ext>
            </p:extLst>
          </p:nvPr>
        </p:nvGraphicFramePr>
        <p:xfrm>
          <a:off x="5141802" y="1827167"/>
          <a:ext cx="365105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382"/>
                <a:gridCol w="456382"/>
                <a:gridCol w="456382"/>
                <a:gridCol w="456382"/>
                <a:gridCol w="456382"/>
                <a:gridCol w="456382"/>
                <a:gridCol w="456382"/>
                <a:gridCol w="4563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577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Mergesort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" y="1010234"/>
            <a:ext cx="4656890" cy="28931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 smtClean="0">
                <a:latin typeface="Consolas"/>
                <a:cs typeface="Consolas"/>
              </a:rPr>
              <a:t>function</a:t>
            </a:r>
            <a:r>
              <a:rPr lang="es-ES" sz="1600" dirty="0" smtClean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mergesort</a:t>
            </a:r>
            <a:r>
              <a:rPr lang="es-ES" sz="1600" dirty="0">
                <a:latin typeface="Consolas"/>
                <a:cs typeface="Consolas"/>
              </a:rPr>
              <a:t>(s)</a:t>
            </a:r>
          </a:p>
          <a:p>
            <a:r>
              <a:rPr lang="es-ES" sz="1600" dirty="0" smtClean="0">
                <a:latin typeface="Consolas"/>
                <a:cs typeface="Consolas"/>
              </a:rPr>
              <a:t>	</a:t>
            </a:r>
            <a:r>
              <a:rPr lang="es-ES" sz="1600" dirty="0" err="1" smtClean="0">
                <a:latin typeface="Consolas"/>
                <a:cs typeface="Consolas"/>
              </a:rPr>
              <a:t>sl</a:t>
            </a:r>
            <a:r>
              <a:rPr lang="es-ES" sz="1600" dirty="0" smtClean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← </a:t>
            </a:r>
            <a:r>
              <a:rPr lang="es-ES" sz="1600" dirty="0" err="1">
                <a:latin typeface="Consolas"/>
                <a:cs typeface="Consolas"/>
              </a:rPr>
              <a:t>length</a:t>
            </a:r>
            <a:r>
              <a:rPr lang="es-ES" sz="1600" dirty="0">
                <a:latin typeface="Consolas"/>
                <a:cs typeface="Consolas"/>
              </a:rPr>
              <a:t>(s)</a:t>
            </a:r>
          </a:p>
          <a:p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if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sl</a:t>
            </a:r>
            <a:r>
              <a:rPr lang="en-US" sz="1600" dirty="0">
                <a:latin typeface="Consolas"/>
                <a:cs typeface="Consolas"/>
              </a:rPr>
              <a:t> ≤ 1  </a:t>
            </a:r>
            <a:r>
              <a:rPr lang="en-US" sz="1600" b="1" dirty="0">
                <a:latin typeface="Consolas"/>
                <a:cs typeface="Consolas"/>
              </a:rPr>
              <a:t>then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return </a:t>
            </a:r>
            <a:r>
              <a:rPr lang="en-US" sz="1600" dirty="0">
                <a:latin typeface="Consolas"/>
                <a:cs typeface="Consolas"/>
              </a:rPr>
              <a:t>s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b="1" dirty="0" smtClean="0">
                <a:latin typeface="Consolas"/>
                <a:cs typeface="Consolas"/>
              </a:rPr>
              <a:t>	else</a:t>
            </a:r>
            <a:endParaRPr lang="en-US" sz="1600" b="1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		mid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smtClean="0">
                <a:latin typeface="Consolas"/>
                <a:cs typeface="Consolas"/>
              </a:rPr>
              <a:t>floor(</a:t>
            </a:r>
            <a:r>
              <a:rPr lang="en-US" sz="1600" dirty="0" err="1" smtClean="0">
                <a:latin typeface="Consolas"/>
                <a:cs typeface="Consolas"/>
              </a:rPr>
              <a:t>sl</a:t>
            </a:r>
            <a:r>
              <a:rPr lang="en-US" sz="1600" dirty="0" smtClean="0">
                <a:latin typeface="Consolas"/>
                <a:cs typeface="Consolas"/>
              </a:rPr>
              <a:t>/2)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		left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mergesort</a:t>
            </a:r>
            <a:r>
              <a:rPr lang="en-US" sz="1600" dirty="0">
                <a:latin typeface="Consolas"/>
                <a:cs typeface="Consolas"/>
              </a:rPr>
              <a:t>(s[0...</a:t>
            </a:r>
            <a:r>
              <a:rPr lang="en-US" sz="1600" dirty="0" smtClean="0">
                <a:latin typeface="Consolas"/>
                <a:cs typeface="Consolas"/>
              </a:rPr>
              <a:t>mid-1)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right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mergesort</a:t>
            </a:r>
            <a:r>
              <a:rPr lang="en-US" sz="1600" dirty="0">
                <a:latin typeface="Consolas"/>
                <a:cs typeface="Consolas"/>
              </a:rPr>
              <a:t>(s[mid...</a:t>
            </a:r>
            <a:r>
              <a:rPr lang="en-US" sz="1600" dirty="0" smtClean="0">
                <a:latin typeface="Consolas"/>
                <a:cs typeface="Consolas"/>
              </a:rPr>
              <a:t>sl-1)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return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merge(</a:t>
            </a:r>
            <a:r>
              <a:rPr lang="en-US" sz="1600" dirty="0" err="1">
                <a:latin typeface="Consolas"/>
                <a:cs typeface="Consolas"/>
              </a:rPr>
              <a:t>left,right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if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endParaRPr lang="es-ES" sz="16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180753"/>
              </p:ext>
            </p:extLst>
          </p:nvPr>
        </p:nvGraphicFramePr>
        <p:xfrm>
          <a:off x="5141802" y="1827167"/>
          <a:ext cx="365105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382"/>
                <a:gridCol w="456382"/>
                <a:gridCol w="456382"/>
                <a:gridCol w="456382"/>
                <a:gridCol w="456382"/>
                <a:gridCol w="456382"/>
                <a:gridCol w="456382"/>
                <a:gridCol w="4563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879476"/>
              </p:ext>
            </p:extLst>
          </p:nvPr>
        </p:nvGraphicFramePr>
        <p:xfrm>
          <a:off x="5189033" y="1010234"/>
          <a:ext cx="37209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-16433" y="1300727"/>
            <a:ext cx="4656891" cy="264617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1939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Mergesort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" y="1010234"/>
            <a:ext cx="4656890" cy="28931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 smtClean="0">
                <a:latin typeface="Consolas"/>
                <a:cs typeface="Consolas"/>
              </a:rPr>
              <a:t>function</a:t>
            </a:r>
            <a:r>
              <a:rPr lang="es-ES" sz="1600" dirty="0" smtClean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mergesort</a:t>
            </a:r>
            <a:r>
              <a:rPr lang="es-ES" sz="1600" dirty="0">
                <a:latin typeface="Consolas"/>
                <a:cs typeface="Consolas"/>
              </a:rPr>
              <a:t>(s)</a:t>
            </a:r>
          </a:p>
          <a:p>
            <a:r>
              <a:rPr lang="es-ES" sz="1600" dirty="0" smtClean="0">
                <a:latin typeface="Consolas"/>
                <a:cs typeface="Consolas"/>
              </a:rPr>
              <a:t>	</a:t>
            </a:r>
            <a:r>
              <a:rPr lang="es-ES" sz="1600" dirty="0" err="1" smtClean="0">
                <a:latin typeface="Consolas"/>
                <a:cs typeface="Consolas"/>
              </a:rPr>
              <a:t>sl</a:t>
            </a:r>
            <a:r>
              <a:rPr lang="es-ES" sz="1600" dirty="0" smtClean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← </a:t>
            </a:r>
            <a:r>
              <a:rPr lang="es-ES" sz="1600" dirty="0" err="1">
                <a:latin typeface="Consolas"/>
                <a:cs typeface="Consolas"/>
              </a:rPr>
              <a:t>length</a:t>
            </a:r>
            <a:r>
              <a:rPr lang="es-ES" sz="1600" dirty="0">
                <a:latin typeface="Consolas"/>
                <a:cs typeface="Consolas"/>
              </a:rPr>
              <a:t>(s)</a:t>
            </a:r>
          </a:p>
          <a:p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if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sl</a:t>
            </a:r>
            <a:r>
              <a:rPr lang="en-US" sz="1600" dirty="0">
                <a:latin typeface="Consolas"/>
                <a:cs typeface="Consolas"/>
              </a:rPr>
              <a:t> ≤ 1  </a:t>
            </a:r>
            <a:r>
              <a:rPr lang="en-US" sz="1600" b="1" dirty="0">
                <a:latin typeface="Consolas"/>
                <a:cs typeface="Consolas"/>
              </a:rPr>
              <a:t>then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return </a:t>
            </a:r>
            <a:r>
              <a:rPr lang="en-US" sz="1600" dirty="0">
                <a:latin typeface="Consolas"/>
                <a:cs typeface="Consolas"/>
              </a:rPr>
              <a:t>s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b="1" dirty="0" smtClean="0">
                <a:latin typeface="Consolas"/>
                <a:cs typeface="Consolas"/>
              </a:rPr>
              <a:t>	else</a:t>
            </a:r>
            <a:endParaRPr lang="en-US" sz="1600" b="1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		mid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smtClean="0">
                <a:latin typeface="Consolas"/>
                <a:cs typeface="Consolas"/>
              </a:rPr>
              <a:t>floor(</a:t>
            </a:r>
            <a:r>
              <a:rPr lang="en-US" sz="1600" dirty="0" err="1" smtClean="0">
                <a:latin typeface="Consolas"/>
                <a:cs typeface="Consolas"/>
              </a:rPr>
              <a:t>sl</a:t>
            </a:r>
            <a:r>
              <a:rPr lang="en-US" sz="1600" dirty="0" smtClean="0">
                <a:latin typeface="Consolas"/>
                <a:cs typeface="Consolas"/>
              </a:rPr>
              <a:t>/2)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		left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mergesort</a:t>
            </a:r>
            <a:r>
              <a:rPr lang="en-US" sz="1600" dirty="0">
                <a:latin typeface="Consolas"/>
                <a:cs typeface="Consolas"/>
              </a:rPr>
              <a:t>(s[0...</a:t>
            </a:r>
            <a:r>
              <a:rPr lang="en-US" sz="1600" dirty="0" smtClean="0">
                <a:latin typeface="Consolas"/>
                <a:cs typeface="Consolas"/>
              </a:rPr>
              <a:t>mid-1)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right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mergesort</a:t>
            </a:r>
            <a:r>
              <a:rPr lang="en-US" sz="1600" dirty="0">
                <a:latin typeface="Consolas"/>
                <a:cs typeface="Consolas"/>
              </a:rPr>
              <a:t>(s[mid...</a:t>
            </a:r>
            <a:r>
              <a:rPr lang="en-US" sz="1600" dirty="0" smtClean="0">
                <a:latin typeface="Consolas"/>
                <a:cs typeface="Consolas"/>
              </a:rPr>
              <a:t>sl-1)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return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merge(</a:t>
            </a:r>
            <a:r>
              <a:rPr lang="en-US" sz="1600" dirty="0" err="1">
                <a:latin typeface="Consolas"/>
                <a:cs typeface="Consolas"/>
              </a:rPr>
              <a:t>left,right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if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endParaRPr lang="es-ES" sz="16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315713"/>
              </p:ext>
            </p:extLst>
          </p:nvPr>
        </p:nvGraphicFramePr>
        <p:xfrm>
          <a:off x="5141802" y="1827167"/>
          <a:ext cx="365105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382"/>
                <a:gridCol w="456382"/>
                <a:gridCol w="456382"/>
                <a:gridCol w="456382"/>
                <a:gridCol w="456382"/>
                <a:gridCol w="456382"/>
                <a:gridCol w="456382"/>
                <a:gridCol w="4563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400623"/>
              </p:ext>
            </p:extLst>
          </p:nvPr>
        </p:nvGraphicFramePr>
        <p:xfrm>
          <a:off x="5189033" y="1010234"/>
          <a:ext cx="37209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-16433" y="1547701"/>
            <a:ext cx="4656891" cy="264617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729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Mergesort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" y="1010234"/>
            <a:ext cx="4656890" cy="28931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 smtClean="0">
                <a:latin typeface="Consolas"/>
                <a:cs typeface="Consolas"/>
              </a:rPr>
              <a:t>function</a:t>
            </a:r>
            <a:r>
              <a:rPr lang="es-ES" sz="1600" dirty="0" smtClean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mergesort</a:t>
            </a:r>
            <a:r>
              <a:rPr lang="es-ES" sz="1600" dirty="0">
                <a:latin typeface="Consolas"/>
                <a:cs typeface="Consolas"/>
              </a:rPr>
              <a:t>(s)</a:t>
            </a:r>
          </a:p>
          <a:p>
            <a:r>
              <a:rPr lang="es-ES" sz="1600" dirty="0" smtClean="0">
                <a:latin typeface="Consolas"/>
                <a:cs typeface="Consolas"/>
              </a:rPr>
              <a:t>	</a:t>
            </a:r>
            <a:r>
              <a:rPr lang="es-ES" sz="1600" dirty="0" err="1" smtClean="0">
                <a:latin typeface="Consolas"/>
                <a:cs typeface="Consolas"/>
              </a:rPr>
              <a:t>sl</a:t>
            </a:r>
            <a:r>
              <a:rPr lang="es-ES" sz="1600" dirty="0" smtClean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← </a:t>
            </a:r>
            <a:r>
              <a:rPr lang="es-ES" sz="1600" dirty="0" err="1">
                <a:latin typeface="Consolas"/>
                <a:cs typeface="Consolas"/>
              </a:rPr>
              <a:t>length</a:t>
            </a:r>
            <a:r>
              <a:rPr lang="es-ES" sz="1600" dirty="0">
                <a:latin typeface="Consolas"/>
                <a:cs typeface="Consolas"/>
              </a:rPr>
              <a:t>(s)</a:t>
            </a:r>
          </a:p>
          <a:p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if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sl</a:t>
            </a:r>
            <a:r>
              <a:rPr lang="en-US" sz="1600" dirty="0">
                <a:latin typeface="Consolas"/>
                <a:cs typeface="Consolas"/>
              </a:rPr>
              <a:t> ≤ 1  </a:t>
            </a:r>
            <a:r>
              <a:rPr lang="en-US" sz="1600" b="1" dirty="0">
                <a:latin typeface="Consolas"/>
                <a:cs typeface="Consolas"/>
              </a:rPr>
              <a:t>then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return </a:t>
            </a:r>
            <a:r>
              <a:rPr lang="en-US" sz="1600" dirty="0">
                <a:latin typeface="Consolas"/>
                <a:cs typeface="Consolas"/>
              </a:rPr>
              <a:t>s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b="1" dirty="0" smtClean="0">
                <a:latin typeface="Consolas"/>
                <a:cs typeface="Consolas"/>
              </a:rPr>
              <a:t>	else</a:t>
            </a:r>
            <a:endParaRPr lang="en-US" sz="1600" b="1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		mid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smtClean="0">
                <a:latin typeface="Consolas"/>
                <a:cs typeface="Consolas"/>
              </a:rPr>
              <a:t>floor(</a:t>
            </a:r>
            <a:r>
              <a:rPr lang="en-US" sz="1600" dirty="0" err="1" smtClean="0">
                <a:latin typeface="Consolas"/>
                <a:cs typeface="Consolas"/>
              </a:rPr>
              <a:t>sl</a:t>
            </a:r>
            <a:r>
              <a:rPr lang="en-US" sz="1600" dirty="0" smtClean="0">
                <a:latin typeface="Consolas"/>
                <a:cs typeface="Consolas"/>
              </a:rPr>
              <a:t>/2)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		left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mergesort</a:t>
            </a:r>
            <a:r>
              <a:rPr lang="en-US" sz="1600" dirty="0">
                <a:latin typeface="Consolas"/>
                <a:cs typeface="Consolas"/>
              </a:rPr>
              <a:t>(s[0...</a:t>
            </a:r>
            <a:r>
              <a:rPr lang="en-US" sz="1600" dirty="0" smtClean="0">
                <a:latin typeface="Consolas"/>
                <a:cs typeface="Consolas"/>
              </a:rPr>
              <a:t>mid-1)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right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mergesort</a:t>
            </a:r>
            <a:r>
              <a:rPr lang="en-US" sz="1600" dirty="0">
                <a:latin typeface="Consolas"/>
                <a:cs typeface="Consolas"/>
              </a:rPr>
              <a:t>(s[mid...</a:t>
            </a:r>
            <a:r>
              <a:rPr lang="en-US" sz="1600" dirty="0" smtClean="0">
                <a:latin typeface="Consolas"/>
                <a:cs typeface="Consolas"/>
              </a:rPr>
              <a:t>sl-1)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return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merge(</a:t>
            </a:r>
            <a:r>
              <a:rPr lang="en-US" sz="1600" dirty="0" err="1">
                <a:latin typeface="Consolas"/>
                <a:cs typeface="Consolas"/>
              </a:rPr>
              <a:t>left,right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if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endParaRPr lang="es-ES" sz="1600" b="1" dirty="0">
              <a:latin typeface="Consolas"/>
              <a:cs typeface="Consola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260480"/>
              </p:ext>
            </p:extLst>
          </p:nvPr>
        </p:nvGraphicFramePr>
        <p:xfrm>
          <a:off x="5141802" y="1827167"/>
          <a:ext cx="365105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382"/>
                <a:gridCol w="456382"/>
                <a:gridCol w="456382"/>
                <a:gridCol w="456382"/>
                <a:gridCol w="456382"/>
                <a:gridCol w="456382"/>
                <a:gridCol w="456382"/>
                <a:gridCol w="4563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[0]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[2]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[3]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[4]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[5]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[6]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[7]</a:t>
                      </a:r>
                      <a:endParaRPr lang="es-E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806649"/>
              </p:ext>
            </p:extLst>
          </p:nvPr>
        </p:nvGraphicFramePr>
        <p:xfrm>
          <a:off x="5189033" y="1010234"/>
          <a:ext cx="37209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>
                          <a:solidFill>
                            <a:srgbClr val="7F7F7F"/>
                          </a:solidFill>
                        </a:rPr>
                        <a:t>sl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" y="2264227"/>
            <a:ext cx="4656891" cy="264617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295404"/>
              </p:ext>
            </p:extLst>
          </p:nvPr>
        </p:nvGraphicFramePr>
        <p:xfrm>
          <a:off x="5888265" y="1010234"/>
          <a:ext cx="37209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90"/>
              </a:tblGrid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7F7F7F"/>
                          </a:solidFill>
                        </a:rPr>
                        <a:t>mid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 marL="0" marR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001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 cmpd="sng">
          <a:solidFill>
            <a:srgbClr val="FF0000"/>
          </a:solidFill>
          <a:headEnd type="none"/>
          <a:tailEnd type="arrow"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23165</TotalTime>
  <Words>4602</Words>
  <Application>Microsoft Macintosh PowerPoint</Application>
  <PresentationFormat>Presentación en pantalla (4:3)</PresentationFormat>
  <Paragraphs>3795</Paragraphs>
  <Slides>57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57</vt:i4>
      </vt:variant>
    </vt:vector>
  </HeadingPairs>
  <TitlesOfParts>
    <vt:vector size="58" baseType="lpstr">
      <vt:lpstr>Tema de Office</vt:lpstr>
      <vt:lpstr>Mergesort</vt:lpstr>
      <vt:lpstr>Why Mergesort?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13</dc:title>
  <dc:creator>Alejandra Beghelli</dc:creator>
  <cp:lastModifiedBy>Alejandra Beghelli</cp:lastModifiedBy>
  <cp:revision>730</cp:revision>
  <dcterms:created xsi:type="dcterms:W3CDTF">2019-01-22T13:16:07Z</dcterms:created>
  <dcterms:modified xsi:type="dcterms:W3CDTF">2019-05-08T13:57:44Z</dcterms:modified>
</cp:coreProperties>
</file>