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759" r:id="rId2"/>
    <p:sldMasterId id="2147483684" r:id="rId3"/>
    <p:sldMasterId id="2147483777" r:id="rId4"/>
  </p:sldMasterIdLst>
  <p:sldIdLst>
    <p:sldId id="260" r:id="rId5"/>
    <p:sldId id="259" r:id="rId6"/>
    <p:sldId id="262" r:id="rId7"/>
    <p:sldId id="263" r:id="rId8"/>
    <p:sldId id="265" r:id="rId9"/>
    <p:sldId id="267" r:id="rId10"/>
    <p:sldId id="268" r:id="rId11"/>
    <p:sldId id="270" r:id="rId12"/>
    <p:sldId id="261" r:id="rId13"/>
    <p:sldId id="266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86" r:id="rId22"/>
    <p:sldId id="287" r:id="rId23"/>
    <p:sldId id="288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9E45F6-2B9C-4F8D-E198-326DE81F8251}" v="1804" dt="2022-01-10T18:58:44.298"/>
    <p1510:client id="{D247AC01-FFCB-2144-D285-5F894C3B1B64}" v="60" dt="2022-01-10T18:12:16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2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7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84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12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207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139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60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213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979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647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549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68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273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44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1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5700"/>
            </a:lvl1pPr>
            <a:lvl2pPr marL="1083720" indent="0" algn="ctr">
              <a:buNone/>
              <a:defRPr sz="4700"/>
            </a:lvl2pPr>
            <a:lvl3pPr marL="2167439" indent="0" algn="ctr">
              <a:buNone/>
              <a:defRPr sz="4300"/>
            </a:lvl3pPr>
            <a:lvl4pPr marL="3251159" indent="0" algn="ctr">
              <a:buNone/>
              <a:defRPr sz="3800"/>
            </a:lvl4pPr>
            <a:lvl5pPr marL="4334880" indent="0" algn="ctr">
              <a:buNone/>
              <a:defRPr sz="3800"/>
            </a:lvl5pPr>
            <a:lvl6pPr marL="5418599" indent="0" algn="ctr">
              <a:buNone/>
              <a:defRPr sz="3800"/>
            </a:lvl6pPr>
            <a:lvl7pPr marL="6502319" indent="0" algn="ctr">
              <a:buNone/>
              <a:defRPr sz="3800"/>
            </a:lvl7pPr>
            <a:lvl8pPr marL="7586038" indent="0" algn="ctr">
              <a:buNone/>
              <a:defRPr sz="3800"/>
            </a:lvl8pPr>
            <a:lvl9pPr marL="8669758" indent="0" algn="ctr">
              <a:buNone/>
              <a:defRPr sz="3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930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983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1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08372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2pPr>
            <a:lvl3pPr marL="2167439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251159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4pPr>
            <a:lvl5pPr marL="433488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5pPr>
            <a:lvl6pPr marL="5418599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6pPr>
            <a:lvl7pPr marL="6502319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7pPr>
            <a:lvl8pPr marL="7586038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8pPr>
            <a:lvl9pPr marL="8669758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609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55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3720" indent="0">
              <a:buNone/>
              <a:defRPr sz="4700" b="1"/>
            </a:lvl2pPr>
            <a:lvl3pPr marL="2167439" indent="0">
              <a:buNone/>
              <a:defRPr sz="4300" b="1"/>
            </a:lvl3pPr>
            <a:lvl4pPr marL="3251159" indent="0">
              <a:buNone/>
              <a:defRPr sz="3800" b="1"/>
            </a:lvl4pPr>
            <a:lvl5pPr marL="4334880" indent="0">
              <a:buNone/>
              <a:defRPr sz="3800" b="1"/>
            </a:lvl5pPr>
            <a:lvl6pPr marL="5418599" indent="0">
              <a:buNone/>
              <a:defRPr sz="3800" b="1"/>
            </a:lvl6pPr>
            <a:lvl7pPr marL="6502319" indent="0">
              <a:buNone/>
              <a:defRPr sz="3800" b="1"/>
            </a:lvl7pPr>
            <a:lvl8pPr marL="7586038" indent="0">
              <a:buNone/>
              <a:defRPr sz="3800" b="1"/>
            </a:lvl8pPr>
            <a:lvl9pPr marL="8669758" indent="0">
              <a:buNone/>
              <a:defRPr sz="3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3720" indent="0">
              <a:buNone/>
              <a:defRPr sz="4700" b="1"/>
            </a:lvl2pPr>
            <a:lvl3pPr marL="2167439" indent="0">
              <a:buNone/>
              <a:defRPr sz="4300" b="1"/>
            </a:lvl3pPr>
            <a:lvl4pPr marL="3251159" indent="0">
              <a:buNone/>
              <a:defRPr sz="3800" b="1"/>
            </a:lvl4pPr>
            <a:lvl5pPr marL="4334880" indent="0">
              <a:buNone/>
              <a:defRPr sz="3800" b="1"/>
            </a:lvl5pPr>
            <a:lvl6pPr marL="5418599" indent="0">
              <a:buNone/>
              <a:defRPr sz="3800" b="1"/>
            </a:lvl6pPr>
            <a:lvl7pPr marL="6502319" indent="0">
              <a:buNone/>
              <a:defRPr sz="3800" b="1"/>
            </a:lvl7pPr>
            <a:lvl8pPr marL="7586038" indent="0">
              <a:buNone/>
              <a:defRPr sz="3800" b="1"/>
            </a:lvl8pPr>
            <a:lvl9pPr marL="8669758" indent="0">
              <a:buNone/>
              <a:defRPr sz="3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675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6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001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035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7600"/>
            </a:lvl1pPr>
            <a:lvl2pPr>
              <a:defRPr sz="6600"/>
            </a:lvl2pPr>
            <a:lvl3pPr>
              <a:defRPr sz="57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3800"/>
            </a:lvl1pPr>
            <a:lvl2pPr marL="1083720" indent="0">
              <a:buNone/>
              <a:defRPr sz="3300"/>
            </a:lvl2pPr>
            <a:lvl3pPr marL="2167439" indent="0">
              <a:buNone/>
              <a:defRPr sz="2800"/>
            </a:lvl3pPr>
            <a:lvl4pPr marL="3251159" indent="0">
              <a:buNone/>
              <a:defRPr sz="2400"/>
            </a:lvl4pPr>
            <a:lvl5pPr marL="4334880" indent="0">
              <a:buNone/>
              <a:defRPr sz="2400"/>
            </a:lvl5pPr>
            <a:lvl6pPr marL="5418599" indent="0">
              <a:buNone/>
              <a:defRPr sz="2400"/>
            </a:lvl6pPr>
            <a:lvl7pPr marL="6502319" indent="0">
              <a:buNone/>
              <a:defRPr sz="2400"/>
            </a:lvl7pPr>
            <a:lvl8pPr marL="7586038" indent="0">
              <a:buNone/>
              <a:defRPr sz="2400"/>
            </a:lvl8pPr>
            <a:lvl9pPr marL="8669758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49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7600"/>
            </a:lvl1pPr>
            <a:lvl2pPr marL="1083720" indent="0">
              <a:buNone/>
              <a:defRPr sz="6600"/>
            </a:lvl2pPr>
            <a:lvl3pPr marL="2167439" indent="0">
              <a:buNone/>
              <a:defRPr sz="5700"/>
            </a:lvl3pPr>
            <a:lvl4pPr marL="3251159" indent="0">
              <a:buNone/>
              <a:defRPr sz="4700"/>
            </a:lvl4pPr>
            <a:lvl5pPr marL="4334880" indent="0">
              <a:buNone/>
              <a:defRPr sz="4700"/>
            </a:lvl5pPr>
            <a:lvl6pPr marL="5418599" indent="0">
              <a:buNone/>
              <a:defRPr sz="4700"/>
            </a:lvl6pPr>
            <a:lvl7pPr marL="6502319" indent="0">
              <a:buNone/>
              <a:defRPr sz="4700"/>
            </a:lvl7pPr>
            <a:lvl8pPr marL="7586038" indent="0">
              <a:buNone/>
              <a:defRPr sz="4700"/>
            </a:lvl8pPr>
            <a:lvl9pPr marL="8669758" indent="0">
              <a:buNone/>
              <a:defRPr sz="4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3800"/>
            </a:lvl1pPr>
            <a:lvl2pPr marL="1083720" indent="0">
              <a:buNone/>
              <a:defRPr sz="3300"/>
            </a:lvl2pPr>
            <a:lvl3pPr marL="2167439" indent="0">
              <a:buNone/>
              <a:defRPr sz="2800"/>
            </a:lvl3pPr>
            <a:lvl4pPr marL="3251159" indent="0">
              <a:buNone/>
              <a:defRPr sz="2400"/>
            </a:lvl4pPr>
            <a:lvl5pPr marL="4334880" indent="0">
              <a:buNone/>
              <a:defRPr sz="2400"/>
            </a:lvl5pPr>
            <a:lvl6pPr marL="5418599" indent="0">
              <a:buNone/>
              <a:defRPr sz="2400"/>
            </a:lvl6pPr>
            <a:lvl7pPr marL="6502319" indent="0">
              <a:buNone/>
              <a:defRPr sz="2400"/>
            </a:lvl7pPr>
            <a:lvl8pPr marL="7586038" indent="0">
              <a:buNone/>
              <a:defRPr sz="2400"/>
            </a:lvl8pPr>
            <a:lvl9pPr marL="8669758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313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271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403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800" cy="12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14512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51719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378800" y="410633"/>
            <a:ext cx="3306400" cy="569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508133" y="410633"/>
            <a:ext cx="7268400" cy="569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2400">
                <a:solidFill>
                  <a:schemeClr val="dk2"/>
                </a:solidFill>
              </a:defRPr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900">
                <a:solidFill>
                  <a:schemeClr val="dk2"/>
                </a:solidFill>
              </a:defRPr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900">
                <a:solidFill>
                  <a:schemeClr val="dk2"/>
                </a:solidFill>
              </a:defRPr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900">
                <a:solidFill>
                  <a:schemeClr val="dk2"/>
                </a:solidFill>
              </a:defRPr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900">
                <a:solidFill>
                  <a:schemeClr val="dk2"/>
                </a:solidFill>
              </a:defRPr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900">
                <a:solidFill>
                  <a:schemeClr val="dk2"/>
                </a:solidFill>
              </a:defRPr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900">
                <a:solidFill>
                  <a:schemeClr val="dk2"/>
                </a:solidFill>
              </a:defRPr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900">
                <a:solidFill>
                  <a:schemeClr val="dk2"/>
                </a:solidFill>
              </a:defRPr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143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2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0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9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4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8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1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meco.com/webapp/wcs/stores/servlet/JamecoSearch?langId=-1&amp;storeId=10001&amp;catalogId=10001&amp;categoryName=category_root&amp;subCategoryName=ICs%20%26%20Semiconductors&amp;category=10&amp;jameco_page=54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18659CCA-14AD-4853-AB56-1E3AAB682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872" y="1122217"/>
            <a:ext cx="2153728" cy="1565567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FBCB677A-A284-4F8B-B25A-4E67DCEFC899}"/>
              </a:ext>
            </a:extLst>
          </p:cNvPr>
          <p:cNvSpPr txBox="1"/>
          <p:nvPr/>
        </p:nvSpPr>
        <p:spPr>
          <a:xfrm>
            <a:off x="468703" y="3027872"/>
            <a:ext cx="11326481" cy="15696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>
                <a:solidFill>
                  <a:srgbClr val="FFFFFF"/>
                </a:solidFill>
                <a:latin typeface="Verdana"/>
                <a:ea typeface="Verdana"/>
                <a:cs typeface="FreesiaUPC"/>
              </a:rPr>
              <a:t>Hardware</a:t>
            </a:r>
          </a:p>
          <a:p>
            <a:pPr algn="ctr"/>
            <a:r>
              <a:rPr lang="en-US" sz="4800" b="1">
                <a:solidFill>
                  <a:srgbClr val="FFFFFF"/>
                </a:solidFill>
                <a:latin typeface="Verdana"/>
                <a:ea typeface="Verdana"/>
                <a:cs typeface="FreesiaUPC"/>
              </a:rPr>
              <a:t>Fellowship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0CDD8F30-A11E-4CF1-9DEF-C1D62D1F15FC}"/>
              </a:ext>
            </a:extLst>
          </p:cNvPr>
          <p:cNvSpPr txBox="1"/>
          <p:nvPr/>
        </p:nvSpPr>
        <p:spPr>
          <a:xfrm>
            <a:off x="439947" y="5126967"/>
            <a:ext cx="11326482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rgbClr val="FFFFFF"/>
              </a:solidFill>
              <a:latin typeface="Verdana"/>
              <a:ea typeface="Verdana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7202A8-680A-40D5-928B-9696A793D9A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1AD5D-4659-45E6-8327-65BB1E1D498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FC97E9D1-9A64-4A3D-99B5-349228778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17" y="972107"/>
            <a:ext cx="1748118" cy="181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7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C6FB-F9EB-45A2-AEF6-FCB252EA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758" y="356265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Install the DHT Library!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91387-3FB3-48AB-AA6F-475BBF07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758" y="179018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You need to add two libraries:</a:t>
            </a:r>
          </a:p>
          <a:p>
            <a:pPr lvl="1"/>
            <a:r>
              <a:rPr lang="en-US">
                <a:cs typeface="Calibri"/>
              </a:rPr>
              <a:t>DHT-sensor-library-1.4.3.zip</a:t>
            </a:r>
          </a:p>
          <a:p>
            <a:pPr lvl="1"/>
            <a:r>
              <a:rPr lang="en-US">
                <a:ea typeface="+mn-lt"/>
                <a:cs typeface="+mn-lt"/>
              </a:rPr>
              <a:t>Adafruit_Sensor-1.1.4.zip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598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CA46FD-3635-4512-AB60-B0B8287D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rgbClr val="FFFFFF"/>
                </a:solidFill>
                <a:cs typeface="Calibri Light"/>
              </a:rPr>
              <a:t>Interfacing DHT11 with Arduino</a:t>
            </a:r>
            <a:endParaRPr lang="en-US" sz="4800">
              <a:solidFill>
                <a:srgbClr val="FFFFFF"/>
              </a:solidFill>
            </a:endParaRPr>
          </a:p>
        </p:txBody>
      </p:sp>
      <p:pic>
        <p:nvPicPr>
          <p:cNvPr id="2" name="Picture 2" descr="Chart, schematic&#10;&#10;Description automatically generated">
            <a:extLst>
              <a:ext uri="{FF2B5EF4-FFF2-40B4-BE49-F238E27FC236}">
                <a16:creationId xmlns:a16="http://schemas.microsoft.com/office/drawing/2014/main" id="{7F7792F2-2639-48FA-91A8-95448ED96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713" y="492573"/>
            <a:ext cx="517176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9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88ECECE7-1DBF-41A8-80EF-AD6BE849A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12" y="760808"/>
            <a:ext cx="6003851" cy="54692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67E156-F899-48C2-BF33-75196BCF004E}"/>
              </a:ext>
            </a:extLst>
          </p:cNvPr>
          <p:cNvSpPr txBox="1"/>
          <p:nvPr/>
        </p:nvSpPr>
        <p:spPr>
          <a:xfrm>
            <a:off x="8702749" y="2677633"/>
            <a:ext cx="27432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Do it without delay() !</a:t>
            </a:r>
            <a:endParaRPr lang="en-US" sz="32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0126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36D7-D7AA-4279-BAD0-B327DB55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686567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Voltage Regulators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2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9A29-F287-4C03-A499-8A3FBAD8E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479" y="356265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What is a voltage regulator?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574F-87C1-4515-BAA0-56AF5BCC5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479" y="1781323"/>
            <a:ext cx="958525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 voltage regulator is an </a:t>
            </a:r>
            <a:r>
              <a:rPr lang="en-US">
                <a:ea typeface="+mn-lt"/>
                <a:cs typeface="+mn-lt"/>
                <a:hlinkClick r:id="rId2"/>
              </a:rPr>
              <a:t>integrated circuit</a:t>
            </a:r>
            <a:r>
              <a:rPr lang="en-US">
                <a:ea typeface="+mn-lt"/>
                <a:cs typeface="+mn-lt"/>
              </a:rPr>
              <a:t> (IC) that provides a constant fixed output voltage regardless of a change in the load or input voltage.</a:t>
            </a:r>
          </a:p>
          <a:p>
            <a:r>
              <a:rPr lang="en-US">
                <a:cs typeface="Calibri" panose="020F0502020204030204"/>
              </a:rPr>
              <a:t>Electronic circuits requires voltages of different levels, e.g. 5V , 3.3V, 9V etc.</a:t>
            </a:r>
          </a:p>
          <a:p>
            <a:r>
              <a:rPr lang="en-US">
                <a:cs typeface="Calibri" panose="020F0502020204030204"/>
              </a:rPr>
              <a:t>Voltage regulators convert one voltage level to another level</a:t>
            </a:r>
          </a:p>
          <a:p>
            <a:r>
              <a:rPr lang="en-US">
                <a:cs typeface="Calibri" panose="020F0502020204030204"/>
              </a:rPr>
              <a:t>Why use voltage regulators over voltage dividers?</a:t>
            </a:r>
          </a:p>
        </p:txBody>
      </p:sp>
    </p:spTree>
    <p:extLst>
      <p:ext uri="{BB962C8B-B14F-4D97-AF65-F5344CB8AC3E}">
        <p14:creationId xmlns:p14="http://schemas.microsoft.com/office/powerpoint/2010/main" val="3024603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77C9-5A6F-4FD4-9A24-792AD89B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29" y="629268"/>
            <a:ext cx="6586491" cy="1286160"/>
          </a:xfrm>
        </p:spPr>
        <p:txBody>
          <a:bodyPr vert="horz" lIns="121920" tIns="60960" rIns="121920" bIns="60960" rtlCol="0" anchor="b">
            <a:normAutofit/>
          </a:bodyPr>
          <a:lstStyle/>
          <a:p>
            <a:r>
              <a:rPr lang="en-US"/>
              <a:t>LM78XX Series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940D2-57DD-493F-91E8-5ED7A2C36683}"/>
              </a:ext>
            </a:extLst>
          </p:cNvPr>
          <p:cNvSpPr txBox="1"/>
          <p:nvPr/>
        </p:nvSpPr>
        <p:spPr>
          <a:xfrm>
            <a:off x="4965432" y="2438400"/>
            <a:ext cx="6586489" cy="3785419"/>
          </a:xfrm>
          <a:prstGeom prst="rect">
            <a:avLst/>
          </a:prstGeom>
        </p:spPr>
        <p:txBody>
          <a:bodyPr rot="0" spcFirstLastPara="0" vertOverflow="overflow" horzOverflow="overflow" vert="horz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80365" indent="-304165" defTabSz="121917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/>
              <a:t> 3-terminal Linear regulators.</a:t>
            </a:r>
            <a:endParaRPr lang="en-US"/>
          </a:p>
          <a:p>
            <a:pPr marL="380365" indent="-304165" defTabSz="121917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/>
              <a:t>Used extensively in the device that needs the regulated power supplies such as microcontroller.</a:t>
            </a:r>
            <a:endParaRPr lang="en-US" sz="2000">
              <a:cs typeface="Calibri"/>
            </a:endParaRPr>
          </a:p>
          <a:p>
            <a:pPr marL="380365" indent="-304165" defTabSz="121917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/>
              <a:t> 'XX' indicates the voltage that each regulator outputs, e.g. 7805 outputs 5V, 7809 outputs 9V etc.</a:t>
            </a:r>
            <a:endParaRPr lang="en-US" sz="2000">
              <a:cs typeface="Calibri" panose="020F0502020204030204"/>
            </a:endParaRPr>
          </a:p>
          <a:p>
            <a:pPr marL="380365" indent="-304165" defTabSz="121917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>
              <a:cs typeface="Calibri" panose="020F0502020204030204"/>
            </a:endParaRPr>
          </a:p>
          <a:p>
            <a:pPr marL="380365" indent="-304165" defTabSz="121917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>
              <a:cs typeface="Calibri" panose="020F0502020204030204"/>
            </a:endParaRPr>
          </a:p>
          <a:p>
            <a:pPr marL="380365" indent="-304165" defTabSz="121917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>
              <a:cs typeface="Calibri" panose="020F0502020204030204"/>
            </a:endParaRPr>
          </a:p>
        </p:txBody>
      </p:sp>
      <p:pic>
        <p:nvPicPr>
          <p:cNvPr id="4" name="Picture 4" descr="A picture containing electronics, iPod&#10;&#10;Description automatically generated">
            <a:extLst>
              <a:ext uri="{FF2B5EF4-FFF2-40B4-BE49-F238E27FC236}">
                <a16:creationId xmlns:a16="http://schemas.microsoft.com/office/drawing/2014/main" id="{3D755D0A-E37A-44D0-A226-FDC015C6E0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43" r="22086" b="2"/>
          <a:stretch/>
        </p:blipFill>
        <p:spPr>
          <a:xfrm>
            <a:off x="27" y="13"/>
            <a:ext cx="4635564" cy="6857987"/>
          </a:xfrm>
          <a:prstGeom prst="rect">
            <a:avLst/>
          </a:prstGeom>
          <a:effectLst/>
        </p:spPr>
      </p:pic>
      <p:cxnSp>
        <p:nvCxnSpPr>
          <p:cNvPr id="10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3" y="2115116"/>
            <a:ext cx="6309360" cy="0"/>
          </a:xfrm>
          <a:prstGeom prst="line">
            <a:avLst/>
          </a:prstGeom>
          <a:ln w="19050">
            <a:solidFill>
              <a:srgbClr val="958F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12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462FB0-E222-4AD0-B082-0A48A6C13A81}"/>
              </a:ext>
            </a:extLst>
          </p:cNvPr>
          <p:cNvSpPr txBox="1"/>
          <p:nvPr/>
        </p:nvSpPr>
        <p:spPr>
          <a:xfrm>
            <a:off x="1862470" y="2270051"/>
            <a:ext cx="597726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Pin 1 (Input Pin)</a:t>
            </a:r>
            <a:r>
              <a:rPr lang="en-US">
                <a:ea typeface="+mn-lt"/>
                <a:cs typeface="+mn-lt"/>
              </a:rPr>
              <a:t>: The Input pin is the pin that accepts the incoming DC voltage, which the voltage regulator will eventually regulate down to 5 volts. 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Pin 2 (Ground)</a:t>
            </a:r>
            <a:r>
              <a:rPr lang="en-US">
                <a:ea typeface="+mn-lt"/>
                <a:cs typeface="+mn-lt"/>
              </a:rPr>
              <a:t>: Ground pin establishes the ground for the regulator. 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Pin 3 (Output Pin)</a:t>
            </a:r>
            <a:r>
              <a:rPr lang="en-US">
                <a:ea typeface="+mn-lt"/>
                <a:cs typeface="+mn-lt"/>
              </a:rPr>
              <a:t>: The Output pin is the regulated 5 volts DC.</a:t>
            </a:r>
          </a:p>
          <a:p>
            <a:pPr marL="285750" indent="-285750" algn="l">
              <a:buFont typeface="Arial"/>
              <a:buChar char="•"/>
            </a:pPr>
            <a:endParaRPr lang="en-US">
              <a:cs typeface="Calibri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151E474F-3FAE-474A-912C-AD42DAABE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074" y="1259888"/>
            <a:ext cx="4249478" cy="33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5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7AB1D39E-1A09-4CB6-9B38-487219748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08" r="1" b="1644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47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17891482-C38A-4F0C-8183-0121632F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B0418-D3EA-445C-B913-201F4DBC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0129" y="486184"/>
            <a:ext cx="6118404" cy="1325563"/>
          </a:xfrm>
        </p:spPr>
        <p:txBody>
          <a:bodyPr spcFirstLastPara="1" vert="horz" wrap="square" lIns="121920" tIns="60960" rIns="121920" bIns="6096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Times New Roman"/>
                <a:cs typeface="Times New Roman"/>
              </a:rPr>
              <a:t>Servo Motor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E172AC2-3C25-42B2-9B48-DC578261B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312466"/>
            <a:ext cx="4100921" cy="1082476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pic>
        <p:nvPicPr>
          <p:cNvPr id="5" name="Picture 5" descr="A picture containing battery&#10;&#10;Description automatically generated">
            <a:extLst>
              <a:ext uri="{FF2B5EF4-FFF2-40B4-BE49-F238E27FC236}">
                <a16:creationId xmlns:a16="http://schemas.microsoft.com/office/drawing/2014/main" id="{887427CA-DA6C-4927-B19B-AB024913A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422" y="3543300"/>
            <a:ext cx="3497964" cy="281304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48241-3AF2-4B63-918F-174357295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600" y="2191099"/>
            <a:ext cx="6765384" cy="3301791"/>
          </a:xfrm>
        </p:spPr>
        <p:txBody>
          <a:bodyPr spcFirstLastPara="1" vert="horz" wrap="square" lIns="121920" tIns="60960" rIns="121920" bIns="60960" rtlCol="0" anchor="t" anchorCtr="0">
            <a:normAutofit lnSpcReduction="10000"/>
          </a:bodyPr>
          <a:lstStyle/>
          <a:p>
            <a:pPr indent="-609585">
              <a:spcAft>
                <a:spcPts val="800"/>
              </a:spcAft>
            </a:pPr>
            <a:r>
              <a:rPr lang="en-US" sz="4000">
                <a:latin typeface="Times New Roman"/>
                <a:cs typeface="Times New Roman"/>
              </a:rPr>
              <a:t>A </a:t>
            </a:r>
            <a:r>
              <a:rPr lang="en-US" sz="4000" b="1">
                <a:solidFill>
                  <a:srgbClr val="FF0000"/>
                </a:solidFill>
                <a:latin typeface="Times New Roman"/>
                <a:cs typeface="Times New Roman"/>
              </a:rPr>
              <a:t>servomotor</a:t>
            </a:r>
            <a:r>
              <a:rPr lang="en-US" sz="4000">
                <a:latin typeface="Times New Roman"/>
                <a:cs typeface="Times New Roman"/>
              </a:rPr>
              <a:t> is a rotatory actuator or linear actuator that allows for precise control of angular or linear position, velocity and acceleration.</a:t>
            </a:r>
            <a:endParaRPr lang="en-US">
              <a:cs typeface="Calibri" panose="020F0502020204030204"/>
            </a:endParaRP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DA4B6E73-2318-4814-8EB1-306D53723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64111">
            <a:off x="-991923" y="5644752"/>
            <a:ext cx="2987897" cy="2987899"/>
          </a:xfrm>
          <a:prstGeom prst="arc">
            <a:avLst>
              <a:gd name="adj1" fmla="val 16200000"/>
              <a:gd name="adj2" fmla="val 21581479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>
              <a:defRPr/>
            </a:pPr>
            <a:endParaRPr lang="en-US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92183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8A11-A766-4352-B721-4F261D23B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595" y="3119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>
                <a:cs typeface="Calibri Light"/>
              </a:rPr>
              <a:t>Interfacing Servo with Arduino</a:t>
            </a:r>
            <a:endParaRPr lang="en-US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D081E9-D1C8-4BE3-AB04-2650303DB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595" y="1639555"/>
            <a:ext cx="10515600" cy="43513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04165" indent="-304165"/>
            <a:r>
              <a:rPr lang="en-US" sz="3200">
                <a:cs typeface="Calibri"/>
              </a:rPr>
              <a:t>Connect signal pin (Orange) to Arduino pin 9</a:t>
            </a:r>
          </a:p>
          <a:p>
            <a:pPr marL="304165" indent="-304165"/>
            <a:r>
              <a:rPr lang="en-US" sz="3200">
                <a:cs typeface="Calibri"/>
              </a:rPr>
              <a:t>Connect </a:t>
            </a:r>
            <a:r>
              <a:rPr lang="en-US" sz="3200" err="1">
                <a:cs typeface="Calibri"/>
              </a:rPr>
              <a:t>Vcc</a:t>
            </a:r>
            <a:r>
              <a:rPr lang="en-US" sz="3200">
                <a:cs typeface="Calibri"/>
              </a:rPr>
              <a:t> to 5v (from the regulator)</a:t>
            </a:r>
          </a:p>
          <a:p>
            <a:pPr marL="304165" indent="-304165"/>
            <a:r>
              <a:rPr lang="en-US" sz="3200">
                <a:cs typeface="Calibri"/>
              </a:rPr>
              <a:t>Connect the Grounds together</a:t>
            </a:r>
          </a:p>
        </p:txBody>
      </p:sp>
    </p:spTree>
    <p:extLst>
      <p:ext uri="{BB962C8B-B14F-4D97-AF65-F5344CB8AC3E}">
        <p14:creationId xmlns:p14="http://schemas.microsoft.com/office/powerpoint/2010/main" val="416288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795393BA-B93F-4C39-ABF7-3048181E1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D28D11-95BA-427D-B707-633A993D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latin typeface="Arial"/>
                <a:cs typeface="Calibri Light"/>
              </a:rPr>
              <a:t> Overview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CD3D1-7EE0-4A8A-ACC7-A0C06DFA6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Avoiding use of delay()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Voltage Regulator (7805)</a:t>
            </a:r>
            <a:endParaRPr lang="en-US"/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Servo Motor</a:t>
            </a:r>
            <a:endParaRPr lang="en-US" sz="2000">
              <a:solidFill>
                <a:srgbClr val="FFFFFF"/>
              </a:solidFill>
              <a:cs typeface="Calibri"/>
            </a:endParaRP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DHT-11: Using external libraries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Interrupts</a:t>
            </a:r>
          </a:p>
          <a:p>
            <a:endParaRPr lang="en-US" sz="2000">
              <a:solidFill>
                <a:srgbClr val="FFFFFF"/>
              </a:solidFill>
              <a:cs typeface="Calibri"/>
            </a:endParaRPr>
          </a:p>
          <a:p>
            <a:endParaRPr lang="en-US" sz="2000">
              <a:solidFill>
                <a:srgbClr val="FFFFFF"/>
              </a:solidFill>
              <a:cs typeface="Calibri"/>
            </a:endParaRPr>
          </a:p>
          <a:p>
            <a:endParaRPr lang="en-US" sz="20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835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410968A-0820-4611-ABCF-361BAC11C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306" y="814436"/>
            <a:ext cx="4860851" cy="490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12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3C30-2ABB-45DF-98CB-5854E7149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526" y="2766311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Interrupts in Arduino</a:t>
            </a:r>
          </a:p>
        </p:txBody>
      </p:sp>
    </p:spTree>
    <p:extLst>
      <p:ext uri="{BB962C8B-B14F-4D97-AF65-F5344CB8AC3E}">
        <p14:creationId xmlns:p14="http://schemas.microsoft.com/office/powerpoint/2010/main" val="1277320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5893-3464-4BB9-B058-93D3383D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316" y="382846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What is an Interrupt?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6518D-CADE-49EF-98E9-F79E1E81D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316" y="1869927"/>
            <a:ext cx="989536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Interrupt </a:t>
            </a:r>
            <a:r>
              <a:rPr lang="en-US">
                <a:ea typeface="+mn-lt"/>
                <a:cs typeface="+mn-lt"/>
              </a:rPr>
              <a:t>is a signal emitted by hardware or software when a process or an event needs immediate attention.</a:t>
            </a:r>
          </a:p>
          <a:p>
            <a:r>
              <a:rPr lang="en-US">
                <a:ea typeface="+mn-lt"/>
                <a:cs typeface="+mn-lt"/>
              </a:rPr>
              <a:t>Alerts the processor to a high-priority process requiring interruption of the current working process.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23404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7F907F4-C855-42D2-8848-0DDB3A683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561" y="378785"/>
            <a:ext cx="8255738" cy="61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31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BC90-7FDF-4045-9FA5-4E9DA665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874" y="311962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Interrupts in Arduino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22EF5-AAEF-492E-9CC1-40BD483A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619" y="163955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Pin change interrupts</a:t>
            </a:r>
          </a:p>
          <a:p>
            <a:r>
              <a:rPr lang="en-US">
                <a:cs typeface="Calibri"/>
              </a:rPr>
              <a:t>Timer based interrupts</a:t>
            </a:r>
          </a:p>
          <a:p>
            <a:r>
              <a:rPr lang="en-US">
                <a:cs typeface="Calibri"/>
              </a:rPr>
              <a:t>External Interrupts</a:t>
            </a:r>
          </a:p>
          <a:p>
            <a:pPr lvl="1" indent="0"/>
            <a:r>
              <a:rPr lang="en-US">
                <a:cs typeface="Calibri"/>
              </a:rPr>
              <a:t>External interrupts are available on digital pins 2 and 3 only!</a:t>
            </a:r>
          </a:p>
        </p:txBody>
      </p:sp>
    </p:spTree>
    <p:extLst>
      <p:ext uri="{BB962C8B-B14F-4D97-AF65-F5344CB8AC3E}">
        <p14:creationId xmlns:p14="http://schemas.microsoft.com/office/powerpoint/2010/main" val="2274475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D1DD-ED88-43F7-92C8-A5F0B313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177" y="409427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Interrupt Service Routing (ISR)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DABD9-B393-466D-A0C9-E64DA8A31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177" y="1621835"/>
            <a:ext cx="10515600" cy="23222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Code that is run when an interrupt occurs</a:t>
            </a:r>
          </a:p>
          <a:p>
            <a:r>
              <a:rPr lang="en-US">
                <a:cs typeface="Calibri"/>
              </a:rPr>
              <a:t>Arduino uses </a:t>
            </a:r>
            <a:r>
              <a:rPr lang="en-US" err="1">
                <a:latin typeface="Consolas"/>
                <a:cs typeface="Calibri"/>
              </a:rPr>
              <a:t>attachInterrupt</a:t>
            </a:r>
            <a:r>
              <a:rPr lang="en-US">
                <a:latin typeface="Consolas"/>
                <a:cs typeface="Calibri"/>
              </a:rPr>
              <a:t>()</a:t>
            </a:r>
            <a:r>
              <a:rPr lang="en-US">
                <a:cs typeface="Calibri"/>
              </a:rPr>
              <a:t> to define interrupts and their ISRs.</a:t>
            </a:r>
          </a:p>
          <a:p>
            <a:r>
              <a:rPr lang="en-US">
                <a:ea typeface="+mn-lt"/>
                <a:cs typeface="+mn-lt"/>
              </a:rPr>
              <a:t>ISR has the following Syntax in Arduino:</a:t>
            </a:r>
          </a:p>
          <a:p>
            <a:pPr lvl="1" indent="0">
              <a:buNone/>
            </a:pPr>
            <a:r>
              <a:rPr lang="en-US" sz="2000" b="1" err="1">
                <a:latin typeface="Consolas"/>
                <a:ea typeface="+mn-lt"/>
                <a:cs typeface="+mn-lt"/>
              </a:rPr>
              <a:t>attachInterrupt</a:t>
            </a:r>
            <a:r>
              <a:rPr lang="en-US" sz="2000" b="1">
                <a:latin typeface="Consolas"/>
                <a:ea typeface="+mn-lt"/>
                <a:cs typeface="+mn-lt"/>
              </a:rPr>
              <a:t>(</a:t>
            </a:r>
            <a:r>
              <a:rPr lang="en-US" sz="2000" b="1" err="1">
                <a:latin typeface="Consolas"/>
                <a:ea typeface="+mn-lt"/>
                <a:cs typeface="+mn-lt"/>
              </a:rPr>
              <a:t>digitalPinToInterrupt</a:t>
            </a:r>
            <a:r>
              <a:rPr lang="en-US" sz="2000" b="1">
                <a:latin typeface="Consolas"/>
                <a:ea typeface="+mn-lt"/>
                <a:cs typeface="+mn-lt"/>
              </a:rPr>
              <a:t>(pin), ISR, mode)</a:t>
            </a:r>
            <a:r>
              <a:rPr lang="en-US" sz="2000">
                <a:latin typeface="Consolas"/>
                <a:ea typeface="+mn-lt"/>
                <a:cs typeface="+mn-lt"/>
              </a:rPr>
              <a:t>;</a:t>
            </a:r>
          </a:p>
          <a:p>
            <a:pPr lvl="1" indent="0">
              <a:buNone/>
            </a:pPr>
            <a:endParaRPr lang="en-US" sz="2000">
              <a:latin typeface="Consolas"/>
              <a:ea typeface="+mn-lt"/>
              <a:cs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65671F-BB08-4805-BD7D-8FDB369363D8}"/>
              </a:ext>
            </a:extLst>
          </p:cNvPr>
          <p:cNvSpPr txBox="1">
            <a:spLocks/>
          </p:cNvSpPr>
          <p:nvPr/>
        </p:nvSpPr>
        <p:spPr>
          <a:xfrm>
            <a:off x="1823484" y="4450095"/>
            <a:ext cx="10515600" cy="2322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Consolas"/>
              <a:ea typeface="+mn-lt"/>
              <a:cs typeface="+mn-lt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sz="2000"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0756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DB1A-E129-48F2-A596-44231C61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874" y="303102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Interrupt Modes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5B931-9BE4-4145-928E-0E83D5EF6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874" y="186106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Mode argument of </a:t>
            </a:r>
            <a:r>
              <a:rPr lang="en-US" err="1">
                <a:cs typeface="Calibri"/>
              </a:rPr>
              <a:t>attachInterrupt</a:t>
            </a:r>
            <a:r>
              <a:rPr lang="en-US">
                <a:cs typeface="Calibri"/>
              </a:rPr>
              <a:t> defines which kind of signal will generate an interrupt</a:t>
            </a:r>
          </a:p>
          <a:p>
            <a:r>
              <a:rPr lang="en-US">
                <a:cs typeface="Calibri"/>
              </a:rPr>
              <a:t>Available types are:</a:t>
            </a:r>
          </a:p>
          <a:p>
            <a:pPr lvl="1" indent="0"/>
            <a:r>
              <a:rPr lang="en-US" b="1">
                <a:ea typeface="+mn-lt"/>
                <a:cs typeface="+mn-lt"/>
              </a:rPr>
              <a:t>LOW</a:t>
            </a:r>
            <a:r>
              <a:rPr lang="en-US">
                <a:ea typeface="+mn-lt"/>
                <a:cs typeface="+mn-lt"/>
              </a:rPr>
              <a:t> to trigger the interrupt whenever the pin is low,</a:t>
            </a:r>
          </a:p>
          <a:p>
            <a:pPr lvl="1" indent="0"/>
            <a:r>
              <a:rPr lang="en-US" b="1">
                <a:ea typeface="+mn-lt"/>
                <a:cs typeface="+mn-lt"/>
              </a:rPr>
              <a:t>CHANGE</a:t>
            </a:r>
            <a:r>
              <a:rPr lang="en-US">
                <a:ea typeface="+mn-lt"/>
                <a:cs typeface="+mn-lt"/>
              </a:rPr>
              <a:t> to trigger the interrupt whenever the pin changes value</a:t>
            </a:r>
          </a:p>
          <a:p>
            <a:pPr lvl="1" indent="0"/>
            <a:r>
              <a:rPr lang="en-US" b="1">
                <a:ea typeface="+mn-lt"/>
                <a:cs typeface="+mn-lt"/>
              </a:rPr>
              <a:t>RISING</a:t>
            </a:r>
            <a:r>
              <a:rPr lang="en-US">
                <a:ea typeface="+mn-lt"/>
                <a:cs typeface="+mn-lt"/>
              </a:rPr>
              <a:t> to trigger when the pin goes from low to high,</a:t>
            </a:r>
          </a:p>
          <a:p>
            <a:pPr lvl="1" indent="0"/>
            <a:r>
              <a:rPr lang="en-US" b="1">
                <a:ea typeface="+mn-lt"/>
                <a:cs typeface="+mn-lt"/>
              </a:rPr>
              <a:t>FALLING</a:t>
            </a:r>
            <a:r>
              <a:rPr lang="en-US">
                <a:ea typeface="+mn-lt"/>
                <a:cs typeface="+mn-lt"/>
              </a:rPr>
              <a:t> for when the pin goes from high to low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e.g.</a:t>
            </a:r>
          </a:p>
          <a:p>
            <a:pPr lvl="1" indent="0">
              <a:buNone/>
            </a:pPr>
            <a:r>
              <a:rPr lang="en-US" err="1">
                <a:cs typeface="Calibri"/>
              </a:rPr>
              <a:t>attachInterrupt</a:t>
            </a:r>
            <a:r>
              <a:rPr lang="en-US">
                <a:cs typeface="Calibri"/>
              </a:rPr>
              <a:t>( </a:t>
            </a:r>
            <a:r>
              <a:rPr lang="en-US" err="1">
                <a:cs typeface="Calibri"/>
              </a:rPr>
              <a:t>digitalPinToInterrupt</a:t>
            </a:r>
            <a:r>
              <a:rPr lang="en-US">
                <a:cs typeface="Calibri"/>
              </a:rPr>
              <a:t>(3), ISR, RISING );</a:t>
            </a:r>
          </a:p>
          <a:p>
            <a:pPr lvl="1" indent="0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5983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A8C1-2BC2-4586-BB79-D84E0DC4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316" y="267660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Recall: The button Circuit!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02B65-FEA6-499E-80AE-4B50C6738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316" y="171043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Remember to debounce your circuit!</a:t>
            </a:r>
          </a:p>
          <a:p>
            <a:r>
              <a:rPr lang="en-US">
                <a:cs typeface="Calibri"/>
              </a:rPr>
              <a:t>Also, connect an LED to one of the digital pins.</a:t>
            </a:r>
          </a:p>
        </p:txBody>
      </p:sp>
    </p:spTree>
    <p:extLst>
      <p:ext uri="{BB962C8B-B14F-4D97-AF65-F5344CB8AC3E}">
        <p14:creationId xmlns:p14="http://schemas.microsoft.com/office/powerpoint/2010/main" val="37117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5AE8656-422B-4C48-8A6A-84AE303F0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191" y="1219444"/>
            <a:ext cx="8936665" cy="514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4FA4-4BF6-482F-ABF4-E062C5EB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712" y="294241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Writing Code without delay()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89A4E-7CF6-48A0-99D9-DCBE91CAF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712" y="1816765"/>
            <a:ext cx="982059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Use of delay() for timing purposes is not preferred</a:t>
            </a:r>
          </a:p>
          <a:p>
            <a:r>
              <a:rPr lang="en-US">
                <a:cs typeface="Calibri"/>
              </a:rPr>
              <a:t>delay() halts all the operation of the microcontroller until the duration ends</a:t>
            </a:r>
          </a:p>
          <a:p>
            <a:r>
              <a:rPr lang="en-US">
                <a:cs typeface="Calibri"/>
              </a:rPr>
              <a:t>We could be doing something more useful during that time!</a:t>
            </a:r>
          </a:p>
        </p:txBody>
      </p:sp>
    </p:spTree>
    <p:extLst>
      <p:ext uri="{BB962C8B-B14F-4D97-AF65-F5344CB8AC3E}">
        <p14:creationId xmlns:p14="http://schemas.microsoft.com/office/powerpoint/2010/main" val="142958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4FA4-4BF6-482F-ABF4-E062C5EB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712" y="294241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Avoiding the use of delay()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89A4E-7CF6-48A0-99D9-DCBE91CAF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712" y="1816765"/>
            <a:ext cx="9820590" cy="220710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Measure time!</a:t>
            </a:r>
          </a:p>
          <a:p>
            <a:r>
              <a:rPr lang="en-US">
                <a:cs typeface="Calibri"/>
              </a:rPr>
              <a:t>By keeping track of how much time has passed, we can time our events</a:t>
            </a:r>
          </a:p>
          <a:p>
            <a:r>
              <a:rPr lang="en-US">
                <a:cs typeface="Calibri"/>
              </a:rPr>
              <a:t>Arduino has the </a:t>
            </a:r>
            <a:r>
              <a:rPr lang="en-US" err="1">
                <a:cs typeface="Calibri"/>
              </a:rPr>
              <a:t>millis</a:t>
            </a:r>
            <a:r>
              <a:rPr lang="en-US">
                <a:cs typeface="Calibri"/>
              </a:rPr>
              <a:t>() function which provides us with timing functionality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1B4E687-23CF-40BF-89B7-556AFED8627B}"/>
              </a:ext>
            </a:extLst>
          </p:cNvPr>
          <p:cNvSpPr txBox="1"/>
          <p:nvPr/>
        </p:nvSpPr>
        <p:spPr>
          <a:xfrm>
            <a:off x="2035782" y="3969657"/>
            <a:ext cx="9054352" cy="230832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err="1">
                <a:solidFill>
                  <a:srgbClr val="0070C0"/>
                </a:solidFill>
                <a:latin typeface="Arial"/>
                <a:cs typeface="Arial"/>
              </a:rPr>
              <a:t>millis</a:t>
            </a:r>
            <a:r>
              <a:rPr lang="en-GB">
                <a:solidFill>
                  <a:srgbClr val="0070C0"/>
                </a:solidFill>
                <a:latin typeface="Arial"/>
                <a:cs typeface="Arial"/>
              </a:rPr>
              <a:t>()</a:t>
            </a:r>
            <a:endParaRPr lang="en-US">
              <a:ea typeface="+mn-lt"/>
              <a:cs typeface="+mn-lt"/>
            </a:endParaRPr>
          </a:p>
          <a:p>
            <a:pPr algn="l"/>
            <a:endParaRPr lang="en-US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GB">
                <a:latin typeface="Arial"/>
                <a:ea typeface="+mn-lt"/>
                <a:cs typeface="+mn-lt"/>
              </a:rPr>
              <a:t>Returns the number of milliseconds passed since the Arduino board began running the current program.</a:t>
            </a:r>
            <a:endParaRPr lang="en-GB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GB">
                <a:latin typeface="Arial"/>
                <a:cs typeface="Arial"/>
              </a:rPr>
              <a:t>Syntax: </a:t>
            </a:r>
            <a:endParaRPr lang="en-US">
              <a:ea typeface="+mn-lt"/>
              <a:cs typeface="+mn-lt"/>
            </a:endParaRPr>
          </a:p>
          <a:p>
            <a:r>
              <a:rPr lang="en-GB">
                <a:latin typeface="Arial"/>
                <a:cs typeface="Arial"/>
              </a:rPr>
              <a:t>     </a:t>
            </a:r>
            <a:r>
              <a:rPr lang="en-GB" err="1">
                <a:latin typeface="Arial"/>
                <a:cs typeface="Arial"/>
              </a:rPr>
              <a:t>millis</a:t>
            </a:r>
            <a:r>
              <a:rPr lang="en-GB">
                <a:latin typeface="Arial"/>
                <a:cs typeface="Arial"/>
              </a:rPr>
              <a:t>()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Arial"/>
                <a:cs typeface="Arial"/>
              </a:rPr>
              <a:t>Example:</a:t>
            </a:r>
          </a:p>
          <a:p>
            <a:r>
              <a:rPr lang="en-GB">
                <a:latin typeface="Arial"/>
                <a:cs typeface="Arial"/>
              </a:rPr>
              <a:t>     unsigned long time = </a:t>
            </a:r>
            <a:r>
              <a:rPr lang="en-GB" err="1">
                <a:latin typeface="Arial"/>
                <a:cs typeface="Arial"/>
              </a:rPr>
              <a:t>millis</a:t>
            </a:r>
            <a:r>
              <a:rPr lang="en-GB">
                <a:latin typeface="Arial"/>
                <a:cs typeface="Arial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3938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79A4A70C-E6E3-4C90-BF77-1D5814BC8488}"/>
              </a:ext>
            </a:extLst>
          </p:cNvPr>
          <p:cNvSpPr txBox="1"/>
          <p:nvPr/>
        </p:nvSpPr>
        <p:spPr>
          <a:xfrm>
            <a:off x="1994912" y="1090721"/>
            <a:ext cx="4097199" cy="41242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80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r>
              <a:rPr lang="en-GB">
                <a:solidFill>
                  <a:srgbClr val="3CB0D6"/>
                </a:solidFill>
                <a:latin typeface="Arial"/>
                <a:ea typeface="+mn-lt"/>
                <a:cs typeface="+mn-lt"/>
              </a:rPr>
              <a:t>void</a:t>
            </a:r>
            <a:r>
              <a:rPr lang="en-GB">
                <a:latin typeface="Arial"/>
                <a:ea typeface="+mn-lt"/>
                <a:cs typeface="+mn-lt"/>
              </a:rPr>
              <a:t> </a:t>
            </a:r>
            <a:r>
              <a:rPr lang="en-GB">
                <a:solidFill>
                  <a:srgbClr val="75A641"/>
                </a:solidFill>
                <a:latin typeface="Arial"/>
                <a:ea typeface="+mn-lt"/>
                <a:cs typeface="+mn-lt"/>
              </a:rPr>
              <a:t>setup()</a:t>
            </a:r>
            <a:endParaRPr lang="en-US">
              <a:solidFill>
                <a:srgbClr val="75A641"/>
              </a:solidFill>
              <a:latin typeface="Arial"/>
              <a:cs typeface="Calibri"/>
            </a:endParaRPr>
          </a:p>
          <a:p>
            <a:r>
              <a:rPr lang="en-GB">
                <a:latin typeface="Arial"/>
                <a:ea typeface="+mn-lt"/>
                <a:cs typeface="+mn-lt"/>
              </a:rPr>
              <a:t>{</a:t>
            </a:r>
            <a:endParaRPr lang="en-GB">
              <a:latin typeface="Arial"/>
              <a:cs typeface="Biome Light"/>
            </a:endParaRPr>
          </a:p>
          <a:p>
            <a:r>
              <a:rPr lang="en-GB">
                <a:latin typeface="Arial"/>
                <a:ea typeface="+mn-lt"/>
                <a:cs typeface="+mn-lt"/>
              </a:rPr>
              <a:t>        </a:t>
            </a:r>
            <a:r>
              <a:rPr lang="en-GB" err="1">
                <a:solidFill>
                  <a:srgbClr val="E06422"/>
                </a:solidFill>
                <a:latin typeface="Arial"/>
                <a:ea typeface="+mn-lt"/>
                <a:cs typeface="+mn-lt"/>
              </a:rPr>
              <a:t>pinMode</a:t>
            </a:r>
            <a:r>
              <a:rPr lang="en-GB">
                <a:latin typeface="Arial"/>
                <a:ea typeface="+mn-lt"/>
                <a:cs typeface="+mn-lt"/>
              </a:rPr>
              <a:t>(</a:t>
            </a:r>
            <a:r>
              <a:rPr lang="en-GB">
                <a:solidFill>
                  <a:srgbClr val="3CB0D6"/>
                </a:solidFill>
                <a:latin typeface="Arial"/>
                <a:ea typeface="+mn-lt"/>
                <a:cs typeface="+mn-lt"/>
              </a:rPr>
              <a:t>A4, INPUT</a:t>
            </a:r>
            <a:r>
              <a:rPr lang="en-GB">
                <a:latin typeface="Arial"/>
                <a:ea typeface="+mn-lt"/>
                <a:cs typeface="+mn-lt"/>
              </a:rPr>
              <a:t>);</a:t>
            </a:r>
            <a:endParaRPr lang="en-GB">
              <a:latin typeface="Arial"/>
              <a:cs typeface="Biome Light"/>
            </a:endParaRPr>
          </a:p>
          <a:p>
            <a:r>
              <a:rPr lang="en-GB">
                <a:latin typeface="Arial"/>
                <a:ea typeface="+mn-lt"/>
                <a:cs typeface="+mn-lt"/>
              </a:rPr>
              <a:t>        </a:t>
            </a:r>
            <a:r>
              <a:rPr lang="en-GB" err="1">
                <a:solidFill>
                  <a:srgbClr val="E06422"/>
                </a:solidFill>
                <a:latin typeface="Arial"/>
                <a:ea typeface="+mn-lt"/>
                <a:cs typeface="+mn-lt"/>
              </a:rPr>
              <a:t>Serial</a:t>
            </a:r>
            <a:r>
              <a:rPr lang="en-GB" err="1">
                <a:latin typeface="Arial"/>
                <a:ea typeface="+mn-lt"/>
                <a:cs typeface="+mn-lt"/>
              </a:rPr>
              <a:t>.</a:t>
            </a:r>
            <a:r>
              <a:rPr lang="en-GB" err="1">
                <a:solidFill>
                  <a:srgbClr val="75A641"/>
                </a:solidFill>
                <a:latin typeface="Arial"/>
                <a:ea typeface="+mn-lt"/>
                <a:cs typeface="+mn-lt"/>
              </a:rPr>
              <a:t>begin</a:t>
            </a:r>
            <a:r>
              <a:rPr lang="en-GB">
                <a:latin typeface="Arial"/>
                <a:ea typeface="+mn-lt"/>
                <a:cs typeface="+mn-lt"/>
              </a:rPr>
              <a:t>(</a:t>
            </a:r>
            <a:r>
              <a:rPr lang="en-GB">
                <a:solidFill>
                  <a:srgbClr val="3CB0D6"/>
                </a:solidFill>
                <a:latin typeface="Arial"/>
                <a:ea typeface="+mn-lt"/>
                <a:cs typeface="+mn-lt"/>
              </a:rPr>
              <a:t>9600</a:t>
            </a:r>
            <a:r>
              <a:rPr lang="en-GB">
                <a:latin typeface="Arial"/>
                <a:ea typeface="+mn-lt"/>
                <a:cs typeface="+mn-lt"/>
              </a:rPr>
              <a:t>);</a:t>
            </a:r>
            <a:endParaRPr lang="en-GB">
              <a:latin typeface="Arial"/>
              <a:cs typeface="Biome Light"/>
            </a:endParaRPr>
          </a:p>
          <a:p>
            <a:r>
              <a:rPr lang="en-GB">
                <a:latin typeface="Arial"/>
                <a:ea typeface="+mn-lt"/>
                <a:cs typeface="+mn-lt"/>
              </a:rPr>
              <a:t>}</a:t>
            </a:r>
            <a:endParaRPr lang="en-GB">
              <a:latin typeface="Arial"/>
              <a:cs typeface="Biome Light"/>
            </a:endParaRPr>
          </a:p>
          <a:p>
            <a:endParaRPr lang="en-GB">
              <a:latin typeface="Arial"/>
              <a:cs typeface="Biome Light"/>
            </a:endParaRPr>
          </a:p>
          <a:p>
            <a:r>
              <a:rPr lang="en-GB">
                <a:latin typeface="Arial"/>
                <a:ea typeface="+mn-lt"/>
                <a:cs typeface="+mn-lt"/>
              </a:rPr>
              <a:t>void </a:t>
            </a:r>
            <a:r>
              <a:rPr lang="en-GB">
                <a:solidFill>
                  <a:srgbClr val="75A641"/>
                </a:solidFill>
                <a:latin typeface="Arial"/>
                <a:ea typeface="+mn-lt"/>
                <a:cs typeface="+mn-lt"/>
              </a:rPr>
              <a:t>loop</a:t>
            </a:r>
            <a:r>
              <a:rPr lang="en-GB">
                <a:latin typeface="Arial"/>
                <a:ea typeface="+mn-lt"/>
                <a:cs typeface="+mn-lt"/>
              </a:rPr>
              <a:t>()</a:t>
            </a:r>
            <a:endParaRPr lang="en-GB">
              <a:latin typeface="Arial"/>
              <a:cs typeface="Biome Light"/>
            </a:endParaRPr>
          </a:p>
          <a:p>
            <a:r>
              <a:rPr lang="en-GB">
                <a:latin typeface="Arial"/>
                <a:ea typeface="+mn-lt"/>
                <a:cs typeface="+mn-lt"/>
              </a:rPr>
              <a:t>{</a:t>
            </a:r>
            <a:endParaRPr lang="en-GB">
              <a:latin typeface="Arial"/>
              <a:cs typeface="Biome Light"/>
            </a:endParaRPr>
          </a:p>
          <a:p>
            <a:r>
              <a:rPr lang="en-GB">
                <a:latin typeface="Arial"/>
                <a:ea typeface="+mn-lt"/>
                <a:cs typeface="+mn-lt"/>
              </a:rPr>
              <a:t>        </a:t>
            </a:r>
            <a:r>
              <a:rPr lang="en-GB">
                <a:solidFill>
                  <a:srgbClr val="3CB0D6"/>
                </a:solidFill>
                <a:latin typeface="Arial"/>
                <a:ea typeface="+mn-lt"/>
                <a:cs typeface="+mn-lt"/>
              </a:rPr>
              <a:t>int</a:t>
            </a:r>
            <a:r>
              <a:rPr lang="en-GB">
                <a:latin typeface="Arial"/>
                <a:ea typeface="+mn-lt"/>
                <a:cs typeface="+mn-lt"/>
              </a:rPr>
              <a:t> </a:t>
            </a:r>
            <a:r>
              <a:rPr lang="en-GB" err="1">
                <a:latin typeface="Arial"/>
                <a:ea typeface="+mn-lt"/>
                <a:cs typeface="+mn-lt"/>
              </a:rPr>
              <a:t>val</a:t>
            </a:r>
            <a:r>
              <a:rPr lang="en-GB">
                <a:latin typeface="Arial"/>
                <a:ea typeface="+mn-lt"/>
                <a:cs typeface="+mn-lt"/>
              </a:rPr>
              <a:t> = </a:t>
            </a:r>
            <a:r>
              <a:rPr lang="en-GB" err="1">
                <a:solidFill>
                  <a:srgbClr val="E06422"/>
                </a:solidFill>
                <a:latin typeface="Arial"/>
                <a:ea typeface="+mn-lt"/>
                <a:cs typeface="+mn-lt"/>
              </a:rPr>
              <a:t>analogRead</a:t>
            </a:r>
            <a:r>
              <a:rPr lang="en-GB">
                <a:latin typeface="Arial"/>
                <a:ea typeface="+mn-lt"/>
                <a:cs typeface="+mn-lt"/>
              </a:rPr>
              <a:t>(</a:t>
            </a:r>
            <a:r>
              <a:rPr lang="en-GB">
                <a:solidFill>
                  <a:srgbClr val="3CB0D6"/>
                </a:solidFill>
                <a:latin typeface="Arial"/>
                <a:ea typeface="+mn-lt"/>
                <a:cs typeface="+mn-lt"/>
              </a:rPr>
              <a:t>A4</a:t>
            </a:r>
            <a:r>
              <a:rPr lang="en-GB">
                <a:latin typeface="Arial"/>
                <a:ea typeface="+mn-lt"/>
                <a:cs typeface="+mn-lt"/>
              </a:rPr>
              <a:t>);</a:t>
            </a:r>
            <a:endParaRPr lang="en-GB">
              <a:latin typeface="Arial"/>
              <a:cs typeface="Biome Light"/>
            </a:endParaRPr>
          </a:p>
          <a:p>
            <a:r>
              <a:rPr lang="en-GB">
                <a:latin typeface="Arial"/>
                <a:ea typeface="+mn-lt"/>
                <a:cs typeface="+mn-lt"/>
              </a:rPr>
              <a:t>        </a:t>
            </a:r>
            <a:r>
              <a:rPr lang="en-GB">
                <a:solidFill>
                  <a:srgbClr val="3CB0D6"/>
                </a:solidFill>
                <a:latin typeface="Arial"/>
                <a:ea typeface="+mn-lt"/>
                <a:cs typeface="+mn-lt"/>
              </a:rPr>
              <a:t>float</a:t>
            </a:r>
            <a:r>
              <a:rPr lang="en-GB">
                <a:latin typeface="Arial"/>
                <a:ea typeface="+mn-lt"/>
                <a:cs typeface="+mn-lt"/>
              </a:rPr>
              <a:t> voltage = </a:t>
            </a:r>
            <a:r>
              <a:rPr lang="en-GB" err="1">
                <a:latin typeface="Arial"/>
                <a:ea typeface="+mn-lt"/>
                <a:cs typeface="+mn-lt"/>
              </a:rPr>
              <a:t>val</a:t>
            </a:r>
            <a:r>
              <a:rPr lang="en-GB">
                <a:latin typeface="Arial"/>
                <a:ea typeface="+mn-lt"/>
                <a:cs typeface="+mn-lt"/>
              </a:rPr>
              <a:t> * (</a:t>
            </a:r>
            <a:r>
              <a:rPr lang="en-GB">
                <a:solidFill>
                  <a:srgbClr val="3CB0D6"/>
                </a:solidFill>
                <a:latin typeface="Arial"/>
                <a:ea typeface="+mn-lt"/>
                <a:cs typeface="+mn-lt"/>
              </a:rPr>
              <a:t>5.0/1023.0</a:t>
            </a:r>
            <a:r>
              <a:rPr lang="en-GB">
                <a:latin typeface="Arial"/>
                <a:ea typeface="+mn-lt"/>
                <a:cs typeface="+mn-lt"/>
              </a:rPr>
              <a:t>);</a:t>
            </a:r>
            <a:endParaRPr lang="en-GB">
              <a:latin typeface="Arial"/>
              <a:cs typeface="Biome Light"/>
            </a:endParaRPr>
          </a:p>
          <a:p>
            <a:r>
              <a:rPr lang="en-GB">
                <a:latin typeface="Arial"/>
                <a:ea typeface="+mn-lt"/>
                <a:cs typeface="+mn-lt"/>
              </a:rPr>
              <a:t>        </a:t>
            </a:r>
            <a:r>
              <a:rPr lang="en-GB" err="1">
                <a:solidFill>
                  <a:srgbClr val="E06422"/>
                </a:solidFill>
                <a:latin typeface="Arial"/>
                <a:ea typeface="+mn-lt"/>
                <a:cs typeface="+mn-lt"/>
              </a:rPr>
              <a:t>Serial</a:t>
            </a:r>
            <a:r>
              <a:rPr lang="en-GB" err="1">
                <a:latin typeface="Arial"/>
                <a:ea typeface="+mn-lt"/>
                <a:cs typeface="+mn-lt"/>
              </a:rPr>
              <a:t>.</a:t>
            </a:r>
            <a:r>
              <a:rPr lang="en-GB" err="1">
                <a:solidFill>
                  <a:srgbClr val="75A641"/>
                </a:solidFill>
                <a:latin typeface="Arial"/>
                <a:ea typeface="+mn-lt"/>
                <a:cs typeface="+mn-lt"/>
              </a:rPr>
              <a:t>println</a:t>
            </a:r>
            <a:r>
              <a:rPr lang="en-GB">
                <a:latin typeface="Arial"/>
                <a:ea typeface="+mn-lt"/>
                <a:cs typeface="+mn-lt"/>
              </a:rPr>
              <a:t>(</a:t>
            </a:r>
            <a:r>
              <a:rPr lang="en-GB">
                <a:solidFill>
                  <a:srgbClr val="3CB0D6"/>
                </a:solidFill>
                <a:latin typeface="Arial"/>
                <a:ea typeface="+mn-lt"/>
                <a:cs typeface="+mn-lt"/>
              </a:rPr>
              <a:t>voltage</a:t>
            </a:r>
            <a:r>
              <a:rPr lang="en-GB">
                <a:latin typeface="Arial"/>
                <a:ea typeface="+mn-lt"/>
                <a:cs typeface="+mn-lt"/>
              </a:rPr>
              <a:t>);        </a:t>
            </a:r>
            <a:endParaRPr lang="en-GB">
              <a:solidFill>
                <a:srgbClr val="E06422"/>
              </a:solidFill>
              <a:latin typeface="Arial"/>
              <a:ea typeface="+mn-lt"/>
              <a:cs typeface="Biome Light"/>
            </a:endParaRPr>
          </a:p>
          <a:p>
            <a:r>
              <a:rPr lang="en-GB">
                <a:latin typeface="Arial"/>
                <a:ea typeface="+mn-lt"/>
                <a:cs typeface="+mn-lt"/>
              </a:rPr>
              <a:t>        </a:t>
            </a:r>
            <a:r>
              <a:rPr lang="en-GB">
                <a:solidFill>
                  <a:srgbClr val="E06422"/>
                </a:solidFill>
                <a:latin typeface="Arial"/>
                <a:ea typeface="+mn-lt"/>
                <a:cs typeface="+mn-lt"/>
              </a:rPr>
              <a:t>delay</a:t>
            </a:r>
            <a:r>
              <a:rPr lang="en-GB">
                <a:latin typeface="Arial"/>
                <a:ea typeface="+mn-lt"/>
                <a:cs typeface="+mn-lt"/>
              </a:rPr>
              <a:t>(</a:t>
            </a:r>
            <a:r>
              <a:rPr lang="en-GB">
                <a:solidFill>
                  <a:srgbClr val="3CB0D6"/>
                </a:solidFill>
                <a:latin typeface="Arial"/>
                <a:ea typeface="+mn-lt"/>
                <a:cs typeface="+mn-lt"/>
              </a:rPr>
              <a:t>1000</a:t>
            </a:r>
            <a:r>
              <a:rPr lang="en-GB">
                <a:latin typeface="Arial"/>
                <a:ea typeface="+mn-lt"/>
                <a:cs typeface="+mn-lt"/>
              </a:rPr>
              <a:t>);      </a:t>
            </a:r>
            <a:endParaRPr lang="en-GB">
              <a:latin typeface="Arial"/>
              <a:ea typeface="+mn-lt"/>
              <a:cs typeface="Arial"/>
            </a:endParaRPr>
          </a:p>
          <a:p>
            <a:r>
              <a:rPr lang="en-GB">
                <a:latin typeface="Arial"/>
                <a:ea typeface="+mn-lt"/>
                <a:cs typeface="+mn-lt"/>
              </a:rPr>
              <a:t>}</a:t>
            </a:r>
            <a:endParaRPr lang="en-GB">
              <a:latin typeface="Arial"/>
              <a:cs typeface="Arial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070240C-CC21-4E45-AF35-8174B2F8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438983"/>
            <a:ext cx="4860851" cy="39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7172" y="11440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6600">
                <a:latin typeface="Arial Black"/>
                <a:cs typeface="Calibri"/>
              </a:rPr>
              <a:t>DHT11</a:t>
            </a:r>
            <a:endParaRPr lang="en-US" sz="6600">
              <a:latin typeface="Arial Black"/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FE79DC1-C860-464A-9AA0-DC2875DC2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23" r="-2" b="-2"/>
          <a:stretch/>
        </p:blipFill>
        <p:spPr>
          <a:xfrm>
            <a:off x="20320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68741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5117-1774-4AA0-90CF-2130448F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037" y="294241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DHT 11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12201-64F9-4BFA-8E20-AFDE54D0D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037" y="179904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Commonly used temperature and humidity sensor</a:t>
            </a:r>
          </a:p>
          <a:p>
            <a:r>
              <a:rPr lang="en-US">
                <a:ea typeface="+mn-lt"/>
                <a:cs typeface="+mn-lt"/>
              </a:rPr>
              <a:t>Uses a capacitive humidity sensor and a thermistor</a:t>
            </a:r>
          </a:p>
          <a:p>
            <a:r>
              <a:rPr lang="en-US">
                <a:cs typeface="Calibri"/>
              </a:rPr>
              <a:t>Returns a digital signal with the temperature and humidity</a:t>
            </a:r>
          </a:p>
          <a:p>
            <a:r>
              <a:rPr lang="en-US">
                <a:cs typeface="Calibri"/>
              </a:rPr>
              <a:t>We use the DHT library to interface with DHT11</a:t>
            </a:r>
          </a:p>
          <a:p>
            <a:r>
              <a:rPr lang="en-US">
                <a:cs typeface="Calibri"/>
              </a:rPr>
              <a:t>Data from DHT11 can be read only once every second</a:t>
            </a:r>
          </a:p>
        </p:txBody>
      </p:sp>
    </p:spTree>
    <p:extLst>
      <p:ext uri="{BB962C8B-B14F-4D97-AF65-F5344CB8AC3E}">
        <p14:creationId xmlns:p14="http://schemas.microsoft.com/office/powerpoint/2010/main" val="322736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EFF64B1F-B2A3-44E4-987B-C3B7746A8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25" y="1930024"/>
            <a:ext cx="2743200" cy="2496312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214B4851-92F0-44C7-9F33-E1E5C1235B20}"/>
              </a:ext>
            </a:extLst>
          </p:cNvPr>
          <p:cNvSpPr txBox="1"/>
          <p:nvPr/>
        </p:nvSpPr>
        <p:spPr>
          <a:xfrm>
            <a:off x="2191488" y="1929455"/>
            <a:ext cx="5273040" cy="273921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>
                <a:cs typeface="Calibri"/>
              </a:rPr>
              <a:t>Pin Configuration</a:t>
            </a:r>
            <a:endParaRPr lang="en-US" sz="3600" b="1"/>
          </a:p>
          <a:p>
            <a:endParaRPr lang="en-US" sz="280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first pin of the DHT11 is Vcc pin.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second pin of the DHT is Data pin.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third pin is not used.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fourth pin of the DHT sensor is ground.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422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DECD9-0C5A-47FF-A3D4-D11A2303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IMPORTING LIBRARIES IN ARDUINO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  <a:cs typeface="Calibri Light"/>
              </a:rPr>
              <a:t>IDE</a:t>
            </a:r>
            <a:endParaRPr lang="en-US" sz="40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6D24D-49FA-4946-AF5F-A68E3EDBA32A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Open the Arduino IDE and Navigate to the menu bar.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From there go to Sketch&gt;Include Library.</a:t>
            </a:r>
            <a:endParaRPr lang="en-US" sz="20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If you haven't installed the library yet, go to "Manage Libraries" or "Add .ZIP Library" and install the library.</a:t>
            </a:r>
            <a:endParaRPr lang="en-US" sz="20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library now appears in the Menu.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You will notice that this also adds a folder in your hard drive's file tree.</a:t>
            </a:r>
            <a:endParaRPr lang="en-US" sz="20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3650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Office Theme</vt:lpstr>
      <vt:lpstr>office theme</vt:lpstr>
      <vt:lpstr>Office Theme</vt:lpstr>
      <vt:lpstr>Office Theme</vt:lpstr>
      <vt:lpstr>PowerPoint Presentation</vt:lpstr>
      <vt:lpstr> Overview</vt:lpstr>
      <vt:lpstr>Writing Code without delay()</vt:lpstr>
      <vt:lpstr>Avoiding the use of delay()</vt:lpstr>
      <vt:lpstr>PowerPoint Presentation</vt:lpstr>
      <vt:lpstr>PowerPoint Presentation</vt:lpstr>
      <vt:lpstr>DHT 11</vt:lpstr>
      <vt:lpstr>PowerPoint Presentation</vt:lpstr>
      <vt:lpstr> IMPORTING LIBRARIES IN ARDUINO IDE</vt:lpstr>
      <vt:lpstr>Install the DHT Library!</vt:lpstr>
      <vt:lpstr>Interfacing DHT11 with Arduino</vt:lpstr>
      <vt:lpstr>PowerPoint Presentation</vt:lpstr>
      <vt:lpstr>Voltage Regulators</vt:lpstr>
      <vt:lpstr>What is a voltage regulator?</vt:lpstr>
      <vt:lpstr>LM78XX Series</vt:lpstr>
      <vt:lpstr>PowerPoint Presentation</vt:lpstr>
      <vt:lpstr>PowerPoint Presentation</vt:lpstr>
      <vt:lpstr>Servo Motor</vt:lpstr>
      <vt:lpstr>Interfacing Servo with Arduino</vt:lpstr>
      <vt:lpstr>PowerPoint Presentation</vt:lpstr>
      <vt:lpstr>Interrupts in Arduino</vt:lpstr>
      <vt:lpstr>What is an Interrupt?</vt:lpstr>
      <vt:lpstr>PowerPoint Presentation</vt:lpstr>
      <vt:lpstr>Interrupts in Arduino</vt:lpstr>
      <vt:lpstr>Interrupt Service Routing (ISR)</vt:lpstr>
      <vt:lpstr>Interrupt Modes</vt:lpstr>
      <vt:lpstr>Recall: The button Circuit!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2022-01-10T16:32:57Z</dcterms:created>
  <dcterms:modified xsi:type="dcterms:W3CDTF">2022-01-12T07:22:23Z</dcterms:modified>
</cp:coreProperties>
</file>