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71" r:id="rId5"/>
    <p:sldId id="272" r:id="rId6"/>
    <p:sldId id="279" r:id="rId7"/>
    <p:sldId id="274" r:id="rId8"/>
    <p:sldId id="286" r:id="rId9"/>
    <p:sldId id="278" r:id="rId10"/>
    <p:sldId id="276" r:id="rId11"/>
    <p:sldId id="287" r:id="rId12"/>
    <p:sldId id="280" r:id="rId13"/>
    <p:sldId id="281" r:id="rId14"/>
    <p:sldId id="288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/>
    <p:restoredTop sz="94728"/>
  </p:normalViewPr>
  <p:slideViewPr>
    <p:cSldViewPr snapToGrid="0" snapToObjects="1">
      <p:cViewPr>
        <p:scale>
          <a:sx n="93" d="100"/>
          <a:sy n="93" d="100"/>
        </p:scale>
        <p:origin x="1640" y="39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11.04.2023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11.04.2023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alieva@hs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Меры расстояния для определения авторства древнегреческих текстов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Ольга Алиева, к.ф.н., доцент, руководитель проектной группы «Цифровая античность»</a:t>
            </a:r>
          </a:p>
          <a:p>
            <a:r>
              <a:rPr lang="en-US" dirty="0">
                <a:hlinkClick r:id="rId2"/>
              </a:rPr>
              <a:t>oalieva@hse.ru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сравнения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4322530" cy="303054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для сравнения трех векторов, хранящих данные о точности классификации на отрывках разной длины, был использован парный непараметрический тест </a:t>
            </a:r>
            <a:r>
              <a:rPr lang="ru-RU" sz="1400" dirty="0" err="1"/>
              <a:t>Уилкоксона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классификации с использованием </a:t>
            </a:r>
            <a:r>
              <a:rPr lang="en-GB" sz="1400" dirty="0" err="1"/>
              <a:t>mfw</a:t>
            </a:r>
            <a:r>
              <a:rPr lang="en-GB" sz="1400" dirty="0"/>
              <a:t> 100 </a:t>
            </a:r>
            <a:r>
              <a:rPr lang="ru-RU" sz="1400" dirty="0"/>
              <a:t>и 200, показавшие наихудший результат, удалены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сохранен в виде трех векторов, хранящих сведения о средней точности классификации по итогам десяти итераций на всех </a:t>
            </a:r>
            <a:r>
              <a:rPr lang="en-GB" sz="1400" dirty="0" err="1"/>
              <a:t>mfw</a:t>
            </a:r>
            <a:r>
              <a:rPr lang="en-GB" sz="1400" dirty="0"/>
              <a:t> 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тест показал отсутствие статистически значимой разницы между </a:t>
            </a:r>
            <a:r>
              <a:rPr lang="en-GB" sz="1400" dirty="0"/>
              <a:t>LAB </a:t>
            </a:r>
            <a:r>
              <a:rPr lang="ru-RU" sz="1400" dirty="0"/>
              <a:t>и </a:t>
            </a:r>
            <a:r>
              <a:rPr lang="en-GB" sz="1400" dirty="0"/>
              <a:t>TAN, </a:t>
            </a:r>
            <a:r>
              <a:rPr lang="ru-RU" sz="1400" dirty="0"/>
              <a:t>но на уровне значимости 0.05 отвергнута гипотеза об отсутствии различия между </a:t>
            </a:r>
            <a:r>
              <a:rPr lang="en-GB" sz="1400" dirty="0"/>
              <a:t>COS_S </a:t>
            </a:r>
            <a:r>
              <a:rPr lang="ru-RU" sz="1400" dirty="0"/>
              <a:t>и </a:t>
            </a:r>
            <a:r>
              <a:rPr lang="en-GB" sz="1400" dirty="0"/>
              <a:t>LAB, a </a:t>
            </a:r>
            <a:r>
              <a:rPr lang="ru-RU" sz="1400" dirty="0"/>
              <a:t>также </a:t>
            </a:r>
            <a:r>
              <a:rPr lang="en-GB" sz="1400" dirty="0"/>
              <a:t>TAN </a:t>
            </a:r>
            <a:r>
              <a:rPr lang="ru-RU" sz="1400" dirty="0"/>
              <a:t>и </a:t>
            </a:r>
            <a:r>
              <a:rPr lang="en-GB" sz="1400" dirty="0"/>
              <a:t>COS </a:t>
            </a:r>
            <a:endParaRPr lang="ru-RU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65EC1-1004-5202-F7CE-EC2B03BC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353" y="1312432"/>
            <a:ext cx="6487257" cy="42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E99AED2B-E36A-561B-7B8F-DB7955DC5B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7568" b="17568"/>
          <a:stretch>
            <a:fillRect/>
          </a:stretch>
        </p:blipFill>
        <p:spPr>
          <a:xfrm>
            <a:off x="6584915" y="1614042"/>
            <a:ext cx="3847558" cy="3847504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 вывод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dirty="0"/>
              <a:t>Используя все три метода, мы попробовали классифицировать следующие тексты: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послание «К </a:t>
            </a:r>
            <a:r>
              <a:rPr lang="ru-RU" dirty="0" err="1"/>
              <a:t>Демонику</a:t>
            </a:r>
            <a:r>
              <a:rPr lang="ru-RU" dirty="0"/>
              <a:t>» </a:t>
            </a:r>
            <a:r>
              <a:rPr lang="ru-RU" dirty="0" err="1"/>
              <a:t>Пс</a:t>
            </a:r>
            <a:r>
              <a:rPr lang="ru-RU" dirty="0"/>
              <a:t>.-</a:t>
            </a:r>
            <a:r>
              <a:rPr lang="ru-RU" dirty="0" err="1"/>
              <a:t>Исократа</a:t>
            </a:r>
            <a:r>
              <a:rPr lang="ru-RU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трактат «О воспитании детей» </a:t>
            </a:r>
            <a:r>
              <a:rPr lang="ru-RU" dirty="0" err="1"/>
              <a:t>Пс</a:t>
            </a:r>
            <a:r>
              <a:rPr lang="ru-RU" dirty="0"/>
              <a:t>.-Плутарха</a:t>
            </a:r>
            <a:r>
              <a:rPr lang="ru-RU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а также два диалога из </a:t>
            </a:r>
            <a:r>
              <a:rPr lang="en-US" sz="1400" dirty="0"/>
              <a:t>Corpus </a:t>
            </a:r>
            <a:r>
              <a:rPr lang="en-US" sz="1400" dirty="0" err="1"/>
              <a:t>Platonicum</a:t>
            </a:r>
            <a:r>
              <a:rPr lang="en-US" sz="1400" dirty="0"/>
              <a:t> (</a:t>
            </a:r>
            <a:r>
              <a:rPr lang="ru-RU" sz="1400" dirty="0"/>
              <a:t>«Пир» и «</a:t>
            </a:r>
            <a:r>
              <a:rPr lang="ru-RU" sz="1400" dirty="0" err="1"/>
              <a:t>Феаг</a:t>
            </a:r>
            <a:r>
              <a:rPr lang="ru-RU" sz="1400" dirty="0"/>
              <a:t>»).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r>
              <a:rPr lang="ru-RU" sz="1400" dirty="0"/>
              <a:t>Вывод: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авторитет традиции действителен до тех пор, пока не опровергнут, в то время как подтвердить его статистически не представляется возможным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8DF8F-B3C0-7EEF-873E-86ABC2C7FBED}"/>
              </a:ext>
            </a:extLst>
          </p:cNvPr>
          <p:cNvSpPr txBox="1"/>
          <p:nvPr/>
        </p:nvSpPr>
        <p:spPr>
          <a:xfrm>
            <a:off x="6584915" y="5495898"/>
            <a:ext cx="3847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/>
              <a:t>Фридрих </a:t>
            </a:r>
            <a:r>
              <a:rPr lang="ru-RU" sz="1200" i="1" dirty="0" err="1"/>
              <a:t>Бласс</a:t>
            </a:r>
            <a:r>
              <a:rPr lang="ru-RU" sz="1200" i="1" dirty="0"/>
              <a:t> (1843–1907)</a:t>
            </a:r>
          </a:p>
        </p:txBody>
      </p:sp>
    </p:spTree>
    <p:extLst>
      <p:ext uri="{BB962C8B-B14F-4D97-AF65-F5344CB8AC3E}">
        <p14:creationId xmlns:p14="http://schemas.microsoft.com/office/powerpoint/2010/main" val="5248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uiExpand="1" build="p"/>
      <p:bldP spid="4" grpId="2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0FC3A29-7E6A-6A44-ACE4-DF555422EA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вопроса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проблема самодостаточности количественных методов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не все стилистические особенности могут быть описаны количественно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количественные методы пригодны только для отрицательного решения вопроса о подлинности (Ф. </a:t>
            </a:r>
            <a:r>
              <a:rPr lang="ru-RU" sz="1400" dirty="0" err="1"/>
              <a:t>Бласс</a:t>
            </a:r>
            <a:r>
              <a:rPr lang="ru-RU" sz="1400" dirty="0"/>
              <a:t>, П. </a:t>
            </a:r>
            <a:r>
              <a:rPr lang="ru-RU" sz="1400" dirty="0" err="1"/>
              <a:t>Фридлендер</a:t>
            </a:r>
            <a:r>
              <a:rPr lang="ru-RU" sz="1400" dirty="0"/>
              <a:t>, А. </a:t>
            </a:r>
            <a:r>
              <a:rPr lang="ru-RU" sz="1400" dirty="0" err="1"/>
              <a:t>Бёк</a:t>
            </a:r>
            <a:r>
              <a:rPr lang="ru-RU" sz="14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вмешательства редакторов и переписчиков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авторские стилизации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подвижность представлений об авторстве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недостаточное число испытаний на древнегреческом корпусе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961FA-21F9-3E2F-A8A8-CE3FABEA792C}"/>
              </a:ext>
            </a:extLst>
          </p:cNvPr>
          <p:cNvSpPr/>
          <p:nvPr/>
        </p:nvSpPr>
        <p:spPr>
          <a:xfrm>
            <a:off x="6684652" y="1432367"/>
            <a:ext cx="4325167" cy="4325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1E9BB-53E3-DE2B-9BF3-787C5C05B131}"/>
              </a:ext>
            </a:extLst>
          </p:cNvPr>
          <p:cNvSpPr/>
          <p:nvPr/>
        </p:nvSpPr>
        <p:spPr>
          <a:xfrm>
            <a:off x="6684652" y="1532851"/>
            <a:ext cx="4325167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quivis</a:t>
            </a:r>
            <a:r>
              <a:rPr lang="en-US" sz="4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praesumitur</a:t>
            </a:r>
            <a:r>
              <a:rPr lang="en-US" sz="4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genuinus</a:t>
            </a:r>
            <a:r>
              <a:rPr lang="en-US" sz="4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liber, </a:t>
            </a:r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US" sz="4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demonstretur</a:t>
            </a:r>
            <a:r>
              <a:rPr lang="en-US" sz="4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contrarium</a:t>
            </a:r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RU" sz="4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Меры расстояния и сходства</a:t>
            </a:r>
            <a:r>
              <a:rPr lang="en-RU" dirty="0">
                <a:effectLst/>
              </a:rPr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2">
                <a:extLst>
                  <a:ext uri="{FF2B5EF4-FFF2-40B4-BE49-F238E27FC236}">
                    <a16:creationId xmlns:a16="http://schemas.microsoft.com/office/drawing/2014/main" id="{B139B2D5-1198-C647-919C-53E12F01A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712544"/>
                  </p:ext>
                </p:extLst>
              </p:nvPr>
            </p:nvGraphicFramePr>
            <p:xfrm>
              <a:off x="585787" y="2245079"/>
              <a:ext cx="11236099" cy="36086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652">
                      <a:extLst>
                        <a:ext uri="{9D8B030D-6E8A-4147-A177-3AD203B41FA5}">
                          <a16:colId xmlns:a16="http://schemas.microsoft.com/office/drawing/2014/main" val="3757515663"/>
                        </a:ext>
                      </a:extLst>
                    </a:gridCol>
                    <a:gridCol w="1069068">
                      <a:extLst>
                        <a:ext uri="{9D8B030D-6E8A-4147-A177-3AD203B41FA5}">
                          <a16:colId xmlns:a16="http://schemas.microsoft.com/office/drawing/2014/main" val="1046102616"/>
                        </a:ext>
                      </a:extLst>
                    </a:gridCol>
                    <a:gridCol w="4336467">
                      <a:extLst>
                        <a:ext uri="{9D8B030D-6E8A-4147-A177-3AD203B41FA5}">
                          <a16:colId xmlns:a16="http://schemas.microsoft.com/office/drawing/2014/main" val="3784908466"/>
                        </a:ext>
                      </a:extLst>
                    </a:gridCol>
                    <a:gridCol w="235222">
                      <a:extLst>
                        <a:ext uri="{9D8B030D-6E8A-4147-A177-3AD203B41FA5}">
                          <a16:colId xmlns:a16="http://schemas.microsoft.com/office/drawing/2014/main" val="4180931641"/>
                        </a:ext>
                      </a:extLst>
                    </a:gridCol>
                    <a:gridCol w="2285845">
                      <a:extLst>
                        <a:ext uri="{9D8B030D-6E8A-4147-A177-3AD203B41FA5}">
                          <a16:colId xmlns:a16="http://schemas.microsoft.com/office/drawing/2014/main" val="1144053917"/>
                        </a:ext>
                      </a:extLst>
                    </a:gridCol>
                    <a:gridCol w="2285845">
                      <a:extLst>
                        <a:ext uri="{9D8B030D-6E8A-4147-A177-3AD203B41FA5}">
                          <a16:colId xmlns:a16="http://schemas.microsoft.com/office/drawing/2014/main" val="1079961596"/>
                        </a:ext>
                      </a:extLst>
                    </a:gridCol>
                  </a:tblGrid>
                  <a:tr h="6032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="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Manhattan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RU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RU" sz="14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RU" sz="14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 − </m:t>
                                        </m:r>
                                        <m:sSub>
                                          <m:sSubPr>
                                            <m:ctrlPr>
                                              <a:rPr lang="en-RU" sz="14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="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Canberra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RU" sz="1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i</m:t>
                                    </m:r>
                                    <m:r>
                                      <a:rPr lang="en-US" sz="1400" b="0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 b="0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RU" sz="1400" b="0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RU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RU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P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RU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Q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RU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RU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RU" sz="14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16697"/>
                      </a:ext>
                    </a:extLst>
                  </a:tr>
                  <a:tr h="107540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Euclidean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Clark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RU" sz="18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RU" sz="18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RU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RU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RU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RU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RU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RU" sz="14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RU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980882"/>
                      </a:ext>
                    </a:extLst>
                  </a:tr>
                  <a:tr h="93568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Cosine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aseline="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Jeffreys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𝑙𝑛</m:t>
                                  </m:r>
                                  <m:f>
                                    <m:fPr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RU" sz="14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RU" sz="14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6854252"/>
                      </a:ext>
                    </a:extLst>
                  </a:tr>
                  <a:tr h="6347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Tanimoto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𝑚𝑎𝑥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𝑚𝑎𝑥</m:t>
                                        </m:r>
                                        <m:d>
                                          <m:dPr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Labbé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|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RU" sz="14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RU" sz="14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881448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2">
                <a:extLst>
                  <a:ext uri="{FF2B5EF4-FFF2-40B4-BE49-F238E27FC236}">
                    <a16:creationId xmlns:a16="http://schemas.microsoft.com/office/drawing/2014/main" id="{B139B2D5-1198-C647-919C-53E12F01A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712544"/>
                  </p:ext>
                </p:extLst>
              </p:nvPr>
            </p:nvGraphicFramePr>
            <p:xfrm>
              <a:off x="585787" y="2245079"/>
              <a:ext cx="11236099" cy="36086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652">
                      <a:extLst>
                        <a:ext uri="{9D8B030D-6E8A-4147-A177-3AD203B41FA5}">
                          <a16:colId xmlns:a16="http://schemas.microsoft.com/office/drawing/2014/main" val="3757515663"/>
                        </a:ext>
                      </a:extLst>
                    </a:gridCol>
                    <a:gridCol w="1069068">
                      <a:extLst>
                        <a:ext uri="{9D8B030D-6E8A-4147-A177-3AD203B41FA5}">
                          <a16:colId xmlns:a16="http://schemas.microsoft.com/office/drawing/2014/main" val="1046102616"/>
                        </a:ext>
                      </a:extLst>
                    </a:gridCol>
                    <a:gridCol w="4336467">
                      <a:extLst>
                        <a:ext uri="{9D8B030D-6E8A-4147-A177-3AD203B41FA5}">
                          <a16:colId xmlns:a16="http://schemas.microsoft.com/office/drawing/2014/main" val="3784908466"/>
                        </a:ext>
                      </a:extLst>
                    </a:gridCol>
                    <a:gridCol w="235222">
                      <a:extLst>
                        <a:ext uri="{9D8B030D-6E8A-4147-A177-3AD203B41FA5}">
                          <a16:colId xmlns:a16="http://schemas.microsoft.com/office/drawing/2014/main" val="4180931641"/>
                        </a:ext>
                      </a:extLst>
                    </a:gridCol>
                    <a:gridCol w="2285845">
                      <a:extLst>
                        <a:ext uri="{9D8B030D-6E8A-4147-A177-3AD203B41FA5}">
                          <a16:colId xmlns:a16="http://schemas.microsoft.com/office/drawing/2014/main" val="1144053917"/>
                        </a:ext>
                      </a:extLst>
                    </a:gridCol>
                    <a:gridCol w="2285845">
                      <a:extLst>
                        <a:ext uri="{9D8B030D-6E8A-4147-A177-3AD203B41FA5}">
                          <a16:colId xmlns:a16="http://schemas.microsoft.com/office/drawing/2014/main" val="1079961596"/>
                        </a:ext>
                      </a:extLst>
                    </a:gridCol>
                  </a:tblGrid>
                  <a:tr h="6032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="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Manhattan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387" t="-116667" r="-111437" b="-5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="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Canberra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1667" t="-116667" r="-556" b="-57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16697"/>
                      </a:ext>
                    </a:extLst>
                  </a:tr>
                  <a:tr h="124510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Euclidean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387" t="-106122" r="-111437" b="-18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Clark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1667" t="-106122" r="-556" b="-183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980882"/>
                      </a:ext>
                    </a:extLst>
                  </a:tr>
                  <a:tr h="102558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Cosine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387" t="-249383" r="-111437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aseline="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Jeffreys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1667" t="-249383" r="-556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854252"/>
                      </a:ext>
                    </a:extLst>
                  </a:tr>
                  <a:tr h="7347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Tanimoto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387" t="-487931" r="-111437" b="-7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Labbé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1667" t="-487931" r="-556" b="-7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1448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Задачи эксперимента и программные средства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выяснить, какие меры расстояния дают наибольшую точность на отрывках разной длины с использование разного числа переменных;</a:t>
            </a:r>
            <a:endParaRPr lang="en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установить, обнаруживаются ли различия при использовании стандартизированных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нестандартизированных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значений частотности (для тех методов, которые это допускают);</a:t>
            </a:r>
            <a:endParaRPr lang="en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точность атрибуции при использовании словоформ или трехсложных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энграм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том, на каких текстах классификатор чаще ошибается</a:t>
            </a:r>
            <a:r>
              <a:rPr lang="en-RU" dirty="0">
                <a:effectLst/>
              </a:rPr>
              <a:t> </a:t>
            </a:r>
            <a:r>
              <a:rPr lang="ru-RU" dirty="0"/>
              <a:t>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Все вычисления выполнены в </a:t>
            </a:r>
            <a:r>
              <a:rPr lang="en-US" dirty="0"/>
              <a:t>R</a:t>
            </a:r>
            <a:r>
              <a:rPr lang="ru-RU" dirty="0"/>
              <a:t>, при этом </a:t>
            </a:r>
            <a:r>
              <a:rPr lang="ru-RU" dirty="0" err="1"/>
              <a:t>токенизация</a:t>
            </a:r>
            <a:r>
              <a:rPr lang="ru-RU" dirty="0"/>
              <a:t> (деления на слова или </a:t>
            </a:r>
            <a:r>
              <a:rPr lang="ru-RU" dirty="0" err="1"/>
              <a:t>энграмы</a:t>
            </a:r>
            <a:r>
              <a:rPr lang="ru-RU" dirty="0"/>
              <a:t>) выполнена с использованием библиотеки </a:t>
            </a:r>
            <a:r>
              <a:rPr lang="en-GB" dirty="0" err="1"/>
              <a:t>Stylo</a:t>
            </a:r>
            <a:r>
              <a:rPr lang="en-GB" dirty="0"/>
              <a:t>; </a:t>
            </a:r>
            <a:r>
              <a:rPr lang="ru-RU" dirty="0"/>
              <a:t>для составления матриц расстояния или сходства привлекалась библиотека </a:t>
            </a:r>
            <a:r>
              <a:rPr lang="en-GB" dirty="0" err="1"/>
              <a:t>Philentropy</a:t>
            </a:r>
            <a:r>
              <a:rPr lang="en-GB" dirty="0"/>
              <a:t>, </a:t>
            </a:r>
            <a:r>
              <a:rPr lang="ru-RU" dirty="0"/>
              <a:t>для других вычислений и визуализаций использовались </a:t>
            </a:r>
            <a:r>
              <a:rPr lang="en-GB" dirty="0" err="1"/>
              <a:t>Tidyverse</a:t>
            </a:r>
            <a:r>
              <a:rPr lang="en-GB" dirty="0"/>
              <a:t> </a:t>
            </a:r>
            <a:r>
              <a:rPr lang="ru-RU" dirty="0"/>
              <a:t>и </a:t>
            </a:r>
            <a:r>
              <a:rPr lang="en-GB" dirty="0" err="1"/>
              <a:t>Tidymodels</a:t>
            </a:r>
            <a:r>
              <a:rPr lang="en-GB" dirty="0"/>
              <a:t>. 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BCBCE16-A461-05D7-A56D-C1F578B35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9892" y="2137949"/>
            <a:ext cx="2649330" cy="2649330"/>
          </a:xfrm>
          <a:prstGeom prst="rect">
            <a:avLst/>
          </a:prstGeom>
        </p:spPr>
      </p:pic>
      <p:pic>
        <p:nvPicPr>
          <p:cNvPr id="2054" name="Picture 6" descr="R (язык программирования) — Википедия">
            <a:extLst>
              <a:ext uri="{FF2B5EF4-FFF2-40B4-BE49-F238E27FC236}">
                <a16:creationId xmlns:a16="http://schemas.microsoft.com/office/drawing/2014/main" id="{7D94EB0C-3280-89F7-32A1-FB62E750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430" y="3673707"/>
            <a:ext cx="2873635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hart, bubble chart&#10;&#10;Description automatically generated">
            <a:extLst>
              <a:ext uri="{FF2B5EF4-FFF2-40B4-BE49-F238E27FC236}">
                <a16:creationId xmlns:a16="http://schemas.microsoft.com/office/drawing/2014/main" id="{8A8FF0F4-44FA-DE3A-5624-77E67179A0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090" r="12090"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корпус вошли сочинения древнегреческих прозаиков (историков, врачей, философов и ораторов) из библиотеки </a:t>
            </a:r>
            <a:r>
              <a:rPr lang="en-US" dirty="0"/>
              <a:t>Perseus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объем корпуса —</a:t>
            </a:r>
            <a:r>
              <a:rPr lang="en-US" dirty="0"/>
              <a:t>694 </a:t>
            </a:r>
            <a:r>
              <a:rPr lang="ru-RU" dirty="0"/>
              <a:t>тыс. слов</a:t>
            </a:r>
            <a:r>
              <a:rPr lang="en-RU" sz="1400" dirty="0"/>
              <a:t> 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корпус является несбалансированным в двух отношениях: разные авторы представлены разным количеством текстов, а сами эти тексты неравномерны по объему</a:t>
            </a:r>
            <a:r>
              <a:rPr lang="en-RU" sz="1400" dirty="0"/>
              <a:t> 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всего 57 текстов (включая выборки) и 17 авторов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анализа тексты были разделены на токены: словоформы и трехбуквенные </a:t>
            </a:r>
            <a:r>
              <a:rPr lang="ru-RU" dirty="0" err="1"/>
              <a:t>энграмы</a:t>
            </a:r>
            <a:r>
              <a:rPr lang="ru-RU" dirty="0"/>
              <a:t> (с сохранением диакритики)</a:t>
            </a:r>
            <a:r>
              <a:rPr lang="en-RU" dirty="0"/>
              <a:t> 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</p:txBody>
      </p:sp>
    </p:spTree>
    <p:extLst>
      <p:ext uri="{BB962C8B-B14F-4D97-AF65-F5344CB8AC3E}">
        <p14:creationId xmlns:p14="http://schemas.microsoft.com/office/powerpoint/2010/main" val="252090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500 слов — длина шага для испытания эффективности метода на отрывках 1000-7000 токенов (всего 13 шагов)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100 слов — длина шага для испытания эффективности метода с количеством предикторов </a:t>
            </a:r>
            <a:r>
              <a:rPr lang="en-US" dirty="0"/>
              <a:t>(</a:t>
            </a:r>
            <a:r>
              <a:rPr lang="ru-RU" dirty="0" err="1"/>
              <a:t>m</a:t>
            </a:r>
            <a:r>
              <a:rPr lang="en-US" dirty="0" err="1"/>
              <a:t>fw</a:t>
            </a:r>
            <a:r>
              <a:rPr lang="en-US" dirty="0"/>
              <a:t>)</a:t>
            </a:r>
            <a:r>
              <a:rPr lang="ru-RU" dirty="0"/>
              <a:t> от 100 до 1000  (всего 10 шагов)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итераций проведено для каждой длины отрывка и </a:t>
            </a:r>
            <a:r>
              <a:rPr lang="en-US" dirty="0" err="1"/>
              <a:t>mfw</a:t>
            </a:r>
            <a:r>
              <a:rPr lang="en-US" dirty="0"/>
              <a:t>, </a:t>
            </a:r>
            <a:r>
              <a:rPr lang="ru-RU" dirty="0" err="1"/>
              <a:t>т.о</a:t>
            </a:r>
            <a:r>
              <a:rPr lang="ru-RU" dirty="0"/>
              <a:t>. для оценки каждого метода выполнено </a:t>
            </a:r>
            <a:br>
              <a:rPr lang="ru-RU" dirty="0"/>
            </a:br>
            <a:r>
              <a:rPr lang="ru-RU" dirty="0"/>
              <a:t>57 * 10 * 13 * 10 = 74 100 классификаций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500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100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86F7981-A866-4E4F-9C65-238C1CF1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0430D-2AAB-034E-ACD0-CF459E67A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FAF764-99F8-D24D-8800-048869E59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408" y="1458939"/>
            <a:ext cx="4322762" cy="703205"/>
          </a:xfrm>
        </p:spPr>
        <p:txBody>
          <a:bodyPr/>
          <a:lstStyle/>
          <a:p>
            <a:r>
              <a:rPr lang="ru-RU" sz="2400" dirty="0"/>
              <a:t>Средние показатели точности для всех методов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1400" dirty="0"/>
              <a:t>На всех отрывках и </a:t>
            </a:r>
            <a:r>
              <a:rPr lang="en-GB" sz="1400" dirty="0" err="1"/>
              <a:t>mfw</a:t>
            </a:r>
            <a:r>
              <a:rPr lang="en-GB" sz="1400" dirty="0"/>
              <a:t> </a:t>
            </a:r>
            <a:r>
              <a:rPr lang="ru-RU" sz="1400" dirty="0"/>
              <a:t>наилучшие результаты показали: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расстояние </a:t>
            </a:r>
            <a:r>
              <a:rPr lang="ru-RU" sz="1400" dirty="0" err="1"/>
              <a:t>Лаббе</a:t>
            </a:r>
            <a:r>
              <a:rPr lang="ru-RU" sz="1400" dirty="0"/>
              <a:t> (абсолютные значения частотности)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косинусное сходство (стандартизированные значения)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расстояние </a:t>
            </a:r>
            <a:r>
              <a:rPr lang="ru-RU" sz="1400" dirty="0" err="1"/>
              <a:t>Танимото</a:t>
            </a:r>
            <a:r>
              <a:rPr lang="ru-RU" sz="1400" dirty="0"/>
              <a:t> (относительная частотность без стандартизации)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r>
              <a:rPr lang="en-US" sz="1400" dirty="0"/>
              <a:t>NB: </a:t>
            </a:r>
            <a:r>
              <a:rPr lang="ru-RU" sz="1400" dirty="0"/>
              <a:t>методы, давшие менее 0.6 процентов точности, исключены из дальнейшего рассмотрения</a:t>
            </a:r>
            <a:r>
              <a:rPr lang="en-US" sz="1400" dirty="0"/>
              <a:t>.</a:t>
            </a:r>
            <a:r>
              <a:rPr lang="ru-RU" sz="1400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5CC774-BCDE-0DA5-D870-9EB3D161E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45090"/>
              </p:ext>
            </p:extLst>
          </p:nvPr>
        </p:nvGraphicFramePr>
        <p:xfrm>
          <a:off x="5165724" y="1549065"/>
          <a:ext cx="6247343" cy="418747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50110">
                  <a:extLst>
                    <a:ext uri="{9D8B030D-6E8A-4147-A177-3AD203B41FA5}">
                      <a16:colId xmlns:a16="http://schemas.microsoft.com/office/drawing/2014/main" val="1073818227"/>
                    </a:ext>
                  </a:extLst>
                </a:gridCol>
                <a:gridCol w="1846484">
                  <a:extLst>
                    <a:ext uri="{9D8B030D-6E8A-4147-A177-3AD203B41FA5}">
                      <a16:colId xmlns:a16="http://schemas.microsoft.com/office/drawing/2014/main" val="3823055920"/>
                    </a:ext>
                  </a:extLst>
                </a:gridCol>
                <a:gridCol w="1850749">
                  <a:extLst>
                    <a:ext uri="{9D8B030D-6E8A-4147-A177-3AD203B41FA5}">
                      <a16:colId xmlns:a16="http://schemas.microsoft.com/office/drawing/2014/main" val="31483790"/>
                    </a:ext>
                  </a:extLst>
                </a:gridCol>
              </a:tblGrid>
              <a:tr h="2959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kern="1200" dirty="0">
                          <a:solidFill>
                            <a:schemeClr val="tx1"/>
                          </a:solidFill>
                        </a:rPr>
                        <a:t>метод</a:t>
                      </a:r>
                      <a:endParaRPr lang="en-RU" sz="1300" b="1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RU" sz="1300" b="1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kern="1200" dirty="0">
                          <a:solidFill>
                            <a:schemeClr val="tx1"/>
                          </a:solidFill>
                        </a:rPr>
                        <a:t>точность</a:t>
                      </a:r>
                      <a:endParaRPr lang="en-RU" sz="1300" b="1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65256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labbe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0.918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505144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cosine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0.915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785848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tanimoto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0.901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88618"/>
                  </a:ext>
                </a:extLst>
              </a:tr>
              <a:tr h="2959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0.821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091180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clark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0.765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539908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euclidean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0.732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894826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canberra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0.721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68888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jeffreys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0.68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784999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cosine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0.675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865023"/>
                  </a:ext>
                </a:extLst>
              </a:tr>
              <a:tr h="2959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0.595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76100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euclidean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0.258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62737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clark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0.115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96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canberra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0.053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319192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tanimoto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0.042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4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классификации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</p:txBody>
      </p:sp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A02AAA1D-CE61-9E10-0755-41C66C0A5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8" y="1961766"/>
            <a:ext cx="8910905" cy="44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8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787" y="1447064"/>
            <a:ext cx="5674105" cy="537011"/>
          </a:xfrm>
        </p:spPr>
        <p:txBody>
          <a:bodyPr/>
          <a:lstStyle/>
          <a:p>
            <a:r>
              <a:rPr lang="ru-RU" sz="1800" dirty="0"/>
              <a:t>Наилучшие классификации (среднее значение для 10 итераций)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61B293-3115-32E4-AC1B-1869E24B1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9"/>
          <a:stretch/>
        </p:blipFill>
        <p:spPr>
          <a:xfrm>
            <a:off x="466517" y="1984074"/>
            <a:ext cx="6053553" cy="2940041"/>
          </a:xfrm>
          <a:prstGeom prst="rect">
            <a:avLst/>
          </a:prstGeom>
        </p:spPr>
      </p:pic>
      <p:sp>
        <p:nvSpPr>
          <p:cNvPr id="17" name="Текст 4">
            <a:extLst>
              <a:ext uri="{FF2B5EF4-FFF2-40B4-BE49-F238E27FC236}">
                <a16:creationId xmlns:a16="http://schemas.microsoft.com/office/drawing/2014/main" id="{CE0E666F-771E-865C-8501-097853124EF5}"/>
              </a:ext>
            </a:extLst>
          </p:cNvPr>
          <p:cNvSpPr txBox="1">
            <a:spLocks/>
          </p:cNvSpPr>
          <p:nvPr/>
        </p:nvSpPr>
        <p:spPr>
          <a:xfrm>
            <a:off x="6787804" y="1447063"/>
            <a:ext cx="4688579" cy="53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Точность на небольших отрывках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E285E5-D28E-A651-361D-7ADC14804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4"/>
          <a:stretch/>
        </p:blipFill>
        <p:spPr>
          <a:xfrm>
            <a:off x="6611885" y="2156584"/>
            <a:ext cx="3736917" cy="2767531"/>
          </a:xfrm>
          <a:prstGeom prst="rect">
            <a:avLst/>
          </a:prstGeom>
        </p:spPr>
      </p:pic>
      <p:sp>
        <p:nvSpPr>
          <p:cNvPr id="21" name="Текст 5">
            <a:extLst>
              <a:ext uri="{FF2B5EF4-FFF2-40B4-BE49-F238E27FC236}">
                <a16:creationId xmlns:a16="http://schemas.microsoft.com/office/drawing/2014/main" id="{1565A9E1-9038-C44D-3B02-C25D96DC8506}"/>
              </a:ext>
            </a:extLst>
          </p:cNvPr>
          <p:cNvSpPr txBox="1">
            <a:spLocks/>
          </p:cNvSpPr>
          <p:nvPr/>
        </p:nvSpPr>
        <p:spPr>
          <a:xfrm>
            <a:off x="575076" y="4924115"/>
            <a:ext cx="9470072" cy="749540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Наиболее «непредсказуемые» авторы: Аристотель, Демосфен и Аристид. </a:t>
            </a:r>
          </a:p>
        </p:txBody>
      </p:sp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847</Words>
  <Application>Microsoft Macintosh PowerPoint</Application>
  <PresentationFormat>Widescreen</PresentationFormat>
  <Paragraphs>161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HSE Sans</vt:lpstr>
      <vt:lpstr>Office Theme</vt:lpstr>
      <vt:lpstr>Меры расстояния для определения авторства древнегреческих текстов</vt:lpstr>
      <vt:lpstr>Постановка вопроса</vt:lpstr>
      <vt:lpstr>PowerPoint Presentation</vt:lpstr>
      <vt:lpstr>Задачи эксперимента и программные средства</vt:lpstr>
      <vt:lpstr>Корпус</vt:lpstr>
      <vt:lpstr>Оценивание</vt:lpstr>
      <vt:lpstr>PowerPoint Presentation</vt:lpstr>
      <vt:lpstr>Результаты классификации</vt:lpstr>
      <vt:lpstr>PowerPoint Presentation</vt:lpstr>
      <vt:lpstr>Итоги сравнения</vt:lpstr>
      <vt:lpstr>Применение и 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Ольга Алиева</cp:lastModifiedBy>
  <cp:revision>19</cp:revision>
  <cp:lastPrinted>2021-11-11T13:08:42Z</cp:lastPrinted>
  <dcterms:created xsi:type="dcterms:W3CDTF">2021-11-11T08:52:47Z</dcterms:created>
  <dcterms:modified xsi:type="dcterms:W3CDTF">2023-04-12T08:26:12Z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