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2" r:id="rId4"/>
    <p:sldId id="259" r:id="rId5"/>
    <p:sldId id="285" r:id="rId6"/>
    <p:sldId id="290" r:id="rId7"/>
    <p:sldId id="276" r:id="rId8"/>
    <p:sldId id="289" r:id="rId9"/>
    <p:sldId id="286" r:id="rId10"/>
    <p:sldId id="263" r:id="rId11"/>
    <p:sldId id="273" r:id="rId12"/>
    <p:sldId id="288" r:id="rId13"/>
  </p:sldIdLst>
  <p:sldSz cx="9144000" cy="5143500" type="screen16x9"/>
  <p:notesSz cx="6858000" cy="9144000"/>
  <p:embeddedFontLst>
    <p:embeddedFont>
      <p:font typeface="Nixie One" panose="020B0604020202020204" charset="0"/>
      <p:regular r:id="rId15"/>
    </p:embeddedFont>
    <p:embeddedFont>
      <p:font typeface="Varela Round" panose="020B0604020202020204" charset="-79"/>
      <p:regular r:id="rId16"/>
    </p:embeddedFont>
    <p:embeddedFont>
      <p:font typeface="Merriweather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222"/>
    <a:srgbClr val="EB2264"/>
    <a:srgbClr val="C4D422"/>
    <a:srgbClr val="F9C422"/>
    <a:srgbClr val="7AC460"/>
    <a:srgbClr val="6F86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ADCCA6-3349-435E-A3FD-8C1DEE342311}">
  <a:tblStyle styleId="{03ADCCA6-3349-435E-A3FD-8C1DEE3423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77" autoAdjust="0"/>
    <p:restoredTop sz="94660"/>
  </p:normalViewPr>
  <p:slideViewPr>
    <p:cSldViewPr snapToGrid="0">
      <p:cViewPr>
        <p:scale>
          <a:sx n="75" d="100"/>
          <a:sy n="75" d="100"/>
        </p:scale>
        <p:origin x="140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63112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174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975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551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493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614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104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83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969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030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28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74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3310277" y="774892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Marketing</a:t>
            </a: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5019686" y="361665"/>
            <a:ext cx="2242457" cy="522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>
                <a:ln w="28575">
                  <a:solidFill>
                    <a:srgbClr val="7AC460"/>
                  </a:solidFill>
                </a:ln>
                <a:solidFill>
                  <a:srgbClr val="C4D422"/>
                </a:solidFill>
                <a:latin typeface="Nixie One" panose="020B0604020202020204" charset="0"/>
              </a:rPr>
              <a:t>CLASE N° 2</a:t>
            </a:r>
            <a:endParaRPr lang="es-PE" sz="2400" dirty="0">
              <a:ln w="28575">
                <a:solidFill>
                  <a:srgbClr val="7AC460"/>
                </a:solidFill>
              </a:ln>
              <a:solidFill>
                <a:srgbClr val="C4D422"/>
              </a:solidFill>
              <a:latin typeface="Nixie One" panose="020B060402020202020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26310" y="1876714"/>
            <a:ext cx="3334490" cy="2405743"/>
          </a:xfrm>
          <a:prstGeom prst="rect">
            <a:avLst/>
          </a:prstGeom>
          <a:solidFill>
            <a:schemeClr val="accent1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000" dirty="0" smtClean="0">
                <a:ln w="1905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INTEGRANTES:</a:t>
            </a:r>
          </a:p>
          <a:p>
            <a:endParaRPr lang="es-PE" sz="2000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Mateo Carrasco, </a:t>
            </a:r>
            <a:r>
              <a:rPr lang="es-PE" dirty="0" err="1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Jose</a:t>
            </a:r>
            <a:r>
              <a:rPr lang="es-PE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 Francisco</a:t>
            </a:r>
            <a:endParaRPr lang="es-PE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Quesada Azaña, </a:t>
            </a:r>
            <a:r>
              <a:rPr lang="es-PE" dirty="0" err="1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Alvaro</a:t>
            </a:r>
            <a:r>
              <a:rPr lang="es-PE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 Miguel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García, </a:t>
            </a:r>
            <a:r>
              <a:rPr lang="es-PE" dirty="0" err="1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Reyner</a:t>
            </a:r>
            <a:endParaRPr lang="es-PE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Rivas, </a:t>
            </a:r>
            <a:r>
              <a:rPr lang="es-PE" dirty="0" err="1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Roberson</a:t>
            </a:r>
            <a:endParaRPr lang="es-PE" dirty="0" smtClean="0">
              <a:ln w="12700">
                <a:solidFill>
                  <a:schemeClr val="tx1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Vásquez </a:t>
            </a:r>
            <a:r>
              <a:rPr lang="es-PE" dirty="0" err="1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Saenz</a:t>
            </a:r>
            <a:r>
              <a:rPr lang="es-PE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. </a:t>
            </a:r>
            <a:r>
              <a:rPr lang="es-PE" dirty="0" err="1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Nataly</a:t>
            </a:r>
            <a:r>
              <a:rPr lang="es-PE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 Grace</a:t>
            </a:r>
            <a:endParaRPr lang="es-PE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  <a:p>
            <a:endParaRPr lang="es-PE" sz="2000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310277" y="1825405"/>
            <a:ext cx="5661276" cy="522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dirty="0" smtClean="0">
                <a:ln w="1905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Docente</a:t>
            </a:r>
            <a:r>
              <a:rPr lang="es-PE" sz="1800" dirty="0" smtClean="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: </a:t>
            </a:r>
            <a:r>
              <a:rPr lang="es-PE" sz="1800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Vega Huerta, Hugo </a:t>
            </a:r>
            <a:r>
              <a:rPr lang="es-PE" sz="1800" dirty="0" err="1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Froilan</a:t>
            </a:r>
            <a:endParaRPr lang="es-PE" sz="1800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111836" y="2554851"/>
            <a:ext cx="4467820" cy="1874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800" dirty="0" smtClean="0">
                <a:ln w="19050">
                  <a:solidFill>
                    <a:srgbClr val="EF6222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TEMAS: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Conceptos: Cliente, Producto, Servicio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Misión y Visión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Plan Estratégico (FODA)</a:t>
            </a:r>
          </a:p>
          <a:p>
            <a:pPr marL="285750" lvl="2" indent="-285750">
              <a:buFont typeface="Wingdings" panose="05000000000000000000" pitchFamily="2" charset="2"/>
              <a:buChar char="ü"/>
            </a:pPr>
            <a:r>
              <a:rPr lang="es-PE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Las 4 P del Marketing</a:t>
            </a:r>
          </a:p>
          <a:p>
            <a:pPr marL="285750" lvl="2" indent="-285750">
              <a:buFont typeface="Wingdings" panose="05000000000000000000" pitchFamily="2" charset="2"/>
              <a:buChar char="ü"/>
            </a:pPr>
            <a:r>
              <a:rPr lang="es-PE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Enfoque Sistémico de Marketing</a:t>
            </a:r>
            <a:endParaRPr lang="es-PE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  <a:p>
            <a:endParaRPr lang="es-PE" sz="2000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300256" y="959136"/>
            <a:ext cx="2384611" cy="1784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Es el punto de partida del proceso de planificacion de tu organización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1512827" y="297458"/>
            <a:ext cx="7181309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ln>
                  <a:solidFill>
                    <a:srgbClr val="EF6222"/>
                  </a:solidFill>
                </a:ln>
                <a:solidFill>
                  <a:srgbClr val="EF6222"/>
                </a:solidFill>
              </a:rPr>
              <a:t>PLANEAMIENTO ESTRATÉGICO</a:t>
            </a:r>
            <a:endParaRPr sz="3200" b="1" dirty="0">
              <a:ln>
                <a:solidFill>
                  <a:srgbClr val="EF6222"/>
                </a:solidFill>
              </a:ln>
              <a:solidFill>
                <a:srgbClr val="EF6222"/>
              </a:solidFill>
            </a:endParaRPr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Rectángulo 1"/>
          <p:cNvSpPr/>
          <p:nvPr/>
        </p:nvSpPr>
        <p:spPr>
          <a:xfrm>
            <a:off x="5005509" y="1032758"/>
            <a:ext cx="3065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s-PE" sz="180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</a:rPr>
              <a:t>Definir tus </a:t>
            </a:r>
            <a:r>
              <a:rPr lang="es-PE" sz="180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estrategias, para poder alcanzar tus objetivos , propósitos o metas</a:t>
            </a:r>
            <a:endParaRPr lang="es-PE" sz="18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" name="Google Shape;255;p20"/>
          <p:cNvSpPr txBox="1">
            <a:spLocks/>
          </p:cNvSpPr>
          <p:nvPr/>
        </p:nvSpPr>
        <p:spPr>
          <a:xfrm>
            <a:off x="2795178" y="2499051"/>
            <a:ext cx="6065793" cy="2644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◎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◉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￮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●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○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■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●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○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■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>
              <a:buFont typeface="Varela Round"/>
              <a:buNone/>
            </a:pPr>
            <a:r>
              <a:rPr lang="en" dirty="0" smtClean="0"/>
              <a:t>HERRAMIENTA: Análisis FODA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" sz="1600" dirty="0" smtClean="0">
                <a:solidFill>
                  <a:schemeClr val="tx1"/>
                </a:solidFill>
              </a:rPr>
              <a:t>Herramienta que provee los insumos necesarios para la planeacion estratégica.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" sz="1600" dirty="0" smtClean="0">
                <a:solidFill>
                  <a:schemeClr val="tx1"/>
                </a:solidFill>
              </a:rPr>
              <a:t>Analiza </a:t>
            </a:r>
            <a:r>
              <a:rPr lang="es-ES" sz="1600" dirty="0">
                <a:solidFill>
                  <a:schemeClr val="tx1"/>
                </a:solidFill>
              </a:rPr>
              <a:t>fortalezas, </a:t>
            </a:r>
            <a:r>
              <a:rPr lang="es-ES" sz="1600" dirty="0" smtClean="0">
                <a:solidFill>
                  <a:schemeClr val="tx1"/>
                </a:solidFill>
              </a:rPr>
              <a:t>oportunidades , debilidades</a:t>
            </a:r>
            <a:r>
              <a:rPr lang="es-ES" sz="1600" dirty="0">
                <a:solidFill>
                  <a:schemeClr val="tx1"/>
                </a:solidFill>
              </a:rPr>
              <a:t> y </a:t>
            </a:r>
            <a:r>
              <a:rPr lang="es-ES" sz="1600" dirty="0" smtClean="0">
                <a:solidFill>
                  <a:schemeClr val="tx1"/>
                </a:solidFill>
              </a:rPr>
              <a:t> amenazas, que colaboran o ponen en riesgo el cumplimiento de su misión</a:t>
            </a:r>
            <a:endParaRPr lang="en" sz="1600" dirty="0" smtClean="0">
              <a:solidFill>
                <a:schemeClr val="tx1"/>
              </a:solidFill>
            </a:endParaRPr>
          </a:p>
          <a:p>
            <a:pPr marL="0" indent="0">
              <a:buFont typeface="Varela Round"/>
              <a:buNone/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" name="Google Shape;366;p30"/>
          <p:cNvCxnSpPr/>
          <p:nvPr/>
        </p:nvCxnSpPr>
        <p:spPr>
          <a:xfrm>
            <a:off x="-4800" y="2071004"/>
            <a:ext cx="9153600" cy="0"/>
          </a:xfrm>
          <a:prstGeom prst="straightConnector1">
            <a:avLst/>
          </a:prstGeom>
          <a:noFill/>
          <a:ln w="9525" cap="flat" cmpd="sng">
            <a:solidFill>
              <a:srgbClr val="617A8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8" name="Google Shape;368;p30"/>
          <p:cNvSpPr/>
          <p:nvPr/>
        </p:nvSpPr>
        <p:spPr>
          <a:xfrm>
            <a:off x="1013584" y="2019854"/>
            <a:ext cx="419100" cy="419400"/>
          </a:xfrm>
          <a:prstGeom prst="donut">
            <a:avLst>
              <a:gd name="adj" fmla="val 241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0"/>
          <p:cNvSpPr/>
          <p:nvPr/>
        </p:nvSpPr>
        <p:spPr>
          <a:xfrm>
            <a:off x="3262993" y="2019854"/>
            <a:ext cx="419100" cy="419400"/>
          </a:xfrm>
          <a:prstGeom prst="donut">
            <a:avLst>
              <a:gd name="adj" fmla="val 24108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0"/>
          <p:cNvSpPr/>
          <p:nvPr/>
        </p:nvSpPr>
        <p:spPr>
          <a:xfrm>
            <a:off x="5566528" y="2019854"/>
            <a:ext cx="419100" cy="419400"/>
          </a:xfrm>
          <a:prstGeom prst="donut">
            <a:avLst>
              <a:gd name="adj" fmla="val 2410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0"/>
          <p:cNvSpPr txBox="1"/>
          <p:nvPr/>
        </p:nvSpPr>
        <p:spPr>
          <a:xfrm>
            <a:off x="661291" y="2434178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tx1"/>
                </a:solidFill>
                <a:latin typeface="Varela Round"/>
                <a:ea typeface="Varela Round"/>
                <a:cs typeface="Varela Round"/>
                <a:sym typeface="Varela Round"/>
              </a:rPr>
              <a:t>Fortalezas</a:t>
            </a:r>
            <a:endParaRPr b="1" dirty="0">
              <a:solidFill>
                <a:schemeClr val="tx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5" name="Google Shape;375;p30"/>
          <p:cNvSpPr txBox="1"/>
          <p:nvPr/>
        </p:nvSpPr>
        <p:spPr>
          <a:xfrm>
            <a:off x="2834406" y="2441054"/>
            <a:ext cx="1574308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tx1"/>
                </a:solidFill>
                <a:latin typeface="Varela Round"/>
                <a:ea typeface="Varela Round"/>
                <a:cs typeface="Varela Round"/>
                <a:sym typeface="Varela Round"/>
              </a:rPr>
              <a:t>Debilidades</a:t>
            </a:r>
            <a:endParaRPr b="1" dirty="0">
              <a:solidFill>
                <a:schemeClr val="tx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6" name="Google Shape;376;p30"/>
          <p:cNvSpPr txBox="1"/>
          <p:nvPr/>
        </p:nvSpPr>
        <p:spPr>
          <a:xfrm>
            <a:off x="5072743" y="2474778"/>
            <a:ext cx="1490475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tx1"/>
                </a:solidFill>
                <a:latin typeface="Varela Round"/>
                <a:ea typeface="Varela Round"/>
                <a:cs typeface="Varela Round"/>
                <a:sym typeface="Varela Round"/>
              </a:rPr>
              <a:t>Oportunidades</a:t>
            </a:r>
            <a:endParaRPr b="1" dirty="0">
              <a:solidFill>
                <a:schemeClr val="tx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7" name="Google Shape;377;p3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4" name="Google Shape;371;p30"/>
          <p:cNvSpPr/>
          <p:nvPr/>
        </p:nvSpPr>
        <p:spPr>
          <a:xfrm>
            <a:off x="7399566" y="1979254"/>
            <a:ext cx="419100" cy="419400"/>
          </a:xfrm>
          <a:prstGeom prst="donut">
            <a:avLst>
              <a:gd name="adj" fmla="val 24108"/>
            </a:avLst>
          </a:prstGeom>
          <a:solidFill>
            <a:srgbClr val="EB2264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373;p30"/>
          <p:cNvCxnSpPr/>
          <p:nvPr/>
        </p:nvCxnSpPr>
        <p:spPr>
          <a:xfrm flipH="1" flipV="1">
            <a:off x="7609114" y="1669135"/>
            <a:ext cx="152" cy="536147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376;p30"/>
          <p:cNvSpPr txBox="1"/>
          <p:nvPr/>
        </p:nvSpPr>
        <p:spPr>
          <a:xfrm>
            <a:off x="6905781" y="2434178"/>
            <a:ext cx="1490475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tx1"/>
                </a:solidFill>
                <a:latin typeface="Varela Round"/>
                <a:ea typeface="Varela Round"/>
                <a:cs typeface="Varela Round"/>
                <a:sym typeface="Varela Round"/>
              </a:rPr>
              <a:t>Amenzadas</a:t>
            </a:r>
            <a:endParaRPr b="1" dirty="0">
              <a:solidFill>
                <a:schemeClr val="tx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" name="Google Shape;374;p30"/>
          <p:cNvSpPr txBox="1"/>
          <p:nvPr/>
        </p:nvSpPr>
        <p:spPr>
          <a:xfrm>
            <a:off x="418019" y="512366"/>
            <a:ext cx="2079170" cy="13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Todo lo que tienes y que eres capaz de hacer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Lo que te hace más fuerte</a:t>
            </a:r>
            <a:endParaRPr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" name="Google Shape;374;p30"/>
          <p:cNvSpPr txBox="1"/>
          <p:nvPr/>
        </p:nvSpPr>
        <p:spPr>
          <a:xfrm>
            <a:off x="2517540" y="642495"/>
            <a:ext cx="2079170" cy="84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Lo que te impide seguir tus objetivos</a:t>
            </a:r>
            <a:endParaRPr lang="en" dirty="0" smtClean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" name="Google Shape;374;p30"/>
          <p:cNvSpPr txBox="1"/>
          <p:nvPr/>
        </p:nvSpPr>
        <p:spPr>
          <a:xfrm>
            <a:off x="4820734" y="501002"/>
            <a:ext cx="2099521" cy="142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Si hay algo en mi entorno que me hace más fuerte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No lo tengo, pero lo voy a conseguir</a:t>
            </a:r>
          </a:p>
        </p:txBody>
      </p:sp>
      <p:sp>
        <p:nvSpPr>
          <p:cNvPr id="21" name="Google Shape;374;p30"/>
          <p:cNvSpPr txBox="1"/>
          <p:nvPr/>
        </p:nvSpPr>
        <p:spPr>
          <a:xfrm>
            <a:off x="6626676" y="665175"/>
            <a:ext cx="1809752" cy="101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Algo del entorno que te impide lograr tus objetivos</a:t>
            </a:r>
            <a:endParaRPr lang="en" dirty="0" smtClean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24" name="Google Shape;373;p30"/>
          <p:cNvCxnSpPr/>
          <p:nvPr/>
        </p:nvCxnSpPr>
        <p:spPr>
          <a:xfrm flipH="1" flipV="1">
            <a:off x="5776078" y="1697126"/>
            <a:ext cx="152" cy="536147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" name="Google Shape;373;p30"/>
          <p:cNvCxnSpPr/>
          <p:nvPr/>
        </p:nvCxnSpPr>
        <p:spPr>
          <a:xfrm flipH="1" flipV="1">
            <a:off x="3472543" y="1697126"/>
            <a:ext cx="152" cy="536147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6" name="Google Shape;373;p30"/>
          <p:cNvCxnSpPr/>
          <p:nvPr/>
        </p:nvCxnSpPr>
        <p:spPr>
          <a:xfrm flipH="1" flipV="1">
            <a:off x="1223134" y="1689281"/>
            <a:ext cx="152" cy="536147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7" name="Google Shape;374;p30"/>
          <p:cNvSpPr txBox="1"/>
          <p:nvPr/>
        </p:nvSpPr>
        <p:spPr>
          <a:xfrm>
            <a:off x="6905781" y="3112163"/>
            <a:ext cx="2079170" cy="77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Competencia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Huelga</a:t>
            </a:r>
            <a:endParaRPr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" name="Google Shape;374;p30"/>
          <p:cNvSpPr txBox="1"/>
          <p:nvPr/>
        </p:nvSpPr>
        <p:spPr>
          <a:xfrm>
            <a:off x="4826611" y="3000525"/>
            <a:ext cx="2079170" cy="1996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Conozco gente que viaja a los EE.UU. </a:t>
            </a:r>
            <a:r>
              <a:rPr lang="es-PE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Y</a:t>
            </a:r>
            <a:r>
              <a:rPr lang="en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tiene libros actualizados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Si llevo estos cursos, mejoraré en estos ámbitos.</a:t>
            </a:r>
            <a:endParaRPr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" name="Google Shape;374;p30"/>
          <p:cNvSpPr txBox="1"/>
          <p:nvPr/>
        </p:nvSpPr>
        <p:spPr>
          <a:xfrm>
            <a:off x="2747441" y="2890578"/>
            <a:ext cx="2079170" cy="1996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Apago mi despertador y me levanto  tarde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Estoy mucho tiempo en redes sociales</a:t>
            </a:r>
            <a:endParaRPr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" name="Google Shape;374;p30"/>
          <p:cNvSpPr txBox="1"/>
          <p:nvPr/>
        </p:nvSpPr>
        <p:spPr>
          <a:xfrm>
            <a:off x="545205" y="2890578"/>
            <a:ext cx="2079170" cy="1996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Soy disciplinado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Tengo amigos estudiosos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Tengo forma de conseguir dinero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Me rodea un lindo ambiente</a:t>
            </a:r>
            <a:endParaRPr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" name="Google Shape;374;p30"/>
          <p:cNvSpPr txBox="1"/>
          <p:nvPr/>
        </p:nvSpPr>
        <p:spPr>
          <a:xfrm>
            <a:off x="1584791" y="52517"/>
            <a:ext cx="6111410" cy="414761"/>
          </a:xfrm>
          <a:prstGeom prst="rect">
            <a:avLst/>
          </a:prstGeom>
          <a:solidFill>
            <a:schemeClr val="accent1">
              <a:lumMod val="40000"/>
              <a:lumOff val="60000"/>
              <a:alpha val="38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tx1"/>
                </a:solidFill>
                <a:latin typeface="Varela Round"/>
                <a:ea typeface="Varela Round"/>
                <a:cs typeface="Varela Round"/>
                <a:sym typeface="Varela Round"/>
              </a:rPr>
              <a:t>OBJETIVO: Ser el 1er alumno y formar una empresa internacional</a:t>
            </a:r>
            <a:endParaRPr lang="en" dirty="0" smtClean="0">
              <a:solidFill>
                <a:schemeClr val="tx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12</a:t>
            </a:fld>
            <a:endParaRPr lang="es-PE"/>
          </a:p>
        </p:txBody>
      </p:sp>
      <p:sp>
        <p:nvSpPr>
          <p:cNvPr id="5" name="Google Shape;2055;p30"/>
          <p:cNvSpPr/>
          <p:nvPr/>
        </p:nvSpPr>
        <p:spPr>
          <a:xfrm>
            <a:off x="6563114" y="1682875"/>
            <a:ext cx="828288" cy="847782"/>
          </a:xfrm>
          <a:prstGeom prst="ellipse">
            <a:avLst/>
          </a:prstGeom>
          <a:noFill/>
          <a:ln w="57150" cap="flat" cmpd="sng">
            <a:solidFill>
              <a:srgbClr val="F9C4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last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7" name="Google Shape;2057;p30"/>
          <p:cNvCxnSpPr/>
          <p:nvPr/>
        </p:nvCxnSpPr>
        <p:spPr>
          <a:xfrm flipV="1">
            <a:off x="1828803" y="1817908"/>
            <a:ext cx="4474029" cy="26528"/>
          </a:xfrm>
          <a:prstGeom prst="straightConnector1">
            <a:avLst/>
          </a:prstGeom>
          <a:ln w="381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374;p30"/>
          <p:cNvSpPr txBox="1"/>
          <p:nvPr/>
        </p:nvSpPr>
        <p:spPr>
          <a:xfrm>
            <a:off x="914378" y="1906277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tx1"/>
                </a:solidFill>
                <a:latin typeface="Varela Round"/>
                <a:ea typeface="Varela Round"/>
                <a:cs typeface="Varela Round"/>
                <a:sym typeface="Varela Round"/>
              </a:rPr>
              <a:t>Empresa</a:t>
            </a:r>
            <a:endParaRPr b="1" dirty="0">
              <a:solidFill>
                <a:schemeClr val="tx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" name="Google Shape;2055;p30"/>
          <p:cNvSpPr/>
          <p:nvPr/>
        </p:nvSpPr>
        <p:spPr>
          <a:xfrm>
            <a:off x="5657638" y="665295"/>
            <a:ext cx="2699658" cy="2582551"/>
          </a:xfrm>
          <a:prstGeom prst="ellipse">
            <a:avLst/>
          </a:prstGeom>
          <a:noFill/>
          <a:ln w="57150" cap="flat" cmpd="sng">
            <a:solidFill>
              <a:srgbClr val="7AC4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last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" name="Google Shape;2055;p30"/>
          <p:cNvSpPr/>
          <p:nvPr/>
        </p:nvSpPr>
        <p:spPr>
          <a:xfrm>
            <a:off x="3036259" y="1688617"/>
            <a:ext cx="880223" cy="842040"/>
          </a:xfrm>
          <a:prstGeom prst="ellipse">
            <a:avLst/>
          </a:prstGeom>
          <a:noFill/>
          <a:ln w="57150" cap="flat" cmpd="sng">
            <a:solidFill>
              <a:srgbClr val="C4D4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last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" name="Google Shape;2055;p30"/>
          <p:cNvSpPr/>
          <p:nvPr/>
        </p:nvSpPr>
        <p:spPr>
          <a:xfrm>
            <a:off x="1095254" y="1688617"/>
            <a:ext cx="885948" cy="851120"/>
          </a:xfrm>
          <a:prstGeom prst="ellipse">
            <a:avLst/>
          </a:prstGeom>
          <a:noFill/>
          <a:ln w="57150" cap="flat" cmpd="sng">
            <a:solidFill>
              <a:srgbClr val="EB22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" name="Google Shape;374;p30"/>
          <p:cNvSpPr txBox="1"/>
          <p:nvPr/>
        </p:nvSpPr>
        <p:spPr>
          <a:xfrm>
            <a:off x="2875792" y="1737784"/>
            <a:ext cx="1247700" cy="9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tx1"/>
                </a:solidFill>
                <a:latin typeface="Varela Round"/>
                <a:ea typeface="Varela Round"/>
                <a:cs typeface="Varela Round"/>
                <a:sym typeface="Varela Round"/>
              </a:rPr>
              <a:t>Producto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b="1" dirty="0" smtClean="0">
                <a:solidFill>
                  <a:schemeClr val="tx1"/>
                </a:solidFill>
                <a:latin typeface="Varela Round"/>
                <a:ea typeface="Varela Round"/>
                <a:cs typeface="Varela Round"/>
                <a:sym typeface="Varela Round"/>
              </a:rPr>
              <a:t>o</a:t>
            </a:r>
            <a:endParaRPr lang="en" b="1" dirty="0" smtClean="0">
              <a:solidFill>
                <a:schemeClr val="tx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tx1"/>
                </a:solidFill>
                <a:latin typeface="Varela Round"/>
                <a:ea typeface="Varela Round"/>
                <a:cs typeface="Varela Round"/>
                <a:sym typeface="Varela Round"/>
              </a:rPr>
              <a:t>Servicio</a:t>
            </a:r>
            <a:endParaRPr b="1" dirty="0">
              <a:solidFill>
                <a:schemeClr val="tx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" name="Google Shape;374;p30"/>
          <p:cNvSpPr txBox="1"/>
          <p:nvPr/>
        </p:nvSpPr>
        <p:spPr>
          <a:xfrm>
            <a:off x="6383617" y="1898866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tx1"/>
                </a:solidFill>
                <a:latin typeface="Varela Round"/>
                <a:ea typeface="Varela Round"/>
                <a:cs typeface="Varela Round"/>
                <a:sym typeface="Varela Round"/>
              </a:rPr>
              <a:t>Cliente</a:t>
            </a:r>
            <a:endParaRPr b="1" dirty="0">
              <a:solidFill>
                <a:schemeClr val="tx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7" name="Google Shape;374;p30"/>
          <p:cNvSpPr txBox="1"/>
          <p:nvPr/>
        </p:nvSpPr>
        <p:spPr>
          <a:xfrm>
            <a:off x="6383617" y="883013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tx1"/>
                </a:solidFill>
                <a:latin typeface="Varela Round"/>
                <a:ea typeface="Varela Round"/>
                <a:cs typeface="Varela Round"/>
                <a:sym typeface="Varela Round"/>
              </a:rPr>
              <a:t>Plaza / Mercado</a:t>
            </a:r>
            <a:endParaRPr b="1" dirty="0">
              <a:solidFill>
                <a:schemeClr val="tx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29" name="Google Shape;2057;p30"/>
          <p:cNvCxnSpPr/>
          <p:nvPr/>
        </p:nvCxnSpPr>
        <p:spPr>
          <a:xfrm>
            <a:off x="2053159" y="2077596"/>
            <a:ext cx="983100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oogle Shape;2057;p30"/>
          <p:cNvCxnSpPr/>
          <p:nvPr/>
        </p:nvCxnSpPr>
        <p:spPr>
          <a:xfrm>
            <a:off x="2053159" y="2212148"/>
            <a:ext cx="983100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oogle Shape;2057;p30"/>
          <p:cNvCxnSpPr/>
          <p:nvPr/>
        </p:nvCxnSpPr>
        <p:spPr>
          <a:xfrm>
            <a:off x="3916482" y="2117652"/>
            <a:ext cx="2810892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Google Shape;256;p20"/>
          <p:cNvSpPr txBox="1">
            <a:spLocks/>
          </p:cNvSpPr>
          <p:nvPr/>
        </p:nvSpPr>
        <p:spPr>
          <a:xfrm>
            <a:off x="1216245" y="429824"/>
            <a:ext cx="7181309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PE" sz="2800" b="1" dirty="0" smtClean="0">
                <a:ln>
                  <a:solidFill>
                    <a:srgbClr val="EF6222"/>
                  </a:solidFill>
                </a:ln>
                <a:solidFill>
                  <a:srgbClr val="EF6222"/>
                </a:solidFill>
                <a:latin typeface="Nixie One" panose="020B0604020202020204" charset="0"/>
              </a:rPr>
              <a:t>Enfoque Sistémico de Marketing (E.S.M.)</a:t>
            </a:r>
            <a:endParaRPr lang="es-PE" sz="2800" b="1" dirty="0">
              <a:ln>
                <a:solidFill>
                  <a:srgbClr val="EF6222"/>
                </a:solidFill>
              </a:ln>
              <a:solidFill>
                <a:srgbClr val="EF6222"/>
              </a:solidFill>
              <a:latin typeface="Nixie One" panose="020B0604020202020204" charset="0"/>
            </a:endParaRPr>
          </a:p>
        </p:txBody>
      </p:sp>
      <p:sp>
        <p:nvSpPr>
          <p:cNvPr id="38" name="Google Shape;256;p20"/>
          <p:cNvSpPr txBox="1">
            <a:spLocks/>
          </p:cNvSpPr>
          <p:nvPr/>
        </p:nvSpPr>
        <p:spPr>
          <a:xfrm>
            <a:off x="1647356" y="2593375"/>
            <a:ext cx="4538251" cy="9665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2400" b="1" dirty="0" smtClean="0">
                <a:ln>
                  <a:solidFill>
                    <a:srgbClr val="EF6222"/>
                  </a:solidFill>
                </a:ln>
                <a:solidFill>
                  <a:srgbClr val="EF6222"/>
                </a:solidFill>
                <a:latin typeface="Nixie One" panose="020B0604020202020204" charset="0"/>
              </a:rPr>
              <a:t>Concepto Teórico del </a:t>
            </a:r>
          </a:p>
          <a:p>
            <a:r>
              <a:rPr lang="es-PE" sz="2400" b="1" dirty="0" smtClean="0">
                <a:ln>
                  <a:solidFill>
                    <a:srgbClr val="EF6222"/>
                  </a:solidFill>
                </a:ln>
                <a:solidFill>
                  <a:srgbClr val="EF6222"/>
                </a:solidFill>
                <a:latin typeface="Nixie One" panose="020B0604020202020204" charset="0"/>
              </a:rPr>
              <a:t>Marketing  (</a:t>
            </a:r>
            <a:r>
              <a:rPr lang="es-PE" sz="2800" b="1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X </a:t>
            </a:r>
            <a:r>
              <a:rPr lang="es-PE" sz="2400" b="1" dirty="0" smtClean="0">
                <a:ln>
                  <a:solidFill>
                    <a:srgbClr val="EF6222"/>
                  </a:solidFill>
                </a:ln>
                <a:solidFill>
                  <a:srgbClr val="EF6222"/>
                </a:solidFill>
                <a:latin typeface="Nixie One" panose="020B0604020202020204" charset="0"/>
              </a:rPr>
              <a:t>E.S.M.)</a:t>
            </a:r>
            <a:endParaRPr lang="es-PE" sz="2400" b="1" dirty="0">
              <a:ln>
                <a:solidFill>
                  <a:srgbClr val="EF6222"/>
                </a:solidFill>
              </a:ln>
              <a:solidFill>
                <a:srgbClr val="EF6222"/>
              </a:solidFill>
              <a:latin typeface="Nixie One" panose="020B0604020202020204" charset="0"/>
            </a:endParaRPr>
          </a:p>
        </p:txBody>
      </p:sp>
      <p:sp>
        <p:nvSpPr>
          <p:cNvPr id="39" name="Google Shape;374;p30"/>
          <p:cNvSpPr txBox="1"/>
          <p:nvPr/>
        </p:nvSpPr>
        <p:spPr>
          <a:xfrm>
            <a:off x="1985297" y="3635937"/>
            <a:ext cx="3184541" cy="186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b="1" dirty="0" smtClean="0">
                <a:solidFill>
                  <a:schemeClr val="tx1"/>
                </a:solidFill>
                <a:latin typeface="Varela Round"/>
                <a:ea typeface="Varela Round"/>
                <a:cs typeface="Varela Round"/>
                <a:sym typeface="Varela Round"/>
              </a:rPr>
              <a:t>Producto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b="1" dirty="0" smtClean="0">
                <a:solidFill>
                  <a:schemeClr val="tx1"/>
                </a:solidFill>
                <a:latin typeface="Varela Round"/>
                <a:ea typeface="Varela Round"/>
                <a:cs typeface="Varela Round"/>
                <a:sym typeface="Varela Round"/>
              </a:rPr>
              <a:t>Precio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b="1" dirty="0" smtClean="0">
                <a:solidFill>
                  <a:schemeClr val="tx1"/>
                </a:solidFill>
                <a:latin typeface="Varela Round"/>
                <a:ea typeface="Varela Round"/>
                <a:cs typeface="Varela Round"/>
                <a:sym typeface="Varela Round"/>
              </a:rPr>
              <a:t>Plaza o Mercado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b="1" dirty="0" smtClean="0">
                <a:solidFill>
                  <a:schemeClr val="tx1"/>
                </a:solidFill>
                <a:latin typeface="Varela Round"/>
                <a:ea typeface="Varela Round"/>
                <a:cs typeface="Varela Round"/>
                <a:sym typeface="Varela Round"/>
              </a:rPr>
              <a:t>Promoción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b="1" dirty="0" smtClean="0">
                <a:solidFill>
                  <a:schemeClr val="tx1"/>
                </a:solidFill>
                <a:latin typeface="Varela Round"/>
                <a:ea typeface="Varela Round"/>
                <a:cs typeface="Varela Round"/>
                <a:sym typeface="Varela Round"/>
              </a:rPr>
              <a:t>Persona o Cliente</a:t>
            </a:r>
            <a:endParaRPr b="1" dirty="0">
              <a:solidFill>
                <a:schemeClr val="tx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0" name="Google Shape;374;p30"/>
          <p:cNvSpPr txBox="1"/>
          <p:nvPr/>
        </p:nvSpPr>
        <p:spPr>
          <a:xfrm>
            <a:off x="4123492" y="1483066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tx1"/>
                </a:solidFill>
                <a:latin typeface="Varela Round"/>
                <a:ea typeface="Varela Round"/>
                <a:cs typeface="Varela Round"/>
                <a:sym typeface="Varela Round"/>
              </a:rPr>
              <a:t>Promoción</a:t>
            </a:r>
            <a:endParaRPr b="1" dirty="0">
              <a:solidFill>
                <a:schemeClr val="tx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40313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1223475" y="47354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Conceptos Clave</a:t>
            </a:r>
            <a:endParaRPr sz="3000" dirty="0"/>
          </a:p>
        </p:txBody>
      </p:sp>
      <p:sp>
        <p:nvSpPr>
          <p:cNvPr id="201" name="Google Shape;201;p14"/>
          <p:cNvSpPr txBox="1"/>
          <p:nvPr/>
        </p:nvSpPr>
        <p:spPr>
          <a:xfrm>
            <a:off x="2136748" y="2330534"/>
            <a:ext cx="2382300" cy="735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PE" sz="1100" b="1" dirty="0" smtClean="0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Empresa</a:t>
            </a:r>
            <a:endParaRPr sz="1100" dirty="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00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Vende/Ofrece un producto o servicio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4930580" y="1774848"/>
            <a:ext cx="3533196" cy="131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PE" sz="1100" b="1" dirty="0" smtClean="0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Servicio</a:t>
            </a:r>
            <a:endParaRPr sz="1100" dirty="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100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Son actividades o  beneficios que </a:t>
            </a:r>
            <a:r>
              <a:rPr lang="es-ES" sz="11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se ofrecen </a:t>
            </a:r>
            <a:r>
              <a:rPr lang="es-ES" sz="1100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, y </a:t>
            </a:r>
            <a:r>
              <a:rPr lang="es-ES" sz="11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que son esencialmente </a:t>
            </a:r>
            <a:r>
              <a:rPr lang="es-ES" sz="1100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intangibles</a:t>
            </a: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N</a:t>
            </a:r>
            <a:r>
              <a:rPr lang="es-ES" sz="1100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o </a:t>
            </a:r>
            <a:r>
              <a:rPr lang="es-ES" sz="11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dan como resultado la propiedad de algo</a:t>
            </a:r>
            <a:endParaRPr sz="11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202;p14"/>
          <p:cNvSpPr txBox="1"/>
          <p:nvPr/>
        </p:nvSpPr>
        <p:spPr>
          <a:xfrm>
            <a:off x="4930581" y="184690"/>
            <a:ext cx="2919877" cy="152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PE" sz="1100" b="1" dirty="0" smtClean="0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Producto</a:t>
            </a:r>
            <a:endParaRPr sz="1100" dirty="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100" dirty="0" smtClean="0">
                <a:solidFill>
                  <a:srgbClr val="6F8691"/>
                </a:solidFill>
                <a:latin typeface="Varela Round"/>
                <a:ea typeface="Varela Round"/>
                <a:cs typeface="Varela Round"/>
                <a:sym typeface="Varela Round"/>
              </a:rPr>
              <a:t>Es </a:t>
            </a:r>
            <a:r>
              <a:rPr lang="es-ES" sz="1100" dirty="0">
                <a:solidFill>
                  <a:srgbClr val="6F8691"/>
                </a:solidFill>
                <a:latin typeface="Varela Round"/>
                <a:ea typeface="Varela Round"/>
                <a:cs typeface="Varela Round"/>
                <a:sym typeface="Varela Round"/>
              </a:rPr>
              <a:t>un conjunto de características y atributos tangibles (forma, tamaño, color</a:t>
            </a:r>
            <a:r>
              <a:rPr lang="es-ES" sz="1100" dirty="0" smtClean="0">
                <a:solidFill>
                  <a:srgbClr val="6F8691"/>
                </a:solidFill>
                <a:latin typeface="Varela Round"/>
                <a:ea typeface="Varela Round"/>
                <a:cs typeface="Varela Round"/>
                <a:sym typeface="Varela Round"/>
              </a:rPr>
              <a:t>...) </a:t>
            </a:r>
            <a:r>
              <a:rPr lang="es-ES" sz="1100" dirty="0">
                <a:solidFill>
                  <a:srgbClr val="6F8691"/>
                </a:solidFill>
                <a:latin typeface="Varela Round"/>
                <a:ea typeface="Varela Round"/>
                <a:cs typeface="Varela Round"/>
                <a:sym typeface="Varela Round"/>
              </a:rPr>
              <a:t>e </a:t>
            </a:r>
            <a:r>
              <a:rPr lang="es-ES" sz="1100" dirty="0" smtClean="0">
                <a:solidFill>
                  <a:srgbClr val="6F8691"/>
                </a:solidFill>
                <a:latin typeface="Varela Round"/>
                <a:ea typeface="Varela Round"/>
                <a:cs typeface="Varela Round"/>
                <a:sym typeface="Varela Round"/>
              </a:rPr>
              <a:t>intangibles (marca, servicio...)</a:t>
            </a: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100" dirty="0" smtClean="0">
                <a:solidFill>
                  <a:srgbClr val="6F8691"/>
                </a:solidFill>
                <a:latin typeface="Varela Round"/>
                <a:ea typeface="Varela Round"/>
                <a:cs typeface="Varela Round"/>
                <a:sym typeface="Varela Round"/>
              </a:rPr>
              <a:t>Responde a una necesidad</a:t>
            </a:r>
          </a:p>
        </p:txBody>
      </p:sp>
      <p:sp>
        <p:nvSpPr>
          <p:cNvPr id="9" name="Google Shape;201;p14"/>
          <p:cNvSpPr txBox="1"/>
          <p:nvPr/>
        </p:nvSpPr>
        <p:spPr>
          <a:xfrm>
            <a:off x="2136748" y="738597"/>
            <a:ext cx="2526213" cy="190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PE" sz="1100" b="1" dirty="0" smtClean="0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Clientes</a:t>
            </a:r>
            <a:endParaRPr sz="1100" dirty="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00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Son los que consu</a:t>
            </a:r>
            <a:r>
              <a:rPr lang="es-PE" sz="1100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men el producto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050" dirty="0" err="1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Ejm</a:t>
            </a:r>
            <a:endParaRPr lang="es-PE" sz="1050" dirty="0" smtClean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050" dirty="0" smtClean="0">
                <a:solidFill>
                  <a:schemeClr val="tx1"/>
                </a:solidFill>
                <a:latin typeface="Varela Round"/>
                <a:ea typeface="Varela Round"/>
                <a:cs typeface="Varela Round"/>
                <a:sym typeface="Varela Round"/>
              </a:rPr>
              <a:t>EMPRESA: Colegio de primaria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050" dirty="0" smtClean="0">
                <a:solidFill>
                  <a:schemeClr val="tx1"/>
                </a:solidFill>
                <a:latin typeface="Varela Round"/>
                <a:ea typeface="Varela Round"/>
                <a:cs typeface="Varela Round"/>
                <a:sym typeface="Varela Round"/>
              </a:rPr>
              <a:t>CLIENTES: Alumnos de primaria (No los padres , que lo pagan)</a:t>
            </a:r>
            <a:endParaRPr sz="1050" dirty="0">
              <a:solidFill>
                <a:schemeClr val="tx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283771" y="3405866"/>
            <a:ext cx="6748108" cy="1585571"/>
          </a:xfrm>
          <a:prstGeom prst="rect">
            <a:avLst/>
          </a:prstGeom>
          <a:solidFill>
            <a:schemeClr val="accent1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 </a:t>
            </a:r>
            <a:r>
              <a:rPr lang="es-PE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               </a:t>
            </a:r>
            <a:r>
              <a:rPr lang="es-PE" sz="1600" b="1" dirty="0" smtClean="0">
                <a:ln w="12700">
                  <a:solidFill>
                    <a:srgbClr val="EF6222"/>
                  </a:solidFill>
                </a:ln>
                <a:solidFill>
                  <a:srgbClr val="EF6222"/>
                </a:solidFill>
                <a:latin typeface="Nixie One" panose="020B0604020202020204" charset="0"/>
              </a:rPr>
              <a:t>EJEMPLOS</a:t>
            </a:r>
          </a:p>
          <a:p>
            <a:r>
              <a:rPr lang="es-PE" sz="1200" dirty="0" smtClean="0">
                <a:ln w="12700">
                  <a:solidFill>
                    <a:srgbClr val="EB2264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1) </a:t>
            </a:r>
          </a:p>
          <a:p>
            <a:r>
              <a:rPr lang="es-PE" sz="1200" dirty="0" smtClean="0">
                <a:ln w="12700"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Nixie One" panose="020B0604020202020204" charset="0"/>
              </a:rPr>
              <a:t>EMPRESA</a:t>
            </a:r>
            <a:r>
              <a:rPr lang="es-PE" sz="1200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: Peluquería</a:t>
            </a:r>
          </a:p>
          <a:p>
            <a:r>
              <a:rPr lang="es-PE" sz="1200" dirty="0" smtClean="0">
                <a:ln w="12700"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Nixie One" panose="020B0604020202020204" charset="0"/>
              </a:rPr>
              <a:t>SERVICIO</a:t>
            </a:r>
            <a:r>
              <a:rPr lang="es-PE" sz="1200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: Pintado de Cabello</a:t>
            </a:r>
          </a:p>
          <a:p>
            <a:r>
              <a:rPr lang="es-PE" sz="1200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(Pagas por el servicio, pero camuflado</a:t>
            </a:r>
          </a:p>
          <a:p>
            <a:r>
              <a:rPr lang="es-PE" sz="1200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Incluye el precio del producto</a:t>
            </a:r>
            <a:r>
              <a:rPr lang="es-PE" sz="1200" b="1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-</a:t>
            </a:r>
            <a:r>
              <a:rPr lang="es-PE" sz="1200" b="1" dirty="0">
                <a:solidFill>
                  <a:schemeClr val="tx1"/>
                </a:solidFill>
              </a:rPr>
              <a:t>&gt;</a:t>
            </a:r>
            <a:r>
              <a:rPr lang="es-PE" sz="1200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tinte)</a:t>
            </a:r>
          </a:p>
          <a:p>
            <a:endParaRPr lang="es-PE" sz="2000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341434" y="3506153"/>
            <a:ext cx="369044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>
                <a:ln w="12700">
                  <a:solidFill>
                    <a:srgbClr val="EB2264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2</a:t>
            </a:r>
            <a:r>
              <a:rPr lang="es-PE" dirty="0">
                <a:ln w="12700">
                  <a:solidFill>
                    <a:srgbClr val="EB2264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) </a:t>
            </a:r>
            <a:r>
              <a:rPr lang="es-PE" sz="1200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Si te pasan el link de </a:t>
            </a:r>
            <a:r>
              <a:rPr lang="es-PE" sz="1200" dirty="0" err="1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MatLab</a:t>
            </a:r>
            <a:r>
              <a:rPr lang="es-PE" sz="1200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 (no te dan el producto físico)</a:t>
            </a:r>
          </a:p>
          <a:p>
            <a:r>
              <a:rPr lang="es-PE" sz="1200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Te están vendiendo un </a:t>
            </a:r>
            <a:r>
              <a:rPr lang="es-PE" b="1" dirty="0">
                <a:ln w="12700">
                  <a:solidFill>
                    <a:srgbClr val="EF6222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producto </a:t>
            </a:r>
            <a:r>
              <a:rPr lang="es-PE" b="1" dirty="0" err="1" smtClean="0">
                <a:ln w="12700">
                  <a:solidFill>
                    <a:srgbClr val="EF6222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intengible</a:t>
            </a:r>
            <a:r>
              <a:rPr lang="es-PE" b="1" dirty="0" smtClean="0">
                <a:ln w="12700">
                  <a:solidFill>
                    <a:srgbClr val="EF6222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 </a:t>
            </a:r>
            <a:r>
              <a:rPr lang="es-PE" sz="1200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(</a:t>
            </a:r>
            <a:r>
              <a:rPr lang="es-PE" sz="1200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tiene peso, tamaño)</a:t>
            </a:r>
          </a:p>
          <a:p>
            <a:r>
              <a:rPr lang="es-PE" sz="1200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No es venta de </a:t>
            </a:r>
            <a:r>
              <a:rPr lang="es-PE" sz="1200" b="1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servicio</a:t>
            </a:r>
            <a:r>
              <a:rPr lang="es-PE" sz="1200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, porque no lo hacen </a:t>
            </a:r>
            <a:r>
              <a:rPr lang="es-PE" sz="1200" dirty="0" smtClean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exclusivamente </a:t>
            </a:r>
            <a:r>
              <a:rPr lang="es-PE" sz="1200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para ti</a:t>
            </a:r>
            <a:r>
              <a:rPr lang="es-PE" sz="1200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, sino en general</a:t>
            </a:r>
            <a:endParaRPr lang="es-PE" sz="1200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subTitle" idx="4294967295"/>
          </p:nvPr>
        </p:nvSpPr>
        <p:spPr>
          <a:xfrm>
            <a:off x="1661764" y="3278723"/>
            <a:ext cx="6534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A1BECC"/>
                </a:solidFill>
              </a:rPr>
              <a:t>2 cosas se definen en una organización</a:t>
            </a:r>
            <a:endParaRPr dirty="0">
              <a:solidFill>
                <a:srgbClr val="A1BECC"/>
              </a:solidFill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3568650" y="508310"/>
            <a:ext cx="2476500" cy="2476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3444825" y="384485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3197175" y="717860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5530800" y="2071860"/>
            <a:ext cx="971700" cy="971700"/>
          </a:xfrm>
          <a:prstGeom prst="donut">
            <a:avLst>
              <a:gd name="adj" fmla="val 12811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4" name="Grupo 13"/>
          <p:cNvGrpSpPr/>
          <p:nvPr/>
        </p:nvGrpSpPr>
        <p:grpSpPr>
          <a:xfrm>
            <a:off x="4087688" y="1717047"/>
            <a:ext cx="450435" cy="622018"/>
            <a:chOff x="4647922" y="914941"/>
            <a:chExt cx="821652" cy="1137258"/>
          </a:xfrm>
        </p:grpSpPr>
        <p:sp>
          <p:nvSpPr>
            <p:cNvPr id="15" name="Google Shape;246;p19"/>
            <p:cNvSpPr/>
            <p:nvPr/>
          </p:nvSpPr>
          <p:spPr>
            <a:xfrm>
              <a:off x="4647922" y="914941"/>
              <a:ext cx="821652" cy="1137258"/>
            </a:xfrm>
            <a:prstGeom prst="cub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9;p19"/>
            <p:cNvSpPr/>
            <p:nvPr/>
          </p:nvSpPr>
          <p:spPr>
            <a:xfrm>
              <a:off x="4831889" y="1615440"/>
              <a:ext cx="251286" cy="43675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9;p19"/>
            <p:cNvSpPr/>
            <p:nvPr/>
          </p:nvSpPr>
          <p:spPr>
            <a:xfrm>
              <a:off x="4727171" y="1256864"/>
              <a:ext cx="159458" cy="173316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9;p19"/>
            <p:cNvSpPr/>
            <p:nvPr/>
          </p:nvSpPr>
          <p:spPr>
            <a:xfrm>
              <a:off x="5029855" y="1256864"/>
              <a:ext cx="159458" cy="173316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4421063" y="1200866"/>
            <a:ext cx="821652" cy="1137258"/>
            <a:chOff x="4647922" y="914941"/>
            <a:chExt cx="821652" cy="1137258"/>
          </a:xfrm>
        </p:grpSpPr>
        <p:sp>
          <p:nvSpPr>
            <p:cNvPr id="20" name="Google Shape;246;p19"/>
            <p:cNvSpPr/>
            <p:nvPr/>
          </p:nvSpPr>
          <p:spPr>
            <a:xfrm>
              <a:off x="4647922" y="914941"/>
              <a:ext cx="821652" cy="1137258"/>
            </a:xfrm>
            <a:prstGeom prst="cub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9;p19"/>
            <p:cNvSpPr/>
            <p:nvPr/>
          </p:nvSpPr>
          <p:spPr>
            <a:xfrm>
              <a:off x="4831889" y="1615440"/>
              <a:ext cx="251286" cy="43675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9;p19"/>
            <p:cNvSpPr/>
            <p:nvPr/>
          </p:nvSpPr>
          <p:spPr>
            <a:xfrm>
              <a:off x="4727171" y="1256864"/>
              <a:ext cx="159458" cy="173316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9;p19"/>
            <p:cNvSpPr/>
            <p:nvPr/>
          </p:nvSpPr>
          <p:spPr>
            <a:xfrm>
              <a:off x="5029855" y="1256864"/>
              <a:ext cx="159458" cy="173316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5039930" y="1716106"/>
            <a:ext cx="450435" cy="622018"/>
            <a:chOff x="4647922" y="914941"/>
            <a:chExt cx="821652" cy="1137258"/>
          </a:xfrm>
        </p:grpSpPr>
        <p:sp>
          <p:nvSpPr>
            <p:cNvPr id="25" name="Google Shape;246;p19"/>
            <p:cNvSpPr/>
            <p:nvPr/>
          </p:nvSpPr>
          <p:spPr>
            <a:xfrm>
              <a:off x="4647922" y="914941"/>
              <a:ext cx="821652" cy="1137258"/>
            </a:xfrm>
            <a:prstGeom prst="cub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9;p19"/>
            <p:cNvSpPr/>
            <p:nvPr/>
          </p:nvSpPr>
          <p:spPr>
            <a:xfrm>
              <a:off x="4831889" y="1615440"/>
              <a:ext cx="251286" cy="43675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9;p19"/>
            <p:cNvSpPr/>
            <p:nvPr/>
          </p:nvSpPr>
          <p:spPr>
            <a:xfrm>
              <a:off x="4727171" y="1256864"/>
              <a:ext cx="159458" cy="173316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9;p19"/>
            <p:cNvSpPr/>
            <p:nvPr/>
          </p:nvSpPr>
          <p:spPr>
            <a:xfrm>
              <a:off x="5029855" y="1256864"/>
              <a:ext cx="159458" cy="173316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679109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-890404" y="14119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 smtClean="0"/>
              <a:t>MISIÓN</a:t>
            </a:r>
            <a:endParaRPr sz="4400" b="1" dirty="0"/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Rectángulo 5"/>
          <p:cNvSpPr/>
          <p:nvPr/>
        </p:nvSpPr>
        <p:spPr>
          <a:xfrm>
            <a:off x="3395546" y="474624"/>
            <a:ext cx="4467820" cy="1874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800" dirty="0" smtClean="0">
                <a:ln w="19050">
                  <a:solidFill>
                    <a:srgbClr val="7AC460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CONCEPTO: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Es la razón de ser de la organización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Responde a la pregunta : </a:t>
            </a:r>
          </a:p>
          <a:p>
            <a:pPr lvl="1"/>
            <a:r>
              <a:rPr lang="es-PE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 </a:t>
            </a:r>
            <a:r>
              <a:rPr lang="es-PE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          ¿Para qué existe?  </a:t>
            </a:r>
            <a:r>
              <a:rPr lang="es-PE" dirty="0" smtClean="0">
                <a:ln w="12700"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Nixie One" panose="020B0604020202020204" charset="0"/>
              </a:rPr>
              <a:t>(Utilidad)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Debe ser un </a:t>
            </a:r>
            <a:r>
              <a:rPr lang="es-PE" sz="1600" b="1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verbo vinculado al </a:t>
            </a:r>
            <a:r>
              <a:rPr lang="es-PE" sz="1600" b="1" dirty="0" smtClean="0">
                <a:ln w="12700">
                  <a:solidFill>
                    <a:srgbClr val="EF6222"/>
                  </a:solidFill>
                </a:ln>
                <a:solidFill>
                  <a:srgbClr val="C4D422"/>
                </a:solidFill>
                <a:latin typeface="Nixie One" panose="020B0604020202020204" charset="0"/>
              </a:rPr>
              <a:t>hacer</a:t>
            </a:r>
            <a:endParaRPr lang="es-PE" sz="1600" b="1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Corto plazo</a:t>
            </a:r>
            <a:endParaRPr lang="es-PE" dirty="0">
              <a:ln w="12700">
                <a:solidFill>
                  <a:srgbClr val="EF6222"/>
                </a:solidFill>
              </a:ln>
              <a:solidFill>
                <a:srgbClr val="C4D422"/>
              </a:solidFill>
              <a:latin typeface="Nixie One" panose="020B0604020202020204" charset="0"/>
            </a:endParaRPr>
          </a:p>
          <a:p>
            <a:endParaRPr lang="es-PE" sz="2000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</p:txBody>
      </p:sp>
      <p:sp>
        <p:nvSpPr>
          <p:cNvPr id="220" name="Google Shape;220;p16"/>
          <p:cNvSpPr txBox="1"/>
          <p:nvPr/>
        </p:nvSpPr>
        <p:spPr>
          <a:xfrm>
            <a:off x="420146" y="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1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250902" y="158702"/>
            <a:ext cx="3144644" cy="293277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2338090" y="2927826"/>
            <a:ext cx="4809842" cy="1874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800" dirty="0" smtClean="0">
                <a:ln w="19050">
                  <a:solidFill>
                    <a:srgbClr val="7AC460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	EJEMPLO ( MISIÓN DE LA FISI):</a:t>
            </a:r>
          </a:p>
          <a:p>
            <a:endParaRPr lang="es-PE" sz="1800" dirty="0" smtClean="0">
              <a:ln w="19050">
                <a:solidFill>
                  <a:srgbClr val="7AC460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  <a:p>
            <a:r>
              <a:rPr lang="es-ES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“Generar y difundir conocimiento científico, tecnológico y humanístico, formando profesionales e investigadores líderes, con valores y respetuosos de la diversidad cultural; promotores de la identidad nacional basada en una cultura de calidad y responsabilidad social para contribuir al desarrollo sostenible del país y la sociedad”.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  <a:p>
            <a:endParaRPr lang="es-PE" sz="2000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679109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-890404" y="14119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/>
              <a:t>V</a:t>
            </a:r>
            <a:r>
              <a:rPr lang="en" sz="4400" b="1" dirty="0" smtClean="0"/>
              <a:t>ISIÓN</a:t>
            </a:r>
            <a:endParaRPr sz="4400" b="1" dirty="0"/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Rectángulo 5"/>
          <p:cNvSpPr/>
          <p:nvPr/>
        </p:nvSpPr>
        <p:spPr>
          <a:xfrm>
            <a:off x="3859701" y="319097"/>
            <a:ext cx="4467820" cy="1874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800" dirty="0" smtClean="0">
                <a:ln w="19050">
                  <a:solidFill>
                    <a:srgbClr val="7AC460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CONCEPTO: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600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Que quiere </a:t>
            </a:r>
            <a:r>
              <a:rPr lang="es-PE" sz="1800" b="1" dirty="0" smtClean="0">
                <a:ln w="12700">
                  <a:solidFill>
                    <a:srgbClr val="EF6222"/>
                  </a:solidFill>
                </a:ln>
                <a:solidFill>
                  <a:srgbClr val="C4D422"/>
                </a:solidFill>
                <a:latin typeface="Nixie One" panose="020B0604020202020204" charset="0"/>
              </a:rPr>
              <a:t>ser</a:t>
            </a:r>
            <a:endParaRPr lang="es-PE" sz="1800" b="1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Largo plazo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Puede ser exagerado</a:t>
            </a:r>
            <a:endParaRPr lang="es-PE" dirty="0">
              <a:ln w="12700">
                <a:solidFill>
                  <a:srgbClr val="EF6222"/>
                </a:solidFill>
              </a:ln>
              <a:solidFill>
                <a:srgbClr val="C4D422"/>
              </a:solidFill>
              <a:latin typeface="Nixie One" panose="020B0604020202020204" charset="0"/>
            </a:endParaRPr>
          </a:p>
          <a:p>
            <a:endParaRPr lang="es-PE" sz="2000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</p:txBody>
      </p:sp>
      <p:sp>
        <p:nvSpPr>
          <p:cNvPr id="220" name="Google Shape;220;p16"/>
          <p:cNvSpPr txBox="1"/>
          <p:nvPr/>
        </p:nvSpPr>
        <p:spPr>
          <a:xfrm>
            <a:off x="420146" y="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 smtClean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250902" y="158702"/>
            <a:ext cx="3144644" cy="293277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2681868" y="3046374"/>
            <a:ext cx="4467820" cy="1874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800" dirty="0" smtClean="0">
                <a:ln w="19050">
                  <a:solidFill>
                    <a:srgbClr val="7AC460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EJEMPLO ( VISIÓN DE LA FISI):</a:t>
            </a:r>
          </a:p>
          <a:p>
            <a:endParaRPr lang="es-PE" sz="1800" dirty="0" smtClean="0">
              <a:ln w="19050">
                <a:solidFill>
                  <a:srgbClr val="7AC460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"Ser referente nacional e internacional en generación de conocimiento y educación de calidad".</a:t>
            </a:r>
          </a:p>
          <a:p>
            <a:endParaRPr lang="es-PE" sz="2000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6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subTitle" idx="4294967295"/>
          </p:nvPr>
        </p:nvSpPr>
        <p:spPr>
          <a:xfrm>
            <a:off x="1158877" y="3234706"/>
            <a:ext cx="6534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chemeClr val="tx1"/>
                </a:solidFill>
              </a:rPr>
              <a:t>TAREA</a:t>
            </a:r>
            <a:endParaRPr sz="7200" dirty="0">
              <a:solidFill>
                <a:schemeClr val="tx1"/>
              </a:solidFill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3568650" y="508310"/>
            <a:ext cx="2476500" cy="2476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3444825" y="384485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3197175" y="717860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5530800" y="2071860"/>
            <a:ext cx="971700" cy="971700"/>
          </a:xfrm>
          <a:prstGeom prst="donut">
            <a:avLst>
              <a:gd name="adj" fmla="val 12811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3" name="Grupo 12"/>
          <p:cNvGrpSpPr/>
          <p:nvPr/>
        </p:nvGrpSpPr>
        <p:grpSpPr>
          <a:xfrm>
            <a:off x="4087688" y="1717047"/>
            <a:ext cx="450435" cy="622018"/>
            <a:chOff x="4647922" y="914941"/>
            <a:chExt cx="821652" cy="1137258"/>
          </a:xfrm>
        </p:grpSpPr>
        <p:sp>
          <p:nvSpPr>
            <p:cNvPr id="14" name="Google Shape;246;p19"/>
            <p:cNvSpPr/>
            <p:nvPr/>
          </p:nvSpPr>
          <p:spPr>
            <a:xfrm>
              <a:off x="4647922" y="914941"/>
              <a:ext cx="821652" cy="1137258"/>
            </a:xfrm>
            <a:prstGeom prst="cub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9;p19"/>
            <p:cNvSpPr/>
            <p:nvPr/>
          </p:nvSpPr>
          <p:spPr>
            <a:xfrm>
              <a:off x="4831889" y="1615440"/>
              <a:ext cx="251286" cy="43675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9;p19"/>
            <p:cNvSpPr/>
            <p:nvPr/>
          </p:nvSpPr>
          <p:spPr>
            <a:xfrm>
              <a:off x="4727171" y="1256864"/>
              <a:ext cx="159458" cy="173316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9;p19"/>
            <p:cNvSpPr/>
            <p:nvPr/>
          </p:nvSpPr>
          <p:spPr>
            <a:xfrm>
              <a:off x="5029855" y="1256864"/>
              <a:ext cx="159458" cy="173316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4421063" y="1200866"/>
            <a:ext cx="821652" cy="1137258"/>
            <a:chOff x="4647922" y="914941"/>
            <a:chExt cx="821652" cy="1137258"/>
          </a:xfrm>
        </p:grpSpPr>
        <p:sp>
          <p:nvSpPr>
            <p:cNvPr id="19" name="Google Shape;246;p19"/>
            <p:cNvSpPr/>
            <p:nvPr/>
          </p:nvSpPr>
          <p:spPr>
            <a:xfrm>
              <a:off x="4647922" y="914941"/>
              <a:ext cx="821652" cy="1137258"/>
            </a:xfrm>
            <a:prstGeom prst="cub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9;p19"/>
            <p:cNvSpPr/>
            <p:nvPr/>
          </p:nvSpPr>
          <p:spPr>
            <a:xfrm>
              <a:off x="4831889" y="1615440"/>
              <a:ext cx="251286" cy="43675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9;p19"/>
            <p:cNvSpPr/>
            <p:nvPr/>
          </p:nvSpPr>
          <p:spPr>
            <a:xfrm>
              <a:off x="4727171" y="1256864"/>
              <a:ext cx="159458" cy="173316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9;p19"/>
            <p:cNvSpPr/>
            <p:nvPr/>
          </p:nvSpPr>
          <p:spPr>
            <a:xfrm>
              <a:off x="5029855" y="1256864"/>
              <a:ext cx="159458" cy="173316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039930" y="1716106"/>
            <a:ext cx="450435" cy="622018"/>
            <a:chOff x="4647922" y="914941"/>
            <a:chExt cx="821652" cy="1137258"/>
          </a:xfrm>
        </p:grpSpPr>
        <p:sp>
          <p:nvSpPr>
            <p:cNvPr id="24" name="Google Shape;246;p19"/>
            <p:cNvSpPr/>
            <p:nvPr/>
          </p:nvSpPr>
          <p:spPr>
            <a:xfrm>
              <a:off x="4647922" y="914941"/>
              <a:ext cx="821652" cy="1137258"/>
            </a:xfrm>
            <a:prstGeom prst="cub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9;p19"/>
            <p:cNvSpPr/>
            <p:nvPr/>
          </p:nvSpPr>
          <p:spPr>
            <a:xfrm>
              <a:off x="4831889" y="1615440"/>
              <a:ext cx="251286" cy="43675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9;p19"/>
            <p:cNvSpPr/>
            <p:nvPr/>
          </p:nvSpPr>
          <p:spPr>
            <a:xfrm>
              <a:off x="4727171" y="1256864"/>
              <a:ext cx="159458" cy="173316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9;p19"/>
            <p:cNvSpPr/>
            <p:nvPr/>
          </p:nvSpPr>
          <p:spPr>
            <a:xfrm>
              <a:off x="5029855" y="1256864"/>
              <a:ext cx="159458" cy="173316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15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987856" y="759059"/>
            <a:ext cx="7891324" cy="4188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800" dirty="0" smtClean="0">
                <a:ln w="19050">
                  <a:solidFill>
                    <a:srgbClr val="7AC460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EJEMPLO DE MISIÓN:</a:t>
            </a:r>
          </a:p>
          <a:p>
            <a:endParaRPr lang="es-PE" sz="1800" dirty="0" smtClean="0">
              <a:ln w="19050">
                <a:solidFill>
                  <a:srgbClr val="7AC460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  <a:p>
            <a:r>
              <a:rPr lang="es-PE" dirty="0" smtClean="0">
                <a:ln w="19050">
                  <a:solidFill>
                    <a:srgbClr val="EF6222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MISION DE GOOGLE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Organizar la información del mundo y lograr que sea útil y accesible para todo el mundo</a:t>
            </a:r>
          </a:p>
          <a:p>
            <a:r>
              <a:rPr lang="es-PE" dirty="0" smtClean="0">
                <a:ln w="19050">
                  <a:solidFill>
                    <a:srgbClr val="EF6222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MISION </a:t>
            </a:r>
            <a:r>
              <a:rPr lang="es-PE" dirty="0">
                <a:ln w="19050">
                  <a:solidFill>
                    <a:srgbClr val="EF6222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DE </a:t>
            </a:r>
            <a:r>
              <a:rPr lang="es-PE" dirty="0" smtClean="0">
                <a:ln w="19050">
                  <a:solidFill>
                    <a:srgbClr val="EF6222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COCA COLA</a:t>
            </a:r>
            <a:endParaRPr lang="es-PE" dirty="0">
              <a:ln w="19050">
                <a:solidFill>
                  <a:srgbClr val="EF6222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  <a:p>
            <a:endParaRPr lang="es-PE" sz="1800" dirty="0" smtClean="0">
              <a:ln w="19050">
                <a:solidFill>
                  <a:srgbClr val="7AC460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Refrescar al mundo, inspirar momentos de optimismo y felicidad, creando valor marcando la diferencia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 smtClean="0">
              <a:ln w="12700">
                <a:solidFill>
                  <a:schemeClr val="tx1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  <a:p>
            <a:r>
              <a:rPr lang="es-PE" dirty="0" smtClean="0">
                <a:ln w="19050">
                  <a:solidFill>
                    <a:srgbClr val="EF6222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MISION DEL BANCO SANTANDER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Ayudar a las personas y empresas a progresar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 smtClean="0">
              <a:ln w="12700">
                <a:solidFill>
                  <a:schemeClr val="tx1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  <a:p>
            <a:r>
              <a:rPr lang="es-PE" dirty="0" smtClean="0">
                <a:ln w="19050">
                  <a:solidFill>
                    <a:srgbClr val="EF6222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MISION </a:t>
            </a:r>
            <a:r>
              <a:rPr lang="es-PE" dirty="0">
                <a:ln w="19050">
                  <a:solidFill>
                    <a:srgbClr val="EF6222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DE </a:t>
            </a:r>
            <a:r>
              <a:rPr lang="es-PE" dirty="0" smtClean="0">
                <a:ln w="19050">
                  <a:solidFill>
                    <a:srgbClr val="EF6222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PEPSICO</a:t>
            </a:r>
            <a:endParaRPr lang="es-PE" dirty="0">
              <a:ln w="19050">
                <a:solidFill>
                  <a:srgbClr val="EF6222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  <a:p>
            <a:endParaRPr lang="es-PE" sz="1800" dirty="0">
              <a:ln w="19050">
                <a:solidFill>
                  <a:srgbClr val="7AC460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Nuestra misión consiste en ser la primera empresa de productos de alimentación y bebidas. Nos esforzamos por ofrecer valor a los inversores, a la vez que proporcionamos oportunidades de crecimiento y enriquecimiento a nuestros empleados, nuestros socios comerciales y a las comunidades en las que desarrollamos nuestras operaciones. Y en todo lo que hacemos, luchamos por la honestidad, la justicia y la integridad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 smtClean="0">
              <a:ln w="12700">
                <a:solidFill>
                  <a:schemeClr val="tx1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  <a:p>
            <a:endParaRPr lang="es-PE" sz="2000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</p:txBody>
      </p:sp>
      <p:pic>
        <p:nvPicPr>
          <p:cNvPr id="1026" name="Picture 2" descr="Resultado de imagen para CHECK Y X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72" b="44675" l="6522" r="453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07" t="8373" r="49403" b="51256"/>
          <a:stretch/>
        </p:blipFill>
        <p:spPr bwMode="auto">
          <a:xfrm>
            <a:off x="3468140" y="227490"/>
            <a:ext cx="737484" cy="67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CHECK Y X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76" b="44675" l="53727" r="934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647" t="8373" r="5347" b="51256"/>
          <a:stretch/>
        </p:blipFill>
        <p:spPr bwMode="auto">
          <a:xfrm>
            <a:off x="4616742" y="2017126"/>
            <a:ext cx="633552" cy="61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n para CHECK Y X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72" b="44675" l="6522" r="453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07" t="8373" r="49403" b="51256"/>
          <a:stretch/>
        </p:blipFill>
        <p:spPr bwMode="auto">
          <a:xfrm>
            <a:off x="3468140" y="1150344"/>
            <a:ext cx="737484" cy="67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sultado de imagen para CHECK Y X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76" b="44675" l="53727" r="934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647" t="8373" r="5347" b="51256"/>
          <a:stretch/>
        </p:blipFill>
        <p:spPr bwMode="auto">
          <a:xfrm>
            <a:off x="3328359" y="2964962"/>
            <a:ext cx="689875" cy="67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1285926" y="-232756"/>
            <a:ext cx="6520507" cy="621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800" dirty="0" smtClean="0">
                <a:ln w="19050">
                  <a:solidFill>
                    <a:srgbClr val="7AC460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EJEMPLO DE VISIÓN:</a:t>
            </a:r>
          </a:p>
          <a:p>
            <a:endParaRPr lang="es-PE" sz="1800" dirty="0" smtClean="0">
              <a:ln w="19050">
                <a:solidFill>
                  <a:srgbClr val="7AC460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  <a:p>
            <a:r>
              <a:rPr lang="es-PE" dirty="0" smtClean="0">
                <a:ln w="19050">
                  <a:solidFill>
                    <a:srgbClr val="EF6222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VISIÓN DE GOOGLE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Ser el más prestigioso e importante motor de búsqueda del mundo.</a:t>
            </a:r>
          </a:p>
          <a:p>
            <a:endParaRPr lang="es-PE" dirty="0" smtClean="0">
              <a:ln w="19050">
                <a:solidFill>
                  <a:srgbClr val="EF6222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  <a:p>
            <a:r>
              <a:rPr lang="es-PE" dirty="0" smtClean="0">
                <a:ln w="19050">
                  <a:solidFill>
                    <a:srgbClr val="EF6222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VISIÓN </a:t>
            </a:r>
            <a:r>
              <a:rPr lang="es-PE" dirty="0">
                <a:ln w="19050">
                  <a:solidFill>
                    <a:srgbClr val="EF6222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DE </a:t>
            </a:r>
            <a:r>
              <a:rPr lang="es-PE" dirty="0" smtClean="0">
                <a:ln w="19050">
                  <a:solidFill>
                    <a:srgbClr val="EF6222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INDITEX</a:t>
            </a:r>
          </a:p>
          <a:p>
            <a:endParaRPr lang="es-PE" dirty="0">
              <a:ln w="19050">
                <a:solidFill>
                  <a:srgbClr val="EF6222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Ser </a:t>
            </a:r>
            <a:r>
              <a:rPr lang="es-ES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una empresa líder en la confección, comercialización,  y distribución de prendas de vestir que puedan llegar a cualquier lugar que haya un nicho de clientes , para que puedan obtener diferentes diseños y modas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 smtClean="0">
              <a:ln w="12700">
                <a:solidFill>
                  <a:schemeClr val="tx1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  <a:p>
            <a:r>
              <a:rPr lang="es-PE" dirty="0" smtClean="0">
                <a:ln w="19050">
                  <a:solidFill>
                    <a:srgbClr val="EF6222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VISIÓN DE COCA COLA</a:t>
            </a:r>
            <a:endParaRPr lang="es-PE" dirty="0">
              <a:ln w="19050">
                <a:solidFill>
                  <a:srgbClr val="EF6222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Necesita conseguir la máxima sostenibilidad, calidad y crecimiento en diferentes ámbitos: personas, socios, planeta, beneficio, productividad y bebidas, destacando el de  bebidas</a:t>
            </a:r>
            <a:endParaRPr lang="es-ES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 smtClean="0">
              <a:ln w="12700">
                <a:solidFill>
                  <a:schemeClr val="tx1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  <a:p>
            <a:r>
              <a:rPr lang="es-PE" dirty="0">
                <a:ln w="19050">
                  <a:solidFill>
                    <a:srgbClr val="EF6222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VISIÓN DE </a:t>
            </a:r>
            <a:r>
              <a:rPr lang="es-PE" dirty="0" smtClean="0">
                <a:ln w="19050">
                  <a:solidFill>
                    <a:srgbClr val="EF6222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IKEA</a:t>
            </a:r>
          </a:p>
          <a:p>
            <a:endParaRPr lang="es-PE" dirty="0">
              <a:ln w="19050">
                <a:solidFill>
                  <a:srgbClr val="EF6222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Nixie One" panose="020B0604020202020204" charset="0"/>
              </a:rPr>
              <a:t>Mejorar la vida diaria de muchas personas</a:t>
            </a:r>
            <a:endParaRPr lang="es-ES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  <a:p>
            <a:endParaRPr lang="es-PE" sz="2000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  <a:latin typeface="Nixie One" panose="020B0604020202020204" charset="0"/>
            </a:endParaRPr>
          </a:p>
        </p:txBody>
      </p:sp>
      <p:pic>
        <p:nvPicPr>
          <p:cNvPr id="6" name="Picture 2" descr="Resultado de imagen para CHECK Y X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72" b="44675" l="6522" r="453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07" t="8373" r="49403" b="51256"/>
          <a:stretch/>
        </p:blipFill>
        <p:spPr bwMode="auto">
          <a:xfrm>
            <a:off x="3808695" y="353497"/>
            <a:ext cx="737484" cy="67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n para CHECK Y X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76" b="44675" l="53727" r="934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647" t="8373" r="5347" b="51256"/>
          <a:stretch/>
        </p:blipFill>
        <p:spPr bwMode="auto">
          <a:xfrm>
            <a:off x="3785619" y="2664684"/>
            <a:ext cx="689875" cy="67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CHECK Y X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72" b="44675" l="6522" r="453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07" t="8373" r="49403" b="51256"/>
          <a:stretch/>
        </p:blipFill>
        <p:spPr bwMode="auto">
          <a:xfrm>
            <a:off x="3604486" y="1198293"/>
            <a:ext cx="737484" cy="67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n para CHECK Y X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76" b="44675" l="53727" r="934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647" t="8373" r="5347" b="51256"/>
          <a:stretch/>
        </p:blipFill>
        <p:spPr bwMode="auto">
          <a:xfrm>
            <a:off x="3440681" y="3872849"/>
            <a:ext cx="689875" cy="67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40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subTitle" idx="4294967295"/>
          </p:nvPr>
        </p:nvSpPr>
        <p:spPr>
          <a:xfrm>
            <a:off x="1661764" y="3278722"/>
            <a:ext cx="6534300" cy="13489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A1BECC"/>
                </a:solidFill>
              </a:rPr>
              <a:t>Alineado a la Visión y Misión , va el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rgbClr val="A1BECC"/>
                </a:solidFill>
              </a:rPr>
              <a:t>PLAN ESTRATÉGICO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A1BECC"/>
              </a:solidFill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3593639" y="508385"/>
            <a:ext cx="2476500" cy="2476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3444825" y="384485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3197175" y="717860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5530800" y="2071860"/>
            <a:ext cx="971700" cy="971700"/>
          </a:xfrm>
          <a:prstGeom prst="donut">
            <a:avLst>
              <a:gd name="adj" fmla="val 12811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2" name="Grupo 21"/>
          <p:cNvGrpSpPr/>
          <p:nvPr/>
        </p:nvGrpSpPr>
        <p:grpSpPr>
          <a:xfrm>
            <a:off x="4087688" y="1717047"/>
            <a:ext cx="450435" cy="622018"/>
            <a:chOff x="4647922" y="914941"/>
            <a:chExt cx="821652" cy="1137258"/>
          </a:xfrm>
        </p:grpSpPr>
        <p:sp>
          <p:nvSpPr>
            <p:cNvPr id="23" name="Google Shape;246;p19"/>
            <p:cNvSpPr/>
            <p:nvPr/>
          </p:nvSpPr>
          <p:spPr>
            <a:xfrm>
              <a:off x="4647922" y="914941"/>
              <a:ext cx="821652" cy="1137258"/>
            </a:xfrm>
            <a:prstGeom prst="cub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9;p19"/>
            <p:cNvSpPr/>
            <p:nvPr/>
          </p:nvSpPr>
          <p:spPr>
            <a:xfrm>
              <a:off x="4831889" y="1615440"/>
              <a:ext cx="251286" cy="43675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9;p19"/>
            <p:cNvSpPr/>
            <p:nvPr/>
          </p:nvSpPr>
          <p:spPr>
            <a:xfrm>
              <a:off x="4727171" y="1256864"/>
              <a:ext cx="159458" cy="173316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9;p19"/>
            <p:cNvSpPr/>
            <p:nvPr/>
          </p:nvSpPr>
          <p:spPr>
            <a:xfrm>
              <a:off x="5029855" y="1256864"/>
              <a:ext cx="159458" cy="173316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4421063" y="1200866"/>
            <a:ext cx="821652" cy="1137258"/>
            <a:chOff x="4647922" y="914941"/>
            <a:chExt cx="821652" cy="1137258"/>
          </a:xfrm>
        </p:grpSpPr>
        <p:sp>
          <p:nvSpPr>
            <p:cNvPr id="246" name="Google Shape;246;p19"/>
            <p:cNvSpPr/>
            <p:nvPr/>
          </p:nvSpPr>
          <p:spPr>
            <a:xfrm>
              <a:off x="4647922" y="914941"/>
              <a:ext cx="821652" cy="1137258"/>
            </a:xfrm>
            <a:prstGeom prst="cub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9;p19"/>
            <p:cNvSpPr/>
            <p:nvPr/>
          </p:nvSpPr>
          <p:spPr>
            <a:xfrm>
              <a:off x="4831889" y="1615440"/>
              <a:ext cx="251286" cy="43675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9;p19"/>
            <p:cNvSpPr/>
            <p:nvPr/>
          </p:nvSpPr>
          <p:spPr>
            <a:xfrm>
              <a:off x="4727171" y="1256864"/>
              <a:ext cx="159458" cy="173316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9;p19"/>
            <p:cNvSpPr/>
            <p:nvPr/>
          </p:nvSpPr>
          <p:spPr>
            <a:xfrm>
              <a:off x="5029855" y="1256864"/>
              <a:ext cx="159458" cy="173316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5039930" y="1716106"/>
            <a:ext cx="450435" cy="622018"/>
            <a:chOff x="4647922" y="914941"/>
            <a:chExt cx="821652" cy="1137258"/>
          </a:xfrm>
        </p:grpSpPr>
        <p:sp>
          <p:nvSpPr>
            <p:cNvPr id="18" name="Google Shape;246;p19"/>
            <p:cNvSpPr/>
            <p:nvPr/>
          </p:nvSpPr>
          <p:spPr>
            <a:xfrm>
              <a:off x="4647922" y="914941"/>
              <a:ext cx="821652" cy="1137258"/>
            </a:xfrm>
            <a:prstGeom prst="cub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9;p19"/>
            <p:cNvSpPr/>
            <p:nvPr/>
          </p:nvSpPr>
          <p:spPr>
            <a:xfrm>
              <a:off x="4831889" y="1615440"/>
              <a:ext cx="251286" cy="43675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9;p19"/>
            <p:cNvSpPr/>
            <p:nvPr/>
          </p:nvSpPr>
          <p:spPr>
            <a:xfrm>
              <a:off x="4727171" y="1256864"/>
              <a:ext cx="159458" cy="173316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9;p19"/>
            <p:cNvSpPr/>
            <p:nvPr/>
          </p:nvSpPr>
          <p:spPr>
            <a:xfrm>
              <a:off x="5029855" y="1256864"/>
              <a:ext cx="159458" cy="173316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37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750</Words>
  <Application>Microsoft Office PowerPoint</Application>
  <PresentationFormat>Presentación en pantalla (16:9)</PresentationFormat>
  <Paragraphs>151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Nixie One</vt:lpstr>
      <vt:lpstr>Varela Round</vt:lpstr>
      <vt:lpstr>Wingdings</vt:lpstr>
      <vt:lpstr>Merriweather</vt:lpstr>
      <vt:lpstr>Arial</vt:lpstr>
      <vt:lpstr>Puck template</vt:lpstr>
      <vt:lpstr>Marketing</vt:lpstr>
      <vt:lpstr>Conceptos Clave</vt:lpstr>
      <vt:lpstr>Presentación de PowerPoint</vt:lpstr>
      <vt:lpstr>MISIÓN</vt:lpstr>
      <vt:lpstr>VISIÓN</vt:lpstr>
      <vt:lpstr>Presentación de PowerPoint</vt:lpstr>
      <vt:lpstr>Presentación de PowerPoint</vt:lpstr>
      <vt:lpstr>Presentación de PowerPoint</vt:lpstr>
      <vt:lpstr>Presentación de PowerPoint</vt:lpstr>
      <vt:lpstr>PLANEAMIENTO ESTRATÉGICO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</dc:title>
  <dc:creator>Nataly</dc:creator>
  <cp:lastModifiedBy>User</cp:lastModifiedBy>
  <cp:revision>19</cp:revision>
  <dcterms:modified xsi:type="dcterms:W3CDTF">2019-09-01T20:18:04Z</dcterms:modified>
</cp:coreProperties>
</file>