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5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454C2-3D30-4274-B653-037DAD16571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F677BBA-0751-4A2C-BB08-2F47491AB781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ANÁLISIS DEL MERCADO</a:t>
          </a:r>
          <a:endParaRPr lang="es-PE" sz="16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C1944F-53AE-4174-B1F2-1AF2F99975B8}" type="parTrans" cxnId="{40BE6346-0A2F-41C9-80FA-A58BAC276E10}">
      <dgm:prSet/>
      <dgm:spPr/>
      <dgm:t>
        <a:bodyPr/>
        <a:lstStyle/>
        <a:p>
          <a:endParaRPr lang="es-PE"/>
        </a:p>
      </dgm:t>
    </dgm:pt>
    <dgm:pt modelId="{3B16AB50-16A4-4EBC-95B7-B82CE4693B9A}" type="sibTrans" cxnId="{40BE6346-0A2F-41C9-80FA-A58BAC276E10}">
      <dgm:prSet/>
      <dgm:spPr/>
      <dgm:t>
        <a:bodyPr/>
        <a:lstStyle/>
        <a:p>
          <a:endParaRPr lang="es-PE"/>
        </a:p>
      </dgm:t>
    </dgm:pt>
    <dgm:pt modelId="{69229C27-BBF5-4EA5-937A-A1B9EC44AB98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Análisis FODA: Se estudia y analizan las fortalezas, oportunidades, debilidades y amenazas</a:t>
          </a:r>
          <a:endParaRPr lang="es-PE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C5630E-1947-4A27-B8B4-919721FFB212}" type="parTrans" cxnId="{8CB303B2-827F-4516-8AA5-1F673722C76B}">
      <dgm:prSet/>
      <dgm:spPr/>
      <dgm:t>
        <a:bodyPr/>
        <a:lstStyle/>
        <a:p>
          <a:endParaRPr lang="es-PE"/>
        </a:p>
      </dgm:t>
    </dgm:pt>
    <dgm:pt modelId="{1FD33A4E-9952-48CA-A4DE-0C904DF9D271}" type="sibTrans" cxnId="{8CB303B2-827F-4516-8AA5-1F673722C76B}">
      <dgm:prSet/>
      <dgm:spPr/>
      <dgm:t>
        <a:bodyPr/>
        <a:lstStyle/>
        <a:p>
          <a:endParaRPr lang="es-PE"/>
        </a:p>
      </dgm:t>
    </dgm:pt>
    <dgm:pt modelId="{907C1F1E-FB12-47E2-9A69-6F7CF7D1105F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PLANEACIÓN</a:t>
          </a:r>
          <a:endParaRPr lang="es-PE" sz="16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E022C-B473-4B66-8A3D-701FA419F20B}" type="parTrans" cxnId="{0F15B939-4081-4A96-87B9-D0C9E692A153}">
      <dgm:prSet/>
      <dgm:spPr/>
      <dgm:t>
        <a:bodyPr/>
        <a:lstStyle/>
        <a:p>
          <a:endParaRPr lang="es-PE"/>
        </a:p>
      </dgm:t>
    </dgm:pt>
    <dgm:pt modelId="{0BC53C86-F6CD-4D22-A746-93073BF26F80}" type="sibTrans" cxnId="{0F15B939-4081-4A96-87B9-D0C9E692A153}">
      <dgm:prSet/>
      <dgm:spPr/>
      <dgm:t>
        <a:bodyPr/>
        <a:lstStyle/>
        <a:p>
          <a:endParaRPr lang="es-PE"/>
        </a:p>
      </dgm:t>
    </dgm:pt>
    <dgm:pt modelId="{FB2868E1-C50F-4F60-B62F-B7A19F62DDF3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deciden las estrategias de marketing que harán que la compañía cumpla con sus objetivos y/o puntos claves </a:t>
          </a:r>
          <a:endParaRPr lang="es-PE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AD789-76A7-4D36-BE2B-C4DEE6C27987}" type="parTrans" cxnId="{9200966C-5EB6-4B61-AB71-A3BC09773026}">
      <dgm:prSet/>
      <dgm:spPr/>
      <dgm:t>
        <a:bodyPr/>
        <a:lstStyle/>
        <a:p>
          <a:endParaRPr lang="es-PE"/>
        </a:p>
      </dgm:t>
    </dgm:pt>
    <dgm:pt modelId="{F9A384AF-7B9E-490F-A7CE-3B891E3EA2E3}" type="sibTrans" cxnId="{9200966C-5EB6-4B61-AB71-A3BC09773026}">
      <dgm:prSet/>
      <dgm:spPr/>
      <dgm:t>
        <a:bodyPr/>
        <a:lstStyle/>
        <a:p>
          <a:endParaRPr lang="es-PE"/>
        </a:p>
      </dgm:t>
    </dgm:pt>
    <dgm:pt modelId="{BE8EE984-AECE-41CC-A6A5-75F66CA0EA46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APLICACIÓN  </a:t>
          </a:r>
          <a:endParaRPr lang="es-PE" sz="16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BA8B07-0D48-428D-862C-924A161B288D}" type="parTrans" cxnId="{4272BFE0-37BA-43A5-B08F-C3EF69772953}">
      <dgm:prSet/>
      <dgm:spPr/>
      <dgm:t>
        <a:bodyPr/>
        <a:lstStyle/>
        <a:p>
          <a:endParaRPr lang="es-PE"/>
        </a:p>
      </dgm:t>
    </dgm:pt>
    <dgm:pt modelId="{8FB27AB9-D9D8-4544-989F-4400F05FC0C7}" type="sibTrans" cxnId="{4272BFE0-37BA-43A5-B08F-C3EF69772953}">
      <dgm:prSet/>
      <dgm:spPr/>
      <dgm:t>
        <a:bodyPr/>
        <a:lstStyle/>
        <a:p>
          <a:endParaRPr lang="es-PE"/>
        </a:p>
      </dgm:t>
    </dgm:pt>
    <dgm:pt modelId="{D7BB7A90-4044-441D-94EB-1293A12A4077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da lugar la realización de las estrategias de marketing y se controla si satisfacen los resultados esperados</a:t>
          </a:r>
          <a:endParaRPr lang="es-PE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FF5171-B130-4333-8029-E314368D88FF}" type="parTrans" cxnId="{D67EC850-D758-4BD8-AFC3-319F613C1B4C}">
      <dgm:prSet/>
      <dgm:spPr/>
      <dgm:t>
        <a:bodyPr/>
        <a:lstStyle/>
        <a:p>
          <a:endParaRPr lang="es-PE"/>
        </a:p>
      </dgm:t>
    </dgm:pt>
    <dgm:pt modelId="{EAF2092E-2633-4F00-A8E4-1B87C76E0204}" type="sibTrans" cxnId="{D67EC850-D758-4BD8-AFC3-319F613C1B4C}">
      <dgm:prSet/>
      <dgm:spPr/>
      <dgm:t>
        <a:bodyPr/>
        <a:lstStyle/>
        <a:p>
          <a:endParaRPr lang="es-PE"/>
        </a:p>
      </dgm:t>
    </dgm:pt>
    <dgm:pt modelId="{A24B0921-3854-4FE5-BEB5-D4E9AAA75B70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RESUMEN EJECUTIVO  </a:t>
          </a:r>
          <a:endParaRPr lang="es-PE" sz="16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00D0E0-A0CC-430B-947E-FB736DB99F6A}" type="parTrans" cxnId="{08D8A5BB-1C15-427F-8CF3-933D1936851B}">
      <dgm:prSet/>
      <dgm:spPr/>
      <dgm:t>
        <a:bodyPr/>
        <a:lstStyle/>
        <a:p>
          <a:endParaRPr lang="es-PE"/>
        </a:p>
      </dgm:t>
    </dgm:pt>
    <dgm:pt modelId="{DD977056-9A09-40FE-B452-4321B93B9827}" type="sibTrans" cxnId="{08D8A5BB-1C15-427F-8CF3-933D1936851B}">
      <dgm:prSet/>
      <dgm:spPr/>
      <dgm:t>
        <a:bodyPr/>
        <a:lstStyle/>
        <a:p>
          <a:endParaRPr lang="es-PE"/>
        </a:p>
      </dgm:t>
    </dgm:pt>
    <dgm:pt modelId="{D5ABFD70-8B28-44F4-9942-A238443445AA}">
      <dgm:prSet phldrT="[Texto]" custT="1"/>
      <dgm:spPr/>
      <dgm:t>
        <a:bodyPr/>
        <a:lstStyle/>
        <a:p>
          <a:r>
            <a:rPr lang="es-ES" sz="1400" b="1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 un documento escrito en el que se recogen todos los elementos, estrategias, estudios, objetivos, etc. Fundamentales para delimitar y dar forma a esa hoja que nos ayudará a organizarnos para llegar a nuestra meta</a:t>
          </a:r>
          <a:r>
            <a:rPr lang="es-ES" sz="1200" b="0" i="0" dirty="0" smtClean="0"/>
            <a:t>.</a:t>
          </a:r>
          <a:endParaRPr lang="es-PE" sz="1200" dirty="0"/>
        </a:p>
      </dgm:t>
    </dgm:pt>
    <dgm:pt modelId="{347542AB-E7E9-4F84-8D2E-C0FA668514EF}" type="parTrans" cxnId="{A1151FDC-BB74-4487-9DE7-4788105A14CF}">
      <dgm:prSet/>
      <dgm:spPr/>
      <dgm:t>
        <a:bodyPr/>
        <a:lstStyle/>
        <a:p>
          <a:endParaRPr lang="es-PE"/>
        </a:p>
      </dgm:t>
    </dgm:pt>
    <dgm:pt modelId="{E14CC16B-9903-4086-ADCD-3D6D48A6A417}" type="sibTrans" cxnId="{A1151FDC-BB74-4487-9DE7-4788105A14CF}">
      <dgm:prSet/>
      <dgm:spPr/>
      <dgm:t>
        <a:bodyPr/>
        <a:lstStyle/>
        <a:p>
          <a:endParaRPr lang="es-PE"/>
        </a:p>
      </dgm:t>
    </dgm:pt>
    <dgm:pt modelId="{9A42D750-2A78-4594-B189-BBF4B44A6862}" type="pres">
      <dgm:prSet presAssocID="{4DE454C2-3D30-4274-B653-037DAD1657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291FC8B3-1452-45C3-BE75-7BD93B629ADD}" type="pres">
      <dgm:prSet presAssocID="{D5ABFD70-8B28-44F4-9942-A238443445AA}" presName="boxAndChildren" presStyleCnt="0"/>
      <dgm:spPr/>
    </dgm:pt>
    <dgm:pt modelId="{6774B508-3575-4999-BAFA-F1034F9082F7}" type="pres">
      <dgm:prSet presAssocID="{D5ABFD70-8B28-44F4-9942-A238443445AA}" presName="parentTextBox" presStyleLbl="node1" presStyleIdx="0" presStyleCnt="5" custLinFactNeighborY="-10733"/>
      <dgm:spPr/>
      <dgm:t>
        <a:bodyPr/>
        <a:lstStyle/>
        <a:p>
          <a:endParaRPr lang="es-PE"/>
        </a:p>
      </dgm:t>
    </dgm:pt>
    <dgm:pt modelId="{12683467-7C7E-43C3-87EA-ADC9C31BA13D}" type="pres">
      <dgm:prSet presAssocID="{DD977056-9A09-40FE-B452-4321B93B9827}" presName="sp" presStyleCnt="0"/>
      <dgm:spPr/>
    </dgm:pt>
    <dgm:pt modelId="{6B48C13C-64CC-46A3-81FE-CCCF6E0D2660}" type="pres">
      <dgm:prSet presAssocID="{A24B0921-3854-4FE5-BEB5-D4E9AAA75B70}" presName="arrowAndChildren" presStyleCnt="0"/>
      <dgm:spPr/>
    </dgm:pt>
    <dgm:pt modelId="{B526C900-5BE9-4535-B126-C99DD086573D}" type="pres">
      <dgm:prSet presAssocID="{A24B0921-3854-4FE5-BEB5-D4E9AAA75B70}" presName="parentTextArrow" presStyleLbl="node1" presStyleIdx="1" presStyleCnt="5"/>
      <dgm:spPr/>
      <dgm:t>
        <a:bodyPr/>
        <a:lstStyle/>
        <a:p>
          <a:endParaRPr lang="es-PE"/>
        </a:p>
      </dgm:t>
    </dgm:pt>
    <dgm:pt modelId="{4DDAD4D6-15D5-40A2-A9E0-4DE73304764D}" type="pres">
      <dgm:prSet presAssocID="{8FB27AB9-D9D8-4544-989F-4400F05FC0C7}" presName="sp" presStyleCnt="0"/>
      <dgm:spPr/>
    </dgm:pt>
    <dgm:pt modelId="{5C72DDAC-1AF0-4A56-875E-443950408820}" type="pres">
      <dgm:prSet presAssocID="{BE8EE984-AECE-41CC-A6A5-75F66CA0EA46}" presName="arrowAndChildren" presStyleCnt="0"/>
      <dgm:spPr/>
    </dgm:pt>
    <dgm:pt modelId="{6620B2A0-4E50-4F41-AE5B-043C126F0B18}" type="pres">
      <dgm:prSet presAssocID="{BE8EE984-AECE-41CC-A6A5-75F66CA0EA46}" presName="parentTextArrow" presStyleLbl="node1" presStyleIdx="1" presStyleCnt="5"/>
      <dgm:spPr/>
      <dgm:t>
        <a:bodyPr/>
        <a:lstStyle/>
        <a:p>
          <a:endParaRPr lang="es-PE"/>
        </a:p>
      </dgm:t>
    </dgm:pt>
    <dgm:pt modelId="{5E67FEAD-FFFF-4365-BEE8-EE3D79A788BC}" type="pres">
      <dgm:prSet presAssocID="{BE8EE984-AECE-41CC-A6A5-75F66CA0EA46}" presName="arrow" presStyleLbl="node1" presStyleIdx="2" presStyleCnt="5" custScaleY="138359"/>
      <dgm:spPr/>
      <dgm:t>
        <a:bodyPr/>
        <a:lstStyle/>
        <a:p>
          <a:endParaRPr lang="es-PE"/>
        </a:p>
      </dgm:t>
    </dgm:pt>
    <dgm:pt modelId="{DC3583F0-3C56-4953-9E36-8F6074762064}" type="pres">
      <dgm:prSet presAssocID="{BE8EE984-AECE-41CC-A6A5-75F66CA0EA46}" presName="descendantArrow" presStyleCnt="0"/>
      <dgm:spPr/>
    </dgm:pt>
    <dgm:pt modelId="{E649F7E0-0E58-4F5A-A84F-E8A75D15BBBE}" type="pres">
      <dgm:prSet presAssocID="{D7BB7A90-4044-441D-94EB-1293A12A4077}" presName="childTextArrow" presStyleLbl="fgAccFollowNode1" presStyleIdx="0" presStyleCnt="3" custScaleY="19313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2800151-197B-4832-872E-90504F7E7DC9}" type="pres">
      <dgm:prSet presAssocID="{0BC53C86-F6CD-4D22-A746-93073BF26F80}" presName="sp" presStyleCnt="0"/>
      <dgm:spPr/>
    </dgm:pt>
    <dgm:pt modelId="{B6AF4238-37E6-4A64-B7B6-6ABA225A2435}" type="pres">
      <dgm:prSet presAssocID="{907C1F1E-FB12-47E2-9A69-6F7CF7D1105F}" presName="arrowAndChildren" presStyleCnt="0"/>
      <dgm:spPr/>
    </dgm:pt>
    <dgm:pt modelId="{0D0AC169-9B0B-47D8-9523-5F2D3E5A83CD}" type="pres">
      <dgm:prSet presAssocID="{907C1F1E-FB12-47E2-9A69-6F7CF7D1105F}" presName="parentTextArrow" presStyleLbl="node1" presStyleIdx="2" presStyleCnt="5"/>
      <dgm:spPr/>
      <dgm:t>
        <a:bodyPr/>
        <a:lstStyle/>
        <a:p>
          <a:endParaRPr lang="es-PE"/>
        </a:p>
      </dgm:t>
    </dgm:pt>
    <dgm:pt modelId="{2538EF15-BB43-4C99-B086-25A61CC27FE5}" type="pres">
      <dgm:prSet presAssocID="{907C1F1E-FB12-47E2-9A69-6F7CF7D1105F}" presName="arrow" presStyleLbl="node1" presStyleIdx="3" presStyleCnt="5"/>
      <dgm:spPr/>
      <dgm:t>
        <a:bodyPr/>
        <a:lstStyle/>
        <a:p>
          <a:endParaRPr lang="es-PE"/>
        </a:p>
      </dgm:t>
    </dgm:pt>
    <dgm:pt modelId="{E8630405-C5E1-4B33-B1EA-0ECFC1E8E3EE}" type="pres">
      <dgm:prSet presAssocID="{907C1F1E-FB12-47E2-9A69-6F7CF7D1105F}" presName="descendantArrow" presStyleCnt="0"/>
      <dgm:spPr/>
    </dgm:pt>
    <dgm:pt modelId="{1E82672E-BC19-4933-9EEB-9AF166AE0224}" type="pres">
      <dgm:prSet presAssocID="{FB2868E1-C50F-4F60-B62F-B7A19F62DDF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7FF120-B1BA-42EC-B75C-D9E2C6F96A48}" type="pres">
      <dgm:prSet presAssocID="{3B16AB50-16A4-4EBC-95B7-B82CE4693B9A}" presName="sp" presStyleCnt="0"/>
      <dgm:spPr/>
    </dgm:pt>
    <dgm:pt modelId="{62E83EB8-3CC3-4D32-ADA4-5970FEEB741B}" type="pres">
      <dgm:prSet presAssocID="{9F677BBA-0751-4A2C-BB08-2F47491AB781}" presName="arrowAndChildren" presStyleCnt="0"/>
      <dgm:spPr/>
    </dgm:pt>
    <dgm:pt modelId="{42A03DA5-0643-4CAB-AFD5-5ADD878B530D}" type="pres">
      <dgm:prSet presAssocID="{9F677BBA-0751-4A2C-BB08-2F47491AB781}" presName="parentTextArrow" presStyleLbl="node1" presStyleIdx="3" presStyleCnt="5"/>
      <dgm:spPr/>
      <dgm:t>
        <a:bodyPr/>
        <a:lstStyle/>
        <a:p>
          <a:endParaRPr lang="es-PE"/>
        </a:p>
      </dgm:t>
    </dgm:pt>
    <dgm:pt modelId="{F2D403DA-65D0-4B27-A92E-B003CA4CF5B5}" type="pres">
      <dgm:prSet presAssocID="{9F677BBA-0751-4A2C-BB08-2F47491AB781}" presName="arrow" presStyleLbl="node1" presStyleIdx="4" presStyleCnt="5"/>
      <dgm:spPr/>
      <dgm:t>
        <a:bodyPr/>
        <a:lstStyle/>
        <a:p>
          <a:endParaRPr lang="es-PE"/>
        </a:p>
      </dgm:t>
    </dgm:pt>
    <dgm:pt modelId="{C96EF347-BEAE-41B0-AE66-A7E2C40546CE}" type="pres">
      <dgm:prSet presAssocID="{9F677BBA-0751-4A2C-BB08-2F47491AB781}" presName="descendantArrow" presStyleCnt="0"/>
      <dgm:spPr/>
    </dgm:pt>
    <dgm:pt modelId="{5F55131A-BF0E-466B-9611-39E66DA3A59B}" type="pres">
      <dgm:prSet presAssocID="{69229C27-BBF5-4EA5-937A-A1B9EC44AB98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89E2A6A-3D2E-4A34-B379-DC71CBEE91DF}" type="presOf" srcId="{D5ABFD70-8B28-44F4-9942-A238443445AA}" destId="{6774B508-3575-4999-BAFA-F1034F9082F7}" srcOrd="0" destOrd="0" presId="urn:microsoft.com/office/officeart/2005/8/layout/process4"/>
    <dgm:cxn modelId="{38326092-DD97-4996-AB93-6EAA05021363}" type="presOf" srcId="{69229C27-BBF5-4EA5-937A-A1B9EC44AB98}" destId="{5F55131A-BF0E-466B-9611-39E66DA3A59B}" srcOrd="0" destOrd="0" presId="urn:microsoft.com/office/officeart/2005/8/layout/process4"/>
    <dgm:cxn modelId="{27F5A119-45A9-4C3C-9294-E0328AC4BEED}" type="presOf" srcId="{BE8EE984-AECE-41CC-A6A5-75F66CA0EA46}" destId="{6620B2A0-4E50-4F41-AE5B-043C126F0B18}" srcOrd="0" destOrd="0" presId="urn:microsoft.com/office/officeart/2005/8/layout/process4"/>
    <dgm:cxn modelId="{5865CA2D-D0BB-4B16-B1D0-EA0E2EAC7A5E}" type="presOf" srcId="{907C1F1E-FB12-47E2-9A69-6F7CF7D1105F}" destId="{2538EF15-BB43-4C99-B086-25A61CC27FE5}" srcOrd="1" destOrd="0" presId="urn:microsoft.com/office/officeart/2005/8/layout/process4"/>
    <dgm:cxn modelId="{08D8A5BB-1C15-427F-8CF3-933D1936851B}" srcId="{4DE454C2-3D30-4274-B653-037DAD165711}" destId="{A24B0921-3854-4FE5-BEB5-D4E9AAA75B70}" srcOrd="3" destOrd="0" parTransId="{A300D0E0-A0CC-430B-947E-FB736DB99F6A}" sibTransId="{DD977056-9A09-40FE-B452-4321B93B9827}"/>
    <dgm:cxn modelId="{8CB303B2-827F-4516-8AA5-1F673722C76B}" srcId="{9F677BBA-0751-4A2C-BB08-2F47491AB781}" destId="{69229C27-BBF5-4EA5-937A-A1B9EC44AB98}" srcOrd="0" destOrd="0" parTransId="{11C5630E-1947-4A27-B8B4-919721FFB212}" sibTransId="{1FD33A4E-9952-48CA-A4DE-0C904DF9D271}"/>
    <dgm:cxn modelId="{40BE6346-0A2F-41C9-80FA-A58BAC276E10}" srcId="{4DE454C2-3D30-4274-B653-037DAD165711}" destId="{9F677BBA-0751-4A2C-BB08-2F47491AB781}" srcOrd="0" destOrd="0" parTransId="{51C1944F-53AE-4174-B1F2-1AF2F99975B8}" sibTransId="{3B16AB50-16A4-4EBC-95B7-B82CE4693B9A}"/>
    <dgm:cxn modelId="{A1151FDC-BB74-4487-9DE7-4788105A14CF}" srcId="{4DE454C2-3D30-4274-B653-037DAD165711}" destId="{D5ABFD70-8B28-44F4-9942-A238443445AA}" srcOrd="4" destOrd="0" parTransId="{347542AB-E7E9-4F84-8D2E-C0FA668514EF}" sibTransId="{E14CC16B-9903-4086-ADCD-3D6D48A6A417}"/>
    <dgm:cxn modelId="{DA5B7717-15F9-472A-95B4-7A7C17113D31}" type="presOf" srcId="{9F677BBA-0751-4A2C-BB08-2F47491AB781}" destId="{F2D403DA-65D0-4B27-A92E-B003CA4CF5B5}" srcOrd="1" destOrd="0" presId="urn:microsoft.com/office/officeart/2005/8/layout/process4"/>
    <dgm:cxn modelId="{AA0DFB88-DAB9-4163-B9E3-13DBAACA94A2}" type="presOf" srcId="{A24B0921-3854-4FE5-BEB5-D4E9AAA75B70}" destId="{B526C900-5BE9-4535-B126-C99DD086573D}" srcOrd="0" destOrd="0" presId="urn:microsoft.com/office/officeart/2005/8/layout/process4"/>
    <dgm:cxn modelId="{D67EC850-D758-4BD8-AFC3-319F613C1B4C}" srcId="{BE8EE984-AECE-41CC-A6A5-75F66CA0EA46}" destId="{D7BB7A90-4044-441D-94EB-1293A12A4077}" srcOrd="0" destOrd="0" parTransId="{8AFF5171-B130-4333-8029-E314368D88FF}" sibTransId="{EAF2092E-2633-4F00-A8E4-1B87C76E0204}"/>
    <dgm:cxn modelId="{C967A1A7-DDFD-4B4C-8003-A63F1FE014D1}" type="presOf" srcId="{BE8EE984-AECE-41CC-A6A5-75F66CA0EA46}" destId="{5E67FEAD-FFFF-4365-BEE8-EE3D79A788BC}" srcOrd="1" destOrd="0" presId="urn:microsoft.com/office/officeart/2005/8/layout/process4"/>
    <dgm:cxn modelId="{4272BFE0-37BA-43A5-B08F-C3EF69772953}" srcId="{4DE454C2-3D30-4274-B653-037DAD165711}" destId="{BE8EE984-AECE-41CC-A6A5-75F66CA0EA46}" srcOrd="2" destOrd="0" parTransId="{C2BA8B07-0D48-428D-862C-924A161B288D}" sibTransId="{8FB27AB9-D9D8-4544-989F-4400F05FC0C7}"/>
    <dgm:cxn modelId="{9200966C-5EB6-4B61-AB71-A3BC09773026}" srcId="{907C1F1E-FB12-47E2-9A69-6F7CF7D1105F}" destId="{FB2868E1-C50F-4F60-B62F-B7A19F62DDF3}" srcOrd="0" destOrd="0" parTransId="{5E3AD789-76A7-4D36-BE2B-C4DEE6C27987}" sibTransId="{F9A384AF-7B9E-490F-A7CE-3B891E3EA2E3}"/>
    <dgm:cxn modelId="{802F5CF2-1D9D-4E30-9705-8AEA003F0508}" type="presOf" srcId="{FB2868E1-C50F-4F60-B62F-B7A19F62DDF3}" destId="{1E82672E-BC19-4933-9EEB-9AF166AE0224}" srcOrd="0" destOrd="0" presId="urn:microsoft.com/office/officeart/2005/8/layout/process4"/>
    <dgm:cxn modelId="{94B594B9-2749-45AB-B64D-76F30FBEA9A4}" type="presOf" srcId="{D7BB7A90-4044-441D-94EB-1293A12A4077}" destId="{E649F7E0-0E58-4F5A-A84F-E8A75D15BBBE}" srcOrd="0" destOrd="0" presId="urn:microsoft.com/office/officeart/2005/8/layout/process4"/>
    <dgm:cxn modelId="{A0FC59FF-8B53-496F-917B-962F9BD1CF47}" type="presOf" srcId="{9F677BBA-0751-4A2C-BB08-2F47491AB781}" destId="{42A03DA5-0643-4CAB-AFD5-5ADD878B530D}" srcOrd="0" destOrd="0" presId="urn:microsoft.com/office/officeart/2005/8/layout/process4"/>
    <dgm:cxn modelId="{BB51BA90-5ECF-45B4-8C66-4D563A7395D7}" type="presOf" srcId="{4DE454C2-3D30-4274-B653-037DAD165711}" destId="{9A42D750-2A78-4594-B189-BBF4B44A6862}" srcOrd="0" destOrd="0" presId="urn:microsoft.com/office/officeart/2005/8/layout/process4"/>
    <dgm:cxn modelId="{D1B6013D-0D33-45B7-9C7E-1D1B34515E2D}" type="presOf" srcId="{907C1F1E-FB12-47E2-9A69-6F7CF7D1105F}" destId="{0D0AC169-9B0B-47D8-9523-5F2D3E5A83CD}" srcOrd="0" destOrd="0" presId="urn:microsoft.com/office/officeart/2005/8/layout/process4"/>
    <dgm:cxn modelId="{0F15B939-4081-4A96-87B9-D0C9E692A153}" srcId="{4DE454C2-3D30-4274-B653-037DAD165711}" destId="{907C1F1E-FB12-47E2-9A69-6F7CF7D1105F}" srcOrd="1" destOrd="0" parTransId="{920E022C-B473-4B66-8A3D-701FA419F20B}" sibTransId="{0BC53C86-F6CD-4D22-A746-93073BF26F80}"/>
    <dgm:cxn modelId="{2C6AC048-0B9A-4592-A6A9-1DCAB782A048}" type="presParOf" srcId="{9A42D750-2A78-4594-B189-BBF4B44A6862}" destId="{291FC8B3-1452-45C3-BE75-7BD93B629ADD}" srcOrd="0" destOrd="0" presId="urn:microsoft.com/office/officeart/2005/8/layout/process4"/>
    <dgm:cxn modelId="{EE949463-D692-44B0-A9F4-695028DFFEA1}" type="presParOf" srcId="{291FC8B3-1452-45C3-BE75-7BD93B629ADD}" destId="{6774B508-3575-4999-BAFA-F1034F9082F7}" srcOrd="0" destOrd="0" presId="urn:microsoft.com/office/officeart/2005/8/layout/process4"/>
    <dgm:cxn modelId="{86277D86-7956-4489-8841-C19D3235BC98}" type="presParOf" srcId="{9A42D750-2A78-4594-B189-BBF4B44A6862}" destId="{12683467-7C7E-43C3-87EA-ADC9C31BA13D}" srcOrd="1" destOrd="0" presId="urn:microsoft.com/office/officeart/2005/8/layout/process4"/>
    <dgm:cxn modelId="{C180C31D-89C8-4683-9AC3-65CEE5706A7E}" type="presParOf" srcId="{9A42D750-2A78-4594-B189-BBF4B44A6862}" destId="{6B48C13C-64CC-46A3-81FE-CCCF6E0D2660}" srcOrd="2" destOrd="0" presId="urn:microsoft.com/office/officeart/2005/8/layout/process4"/>
    <dgm:cxn modelId="{22421656-5A20-4D13-9DA9-27CA3DA3EB60}" type="presParOf" srcId="{6B48C13C-64CC-46A3-81FE-CCCF6E0D2660}" destId="{B526C900-5BE9-4535-B126-C99DD086573D}" srcOrd="0" destOrd="0" presId="urn:microsoft.com/office/officeart/2005/8/layout/process4"/>
    <dgm:cxn modelId="{33AE9787-EA0F-4140-B185-E4470E022B34}" type="presParOf" srcId="{9A42D750-2A78-4594-B189-BBF4B44A6862}" destId="{4DDAD4D6-15D5-40A2-A9E0-4DE73304764D}" srcOrd="3" destOrd="0" presId="urn:microsoft.com/office/officeart/2005/8/layout/process4"/>
    <dgm:cxn modelId="{9489D619-25B7-4EAF-9034-2BDC9DED3DAB}" type="presParOf" srcId="{9A42D750-2A78-4594-B189-BBF4B44A6862}" destId="{5C72DDAC-1AF0-4A56-875E-443950408820}" srcOrd="4" destOrd="0" presId="urn:microsoft.com/office/officeart/2005/8/layout/process4"/>
    <dgm:cxn modelId="{03B17DD5-6DAB-4837-AB2F-6E0C75C439AD}" type="presParOf" srcId="{5C72DDAC-1AF0-4A56-875E-443950408820}" destId="{6620B2A0-4E50-4F41-AE5B-043C126F0B18}" srcOrd="0" destOrd="0" presId="urn:microsoft.com/office/officeart/2005/8/layout/process4"/>
    <dgm:cxn modelId="{9C4D7652-A2FF-45AA-B8F5-D126DA5FA121}" type="presParOf" srcId="{5C72DDAC-1AF0-4A56-875E-443950408820}" destId="{5E67FEAD-FFFF-4365-BEE8-EE3D79A788BC}" srcOrd="1" destOrd="0" presId="urn:microsoft.com/office/officeart/2005/8/layout/process4"/>
    <dgm:cxn modelId="{24AB3186-60C8-4292-9A74-CB68B58BCF2D}" type="presParOf" srcId="{5C72DDAC-1AF0-4A56-875E-443950408820}" destId="{DC3583F0-3C56-4953-9E36-8F6074762064}" srcOrd="2" destOrd="0" presId="urn:microsoft.com/office/officeart/2005/8/layout/process4"/>
    <dgm:cxn modelId="{FBBB76F8-DDFF-45F1-A54B-2E645D84E9DD}" type="presParOf" srcId="{DC3583F0-3C56-4953-9E36-8F6074762064}" destId="{E649F7E0-0E58-4F5A-A84F-E8A75D15BBBE}" srcOrd="0" destOrd="0" presId="urn:microsoft.com/office/officeart/2005/8/layout/process4"/>
    <dgm:cxn modelId="{FEEA540C-03E9-40AF-B694-9657400E1D3C}" type="presParOf" srcId="{9A42D750-2A78-4594-B189-BBF4B44A6862}" destId="{F2800151-197B-4832-872E-90504F7E7DC9}" srcOrd="5" destOrd="0" presId="urn:microsoft.com/office/officeart/2005/8/layout/process4"/>
    <dgm:cxn modelId="{F7BE801E-63AB-49CC-91B3-70B91AAFA20D}" type="presParOf" srcId="{9A42D750-2A78-4594-B189-BBF4B44A6862}" destId="{B6AF4238-37E6-4A64-B7B6-6ABA225A2435}" srcOrd="6" destOrd="0" presId="urn:microsoft.com/office/officeart/2005/8/layout/process4"/>
    <dgm:cxn modelId="{572CC91B-C57E-4A8B-9E02-FE8EDADDED1A}" type="presParOf" srcId="{B6AF4238-37E6-4A64-B7B6-6ABA225A2435}" destId="{0D0AC169-9B0B-47D8-9523-5F2D3E5A83CD}" srcOrd="0" destOrd="0" presId="urn:microsoft.com/office/officeart/2005/8/layout/process4"/>
    <dgm:cxn modelId="{3C7F4B54-8252-44A5-BF03-7C3001AA4F0A}" type="presParOf" srcId="{B6AF4238-37E6-4A64-B7B6-6ABA225A2435}" destId="{2538EF15-BB43-4C99-B086-25A61CC27FE5}" srcOrd="1" destOrd="0" presId="urn:microsoft.com/office/officeart/2005/8/layout/process4"/>
    <dgm:cxn modelId="{05670593-2A28-4371-A011-076F244096AB}" type="presParOf" srcId="{B6AF4238-37E6-4A64-B7B6-6ABA225A2435}" destId="{E8630405-C5E1-4B33-B1EA-0ECFC1E8E3EE}" srcOrd="2" destOrd="0" presId="urn:microsoft.com/office/officeart/2005/8/layout/process4"/>
    <dgm:cxn modelId="{1E51BD87-01BF-49BD-850F-33DB234DF211}" type="presParOf" srcId="{E8630405-C5E1-4B33-B1EA-0ECFC1E8E3EE}" destId="{1E82672E-BC19-4933-9EEB-9AF166AE0224}" srcOrd="0" destOrd="0" presId="urn:microsoft.com/office/officeart/2005/8/layout/process4"/>
    <dgm:cxn modelId="{482ACA3D-DAE7-465F-AAF8-F228278FAE8F}" type="presParOf" srcId="{9A42D750-2A78-4594-B189-BBF4B44A6862}" destId="{667FF120-B1BA-42EC-B75C-D9E2C6F96A48}" srcOrd="7" destOrd="0" presId="urn:microsoft.com/office/officeart/2005/8/layout/process4"/>
    <dgm:cxn modelId="{691FE0D1-58DF-4C32-8457-79EAB1C07B49}" type="presParOf" srcId="{9A42D750-2A78-4594-B189-BBF4B44A6862}" destId="{62E83EB8-3CC3-4D32-ADA4-5970FEEB741B}" srcOrd="8" destOrd="0" presId="urn:microsoft.com/office/officeart/2005/8/layout/process4"/>
    <dgm:cxn modelId="{E695EADF-5EF2-421C-9AE9-D1876BE3C443}" type="presParOf" srcId="{62E83EB8-3CC3-4D32-ADA4-5970FEEB741B}" destId="{42A03DA5-0643-4CAB-AFD5-5ADD878B530D}" srcOrd="0" destOrd="0" presId="urn:microsoft.com/office/officeart/2005/8/layout/process4"/>
    <dgm:cxn modelId="{C8629A7C-FD69-4C9C-A89F-9C77C72152FC}" type="presParOf" srcId="{62E83EB8-3CC3-4D32-ADA4-5970FEEB741B}" destId="{F2D403DA-65D0-4B27-A92E-B003CA4CF5B5}" srcOrd="1" destOrd="0" presId="urn:microsoft.com/office/officeart/2005/8/layout/process4"/>
    <dgm:cxn modelId="{F41A25F8-8F5B-4AF5-947D-A3B7AC7D9853}" type="presParOf" srcId="{62E83EB8-3CC3-4D32-ADA4-5970FEEB741B}" destId="{C96EF347-BEAE-41B0-AE66-A7E2C40546CE}" srcOrd="2" destOrd="0" presId="urn:microsoft.com/office/officeart/2005/8/layout/process4"/>
    <dgm:cxn modelId="{BEDC4A7E-FC77-4975-82C8-A0D8F42A7A49}" type="presParOf" srcId="{C96EF347-BEAE-41B0-AE66-A7E2C40546CE}" destId="{5F55131A-BF0E-466B-9611-39E66DA3A5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4B508-3575-4999-BAFA-F1034F9082F7}">
      <dsp:nvSpPr>
        <dsp:cNvPr id="0" name=""/>
        <dsp:cNvSpPr/>
      </dsp:nvSpPr>
      <dsp:spPr>
        <a:xfrm>
          <a:off x="0" y="3945421"/>
          <a:ext cx="8979436" cy="599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 un documento escrito en el que se recogen todos los elementos, estrategias, estudios, objetivos, etc. Fundamentales para delimitar y dar forma a esa hoja que nos ayudará a organizarnos para llegar a nuestra meta</a:t>
          </a:r>
          <a:r>
            <a:rPr lang="es-ES" sz="1200" b="0" i="0" kern="1200" dirty="0" smtClean="0"/>
            <a:t>.</a:t>
          </a:r>
          <a:endParaRPr lang="es-PE" sz="1200" kern="1200" dirty="0"/>
        </a:p>
      </dsp:txBody>
      <dsp:txXfrm>
        <a:off x="0" y="3945421"/>
        <a:ext cx="8979436" cy="599968"/>
      </dsp:txXfrm>
    </dsp:sp>
    <dsp:sp modelId="{B526C900-5BE9-4535-B126-C99DD086573D}">
      <dsp:nvSpPr>
        <dsp:cNvPr id="0" name=""/>
        <dsp:cNvSpPr/>
      </dsp:nvSpPr>
      <dsp:spPr>
        <a:xfrm rot="10800000">
          <a:off x="0" y="3096064"/>
          <a:ext cx="8979436" cy="922751"/>
        </a:xfrm>
        <a:prstGeom prst="upArrowCallou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RESUMEN EJECUTIVO  </a:t>
          </a:r>
          <a:endParaRPr lang="es-PE" sz="16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3096064"/>
        <a:ext cx="8979436" cy="599576"/>
      </dsp:txXfrm>
    </dsp:sp>
    <dsp:sp modelId="{5E67FEAD-FFFF-4365-BEE8-EE3D79A788BC}">
      <dsp:nvSpPr>
        <dsp:cNvPr id="0" name=""/>
        <dsp:cNvSpPr/>
      </dsp:nvSpPr>
      <dsp:spPr>
        <a:xfrm rot="10800000">
          <a:off x="0" y="1828355"/>
          <a:ext cx="8979436" cy="1276709"/>
        </a:xfrm>
        <a:prstGeom prst="upArrowCallou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APLICACIÓN  </a:t>
          </a:r>
          <a:endParaRPr lang="es-PE" sz="16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1828355"/>
        <a:ext cx="8979436" cy="448124"/>
      </dsp:txXfrm>
    </dsp:sp>
    <dsp:sp modelId="{E649F7E0-0E58-4F5A-A84F-E8A75D15BBBE}">
      <dsp:nvSpPr>
        <dsp:cNvPr id="0" name=""/>
        <dsp:cNvSpPr/>
      </dsp:nvSpPr>
      <dsp:spPr>
        <a:xfrm>
          <a:off x="0" y="2200739"/>
          <a:ext cx="8979436" cy="5328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da lugar la realización de las estrategias de marketing y se controla si satisfacen los resultados esperados</a:t>
          </a:r>
          <a:endParaRPr lang="es-PE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00739"/>
        <a:ext cx="8979436" cy="532864"/>
      </dsp:txXfrm>
    </dsp:sp>
    <dsp:sp modelId="{2538EF15-BB43-4C99-B086-25A61CC27FE5}">
      <dsp:nvSpPr>
        <dsp:cNvPr id="0" name=""/>
        <dsp:cNvSpPr/>
      </dsp:nvSpPr>
      <dsp:spPr>
        <a:xfrm rot="10800000">
          <a:off x="0" y="914603"/>
          <a:ext cx="8979436" cy="922751"/>
        </a:xfrm>
        <a:prstGeom prst="upArrowCallou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PLANEACIÓN</a:t>
          </a:r>
          <a:endParaRPr lang="es-PE" sz="16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914603"/>
        <a:ext cx="8979436" cy="323885"/>
      </dsp:txXfrm>
    </dsp:sp>
    <dsp:sp modelId="{1E82672E-BC19-4933-9EEB-9AF166AE0224}">
      <dsp:nvSpPr>
        <dsp:cNvPr id="0" name=""/>
        <dsp:cNvSpPr/>
      </dsp:nvSpPr>
      <dsp:spPr>
        <a:xfrm>
          <a:off x="0" y="1238489"/>
          <a:ext cx="8979436" cy="27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deciden las estrategias de marketing que harán que la compañía cumpla con sus objetivos y/o puntos claves </a:t>
          </a:r>
          <a:endParaRPr lang="es-PE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38489"/>
        <a:ext cx="8979436" cy="275902"/>
      </dsp:txXfrm>
    </dsp:sp>
    <dsp:sp modelId="{F2D403DA-65D0-4B27-A92E-B003CA4CF5B5}">
      <dsp:nvSpPr>
        <dsp:cNvPr id="0" name=""/>
        <dsp:cNvSpPr/>
      </dsp:nvSpPr>
      <dsp:spPr>
        <a:xfrm rot="10800000">
          <a:off x="0" y="852"/>
          <a:ext cx="8979436" cy="922751"/>
        </a:xfrm>
        <a:prstGeom prst="upArrowCallou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ANÁLISIS DEL MERCADO</a:t>
          </a:r>
          <a:endParaRPr lang="es-PE" sz="16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852"/>
        <a:ext cx="8979436" cy="323885"/>
      </dsp:txXfrm>
    </dsp:sp>
    <dsp:sp modelId="{5F55131A-BF0E-466B-9611-39E66DA3A59B}">
      <dsp:nvSpPr>
        <dsp:cNvPr id="0" name=""/>
        <dsp:cNvSpPr/>
      </dsp:nvSpPr>
      <dsp:spPr>
        <a:xfrm>
          <a:off x="0" y="324738"/>
          <a:ext cx="8979436" cy="27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Análisis FODA: Se estudia y analizan las fortalezas, oportunidades, debilidades y amenazas</a:t>
          </a:r>
          <a:endParaRPr lang="es-PE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4738"/>
        <a:ext cx="8979436" cy="275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2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05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86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028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771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4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200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92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74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9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95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66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045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6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00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40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E481-7E38-4E17-A99D-68FC9691483E}" type="datetimeFigureOut">
              <a:rPr lang="es-PE" smtClean="0"/>
              <a:t>26/08/2019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648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college.blogspot.com/2012/07/diseno-de-la-cartera-de-negocios.html" TargetMode="External"/><Relationship Id="rId2" Type="http://schemas.openxmlformats.org/officeDocument/2006/relationships/hyperlink" Target="https://gestion.pensemos.com/que-es-la-planeacion-estrategica-y-para-que-sirv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ezi.com/t1hy9ovtnq13/administracion-de-la-labor-de-marketing/" TargetMode="External"/><Relationship Id="rId5" Type="http://schemas.openxmlformats.org/officeDocument/2006/relationships/hyperlink" Target="https://www.crecenegocios.com/el-proceso-de-marketing/" TargetMode="External"/><Relationship Id="rId4" Type="http://schemas.openxmlformats.org/officeDocument/2006/relationships/hyperlink" Target="https://www.wikieconomia.net/diseno-de-la-cartera-de-negocios-marke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62BDE-7017-4D2E-9D32-7D6E70930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900" y="998509"/>
            <a:ext cx="5316099" cy="1302091"/>
          </a:xfrm>
        </p:spPr>
        <p:txBody>
          <a:bodyPr>
            <a:noAutofit/>
          </a:bodyPr>
          <a:lstStyle/>
          <a:p>
            <a:r>
              <a:rPr lang="es-PE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A02EE2A-B01E-4A84-8497-E4509C1B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2983" y="2300600"/>
            <a:ext cx="9808611" cy="2913608"/>
          </a:xfrm>
        </p:spPr>
        <p:txBody>
          <a:bodyPr>
            <a:normAutofit lnSpcReduction="10000"/>
          </a:bodyPr>
          <a:lstStyle/>
          <a:p>
            <a:r>
              <a:rPr lang="es-PE" sz="2000" dirty="0">
                <a:solidFill>
                  <a:srgbClr val="FF0000"/>
                </a:solidFill>
              </a:rPr>
              <a:t>SEMANA </a:t>
            </a:r>
            <a:r>
              <a:rPr lang="es-PE" sz="2000" dirty="0" smtClean="0">
                <a:solidFill>
                  <a:srgbClr val="FF0000"/>
                </a:solidFill>
              </a:rPr>
              <a:t>2</a:t>
            </a:r>
            <a:endParaRPr lang="es-PE" sz="2000" dirty="0">
              <a:solidFill>
                <a:srgbClr val="FF0000"/>
              </a:solidFill>
            </a:endParaRPr>
          </a:p>
          <a:p>
            <a:r>
              <a:rPr lang="es-MX" sz="2000" b="1" dirty="0"/>
              <a:t>Planeación Estratégica y el Proceso de </a:t>
            </a:r>
            <a:r>
              <a:rPr lang="es-MX" sz="2000" b="1" dirty="0" smtClean="0"/>
              <a:t>Marketing</a:t>
            </a:r>
            <a:r>
              <a:rPr lang="es-PE" sz="2000" dirty="0" smtClean="0"/>
              <a:t> </a:t>
            </a:r>
            <a:endParaRPr lang="es-PE" sz="2000" dirty="0" smtClean="0"/>
          </a:p>
          <a:p>
            <a:r>
              <a:rPr lang="es-ES" sz="2000" dirty="0" smtClean="0"/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err="1"/>
              <a:t>Quesada</a:t>
            </a:r>
            <a:r>
              <a:rPr lang="pt-BR" sz="2000" dirty="0"/>
              <a:t> </a:t>
            </a:r>
            <a:r>
              <a:rPr lang="pt-BR" sz="2000" dirty="0" err="1"/>
              <a:t>Azuña</a:t>
            </a:r>
            <a:r>
              <a:rPr lang="pt-BR" sz="2000" dirty="0"/>
              <a:t>, </a:t>
            </a:r>
            <a:r>
              <a:rPr lang="pt-BR" sz="2000" dirty="0" err="1"/>
              <a:t>Alvaro</a:t>
            </a:r>
            <a:r>
              <a:rPr lang="pt-BR" sz="2000" dirty="0"/>
              <a:t> </a:t>
            </a:r>
            <a:r>
              <a:rPr lang="pt-BR" sz="2000" dirty="0" smtClean="0"/>
              <a:t>Miguel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/>
              <a:t>Garcia </a:t>
            </a:r>
            <a:r>
              <a:rPr lang="pt-BR" sz="2000" dirty="0"/>
              <a:t>Palomino, Reyner </a:t>
            </a:r>
            <a:r>
              <a:rPr lang="pt-BR" sz="2000" dirty="0" smtClean="0"/>
              <a:t>Aldair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err="1" smtClean="0"/>
              <a:t>Mateo</a:t>
            </a:r>
            <a:r>
              <a:rPr lang="pt-BR" sz="2000" dirty="0" smtClean="0"/>
              <a:t> </a:t>
            </a:r>
            <a:r>
              <a:rPr lang="pt-BR" sz="2000" dirty="0"/>
              <a:t>Carrasco, Jose </a:t>
            </a:r>
            <a:r>
              <a:rPr lang="pt-BR" sz="2000" dirty="0" smtClean="0"/>
              <a:t>Francisco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/>
              <a:t>Rivas </a:t>
            </a:r>
            <a:r>
              <a:rPr lang="pt-BR" sz="2000" dirty="0"/>
              <a:t>Sandoval, </a:t>
            </a:r>
            <a:r>
              <a:rPr lang="pt-BR" sz="2000" dirty="0" err="1"/>
              <a:t>Roberson</a:t>
            </a:r>
            <a:endParaRPr lang="es-ES" sz="2000" dirty="0" smtClean="0"/>
          </a:p>
          <a:p>
            <a:endParaRPr lang="es-PE" sz="40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722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40C0E1-8107-49C7-B33C-BCC780B3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266" y="556991"/>
            <a:ext cx="8911687" cy="808169"/>
          </a:xfrm>
        </p:spPr>
        <p:txBody>
          <a:bodyPr>
            <a:normAutofit/>
          </a:bodyPr>
          <a:lstStyle/>
          <a:p>
            <a:r>
              <a:rPr lang="es-PE" dirty="0" smtClean="0"/>
              <a:t>¿Qué e</a:t>
            </a:r>
            <a:r>
              <a:rPr lang="es-PE" dirty="0"/>
              <a:t>s</a:t>
            </a:r>
            <a:r>
              <a:rPr lang="es-PE" dirty="0" smtClean="0"/>
              <a:t> la Planeación </a:t>
            </a:r>
            <a:r>
              <a:rPr lang="es-PE" dirty="0"/>
              <a:t>E</a:t>
            </a:r>
            <a:r>
              <a:rPr lang="es-PE" dirty="0" smtClean="0"/>
              <a:t>stratégica?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BCC3C59-8E00-4C81-81C0-D9A108629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504" y="1464707"/>
            <a:ext cx="10817696" cy="2205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Roncancio (2018) define a la Planeación Estratégica como: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“Una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 fundamental para la toma de decisiones al interior de cualquier organización. Así, la Planeación Estratégica es un ejercicio de formulación y establecimiento de objetivos y, especialmente, de los planes de acción que conducirán a alcanzar estos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objetivos.”</a:t>
            </a:r>
          </a:p>
          <a:p>
            <a:pPr marL="0" indent="0">
              <a:buNone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13" y="3823284"/>
            <a:ext cx="10102426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4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F2F9B3-757F-498C-8727-24EAD7C8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251" y="618476"/>
            <a:ext cx="8911687" cy="720927"/>
          </a:xfrm>
        </p:spPr>
        <p:txBody>
          <a:bodyPr/>
          <a:lstStyle/>
          <a:p>
            <a:pPr lvl="0"/>
            <a:r>
              <a:rPr lang="es-MX" dirty="0"/>
              <a:t>Diseño de la Cartera de Negocios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1305089" y="1893815"/>
            <a:ext cx="50699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parte de la Planeación Estratégica, se debe diseñar la cartera de negocios; es decir, el conjunto de negocios y productos que constituyen la empresa. Las empresas deben de identificar, analizar y planear en dónde se debe invertir más, poco o nada en base a su cartera de negocios actual para así conseguir el objetivo de un crecimiento rentable.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99" y="1777285"/>
            <a:ext cx="4766586" cy="40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3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4C901B-2DD2-4A3B-A48A-EC684E81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88" y="418048"/>
            <a:ext cx="8911687" cy="650899"/>
          </a:xfrm>
        </p:spPr>
        <p:txBody>
          <a:bodyPr>
            <a:normAutofit/>
          </a:bodyPr>
          <a:lstStyle/>
          <a:p>
            <a:pPr lvl="0"/>
            <a:r>
              <a:rPr lang="es-MX" dirty="0"/>
              <a:t>El Proceso del Marketing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1378038" y="1184857"/>
            <a:ext cx="1029022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 BÚSQUEDA DE OPORTUNIDADES DE NEGOCIOS:</a:t>
            </a:r>
          </a:p>
          <a:p>
            <a:r>
              <a:rPr lang="es-P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empezar se tiene que hacer un estudio y análisis de las oportunidades de negocio en el mercado actual, tales como necesidades, problemas, deseos, cambios y tendencias. </a:t>
            </a:r>
          </a:p>
          <a:p>
            <a:pPr marL="342900" indent="-342900">
              <a:buFont typeface="+mj-lt"/>
              <a:buAutoNum type="arabicParenR"/>
            </a:pPr>
            <a:endParaRPr lang="es-P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SEGMENTACIÓN Y SELECCIÓN DE MERCADOS: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divide a los mercados 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según ubicación, rango de edad, género, nivel socioeconómico, estilo de vida,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Y luego se eligen los mercados que resultan más rentables para invertir.</a:t>
            </a:r>
          </a:p>
          <a:p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 ANÁLISIS DEL MERCADO: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Seleccionado el mercado, se analiza y estudia para poder originar las estrategias de marketing. En este punto se tienen en cuenta dos elementos principales, los consumidores y competidores.</a:t>
            </a: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 FORMULACIÓN DE ESTRATEGIAS DE MARKETING: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base al análisis, público y competidores se crean las estrategias de marketing e incursionar en el mercado objetivo. Esto se crea para la mezcla de marketing: el producto, precio, plaza y promoción.</a:t>
            </a:r>
          </a:p>
          <a:p>
            <a:pPr marL="457200" indent="-457200">
              <a:buAutoNum type="arabicParenR"/>
            </a:pPr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 DISEÑO DE PLANES DE ACCIÓN: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crean los pasos para implementar y realizar las estrategias de marketing, se toma en cuenta las tareas a realizar, asignación de recursos, los responsables, programación de tareas y finalmente el presupuesto requerido.</a:t>
            </a: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 IMPLEMENTACIÓN DE ESTRATEGIAS DE MARKETING: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pone en práctica las estrategias previamente formuladas</a:t>
            </a:r>
          </a:p>
          <a:p>
            <a:pPr marL="457200" indent="-457200">
              <a:buAutoNum type="arabicParenR"/>
            </a:pPr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 CONTROL Y EVALUACIÓN: 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Finalmente, se controla que las estrategias de marketing se estén implementando correctamente y en base a los planes de acción anteriormente estudiados y se evalúa que estos estén cumpliendo con los resultados esperados.</a:t>
            </a:r>
          </a:p>
          <a:p>
            <a:pPr marL="914400" lvl="1" indent="-457200">
              <a:buAutoNum type="arabicParenR"/>
            </a:pPr>
            <a:endParaRPr lang="es-PE" sz="2000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683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DFB44E-D93F-4CE9-B2F9-B9966A7D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05" y="606339"/>
            <a:ext cx="9475631" cy="1151965"/>
          </a:xfrm>
        </p:spPr>
        <p:txBody>
          <a:bodyPr>
            <a:normAutofit/>
          </a:bodyPr>
          <a:lstStyle/>
          <a:p>
            <a:pPr lvl="0"/>
            <a:r>
              <a:rPr lang="es-MX" dirty="0"/>
              <a:t>Administración de la labor de marketing</a:t>
            </a:r>
            <a:endParaRPr lang="es-PE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40443252"/>
              </p:ext>
            </p:extLst>
          </p:nvPr>
        </p:nvGraphicFramePr>
        <p:xfrm>
          <a:off x="2032000" y="1571222"/>
          <a:ext cx="8979436" cy="4610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7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F85431-41BF-4877-8DA1-BC32A76E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01" y="264695"/>
            <a:ext cx="9755187" cy="1118937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BIBLIOGRAFÍA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BC3D5562-B352-44EF-BB07-26A7D90FEDA8}"/>
              </a:ext>
            </a:extLst>
          </p:cNvPr>
          <p:cNvSpPr txBox="1"/>
          <p:nvPr/>
        </p:nvSpPr>
        <p:spPr>
          <a:xfrm>
            <a:off x="1813549" y="1600200"/>
            <a:ext cx="920415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P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Roncancio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G.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2018). 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la Planeación Estratégica y para qué sirve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?. 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Recuperado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gestion.pensemos.com/que-es-la-planeacion-estrategica-y-para-que-sirve</a:t>
            </a: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LA CARTERA DE NEGOCIOS.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Markecollege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(2012). Recuperado de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markecollege.blogspot.com/2012/07/diseno-de-la-cartera-de-negocios.html</a:t>
            </a: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la cartera de negocios 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marketing.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wikieconomía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(2016). Recuperado de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https://www.wikieconomia.net/diseno-de-la-cartera-de-negocios-marketing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proceso de marketing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CreceNegocios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(2014). Recuperado de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https://www.crecenegocios.com/el-proceso-de-marketing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Villa A. (2016). </a:t>
            </a:r>
            <a:r>
              <a:rPr lang="es-P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ADMINISTRACION DE LA LABOR DE </a:t>
            </a:r>
            <a:r>
              <a:rPr lang="es-P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MARKETING. 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Recuperado de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https://prezi.com/t1hy9ovtnq13/administracion-de-la-labor-de-marketing/</a:t>
            </a:r>
            <a:endParaRPr lang="es-PE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P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3718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</TotalTime>
  <Words>605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Espiral</vt:lpstr>
      <vt:lpstr>MARKETING</vt:lpstr>
      <vt:lpstr>¿Qué es la Planeación Estratégica?</vt:lpstr>
      <vt:lpstr>Diseño de la Cartera de Negocios</vt:lpstr>
      <vt:lpstr>El Proceso del Marketing</vt:lpstr>
      <vt:lpstr>Administración de la labor de marketing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Milagros</dc:creator>
  <cp:lastModifiedBy>Reyner</cp:lastModifiedBy>
  <cp:revision>28</cp:revision>
  <dcterms:created xsi:type="dcterms:W3CDTF">2019-08-22T18:55:39Z</dcterms:created>
  <dcterms:modified xsi:type="dcterms:W3CDTF">2019-08-27T01:55:28Z</dcterms:modified>
</cp:coreProperties>
</file>