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FFB3"/>
    <a:srgbClr val="00FFFF"/>
    <a:srgbClr val="47FFFF"/>
    <a:srgbClr val="FF4747"/>
    <a:srgbClr val="FF7171"/>
    <a:srgbClr val="FFA54B"/>
    <a:srgbClr val="CC6600"/>
    <a:srgbClr val="FF3300"/>
    <a:srgbClr val="F5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5" autoAdjust="0"/>
    <p:restoredTop sz="94660"/>
  </p:normalViewPr>
  <p:slideViewPr>
    <p:cSldViewPr snapToGrid="0">
      <p:cViewPr>
        <p:scale>
          <a:sx n="64" d="100"/>
          <a:sy n="64" d="100"/>
        </p:scale>
        <p:origin x="59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5C698-53B7-4461-8D33-579E31933BD2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E837772D-73A2-4DE3-A73A-E4BADE5FE834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ES" sz="2400" dirty="0"/>
            <a:t>Conseguir un alojamiento web (un dominio)</a:t>
          </a:r>
          <a:endParaRPr lang="es-PE" sz="2400" dirty="0"/>
        </a:p>
      </dgm:t>
    </dgm:pt>
    <dgm:pt modelId="{17562FD6-DC2A-4FF1-9815-E10A51D90456}" type="parTrans" cxnId="{7A4D076B-0846-4DC1-9032-25B8D881850A}">
      <dgm:prSet/>
      <dgm:spPr/>
      <dgm:t>
        <a:bodyPr/>
        <a:lstStyle/>
        <a:p>
          <a:endParaRPr lang="es-PE"/>
        </a:p>
      </dgm:t>
    </dgm:pt>
    <dgm:pt modelId="{0BB9D1EF-EC62-407C-8CCA-28738FC5535F}" type="sibTrans" cxnId="{7A4D076B-0846-4DC1-9032-25B8D881850A}">
      <dgm:prSet/>
      <dgm:spPr/>
      <dgm:t>
        <a:bodyPr/>
        <a:lstStyle/>
        <a:p>
          <a:endParaRPr lang="es-PE"/>
        </a:p>
      </dgm:t>
    </dgm:pt>
    <dgm:pt modelId="{480E1878-7F0B-4BF6-AAFF-BF12EF16FC37}">
      <dgm:prSet phldrT="[Tex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ES" sz="2400" dirty="0"/>
            <a:t>Instalar una plataforma virtual (una tienda)</a:t>
          </a:r>
          <a:endParaRPr lang="es-PE" sz="2400" dirty="0"/>
        </a:p>
      </dgm:t>
    </dgm:pt>
    <dgm:pt modelId="{0223B6F5-B983-4AF3-BA1B-20EEBC80347C}" type="parTrans" cxnId="{76A5015D-038E-4EBF-879D-6E65C3E34846}">
      <dgm:prSet/>
      <dgm:spPr/>
      <dgm:t>
        <a:bodyPr/>
        <a:lstStyle/>
        <a:p>
          <a:endParaRPr lang="es-PE"/>
        </a:p>
      </dgm:t>
    </dgm:pt>
    <dgm:pt modelId="{7779361C-B245-4DC2-8BB2-96654214D12F}" type="sibTrans" cxnId="{76A5015D-038E-4EBF-879D-6E65C3E34846}">
      <dgm:prSet/>
      <dgm:spPr/>
      <dgm:t>
        <a:bodyPr/>
        <a:lstStyle/>
        <a:p>
          <a:endParaRPr lang="es-PE"/>
        </a:p>
      </dgm:t>
    </dgm:pt>
    <dgm:pt modelId="{3F351025-EE5B-4FB4-9E88-AD5022CF0822}">
      <dgm:prSet phldrT="[Texto]" custT="1"/>
      <dgm:spPr>
        <a:solidFill>
          <a:srgbClr val="FF4747"/>
        </a:solidFill>
      </dgm:spPr>
      <dgm:t>
        <a:bodyPr/>
        <a:lstStyle/>
        <a:p>
          <a:r>
            <a:rPr lang="es-ES" sz="2400" dirty="0"/>
            <a:t>“Cargar productos en la tienda”.</a:t>
          </a:r>
          <a:endParaRPr lang="es-PE" sz="2400" dirty="0"/>
        </a:p>
      </dgm:t>
    </dgm:pt>
    <dgm:pt modelId="{09367071-2A61-4817-BF18-50A7234B8808}" type="parTrans" cxnId="{D8633C5F-5752-4E55-9FCB-C2FFE0833C5A}">
      <dgm:prSet/>
      <dgm:spPr/>
      <dgm:t>
        <a:bodyPr/>
        <a:lstStyle/>
        <a:p>
          <a:endParaRPr lang="es-PE"/>
        </a:p>
      </dgm:t>
    </dgm:pt>
    <dgm:pt modelId="{1FB0945C-7E5D-4554-960F-B875ECBA11A0}" type="sibTrans" cxnId="{D8633C5F-5752-4E55-9FCB-C2FFE0833C5A}">
      <dgm:prSet/>
      <dgm:spPr/>
      <dgm:t>
        <a:bodyPr/>
        <a:lstStyle/>
        <a:p>
          <a:endParaRPr lang="es-PE"/>
        </a:p>
      </dgm:t>
    </dgm:pt>
    <dgm:pt modelId="{5AFA5EC8-7737-4E31-B999-62C01BDF939F}">
      <dgm:prSet phldrT="[Texto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ES" sz="2400" dirty="0"/>
            <a:t>Establecer medios de pago.</a:t>
          </a:r>
          <a:endParaRPr lang="es-PE" sz="2400" dirty="0"/>
        </a:p>
      </dgm:t>
    </dgm:pt>
    <dgm:pt modelId="{004F7DD9-405E-4F09-9B59-4303ACEB9606}" type="parTrans" cxnId="{7EE6F548-6D25-44A4-9E8A-047CB5B2D3C7}">
      <dgm:prSet/>
      <dgm:spPr/>
      <dgm:t>
        <a:bodyPr/>
        <a:lstStyle/>
        <a:p>
          <a:endParaRPr lang="es-PE"/>
        </a:p>
      </dgm:t>
    </dgm:pt>
    <dgm:pt modelId="{BEA6259F-F699-4279-A326-1C3B4DCCEB86}" type="sibTrans" cxnId="{7EE6F548-6D25-44A4-9E8A-047CB5B2D3C7}">
      <dgm:prSet/>
      <dgm:spPr/>
      <dgm:t>
        <a:bodyPr/>
        <a:lstStyle/>
        <a:p>
          <a:endParaRPr lang="es-PE"/>
        </a:p>
      </dgm:t>
    </dgm:pt>
    <dgm:pt modelId="{D994C576-F163-4D03-A285-BA1C89751F44}">
      <dgm:prSet phldrT="[Texto]" custT="1"/>
      <dgm:spPr>
        <a:solidFill>
          <a:srgbClr val="FFA54B"/>
        </a:solidFill>
      </dgm:spPr>
      <dgm:t>
        <a:bodyPr/>
        <a:lstStyle/>
        <a:p>
          <a:r>
            <a:rPr lang="es-ES" sz="2400" dirty="0"/>
            <a:t>Tener un servicio de distribución.</a:t>
          </a:r>
          <a:endParaRPr lang="es-PE" sz="2400" dirty="0"/>
        </a:p>
      </dgm:t>
    </dgm:pt>
    <dgm:pt modelId="{2824475A-5B5D-4998-97BE-E33DD56EDE0D}" type="parTrans" cxnId="{DC6BE24E-F853-4DC3-93E9-23F55674373B}">
      <dgm:prSet/>
      <dgm:spPr/>
      <dgm:t>
        <a:bodyPr/>
        <a:lstStyle/>
        <a:p>
          <a:endParaRPr lang="es-PE"/>
        </a:p>
      </dgm:t>
    </dgm:pt>
    <dgm:pt modelId="{8A41CCCE-B544-425A-B85A-BA9D2D83F862}" type="sibTrans" cxnId="{DC6BE24E-F853-4DC3-93E9-23F55674373B}">
      <dgm:prSet/>
      <dgm:spPr/>
      <dgm:t>
        <a:bodyPr/>
        <a:lstStyle/>
        <a:p>
          <a:endParaRPr lang="es-PE"/>
        </a:p>
      </dgm:t>
    </dgm:pt>
    <dgm:pt modelId="{9815A913-8E6C-462C-98A3-01691D8516C6}" type="pres">
      <dgm:prSet presAssocID="{95E5C698-53B7-4461-8D33-579E31933BD2}" presName="Name0" presStyleCnt="0">
        <dgm:presLayoutVars>
          <dgm:dir/>
          <dgm:resizeHandles val="exact"/>
        </dgm:presLayoutVars>
      </dgm:prSet>
      <dgm:spPr/>
    </dgm:pt>
    <dgm:pt modelId="{19A7106E-1A29-4098-94D6-C94218B703F9}" type="pres">
      <dgm:prSet presAssocID="{E837772D-73A2-4DE3-A73A-E4BADE5FE834}" presName="node" presStyleLbl="node1" presStyleIdx="0" presStyleCnt="5" custScaleX="116726" custScaleY="164188">
        <dgm:presLayoutVars>
          <dgm:bulletEnabled val="1"/>
        </dgm:presLayoutVars>
      </dgm:prSet>
      <dgm:spPr/>
    </dgm:pt>
    <dgm:pt modelId="{00CD96FF-B0F6-43C8-A446-D9866B528EED}" type="pres">
      <dgm:prSet presAssocID="{0BB9D1EF-EC62-407C-8CCA-28738FC5535F}" presName="sibTrans" presStyleLbl="sibTrans2D1" presStyleIdx="0" presStyleCnt="4"/>
      <dgm:spPr/>
    </dgm:pt>
    <dgm:pt modelId="{7378270B-4F79-41EF-B248-1622786F744B}" type="pres">
      <dgm:prSet presAssocID="{0BB9D1EF-EC62-407C-8CCA-28738FC5535F}" presName="connectorText" presStyleLbl="sibTrans2D1" presStyleIdx="0" presStyleCnt="4"/>
      <dgm:spPr/>
    </dgm:pt>
    <dgm:pt modelId="{0E6A4810-D8C1-4CB8-96F3-1B5D7A25DDE4}" type="pres">
      <dgm:prSet presAssocID="{480E1878-7F0B-4BF6-AAFF-BF12EF16FC37}" presName="node" presStyleLbl="node1" presStyleIdx="1" presStyleCnt="5" custScaleY="164188">
        <dgm:presLayoutVars>
          <dgm:bulletEnabled val="1"/>
        </dgm:presLayoutVars>
      </dgm:prSet>
      <dgm:spPr/>
    </dgm:pt>
    <dgm:pt modelId="{5AEBAFEE-4B63-4E6B-8202-CC435C284E74}" type="pres">
      <dgm:prSet presAssocID="{7779361C-B245-4DC2-8BB2-96654214D12F}" presName="sibTrans" presStyleLbl="sibTrans2D1" presStyleIdx="1" presStyleCnt="4"/>
      <dgm:spPr/>
    </dgm:pt>
    <dgm:pt modelId="{7270F00C-8324-4854-A14F-B271B6C6A672}" type="pres">
      <dgm:prSet presAssocID="{7779361C-B245-4DC2-8BB2-96654214D12F}" presName="connectorText" presStyleLbl="sibTrans2D1" presStyleIdx="1" presStyleCnt="4"/>
      <dgm:spPr/>
    </dgm:pt>
    <dgm:pt modelId="{13A370CD-2B34-46C9-A8BB-64CB906AD44A}" type="pres">
      <dgm:prSet presAssocID="{3F351025-EE5B-4FB4-9E88-AD5022CF0822}" presName="node" presStyleLbl="node1" presStyleIdx="2" presStyleCnt="5" custScaleY="164188">
        <dgm:presLayoutVars>
          <dgm:bulletEnabled val="1"/>
        </dgm:presLayoutVars>
      </dgm:prSet>
      <dgm:spPr/>
    </dgm:pt>
    <dgm:pt modelId="{D48318DB-480D-4153-B66A-75A13DCBC4C9}" type="pres">
      <dgm:prSet presAssocID="{1FB0945C-7E5D-4554-960F-B875ECBA11A0}" presName="sibTrans" presStyleLbl="sibTrans2D1" presStyleIdx="2" presStyleCnt="4"/>
      <dgm:spPr/>
    </dgm:pt>
    <dgm:pt modelId="{4A740D8B-E726-4327-A921-8DE449D9C983}" type="pres">
      <dgm:prSet presAssocID="{1FB0945C-7E5D-4554-960F-B875ECBA11A0}" presName="connectorText" presStyleLbl="sibTrans2D1" presStyleIdx="2" presStyleCnt="4"/>
      <dgm:spPr/>
    </dgm:pt>
    <dgm:pt modelId="{820A311B-F884-4A1B-8DAE-D60F8D823E93}" type="pres">
      <dgm:prSet presAssocID="{5AFA5EC8-7737-4E31-B999-62C01BDF939F}" presName="node" presStyleLbl="node1" presStyleIdx="3" presStyleCnt="5" custScaleY="164188">
        <dgm:presLayoutVars>
          <dgm:bulletEnabled val="1"/>
        </dgm:presLayoutVars>
      </dgm:prSet>
      <dgm:spPr/>
    </dgm:pt>
    <dgm:pt modelId="{47D8782F-6333-470B-AF6D-F251B351C338}" type="pres">
      <dgm:prSet presAssocID="{BEA6259F-F699-4279-A326-1C3B4DCCEB86}" presName="sibTrans" presStyleLbl="sibTrans2D1" presStyleIdx="3" presStyleCnt="4"/>
      <dgm:spPr/>
    </dgm:pt>
    <dgm:pt modelId="{8881127F-9E49-42D4-A981-402B1F9D126D}" type="pres">
      <dgm:prSet presAssocID="{BEA6259F-F699-4279-A326-1C3B4DCCEB86}" presName="connectorText" presStyleLbl="sibTrans2D1" presStyleIdx="3" presStyleCnt="4"/>
      <dgm:spPr/>
    </dgm:pt>
    <dgm:pt modelId="{05FC0EF1-00DE-4C11-B5F1-7DD367A47610}" type="pres">
      <dgm:prSet presAssocID="{D994C576-F163-4D03-A285-BA1C89751F44}" presName="node" presStyleLbl="node1" presStyleIdx="4" presStyleCnt="5" custScaleX="118210" custScaleY="164188">
        <dgm:presLayoutVars>
          <dgm:bulletEnabled val="1"/>
        </dgm:presLayoutVars>
      </dgm:prSet>
      <dgm:spPr/>
    </dgm:pt>
  </dgm:ptLst>
  <dgm:cxnLst>
    <dgm:cxn modelId="{D4B11403-4120-428F-A4C0-2523CDADB0D5}" type="presOf" srcId="{BEA6259F-F699-4279-A326-1C3B4DCCEB86}" destId="{8881127F-9E49-42D4-A981-402B1F9D126D}" srcOrd="1" destOrd="0" presId="urn:microsoft.com/office/officeart/2005/8/layout/process1"/>
    <dgm:cxn modelId="{5AB31228-186E-4D1C-B86F-B606DE5B0A81}" type="presOf" srcId="{0BB9D1EF-EC62-407C-8CCA-28738FC5535F}" destId="{00CD96FF-B0F6-43C8-A446-D9866B528EED}" srcOrd="0" destOrd="0" presId="urn:microsoft.com/office/officeart/2005/8/layout/process1"/>
    <dgm:cxn modelId="{FF29E528-C3F2-4D8F-ABFC-B9B612B9B6CA}" type="presOf" srcId="{1FB0945C-7E5D-4554-960F-B875ECBA11A0}" destId="{D48318DB-480D-4153-B66A-75A13DCBC4C9}" srcOrd="0" destOrd="0" presId="urn:microsoft.com/office/officeart/2005/8/layout/process1"/>
    <dgm:cxn modelId="{76A5015D-038E-4EBF-879D-6E65C3E34846}" srcId="{95E5C698-53B7-4461-8D33-579E31933BD2}" destId="{480E1878-7F0B-4BF6-AAFF-BF12EF16FC37}" srcOrd="1" destOrd="0" parTransId="{0223B6F5-B983-4AF3-BA1B-20EEBC80347C}" sibTransId="{7779361C-B245-4DC2-8BB2-96654214D12F}"/>
    <dgm:cxn modelId="{D8633C5F-5752-4E55-9FCB-C2FFE0833C5A}" srcId="{95E5C698-53B7-4461-8D33-579E31933BD2}" destId="{3F351025-EE5B-4FB4-9E88-AD5022CF0822}" srcOrd="2" destOrd="0" parTransId="{09367071-2A61-4817-BF18-50A7234B8808}" sibTransId="{1FB0945C-7E5D-4554-960F-B875ECBA11A0}"/>
    <dgm:cxn modelId="{FFF9D564-7AAA-4D47-A5B1-991BA19A2AC9}" type="presOf" srcId="{480E1878-7F0B-4BF6-AAFF-BF12EF16FC37}" destId="{0E6A4810-D8C1-4CB8-96F3-1B5D7A25DDE4}" srcOrd="0" destOrd="0" presId="urn:microsoft.com/office/officeart/2005/8/layout/process1"/>
    <dgm:cxn modelId="{7EE6F548-6D25-44A4-9E8A-047CB5B2D3C7}" srcId="{95E5C698-53B7-4461-8D33-579E31933BD2}" destId="{5AFA5EC8-7737-4E31-B999-62C01BDF939F}" srcOrd="3" destOrd="0" parTransId="{004F7DD9-405E-4F09-9B59-4303ACEB9606}" sibTransId="{BEA6259F-F699-4279-A326-1C3B4DCCEB86}"/>
    <dgm:cxn modelId="{7A4D076B-0846-4DC1-9032-25B8D881850A}" srcId="{95E5C698-53B7-4461-8D33-579E31933BD2}" destId="{E837772D-73A2-4DE3-A73A-E4BADE5FE834}" srcOrd="0" destOrd="0" parTransId="{17562FD6-DC2A-4FF1-9815-E10A51D90456}" sibTransId="{0BB9D1EF-EC62-407C-8CCA-28738FC5535F}"/>
    <dgm:cxn modelId="{F8E4436E-0916-49D7-A176-10FED948FEDA}" type="presOf" srcId="{3F351025-EE5B-4FB4-9E88-AD5022CF0822}" destId="{13A370CD-2B34-46C9-A8BB-64CB906AD44A}" srcOrd="0" destOrd="0" presId="urn:microsoft.com/office/officeart/2005/8/layout/process1"/>
    <dgm:cxn modelId="{DC6BE24E-F853-4DC3-93E9-23F55674373B}" srcId="{95E5C698-53B7-4461-8D33-579E31933BD2}" destId="{D994C576-F163-4D03-A285-BA1C89751F44}" srcOrd="4" destOrd="0" parTransId="{2824475A-5B5D-4998-97BE-E33DD56EDE0D}" sibTransId="{8A41CCCE-B544-425A-B85A-BA9D2D83F862}"/>
    <dgm:cxn modelId="{9BDE805A-1CFF-4D03-BA72-A35B492E775F}" type="presOf" srcId="{D994C576-F163-4D03-A285-BA1C89751F44}" destId="{05FC0EF1-00DE-4C11-B5F1-7DD367A47610}" srcOrd="0" destOrd="0" presId="urn:microsoft.com/office/officeart/2005/8/layout/process1"/>
    <dgm:cxn modelId="{A8EF5B95-7414-4E13-967C-7FB6AF374374}" type="presOf" srcId="{1FB0945C-7E5D-4554-960F-B875ECBA11A0}" destId="{4A740D8B-E726-4327-A921-8DE449D9C983}" srcOrd="1" destOrd="0" presId="urn:microsoft.com/office/officeart/2005/8/layout/process1"/>
    <dgm:cxn modelId="{7560D599-C01E-4047-B542-68585D045BAD}" type="presOf" srcId="{7779361C-B245-4DC2-8BB2-96654214D12F}" destId="{7270F00C-8324-4854-A14F-B271B6C6A672}" srcOrd="1" destOrd="0" presId="urn:microsoft.com/office/officeart/2005/8/layout/process1"/>
    <dgm:cxn modelId="{5E2C2C9B-5543-473B-BDDC-8E7F7810870C}" type="presOf" srcId="{5AFA5EC8-7737-4E31-B999-62C01BDF939F}" destId="{820A311B-F884-4A1B-8DAE-D60F8D823E93}" srcOrd="0" destOrd="0" presId="urn:microsoft.com/office/officeart/2005/8/layout/process1"/>
    <dgm:cxn modelId="{0851FEB8-C29D-4CD1-98E0-20E22987651C}" type="presOf" srcId="{95E5C698-53B7-4461-8D33-579E31933BD2}" destId="{9815A913-8E6C-462C-98A3-01691D8516C6}" srcOrd="0" destOrd="0" presId="urn:microsoft.com/office/officeart/2005/8/layout/process1"/>
    <dgm:cxn modelId="{E94C1AD4-EE51-4F22-AB48-D040959FC04A}" type="presOf" srcId="{BEA6259F-F699-4279-A326-1C3B4DCCEB86}" destId="{47D8782F-6333-470B-AF6D-F251B351C338}" srcOrd="0" destOrd="0" presId="urn:microsoft.com/office/officeart/2005/8/layout/process1"/>
    <dgm:cxn modelId="{307853D9-A545-446F-A570-762502533D01}" type="presOf" srcId="{7779361C-B245-4DC2-8BB2-96654214D12F}" destId="{5AEBAFEE-4B63-4E6B-8202-CC435C284E74}" srcOrd="0" destOrd="0" presId="urn:microsoft.com/office/officeart/2005/8/layout/process1"/>
    <dgm:cxn modelId="{55D12FE2-D184-4B10-BF03-9F8C0BB26423}" type="presOf" srcId="{0BB9D1EF-EC62-407C-8CCA-28738FC5535F}" destId="{7378270B-4F79-41EF-B248-1622786F744B}" srcOrd="1" destOrd="0" presId="urn:microsoft.com/office/officeart/2005/8/layout/process1"/>
    <dgm:cxn modelId="{E854B6E5-FCBD-4B7B-BB39-C4BDB5844D01}" type="presOf" srcId="{E837772D-73A2-4DE3-A73A-E4BADE5FE834}" destId="{19A7106E-1A29-4098-94D6-C94218B703F9}" srcOrd="0" destOrd="0" presId="urn:microsoft.com/office/officeart/2005/8/layout/process1"/>
    <dgm:cxn modelId="{3FADEA12-271E-4F96-AF98-A5E3DB43EA2B}" type="presParOf" srcId="{9815A913-8E6C-462C-98A3-01691D8516C6}" destId="{19A7106E-1A29-4098-94D6-C94218B703F9}" srcOrd="0" destOrd="0" presId="urn:microsoft.com/office/officeart/2005/8/layout/process1"/>
    <dgm:cxn modelId="{21356289-DA92-46C8-97C5-F81B3C471BE2}" type="presParOf" srcId="{9815A913-8E6C-462C-98A3-01691D8516C6}" destId="{00CD96FF-B0F6-43C8-A446-D9866B528EED}" srcOrd="1" destOrd="0" presId="urn:microsoft.com/office/officeart/2005/8/layout/process1"/>
    <dgm:cxn modelId="{757289C0-B684-444D-B8EA-7EAA71466067}" type="presParOf" srcId="{00CD96FF-B0F6-43C8-A446-D9866B528EED}" destId="{7378270B-4F79-41EF-B248-1622786F744B}" srcOrd="0" destOrd="0" presId="urn:microsoft.com/office/officeart/2005/8/layout/process1"/>
    <dgm:cxn modelId="{C06A4169-20CC-4C53-912E-1ED9A2F63D06}" type="presParOf" srcId="{9815A913-8E6C-462C-98A3-01691D8516C6}" destId="{0E6A4810-D8C1-4CB8-96F3-1B5D7A25DDE4}" srcOrd="2" destOrd="0" presId="urn:microsoft.com/office/officeart/2005/8/layout/process1"/>
    <dgm:cxn modelId="{ED40FE2A-E864-4443-AFD4-5EFD4FCF31F9}" type="presParOf" srcId="{9815A913-8E6C-462C-98A3-01691D8516C6}" destId="{5AEBAFEE-4B63-4E6B-8202-CC435C284E74}" srcOrd="3" destOrd="0" presId="urn:microsoft.com/office/officeart/2005/8/layout/process1"/>
    <dgm:cxn modelId="{95588DEE-AD68-43B4-97C1-F6E4734A0018}" type="presParOf" srcId="{5AEBAFEE-4B63-4E6B-8202-CC435C284E74}" destId="{7270F00C-8324-4854-A14F-B271B6C6A672}" srcOrd="0" destOrd="0" presId="urn:microsoft.com/office/officeart/2005/8/layout/process1"/>
    <dgm:cxn modelId="{262E7262-5DBE-422D-ABC6-DF6C98556D9F}" type="presParOf" srcId="{9815A913-8E6C-462C-98A3-01691D8516C6}" destId="{13A370CD-2B34-46C9-A8BB-64CB906AD44A}" srcOrd="4" destOrd="0" presId="urn:microsoft.com/office/officeart/2005/8/layout/process1"/>
    <dgm:cxn modelId="{DC15E825-7E95-4A7C-ACDF-1DA39B2926A3}" type="presParOf" srcId="{9815A913-8E6C-462C-98A3-01691D8516C6}" destId="{D48318DB-480D-4153-B66A-75A13DCBC4C9}" srcOrd="5" destOrd="0" presId="urn:microsoft.com/office/officeart/2005/8/layout/process1"/>
    <dgm:cxn modelId="{53037923-C970-4272-A998-5C592755629B}" type="presParOf" srcId="{D48318DB-480D-4153-B66A-75A13DCBC4C9}" destId="{4A740D8B-E726-4327-A921-8DE449D9C983}" srcOrd="0" destOrd="0" presId="urn:microsoft.com/office/officeart/2005/8/layout/process1"/>
    <dgm:cxn modelId="{D11FB29F-59C5-4F98-90D4-0D5DC3E30469}" type="presParOf" srcId="{9815A913-8E6C-462C-98A3-01691D8516C6}" destId="{820A311B-F884-4A1B-8DAE-D60F8D823E93}" srcOrd="6" destOrd="0" presId="urn:microsoft.com/office/officeart/2005/8/layout/process1"/>
    <dgm:cxn modelId="{AB5AC272-5759-4FA7-926B-0DC3F53DCBC6}" type="presParOf" srcId="{9815A913-8E6C-462C-98A3-01691D8516C6}" destId="{47D8782F-6333-470B-AF6D-F251B351C338}" srcOrd="7" destOrd="0" presId="urn:microsoft.com/office/officeart/2005/8/layout/process1"/>
    <dgm:cxn modelId="{9A4FC6A0-2CC6-4F84-A005-0F7CDD078226}" type="presParOf" srcId="{47D8782F-6333-470B-AF6D-F251B351C338}" destId="{8881127F-9E49-42D4-A981-402B1F9D126D}" srcOrd="0" destOrd="0" presId="urn:microsoft.com/office/officeart/2005/8/layout/process1"/>
    <dgm:cxn modelId="{5AE35088-E33A-4612-94E4-2FA427E27751}" type="presParOf" srcId="{9815A913-8E6C-462C-98A3-01691D8516C6}" destId="{05FC0EF1-00DE-4C11-B5F1-7DD367A4761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7106E-1A29-4098-94D6-C94218B703F9}">
      <dsp:nvSpPr>
        <dsp:cNvPr id="0" name=""/>
        <dsp:cNvSpPr/>
      </dsp:nvSpPr>
      <dsp:spPr>
        <a:xfrm>
          <a:off x="9622" y="0"/>
          <a:ext cx="1936907" cy="2353317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Conseguir un alojamiento web (un dominio)</a:t>
          </a:r>
          <a:endParaRPr lang="es-PE" sz="2400" kern="1200" dirty="0"/>
        </a:p>
      </dsp:txBody>
      <dsp:txXfrm>
        <a:off x="66352" y="56730"/>
        <a:ext cx="1823447" cy="2239857"/>
      </dsp:txXfrm>
    </dsp:sp>
    <dsp:sp modelId="{00CD96FF-B0F6-43C8-A446-D9866B528EED}">
      <dsp:nvSpPr>
        <dsp:cNvPr id="0" name=""/>
        <dsp:cNvSpPr/>
      </dsp:nvSpPr>
      <dsp:spPr>
        <a:xfrm>
          <a:off x="2112466" y="970897"/>
          <a:ext cx="351784" cy="41152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700" kern="1200"/>
        </a:p>
      </dsp:txBody>
      <dsp:txXfrm>
        <a:off x="2112466" y="1053201"/>
        <a:ext cx="246249" cy="246913"/>
      </dsp:txXfrm>
    </dsp:sp>
    <dsp:sp modelId="{0E6A4810-D8C1-4CB8-96F3-1B5D7A25DDE4}">
      <dsp:nvSpPr>
        <dsp:cNvPr id="0" name=""/>
        <dsp:cNvSpPr/>
      </dsp:nvSpPr>
      <dsp:spPr>
        <a:xfrm>
          <a:off x="2610275" y="0"/>
          <a:ext cx="1659362" cy="235331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Instalar una plataforma virtual (una tienda)</a:t>
          </a:r>
          <a:endParaRPr lang="es-PE" sz="2400" kern="1200" dirty="0"/>
        </a:p>
      </dsp:txBody>
      <dsp:txXfrm>
        <a:off x="2658876" y="48601"/>
        <a:ext cx="1562160" cy="2256115"/>
      </dsp:txXfrm>
    </dsp:sp>
    <dsp:sp modelId="{5AEBAFEE-4B63-4E6B-8202-CC435C284E74}">
      <dsp:nvSpPr>
        <dsp:cNvPr id="0" name=""/>
        <dsp:cNvSpPr/>
      </dsp:nvSpPr>
      <dsp:spPr>
        <a:xfrm>
          <a:off x="4435574" y="970897"/>
          <a:ext cx="351784" cy="41152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700" kern="1200"/>
        </a:p>
      </dsp:txBody>
      <dsp:txXfrm>
        <a:off x="4435574" y="1053201"/>
        <a:ext cx="246249" cy="246913"/>
      </dsp:txXfrm>
    </dsp:sp>
    <dsp:sp modelId="{13A370CD-2B34-46C9-A8BB-64CB906AD44A}">
      <dsp:nvSpPr>
        <dsp:cNvPr id="0" name=""/>
        <dsp:cNvSpPr/>
      </dsp:nvSpPr>
      <dsp:spPr>
        <a:xfrm>
          <a:off x="4933383" y="0"/>
          <a:ext cx="1659362" cy="2353317"/>
        </a:xfrm>
        <a:prstGeom prst="roundRect">
          <a:avLst>
            <a:gd name="adj" fmla="val 10000"/>
          </a:avLst>
        </a:prstGeom>
        <a:solidFill>
          <a:srgbClr val="FF4747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“Cargar productos en la tienda”.</a:t>
          </a:r>
          <a:endParaRPr lang="es-PE" sz="2400" kern="1200" dirty="0"/>
        </a:p>
      </dsp:txBody>
      <dsp:txXfrm>
        <a:off x="4981984" y="48601"/>
        <a:ext cx="1562160" cy="2256115"/>
      </dsp:txXfrm>
    </dsp:sp>
    <dsp:sp modelId="{D48318DB-480D-4153-B66A-75A13DCBC4C9}">
      <dsp:nvSpPr>
        <dsp:cNvPr id="0" name=""/>
        <dsp:cNvSpPr/>
      </dsp:nvSpPr>
      <dsp:spPr>
        <a:xfrm>
          <a:off x="6758682" y="970897"/>
          <a:ext cx="351784" cy="41152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700" kern="1200"/>
        </a:p>
      </dsp:txBody>
      <dsp:txXfrm>
        <a:off x="6758682" y="1053201"/>
        <a:ext cx="246249" cy="246913"/>
      </dsp:txXfrm>
    </dsp:sp>
    <dsp:sp modelId="{820A311B-F884-4A1B-8DAE-D60F8D823E93}">
      <dsp:nvSpPr>
        <dsp:cNvPr id="0" name=""/>
        <dsp:cNvSpPr/>
      </dsp:nvSpPr>
      <dsp:spPr>
        <a:xfrm>
          <a:off x="7256491" y="0"/>
          <a:ext cx="1659362" cy="235331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Establecer medios de pago.</a:t>
          </a:r>
          <a:endParaRPr lang="es-PE" sz="2400" kern="1200" dirty="0"/>
        </a:p>
      </dsp:txBody>
      <dsp:txXfrm>
        <a:off x="7305092" y="48601"/>
        <a:ext cx="1562160" cy="2256115"/>
      </dsp:txXfrm>
    </dsp:sp>
    <dsp:sp modelId="{47D8782F-6333-470B-AF6D-F251B351C338}">
      <dsp:nvSpPr>
        <dsp:cNvPr id="0" name=""/>
        <dsp:cNvSpPr/>
      </dsp:nvSpPr>
      <dsp:spPr>
        <a:xfrm>
          <a:off x="9081790" y="970897"/>
          <a:ext cx="351784" cy="41152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700" kern="1200"/>
        </a:p>
      </dsp:txBody>
      <dsp:txXfrm>
        <a:off x="9081790" y="1053201"/>
        <a:ext cx="246249" cy="246913"/>
      </dsp:txXfrm>
    </dsp:sp>
    <dsp:sp modelId="{05FC0EF1-00DE-4C11-B5F1-7DD367A47610}">
      <dsp:nvSpPr>
        <dsp:cNvPr id="0" name=""/>
        <dsp:cNvSpPr/>
      </dsp:nvSpPr>
      <dsp:spPr>
        <a:xfrm>
          <a:off x="9579599" y="0"/>
          <a:ext cx="1961532" cy="2353317"/>
        </a:xfrm>
        <a:prstGeom prst="roundRect">
          <a:avLst>
            <a:gd name="adj" fmla="val 10000"/>
          </a:avLst>
        </a:prstGeom>
        <a:solidFill>
          <a:srgbClr val="FFA54B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Tener un servicio de distribución.</a:t>
          </a:r>
          <a:endParaRPr lang="es-PE" sz="2400" kern="1200" dirty="0"/>
        </a:p>
      </dsp:txBody>
      <dsp:txXfrm>
        <a:off x="9637050" y="57451"/>
        <a:ext cx="1846630" cy="223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2AB61-D6ED-49BD-B127-ACB2928A8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E94998-5090-4BD6-82C6-B9E608F83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14FBC0-E871-4D93-8063-F6FC49E6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6A4A-68F9-45B6-A283-D5D3BBE9EC56}" type="datetimeFigureOut">
              <a:rPr lang="es-PE" smtClean="0"/>
              <a:t>1/09/2019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221BE-C84F-4A53-ABCF-B4A28C70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6D1BFF-E8D4-4374-BE04-EB8842E8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06AD-A4CE-42E2-B056-F73656C95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90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3CF60-AB7E-4537-81CE-D022FAA4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E0A0B2-B7F2-4BB3-BFD3-7BD9C701E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B94E1-E645-4635-A4AE-F46DA512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6A4A-68F9-45B6-A283-D5D3BBE9EC56}" type="datetimeFigureOut">
              <a:rPr lang="es-PE" smtClean="0"/>
              <a:t>1/09/2019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E1B94-4B8A-4013-9343-93AD7CFE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E66D2-73AE-488B-ABB4-649D24AA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06AD-A4CE-42E2-B056-F73656C95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852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952C4-EF29-4BA1-866B-CDCB59A88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76806D-6CD8-4E1C-8A89-3CFC03162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D5A34F-2B66-459D-AC2E-27FED3A9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6A4A-68F9-45B6-A283-D5D3BBE9EC56}" type="datetimeFigureOut">
              <a:rPr lang="es-PE" smtClean="0"/>
              <a:t>1/09/2019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2718D7-0A58-4C5F-86EB-3A0B411C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CEE64F-EE71-448A-9F21-37C78631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06AD-A4CE-42E2-B056-F73656C95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66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A4570-53A9-4328-BC13-0A211816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047F1-5552-4879-99CE-AABB4E98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F159FA-4666-4E6E-82A9-E860920A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6A4A-68F9-45B6-A283-D5D3BBE9EC56}" type="datetimeFigureOut">
              <a:rPr lang="es-PE" smtClean="0"/>
              <a:t>1/09/2019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2BDD5-AA3C-485C-956F-6847678F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4C7E47-D5DC-45E8-81D6-9D6BF5D9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06AD-A4CE-42E2-B056-F73656C95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9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94561-E89D-4296-9086-AA950056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1AD798-38D3-4A8A-AE95-784A81E1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3B0D8C-BF8E-4E3B-B8E5-81D0F9A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6A4A-68F9-45B6-A283-D5D3BBE9EC56}" type="datetimeFigureOut">
              <a:rPr lang="es-PE" smtClean="0"/>
              <a:t>1/09/2019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1ED938-A1BC-419C-83CA-2F36EE43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5F0F07-52F7-4DF4-A91B-D79E1428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06AD-A4CE-42E2-B056-F73656C95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69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C8B4C-1B53-40C1-8EC5-3B75CE1A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2E0EA-6F6B-4EC0-B364-B29AEF721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1FA575-42C9-4FEB-A0A3-96B23CE0E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8E8AAD-9BF6-4818-8F06-7844F5E2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6A4A-68F9-45B6-A283-D5D3BBE9EC56}" type="datetimeFigureOut">
              <a:rPr lang="es-PE" smtClean="0"/>
              <a:t>1/09/2019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07BD70-01CC-42A0-8051-D61126E9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34ED32-DFA8-4DCC-9D02-8CA4F88D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06AD-A4CE-42E2-B056-F73656C95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53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322DB-03D6-40CF-BE6A-EDDC5205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D82225-413C-4957-B336-841F264C9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E9EDE4-FC22-4C54-81BD-71E66C1C3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0C8259-1465-4C99-8DCE-835EDB907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E57116-48FE-4801-8ACE-2BB4D5753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33310C-92C2-4391-A0F4-63338540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6A4A-68F9-45B6-A283-D5D3BBE9EC56}" type="datetimeFigureOut">
              <a:rPr lang="es-PE" smtClean="0"/>
              <a:t>1/09/2019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D2944B-C737-4478-A5C4-9953EF48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0F7115-B056-48C6-89F8-A9C5EDD5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06AD-A4CE-42E2-B056-F73656C95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919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146F6-2E52-4441-BDC0-946C21AC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8E2FBA-09ED-4845-95EE-0CB805DB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6A4A-68F9-45B6-A283-D5D3BBE9EC56}" type="datetimeFigureOut">
              <a:rPr lang="es-PE" smtClean="0"/>
              <a:t>1/09/2019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403AA9-B5CA-42D6-B4A3-ABE87329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697B5F-E668-495B-A648-67DBD892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06AD-A4CE-42E2-B056-F73656C95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45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BBBA7F-D48E-4819-9762-0356EE80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6A4A-68F9-45B6-A283-D5D3BBE9EC56}" type="datetimeFigureOut">
              <a:rPr lang="es-PE" smtClean="0"/>
              <a:t>1/09/2019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51EB38-536D-4035-911C-892FF65E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F777A6-36EB-4CB1-BFB8-4159D75C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06AD-A4CE-42E2-B056-F73656C95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516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32EF3-92FD-46C7-A052-43077F67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56DA8-6167-4038-AA72-A1A4CDC43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C7C213-188C-4514-A775-FDAC56D1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3DDBED-82D4-4F69-9829-53F2986A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6A4A-68F9-45B6-A283-D5D3BBE9EC56}" type="datetimeFigureOut">
              <a:rPr lang="es-PE" smtClean="0"/>
              <a:t>1/09/2019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39CA5E-3118-44E3-8CCF-E087790C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EF4DA0-C131-407C-868E-A73D0408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06AD-A4CE-42E2-B056-F73656C95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02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6290A-01BF-45EE-9BE8-340362DD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B1A313-DC9B-4756-88A9-1F725B4E4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5E72D6-3211-4330-868C-0E31C00FC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8340B9-0EE0-4AE5-BFC7-27007518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6A4A-68F9-45B6-A283-D5D3BBE9EC56}" type="datetimeFigureOut">
              <a:rPr lang="es-PE" smtClean="0"/>
              <a:t>1/09/2019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EE6276-33FA-46D8-A6BD-0F1456A2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560D4-A28B-4778-9B8E-0DC8BF84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B06AD-A4CE-42E2-B056-F73656C95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546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7BC29B-95C6-4B32-B831-A5B205D4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C59EA-4775-4665-9DAC-5D80E4EC4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988DD-3500-4A25-904D-ECF18B551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6A4A-68F9-45B6-A283-D5D3BBE9EC56}" type="datetimeFigureOut">
              <a:rPr lang="es-PE" smtClean="0"/>
              <a:t>1/09/2019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028DAB-BE61-40EC-9346-E36B2BF0C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6F639-D877-476C-A652-9879089B7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06AD-A4CE-42E2-B056-F73656C95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77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5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0F3E93B-37AC-42C9-93C1-EEC6E56AF690}"/>
              </a:ext>
            </a:extLst>
          </p:cNvPr>
          <p:cNvSpPr/>
          <p:nvPr/>
        </p:nvSpPr>
        <p:spPr>
          <a:xfrm>
            <a:off x="1851013" y="898251"/>
            <a:ext cx="7756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Temas de la semana 3.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936D9E9-8DE6-469D-B2A9-6A18650DD33D}"/>
              </a:ext>
            </a:extLst>
          </p:cNvPr>
          <p:cNvSpPr/>
          <p:nvPr/>
        </p:nvSpPr>
        <p:spPr>
          <a:xfrm>
            <a:off x="1673320" y="6229890"/>
            <a:ext cx="8845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 importante: Los enlaces de las imágenes usadas están en el final de esta presentación.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CD1A9CF-73C2-4825-B371-E93A8CCCB680}"/>
              </a:ext>
            </a:extLst>
          </p:cNvPr>
          <p:cNvSpPr/>
          <p:nvPr/>
        </p:nvSpPr>
        <p:spPr>
          <a:xfrm>
            <a:off x="1851013" y="2317058"/>
            <a:ext cx="75417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Integrantes.</a:t>
            </a:r>
          </a:p>
          <a:p>
            <a:pPr algn="ctr"/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García Palomino, Reyner Aldair.</a:t>
            </a:r>
          </a:p>
          <a:p>
            <a:pPr algn="ctr"/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Mateo Carrasco, José Francisco.</a:t>
            </a:r>
          </a:p>
          <a:p>
            <a:pPr algn="ctr"/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Quesada Azaña, Alvaro Miguel.</a:t>
            </a:r>
          </a:p>
          <a:p>
            <a:pPr algn="ctr"/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Rivas Sandoval, Roberson.</a:t>
            </a:r>
          </a:p>
          <a:p>
            <a:pPr algn="ctr"/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Vásquez Sáenz, Nataly Grace.</a:t>
            </a:r>
          </a:p>
        </p:txBody>
      </p:sp>
    </p:spTree>
    <p:extLst>
      <p:ext uri="{BB962C8B-B14F-4D97-AF65-F5344CB8AC3E}">
        <p14:creationId xmlns:p14="http://schemas.microsoft.com/office/powerpoint/2010/main" val="185861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29FF05D-2AB4-418A-97C8-90C2769B2C71}"/>
              </a:ext>
            </a:extLst>
          </p:cNvPr>
          <p:cNvSpPr/>
          <p:nvPr/>
        </p:nvSpPr>
        <p:spPr>
          <a:xfrm>
            <a:off x="729860" y="1472692"/>
            <a:ext cx="48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/>
              <a:t>https://www.arteroconsultores.com/noticias/cuales-son-las-ventajas-digitalizacion-documental/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4B0BC57-1EC6-4F7A-AC10-8235796C0C4A}"/>
              </a:ext>
            </a:extLst>
          </p:cNvPr>
          <p:cNvSpPr/>
          <p:nvPr/>
        </p:nvSpPr>
        <p:spPr>
          <a:xfrm>
            <a:off x="6416342" y="1350486"/>
            <a:ext cx="48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/>
              <a:t>https://www.milenio.com/negocios/conectividad-wi-fi-es-desaprovechada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F982167-4464-4DFC-9B8E-8460E2662766}"/>
              </a:ext>
            </a:extLst>
          </p:cNvPr>
          <p:cNvSpPr/>
          <p:nvPr/>
        </p:nvSpPr>
        <p:spPr>
          <a:xfrm>
            <a:off x="749845" y="3472913"/>
            <a:ext cx="48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/>
              <a:t>https://tecnomagazine.net/2015/08/19/3-tiendas-online-seguras-para-comprar-en-internet/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B5F8697-49CE-4D20-B6B0-6D1B75A3530E}"/>
              </a:ext>
            </a:extLst>
          </p:cNvPr>
          <p:cNvSpPr/>
          <p:nvPr/>
        </p:nvSpPr>
        <p:spPr>
          <a:xfrm>
            <a:off x="6436327" y="1873706"/>
            <a:ext cx="408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/>
              <a:t>https://www.bbc.com/mundo/noticias-48477358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109713-2052-4C8A-8CD7-7EC58BE910BB}"/>
              </a:ext>
            </a:extLst>
          </p:cNvPr>
          <p:cNvSpPr/>
          <p:nvPr/>
        </p:nvSpPr>
        <p:spPr>
          <a:xfrm>
            <a:off x="729860" y="3931611"/>
            <a:ext cx="3787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/>
              <a:t>https://es.semrush.com/blog/claves-servicio-atencion-cliente/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EF38932-69B8-4A09-82E8-A20E56788530}"/>
              </a:ext>
            </a:extLst>
          </p:cNvPr>
          <p:cNvSpPr/>
          <p:nvPr/>
        </p:nvSpPr>
        <p:spPr>
          <a:xfrm>
            <a:off x="729860" y="5094384"/>
            <a:ext cx="48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/>
              <a:t>https://ia-latam.com/2018/12/26/como-mejorar-tu-atencion-al-cliente-con-inteligencia-artificial/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9829F1A-EACF-4B27-8C57-C5EF3D5BBF2D}"/>
              </a:ext>
            </a:extLst>
          </p:cNvPr>
          <p:cNvSpPr/>
          <p:nvPr/>
        </p:nvSpPr>
        <p:spPr>
          <a:xfrm>
            <a:off x="729860" y="5603277"/>
            <a:ext cx="48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/>
              <a:t>http://www.unidiversidad.com.ar/que-sabemos-los-argentinos-de-la-seguridad-en-internet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3B290E7-342D-4C86-B0CA-1415A650E192}"/>
              </a:ext>
            </a:extLst>
          </p:cNvPr>
          <p:cNvSpPr/>
          <p:nvPr/>
        </p:nvSpPr>
        <p:spPr>
          <a:xfrm>
            <a:off x="729860" y="6081527"/>
            <a:ext cx="48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/>
              <a:t>https://genuinocloud.com/blog/que-es-un-dominio-de-primer-nivel/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39BF240-FB6A-4B95-9D50-00522063E1BC}"/>
              </a:ext>
            </a:extLst>
          </p:cNvPr>
          <p:cNvSpPr/>
          <p:nvPr/>
        </p:nvSpPr>
        <p:spPr>
          <a:xfrm>
            <a:off x="6416342" y="971327"/>
            <a:ext cx="3737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/>
              <a:t>https://introbay.com/es/servicios/intro-shop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443BD96-F185-4748-A72B-A44A579F77A7}"/>
              </a:ext>
            </a:extLst>
          </p:cNvPr>
          <p:cNvSpPr/>
          <p:nvPr/>
        </p:nvSpPr>
        <p:spPr>
          <a:xfrm>
            <a:off x="729860" y="4375144"/>
            <a:ext cx="4866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/>
              <a:t>http://www.alertadigital.com/2017/12/05/la-gran-variedad-de-productos-en-internet-y-como-cambian-la-vida-de-miles-de-personas/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FAF7261-A6DF-4065-8D9F-9FC8D9FED827}"/>
              </a:ext>
            </a:extLst>
          </p:cNvPr>
          <p:cNvSpPr/>
          <p:nvPr/>
        </p:nvSpPr>
        <p:spPr>
          <a:xfrm>
            <a:off x="729860" y="2843566"/>
            <a:ext cx="4866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/>
              <a:t>https://www.humanlevel.com/articulos/comercio-electronico/medios-de-pago-de-un-comercio-electronico.html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06C5B68-23A9-461C-AC8F-6686BAB90A1A}"/>
              </a:ext>
            </a:extLst>
          </p:cNvPr>
          <p:cNvSpPr/>
          <p:nvPr/>
        </p:nvSpPr>
        <p:spPr>
          <a:xfrm>
            <a:off x="729860" y="972524"/>
            <a:ext cx="48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/>
              <a:t>https://www.flaticon.es/icono-premium/camion-de-reparto_955560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9FE60B4-EF43-4986-BA3A-88B4D162D746}"/>
              </a:ext>
            </a:extLst>
          </p:cNvPr>
          <p:cNvSpPr/>
          <p:nvPr/>
        </p:nvSpPr>
        <p:spPr>
          <a:xfrm>
            <a:off x="749845" y="2378062"/>
            <a:ext cx="48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/>
              <a:t>http://www.descubretuweb.com/servicios/sem-publicidad-buscadores/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50CA0F8-0D68-4A58-9AA7-0747F0CC6CFF}"/>
              </a:ext>
            </a:extLst>
          </p:cNvPr>
          <p:cNvSpPr/>
          <p:nvPr/>
        </p:nvSpPr>
        <p:spPr>
          <a:xfrm>
            <a:off x="729860" y="1927890"/>
            <a:ext cx="48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dirty="0"/>
              <a:t>https://as.com/meristation/2016/07/25/betech/1469453565_010452.html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85F17B-FDC1-4DC4-8AF4-3743B5B4D8C5}"/>
              </a:ext>
            </a:extLst>
          </p:cNvPr>
          <p:cNvSpPr txBox="1"/>
          <p:nvPr/>
        </p:nvSpPr>
        <p:spPr>
          <a:xfrm>
            <a:off x="551324" y="326322"/>
            <a:ext cx="896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Enlaces de imágenes usadas.</a:t>
            </a:r>
          </a:p>
        </p:txBody>
      </p:sp>
    </p:spTree>
    <p:extLst>
      <p:ext uri="{BB962C8B-B14F-4D97-AF65-F5344CB8AC3E}">
        <p14:creationId xmlns:p14="http://schemas.microsoft.com/office/powerpoint/2010/main" val="106921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BAD1F3-7C9A-40CD-95B4-24A8E0B9BB9D}"/>
              </a:ext>
            </a:extLst>
          </p:cNvPr>
          <p:cNvSpPr txBox="1"/>
          <p:nvPr/>
        </p:nvSpPr>
        <p:spPr>
          <a:xfrm>
            <a:off x="346635" y="129496"/>
            <a:ext cx="896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“Principales fuerzas que moldean la era del internet”.</a:t>
            </a:r>
            <a:endParaRPr lang="es-P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C3F937-7A19-4497-9806-1D279594FB4A}"/>
              </a:ext>
            </a:extLst>
          </p:cNvPr>
          <p:cNvSpPr txBox="1"/>
          <p:nvPr/>
        </p:nvSpPr>
        <p:spPr>
          <a:xfrm>
            <a:off x="462628" y="1398971"/>
            <a:ext cx="199969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Digitalización.</a:t>
            </a:r>
            <a:endParaRPr lang="es-P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D8A5C8-2F89-48C5-8C2D-73BEC9AE994C}"/>
              </a:ext>
            </a:extLst>
          </p:cNvPr>
          <p:cNvSpPr txBox="1"/>
          <p:nvPr/>
        </p:nvSpPr>
        <p:spPr>
          <a:xfrm>
            <a:off x="462627" y="2309372"/>
            <a:ext cx="199969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Conectividad.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6C770E-1801-4445-A901-9E6E8EBE7B1F}"/>
              </a:ext>
            </a:extLst>
          </p:cNvPr>
          <p:cNvSpPr txBox="1"/>
          <p:nvPr/>
        </p:nvSpPr>
        <p:spPr>
          <a:xfrm>
            <a:off x="462626" y="3164783"/>
            <a:ext cx="1999700" cy="707886"/>
          </a:xfrm>
          <a:prstGeom prst="rect">
            <a:avLst/>
          </a:prstGeom>
          <a:solidFill>
            <a:srgbClr val="FF474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Crecimiento de internet.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EEA6CC-FE9C-4E35-B3B5-413A7A1018DC}"/>
              </a:ext>
            </a:extLst>
          </p:cNvPr>
          <p:cNvSpPr txBox="1"/>
          <p:nvPr/>
        </p:nvSpPr>
        <p:spPr>
          <a:xfrm>
            <a:off x="459340" y="4180177"/>
            <a:ext cx="2002986" cy="707886"/>
          </a:xfrm>
          <a:prstGeom prst="rect">
            <a:avLst/>
          </a:prstGeom>
          <a:solidFill>
            <a:srgbClr val="F5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Nuevos tipos de intermediarios.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9F3F9D-6F7A-4BD6-8FCD-2CE02883DBC8}"/>
              </a:ext>
            </a:extLst>
          </p:cNvPr>
          <p:cNvSpPr txBox="1"/>
          <p:nvPr/>
        </p:nvSpPr>
        <p:spPr>
          <a:xfrm>
            <a:off x="479792" y="5238371"/>
            <a:ext cx="198253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Personalización.</a:t>
            </a:r>
          </a:p>
        </p:txBody>
      </p:sp>
      <p:pic>
        <p:nvPicPr>
          <p:cNvPr id="1026" name="Picture 2" descr="Resultado de imagen para DigitalizaciÃ³n.">
            <a:extLst>
              <a:ext uri="{FF2B5EF4-FFF2-40B4-BE49-F238E27FC236}">
                <a16:creationId xmlns:a16="http://schemas.microsoft.com/office/drawing/2014/main" id="{9617FCF6-9F23-43E2-ADC7-4781B547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66984" y="651935"/>
            <a:ext cx="1921867" cy="139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onectividad.">
            <a:extLst>
              <a:ext uri="{FF2B5EF4-FFF2-40B4-BE49-F238E27FC236}">
                <a16:creationId xmlns:a16="http://schemas.microsoft.com/office/drawing/2014/main" id="{F0939F8B-B79B-4919-A429-90114C55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176" y="2020899"/>
            <a:ext cx="1551482" cy="9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Crecimiento de Internet.">
            <a:extLst>
              <a:ext uri="{FF2B5EF4-FFF2-40B4-BE49-F238E27FC236}">
                <a16:creationId xmlns:a16="http://schemas.microsoft.com/office/drawing/2014/main" id="{8ED6FB0F-F944-4F36-A640-7F3B6E29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963" y="3026330"/>
            <a:ext cx="1664638" cy="116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&quot;Tiendas de Internet&quot;.">
            <a:extLst>
              <a:ext uri="{FF2B5EF4-FFF2-40B4-BE49-F238E27FC236}">
                <a16:creationId xmlns:a16="http://schemas.microsoft.com/office/drawing/2014/main" id="{6BA2617B-0077-4E2D-B0B2-7D45F1373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176" y="4416878"/>
            <a:ext cx="1740195" cy="102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PersonalizaciÃ³n.">
            <a:extLst>
              <a:ext uri="{FF2B5EF4-FFF2-40B4-BE49-F238E27FC236}">
                <a16:creationId xmlns:a16="http://schemas.microsoft.com/office/drawing/2014/main" id="{9E320839-D89B-404B-AEA7-C8AF5109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887" y="5438426"/>
            <a:ext cx="1426714" cy="133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BE82396C-7000-4695-8E5E-0F617BC0E9F7}"/>
              </a:ext>
            </a:extLst>
          </p:cNvPr>
          <p:cNvSpPr/>
          <p:nvPr/>
        </p:nvSpPr>
        <p:spPr>
          <a:xfrm>
            <a:off x="2772416" y="128379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 cómodo almacenar información en “medios digitales”.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D128B7E-F055-4594-B717-584130A10BF7}"/>
              </a:ext>
            </a:extLst>
          </p:cNvPr>
          <p:cNvSpPr/>
          <p:nvPr/>
        </p:nvSpPr>
        <p:spPr>
          <a:xfrm>
            <a:off x="2781263" y="217951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imprescindible estar conectado a Internet para acceder a “mucha información”.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5B84595-9CA8-4B8B-BE5E-7BD0917E3051}"/>
              </a:ext>
            </a:extLst>
          </p:cNvPr>
          <p:cNvSpPr/>
          <p:nvPr/>
        </p:nvSpPr>
        <p:spPr>
          <a:xfrm>
            <a:off x="2772416" y="329431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cantidad de “usuarios” de internet sigue aumentando.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6C6A802-8C58-4202-ADFE-00BA24819D88}"/>
              </a:ext>
            </a:extLst>
          </p:cNvPr>
          <p:cNvSpPr/>
          <p:nvPr/>
        </p:nvSpPr>
        <p:spPr>
          <a:xfrm>
            <a:off x="2781263" y="431610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 simple comprar en tiendas de Internet.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73E1D47-6BE4-4568-97C4-E776ED335484}"/>
              </a:ext>
            </a:extLst>
          </p:cNvPr>
          <p:cNvSpPr/>
          <p:nvPr/>
        </p:nvSpPr>
        <p:spPr>
          <a:xfrm>
            <a:off x="2791256" y="52202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Usando la tecnología moderna se puede obtener rápidamente información sobre “clientes”.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7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FD08AAC-1C4D-4BD5-80C1-3FFBB02E0934}"/>
              </a:ext>
            </a:extLst>
          </p:cNvPr>
          <p:cNvSpPr txBox="1"/>
          <p:nvPr/>
        </p:nvSpPr>
        <p:spPr>
          <a:xfrm>
            <a:off x="309281" y="196299"/>
            <a:ext cx="896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“Estrategias de marketing en la nueva era del internet”.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47233DD-E25C-4510-814F-C4122D9B1C9B}"/>
              </a:ext>
            </a:extLst>
          </p:cNvPr>
          <p:cNvSpPr/>
          <p:nvPr/>
        </p:nvSpPr>
        <p:spPr>
          <a:xfrm>
            <a:off x="309281" y="1107630"/>
            <a:ext cx="2367430" cy="707886"/>
          </a:xfrm>
          <a:prstGeom prst="rect">
            <a:avLst/>
          </a:prstGeom>
          <a:solidFill>
            <a:srgbClr val="F5FF9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en buscadores.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9DD8710-39D1-4EC2-9195-624DB4B6B0AB}"/>
              </a:ext>
            </a:extLst>
          </p:cNvPr>
          <p:cNvSpPr/>
          <p:nvPr/>
        </p:nvSpPr>
        <p:spPr>
          <a:xfrm>
            <a:off x="309281" y="2203628"/>
            <a:ext cx="2367430" cy="707886"/>
          </a:xfrm>
          <a:prstGeom prst="rect">
            <a:avLst/>
          </a:prstGeom>
          <a:solidFill>
            <a:srgbClr val="FF717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de búsqueda local.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532EE1-6671-4B2E-A1F3-C58EAF5B10D5}"/>
              </a:ext>
            </a:extLst>
          </p:cNvPr>
          <p:cNvSpPr/>
          <p:nvPr/>
        </p:nvSpPr>
        <p:spPr>
          <a:xfrm>
            <a:off x="309281" y="3356476"/>
            <a:ext cx="2367430" cy="707886"/>
          </a:xfrm>
          <a:prstGeom prst="rect">
            <a:avLst/>
          </a:prstGeom>
          <a:solidFill>
            <a:srgbClr val="FF4747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de contenido.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AFFD5C-CFF5-4E66-842F-7398226920B5}"/>
              </a:ext>
            </a:extLst>
          </p:cNvPr>
          <p:cNvSpPr/>
          <p:nvPr/>
        </p:nvSpPr>
        <p:spPr>
          <a:xfrm>
            <a:off x="309281" y="4509324"/>
            <a:ext cx="236743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en redes sociales.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F2E900-AC30-4BCD-A800-D67506B02734}"/>
              </a:ext>
            </a:extLst>
          </p:cNvPr>
          <p:cNvSpPr/>
          <p:nvPr/>
        </p:nvSpPr>
        <p:spPr>
          <a:xfrm>
            <a:off x="309281" y="5662172"/>
            <a:ext cx="236743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Marketing.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B64841C-2A9B-44AE-8667-8828FC7229AC}"/>
              </a:ext>
            </a:extLst>
          </p:cNvPr>
          <p:cNvSpPr/>
          <p:nvPr/>
        </p:nvSpPr>
        <p:spPr>
          <a:xfrm>
            <a:off x="3048000" y="11384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latin typeface="Melior"/>
              </a:rPr>
              <a:t>Colocar publicidad en los resultados de búsqueda de algún motor de búsqueda.</a:t>
            </a: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76C364A-E290-4EE3-B2C3-88E40C82178D}"/>
              </a:ext>
            </a:extLst>
          </p:cNvPr>
          <p:cNvSpPr/>
          <p:nvPr/>
        </p:nvSpPr>
        <p:spPr>
          <a:xfrm>
            <a:off x="3048000" y="22213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latin typeface="Melior"/>
              </a:rPr>
              <a:t>Proporcionar información a servicios de localización de Internet.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06B157-784E-4C94-80EF-69C3A7403549}"/>
              </a:ext>
            </a:extLst>
          </p:cNvPr>
          <p:cNvSpPr/>
          <p:nvPr/>
        </p:nvSpPr>
        <p:spPr>
          <a:xfrm>
            <a:off x="3048000" y="34180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latin typeface="Melior"/>
              </a:rPr>
              <a:t>Usar contenidos populares de internet como medio de difusión de información.</a:t>
            </a:r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247523-00B9-4F1E-BB86-B22FA05363D5}"/>
              </a:ext>
            </a:extLst>
          </p:cNvPr>
          <p:cNvSpPr/>
          <p:nvPr/>
        </p:nvSpPr>
        <p:spPr>
          <a:xfrm>
            <a:off x="3182470" y="45401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latin typeface="Melior"/>
              </a:rPr>
              <a:t>Integrar un negocio a las redes sociales y mantener una buena presencia en “estas redes”.</a:t>
            </a:r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613DDD7-0D63-4E5D-A3EB-3B21E7801B12}"/>
              </a:ext>
            </a:extLst>
          </p:cNvPr>
          <p:cNvSpPr/>
          <p:nvPr/>
        </p:nvSpPr>
        <p:spPr>
          <a:xfrm>
            <a:off x="3048000" y="54671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latin typeface="Melior"/>
              </a:rPr>
              <a:t>Construir una lista de los correos de clientes y clientes potenciales.</a:t>
            </a:r>
            <a:endParaRPr lang="es-P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4FC33E-AA69-4A9B-8163-913525266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84" y="654013"/>
            <a:ext cx="1356949" cy="116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Google Maps.">
            <a:extLst>
              <a:ext uri="{FF2B5EF4-FFF2-40B4-BE49-F238E27FC236}">
                <a16:creationId xmlns:a16="http://schemas.microsoft.com/office/drawing/2014/main" id="{35651D1C-70FE-4ED5-8B33-70D36BAB0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289" y="1640597"/>
            <a:ext cx="1863657" cy="116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D82EE03-D9F7-4565-9FA7-0DCB377E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832" y="2775724"/>
            <a:ext cx="2074114" cy="116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para Redes sociales.">
            <a:extLst>
              <a:ext uri="{FF2B5EF4-FFF2-40B4-BE49-F238E27FC236}">
                <a16:creationId xmlns:a16="http://schemas.microsoft.com/office/drawing/2014/main" id="{F10C762A-0EA3-4200-99F2-FED56CD9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759" y="3676702"/>
            <a:ext cx="1413577" cy="141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para &quot;Email Marketing&quot;.">
            <a:extLst>
              <a:ext uri="{FF2B5EF4-FFF2-40B4-BE49-F238E27FC236}">
                <a16:creationId xmlns:a16="http://schemas.microsoft.com/office/drawing/2014/main" id="{99A3EAC0-E22A-495A-89B9-743DB1CDC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84" y="5023045"/>
            <a:ext cx="1684427" cy="157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2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7C9B174-74CF-4444-920E-F93D7AC79CA6}"/>
              </a:ext>
            </a:extLst>
          </p:cNvPr>
          <p:cNvSpPr txBox="1"/>
          <p:nvPr/>
        </p:nvSpPr>
        <p:spPr>
          <a:xfrm>
            <a:off x="268935" y="203448"/>
            <a:ext cx="896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Dominios (áreas) del Comercio Electrónico.</a:t>
            </a:r>
            <a:endParaRPr lang="es-P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B4FEC329-7244-4B74-80B5-AE26F02DB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89200"/>
              </p:ext>
            </p:extLst>
          </p:nvPr>
        </p:nvGraphicFramePr>
        <p:xfrm>
          <a:off x="674557" y="929527"/>
          <a:ext cx="10762938" cy="5531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1210">
                  <a:extLst>
                    <a:ext uri="{9D8B030D-6E8A-4147-A177-3AD203B41FA5}">
                      <a16:colId xmlns:a16="http://schemas.microsoft.com/office/drawing/2014/main" val="2688452450"/>
                    </a:ext>
                  </a:extLst>
                </a:gridCol>
                <a:gridCol w="3575864">
                  <a:extLst>
                    <a:ext uri="{9D8B030D-6E8A-4147-A177-3AD203B41FA5}">
                      <a16:colId xmlns:a16="http://schemas.microsoft.com/office/drawing/2014/main" val="502422027"/>
                    </a:ext>
                  </a:extLst>
                </a:gridCol>
                <a:gridCol w="3575864">
                  <a:extLst>
                    <a:ext uri="{9D8B030D-6E8A-4147-A177-3AD203B41FA5}">
                      <a16:colId xmlns:a16="http://schemas.microsoft.com/office/drawing/2014/main" val="1130760160"/>
                    </a:ext>
                  </a:extLst>
                </a:gridCol>
              </a:tblGrid>
              <a:tr h="69140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dominio.</a:t>
                      </a:r>
                      <a:endParaRPr lang="es-PE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Significado.</a:t>
                      </a:r>
                      <a:endParaRPr lang="es-PE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“Usos”.</a:t>
                      </a:r>
                      <a:endParaRPr lang="es-PE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91048"/>
                  </a:ext>
                </a:extLst>
              </a:tr>
              <a:tr h="691404">
                <a:tc>
                  <a:txBody>
                    <a:bodyPr/>
                    <a:lstStyle/>
                    <a:p>
                      <a:pPr algn="ctr"/>
                      <a:r>
                        <a:rPr lang="es-E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B2C.</a:t>
                      </a:r>
                      <a:endParaRPr lang="es-PE" sz="3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Negocio a consumidor.</a:t>
                      </a:r>
                      <a:endParaRPr lang="es-P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Satisfacer necesidades de los consumidores.</a:t>
                      </a:r>
                      <a:endParaRPr lang="es-P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7651"/>
                  </a:ext>
                </a:extLst>
              </a:tr>
              <a:tr h="691404">
                <a:tc>
                  <a:txBody>
                    <a:bodyPr/>
                    <a:lstStyle/>
                    <a:p>
                      <a:pPr algn="ctr"/>
                      <a:r>
                        <a:rPr lang="es-E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B2B.</a:t>
                      </a:r>
                      <a:endParaRPr lang="es-PE" sz="3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Negocio a negocio.</a:t>
                      </a:r>
                      <a:endParaRPr lang="es-P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“Intercambiar información entre negocios”.</a:t>
                      </a:r>
                      <a:endParaRPr lang="es-P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773966"/>
                  </a:ext>
                </a:extLst>
              </a:tr>
              <a:tr h="691404">
                <a:tc>
                  <a:txBody>
                    <a:bodyPr/>
                    <a:lstStyle/>
                    <a:p>
                      <a:pPr algn="ctr"/>
                      <a:r>
                        <a:rPr lang="es-E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C2C.</a:t>
                      </a:r>
                      <a:endParaRPr lang="es-PE" sz="3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Consumidor a consumidor.</a:t>
                      </a:r>
                      <a:endParaRPr lang="es-P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Intercambiar bienes o información entre consumidores.</a:t>
                      </a:r>
                      <a:endParaRPr lang="es-P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5609"/>
                  </a:ext>
                </a:extLst>
              </a:tr>
              <a:tr h="691404">
                <a:tc>
                  <a:txBody>
                    <a:bodyPr/>
                    <a:lstStyle/>
                    <a:p>
                      <a:pPr algn="ctr"/>
                      <a:r>
                        <a:rPr lang="es-E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B2A.</a:t>
                      </a:r>
                      <a:endParaRPr lang="es-PE" sz="3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Negocio a administración.</a:t>
                      </a:r>
                      <a:endParaRPr lang="es-P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Realizar trámites administrativos.</a:t>
                      </a:r>
                      <a:endParaRPr lang="es-P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62501"/>
                  </a:ext>
                </a:extLst>
              </a:tr>
              <a:tr h="691404">
                <a:tc>
                  <a:txBody>
                    <a:bodyPr/>
                    <a:lstStyle/>
                    <a:p>
                      <a:pPr algn="ctr"/>
                      <a:r>
                        <a:rPr lang="es-E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B2E.</a:t>
                      </a:r>
                      <a:endParaRPr lang="es-PE" sz="3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Negocio a empleados.</a:t>
                      </a:r>
                      <a:endParaRPr lang="es-P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Relacionarse con empleados.</a:t>
                      </a:r>
                      <a:endParaRPr lang="es-P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86702"/>
                  </a:ext>
                </a:extLst>
              </a:tr>
              <a:tr h="691404">
                <a:tc>
                  <a:txBody>
                    <a:bodyPr/>
                    <a:lstStyle/>
                    <a:p>
                      <a:pPr algn="ctr"/>
                      <a:r>
                        <a:rPr lang="es-E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C2G.</a:t>
                      </a:r>
                      <a:endParaRPr lang="es-PE" sz="3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Consumidor a gobierno.</a:t>
                      </a:r>
                      <a:endParaRPr lang="es-P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Facilitar pago de impuestos, información y reclamaciones.</a:t>
                      </a:r>
                      <a:endParaRPr lang="es-P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07590"/>
                  </a:ext>
                </a:extLst>
              </a:tr>
              <a:tr h="691404">
                <a:tc>
                  <a:txBody>
                    <a:bodyPr/>
                    <a:lstStyle/>
                    <a:p>
                      <a:pPr algn="ctr"/>
                      <a:r>
                        <a:rPr lang="es-ES" sz="32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B2G.</a:t>
                      </a:r>
                      <a:endParaRPr lang="es-PE" sz="32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Negocio a gobierno.</a:t>
                      </a:r>
                      <a:endParaRPr lang="es-P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Mejorar relaciones entre gobiernos y empresas.</a:t>
                      </a:r>
                      <a:endParaRPr lang="es-P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4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58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99FD4C-7A58-4872-8882-08B357CAB706}"/>
              </a:ext>
            </a:extLst>
          </p:cNvPr>
          <p:cNvSpPr txBox="1"/>
          <p:nvPr/>
        </p:nvSpPr>
        <p:spPr>
          <a:xfrm>
            <a:off x="295832" y="360298"/>
            <a:ext cx="896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Realización del Comercio Electrónico.</a:t>
            </a:r>
            <a:endParaRPr lang="es-P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7FAC0C9-4101-4E82-A04C-9697997F9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796358"/>
              </p:ext>
            </p:extLst>
          </p:nvPr>
        </p:nvGraphicFramePr>
        <p:xfrm>
          <a:off x="366426" y="1768977"/>
          <a:ext cx="11550754" cy="235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Resultado de imagen para Dominio de Internet.">
            <a:extLst>
              <a:ext uri="{FF2B5EF4-FFF2-40B4-BE49-F238E27FC236}">
                <a16:creationId xmlns:a16="http://schemas.microsoft.com/office/drawing/2014/main" id="{95D4D132-9A82-4762-A94B-28A48AD7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32" y="4577622"/>
            <a:ext cx="2150988" cy="120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Tiendas de Internet.">
            <a:extLst>
              <a:ext uri="{FF2B5EF4-FFF2-40B4-BE49-F238E27FC236}">
                <a16:creationId xmlns:a16="http://schemas.microsoft.com/office/drawing/2014/main" id="{AD080CBC-F8B7-4968-B1D0-B85DF9C58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97" y="4423816"/>
            <a:ext cx="2308037" cy="172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&quot;Productos en Internet&quot;.">
            <a:extLst>
              <a:ext uri="{FF2B5EF4-FFF2-40B4-BE49-F238E27FC236}">
                <a16:creationId xmlns:a16="http://schemas.microsoft.com/office/drawing/2014/main" id="{6986F625-8BD8-49B1-B2B6-672557A14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2" r="25819"/>
          <a:stretch/>
        </p:blipFill>
        <p:spPr bwMode="auto">
          <a:xfrm>
            <a:off x="5469411" y="4423816"/>
            <a:ext cx="1693208" cy="172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n para &quot;Medios de pago en Internet&quot;.">
            <a:extLst>
              <a:ext uri="{FF2B5EF4-FFF2-40B4-BE49-F238E27FC236}">
                <a16:creationId xmlns:a16="http://schemas.microsoft.com/office/drawing/2014/main" id="{FB12FFB7-7EF2-404F-B5FF-845A7FF10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896" y="4696218"/>
            <a:ext cx="2102402" cy="117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n para CamiÃ³n de transporte.">
            <a:extLst>
              <a:ext uri="{FF2B5EF4-FFF2-40B4-BE49-F238E27FC236}">
                <a16:creationId xmlns:a16="http://schemas.microsoft.com/office/drawing/2014/main" id="{AF3CC840-B537-4C2E-A4D9-D770FFF4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575" y="4438285"/>
            <a:ext cx="1693209" cy="169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7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3AC13D5-B744-438B-9C10-7605DC2918D1}"/>
              </a:ext>
            </a:extLst>
          </p:cNvPr>
          <p:cNvSpPr txBox="1"/>
          <p:nvPr/>
        </p:nvSpPr>
        <p:spPr>
          <a:xfrm>
            <a:off x="255490" y="252583"/>
            <a:ext cx="896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promesas del Comercio Electrónico.</a:t>
            </a:r>
            <a:endParaRPr lang="es-P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8612BB5-98AD-4453-BF9F-56C4ECF00CEB}"/>
              </a:ext>
            </a:extLst>
          </p:cNvPr>
          <p:cNvSpPr/>
          <p:nvPr/>
        </p:nvSpPr>
        <p:spPr>
          <a:xfrm>
            <a:off x="464234" y="1264137"/>
            <a:ext cx="2418275" cy="646331"/>
          </a:xfrm>
          <a:prstGeom prst="rect">
            <a:avLst/>
          </a:prstGeom>
          <a:solidFill>
            <a:srgbClr val="FF474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Habrá más </a:t>
            </a:r>
            <a:r>
              <a:rPr lang="es-ES" b="1" dirty="0">
                <a:solidFill>
                  <a:srgbClr val="1C1C1C"/>
                </a:solidFill>
                <a:latin typeface="Georgia" panose="02040502050405020303" pitchFamily="18" charset="0"/>
              </a:rPr>
              <a:t>conectividad</a:t>
            </a:r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.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858599-82CD-484A-B034-3884B8FFC33A}"/>
              </a:ext>
            </a:extLst>
          </p:cNvPr>
          <p:cNvSpPr/>
          <p:nvPr/>
        </p:nvSpPr>
        <p:spPr>
          <a:xfrm>
            <a:off x="508602" y="2106725"/>
            <a:ext cx="2373908" cy="646331"/>
          </a:xfrm>
          <a:prstGeom prst="rect">
            <a:avLst/>
          </a:prstGeom>
          <a:solidFill>
            <a:srgbClr val="47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Habrá más </a:t>
            </a:r>
            <a:r>
              <a:rPr lang="es-ES" b="1" dirty="0">
                <a:solidFill>
                  <a:srgbClr val="1C1C1C"/>
                </a:solidFill>
                <a:latin typeface="Georgia" panose="02040502050405020303" pitchFamily="18" charset="0"/>
              </a:rPr>
              <a:t>personalización</a:t>
            </a:r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.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B1B488-75F7-4D52-BB21-54006B0E69ED}"/>
              </a:ext>
            </a:extLst>
          </p:cNvPr>
          <p:cNvSpPr/>
          <p:nvPr/>
        </p:nvSpPr>
        <p:spPr>
          <a:xfrm>
            <a:off x="522742" y="2943219"/>
            <a:ext cx="2373908" cy="923330"/>
          </a:xfrm>
          <a:prstGeom prst="rect">
            <a:avLst/>
          </a:prstGeom>
          <a:solidFill>
            <a:srgbClr val="43FFB3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Habrá más </a:t>
            </a:r>
            <a:r>
              <a:rPr lang="es-ES" b="1" dirty="0">
                <a:solidFill>
                  <a:srgbClr val="1C1C1C"/>
                </a:solidFill>
                <a:latin typeface="Georgia" panose="02040502050405020303" pitchFamily="18" charset="0"/>
              </a:rPr>
              <a:t>comunicación</a:t>
            </a:r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 durante las compras.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C0D800-45FD-427A-9ED9-CD7E22DFF766}"/>
              </a:ext>
            </a:extLst>
          </p:cNvPr>
          <p:cNvSpPr/>
          <p:nvPr/>
        </p:nvSpPr>
        <p:spPr>
          <a:xfrm>
            <a:off x="534807" y="4077796"/>
            <a:ext cx="234770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Habrá más </a:t>
            </a:r>
            <a:r>
              <a:rPr lang="es-ES" b="1" dirty="0">
                <a:solidFill>
                  <a:srgbClr val="1C1C1C"/>
                </a:solidFill>
                <a:latin typeface="Georgia" panose="02040502050405020303" pitchFamily="18" charset="0"/>
              </a:rPr>
              <a:t>seguridad</a:t>
            </a:r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.</a:t>
            </a:r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3A60E7E-015A-42E7-B0C3-E627394371BD}"/>
              </a:ext>
            </a:extLst>
          </p:cNvPr>
          <p:cNvSpPr/>
          <p:nvPr/>
        </p:nvSpPr>
        <p:spPr>
          <a:xfrm>
            <a:off x="541652" y="5038557"/>
            <a:ext cx="234085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Habrá más </a:t>
            </a:r>
            <a:r>
              <a:rPr lang="es-ES" b="1" dirty="0">
                <a:solidFill>
                  <a:srgbClr val="1C1C1C"/>
                </a:solidFill>
                <a:latin typeface="Georgia" panose="02040502050405020303" pitchFamily="18" charset="0"/>
              </a:rPr>
              <a:t>sostenibilidad</a:t>
            </a:r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.</a:t>
            </a: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F5BE12-D6A7-4228-B45F-550DD10E5F54}"/>
              </a:ext>
            </a:extLst>
          </p:cNvPr>
          <p:cNvSpPr/>
          <p:nvPr/>
        </p:nvSpPr>
        <p:spPr>
          <a:xfrm>
            <a:off x="3285135" y="1205738"/>
            <a:ext cx="34592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La llegada del 5G aumentará las posibilidades de “la conectividad”.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0695793-6075-41A8-A0CF-7030046C0FD3}"/>
              </a:ext>
            </a:extLst>
          </p:cNvPr>
          <p:cNvSpPr/>
          <p:nvPr/>
        </p:nvSpPr>
        <p:spPr>
          <a:xfrm>
            <a:off x="3248413" y="2226645"/>
            <a:ext cx="4946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La mejora de “las inteligencias artificiales” permitirá brindar una experiencia “individual” a muchos usuarios.</a:t>
            </a:r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0FD4BD-6544-4833-A9C9-70E778029D80}"/>
              </a:ext>
            </a:extLst>
          </p:cNvPr>
          <p:cNvSpPr/>
          <p:nvPr/>
        </p:nvSpPr>
        <p:spPr>
          <a:xfrm>
            <a:off x="3230052" y="3245403"/>
            <a:ext cx="4946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Varias plataformas intentan innovar la comunicación actual del comercio electrónico.</a:t>
            </a:r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7D0D8F-3ED8-4606-8135-63E089ED4B33}"/>
              </a:ext>
            </a:extLst>
          </p:cNvPr>
          <p:cNvSpPr/>
          <p:nvPr/>
        </p:nvSpPr>
        <p:spPr>
          <a:xfrm>
            <a:off x="3248413" y="4118634"/>
            <a:ext cx="4144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Los sistemas de seguridad de Internet están siendo perfeccionados.</a:t>
            </a:r>
            <a:endParaRPr lang="es-PE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D206D6C-C7F8-4A07-9E11-B56A1413A023}"/>
              </a:ext>
            </a:extLst>
          </p:cNvPr>
          <p:cNvSpPr/>
          <p:nvPr/>
        </p:nvSpPr>
        <p:spPr>
          <a:xfrm>
            <a:off x="3285135" y="5019977"/>
            <a:ext cx="4067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Pronto, disminuirá el consumo de papel y cartón por causa de la digitalización.</a:t>
            </a:r>
            <a:endParaRPr lang="es-PE" dirty="0"/>
          </a:p>
        </p:txBody>
      </p:sp>
      <p:pic>
        <p:nvPicPr>
          <p:cNvPr id="2050" name="Picture 2" descr="Resultado de imagen para &quot;5G&quot;.">
            <a:extLst>
              <a:ext uri="{FF2B5EF4-FFF2-40B4-BE49-F238E27FC236}">
                <a16:creationId xmlns:a16="http://schemas.microsoft.com/office/drawing/2014/main" id="{8018E05A-0C99-4236-90B6-0E06AB63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44" y="682875"/>
            <a:ext cx="1751452" cy="98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Inteligencia artificial.">
            <a:extLst>
              <a:ext uri="{FF2B5EF4-FFF2-40B4-BE49-F238E27FC236}">
                <a16:creationId xmlns:a16="http://schemas.microsoft.com/office/drawing/2014/main" id="{CF392E8F-5279-4A1C-A13D-1A5B9CD3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389" y="1833972"/>
            <a:ext cx="1822810" cy="105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&quot;AtenciÃ³n al cliente en Internet&quot;.">
            <a:extLst>
              <a:ext uri="{FF2B5EF4-FFF2-40B4-BE49-F238E27FC236}">
                <a16:creationId xmlns:a16="http://schemas.microsoft.com/office/drawing/2014/main" id="{EC335969-116F-4AA7-A85A-0058728C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44" y="3049033"/>
            <a:ext cx="1952344" cy="106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Seguridad en Internet.">
            <a:extLst>
              <a:ext uri="{FF2B5EF4-FFF2-40B4-BE49-F238E27FC236}">
                <a16:creationId xmlns:a16="http://schemas.microsoft.com/office/drawing/2014/main" id="{1259DBFA-C571-4154-9DB9-339EA158F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626" y="4235147"/>
            <a:ext cx="184666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&quot;Sostenibilidad del medio ambiente&quot;.">
            <a:extLst>
              <a:ext uri="{FF2B5EF4-FFF2-40B4-BE49-F238E27FC236}">
                <a16:creationId xmlns:a16="http://schemas.microsoft.com/office/drawing/2014/main" id="{0D9CEC76-DC3E-4756-8A11-24D670042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344" y="5323260"/>
            <a:ext cx="1952344" cy="8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10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D594414-B6E5-4B54-9D19-5AAA99A5610A}"/>
              </a:ext>
            </a:extLst>
          </p:cNvPr>
          <p:cNvSpPr/>
          <p:nvPr/>
        </p:nvSpPr>
        <p:spPr>
          <a:xfrm>
            <a:off x="2006640" y="1384575"/>
            <a:ext cx="2593145" cy="646331"/>
          </a:xfrm>
          <a:prstGeom prst="rect">
            <a:avLst/>
          </a:prstGeom>
          <a:solidFill>
            <a:srgbClr val="47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Se debe </a:t>
            </a:r>
            <a:r>
              <a:rPr lang="es-ES" b="1" dirty="0">
                <a:solidFill>
                  <a:srgbClr val="1C1C1C"/>
                </a:solidFill>
                <a:latin typeface="Georgia" panose="02040502050405020303" pitchFamily="18" charset="0"/>
              </a:rPr>
              <a:t>proteger</a:t>
            </a:r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 “lo que es humano”.</a:t>
            </a:r>
            <a:endParaRPr lang="es-ES" b="0" i="0" dirty="0">
              <a:solidFill>
                <a:srgbClr val="1C1C1C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F421653-8095-4CBD-B934-ABA71BCCE776}"/>
              </a:ext>
            </a:extLst>
          </p:cNvPr>
          <p:cNvSpPr/>
          <p:nvPr/>
        </p:nvSpPr>
        <p:spPr>
          <a:xfrm>
            <a:off x="6930654" y="1405885"/>
            <a:ext cx="31603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Se debe </a:t>
            </a:r>
            <a:r>
              <a:rPr lang="es-ES" b="1" dirty="0">
                <a:solidFill>
                  <a:srgbClr val="1C1C1C"/>
                </a:solidFill>
                <a:latin typeface="Georgia" panose="02040502050405020303" pitchFamily="18" charset="0"/>
              </a:rPr>
              <a:t>desarrollar</a:t>
            </a:r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 protocolos éticos.</a:t>
            </a:r>
            <a:endParaRPr lang="es-ES" b="0" i="0" dirty="0">
              <a:solidFill>
                <a:srgbClr val="1C1C1C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05ED998-2C17-43FC-82C9-711167A640ED}"/>
              </a:ext>
            </a:extLst>
          </p:cNvPr>
          <p:cNvSpPr/>
          <p:nvPr/>
        </p:nvSpPr>
        <p:spPr>
          <a:xfrm>
            <a:off x="1507813" y="4680663"/>
            <a:ext cx="4131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C1C1C"/>
                </a:solidFill>
                <a:latin typeface="Georgia" panose="02040502050405020303" pitchFamily="18" charset="0"/>
              </a:rPr>
              <a:t>No se debe olvidar la experiencia social, la ética y los valores y debe haber oportunidades para todos.</a:t>
            </a:r>
            <a:endParaRPr lang="es-ES" b="0" i="0" dirty="0">
              <a:solidFill>
                <a:srgbClr val="1C1C1C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E126F6-86BC-4C1D-9D41-33DF2F0C10F8}"/>
              </a:ext>
            </a:extLst>
          </p:cNvPr>
          <p:cNvSpPr/>
          <p:nvPr/>
        </p:nvSpPr>
        <p:spPr>
          <a:xfrm>
            <a:off x="6728387" y="4542163"/>
            <a:ext cx="3764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1C1C1C"/>
                </a:solidFill>
                <a:effectLst/>
                <a:latin typeface="Georgia" panose="02040502050405020303" pitchFamily="18" charset="0"/>
              </a:rPr>
              <a:t>Desarrollar estándares mundiales garantizará un futuro ético y responsable para el comercio electrónico.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86DFDA-B5FA-4E72-A96A-967556B7A704}"/>
              </a:ext>
            </a:extLst>
          </p:cNvPr>
          <p:cNvSpPr txBox="1"/>
          <p:nvPr/>
        </p:nvSpPr>
        <p:spPr>
          <a:xfrm>
            <a:off x="255490" y="252583"/>
            <a:ext cx="896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retos del comercio electrónico.</a:t>
            </a:r>
            <a:endParaRPr lang="es-P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Resultado de imagen para &quot;Humanidad&quot;.">
            <a:extLst>
              <a:ext uri="{FF2B5EF4-FFF2-40B4-BE49-F238E27FC236}">
                <a16:creationId xmlns:a16="http://schemas.microsoft.com/office/drawing/2014/main" id="{20F66E3D-1084-404F-B6F8-C4622EDD2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87" y="2462668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&quot;ISO&quot;.">
            <a:extLst>
              <a:ext uri="{FF2B5EF4-FFF2-40B4-BE49-F238E27FC236}">
                <a16:creationId xmlns:a16="http://schemas.microsoft.com/office/drawing/2014/main" id="{BF9CF0E5-64E5-4D4D-B756-4A1BC423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772" y="2275673"/>
            <a:ext cx="2249190" cy="18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03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EBAEA6-6DBE-4BC0-91C0-2BA059598F7F}"/>
              </a:ext>
            </a:extLst>
          </p:cNvPr>
          <p:cNvSpPr txBox="1"/>
          <p:nvPr/>
        </p:nvSpPr>
        <p:spPr>
          <a:xfrm>
            <a:off x="551324" y="326322"/>
            <a:ext cx="896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mercado global.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B874EE8-A77F-4218-9F2A-BAEA363E4E13}"/>
              </a:ext>
            </a:extLst>
          </p:cNvPr>
          <p:cNvSpPr/>
          <p:nvPr/>
        </p:nvSpPr>
        <p:spPr>
          <a:xfrm>
            <a:off x="589613" y="912959"/>
            <a:ext cx="7325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/>
              <a:t>“Sistema de relaciones económicas, mercantiles y financieras, entre estados enlazados por la división internacional del trabajo”.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881DCE-4380-4A88-A7C1-B8F4BA19B2C0}"/>
              </a:ext>
            </a:extLst>
          </p:cNvPr>
          <p:cNvSpPr/>
          <p:nvPr/>
        </p:nvSpPr>
        <p:spPr>
          <a:xfrm>
            <a:off x="1127050" y="2356081"/>
            <a:ext cx="1928734" cy="1015663"/>
          </a:xfrm>
          <a:prstGeom prst="rect">
            <a:avLst/>
          </a:prstGeom>
          <a:solidFill>
            <a:srgbClr val="FF474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PE" sz="2000" dirty="0"/>
              <a:t>División internacional del trabajo.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6AC301-8417-4AC7-A31B-BD44E5C21177}"/>
              </a:ext>
            </a:extLst>
          </p:cNvPr>
          <p:cNvSpPr/>
          <p:nvPr/>
        </p:nvSpPr>
        <p:spPr>
          <a:xfrm>
            <a:off x="3728578" y="2482580"/>
            <a:ext cx="5104150" cy="707886"/>
          </a:xfrm>
          <a:prstGeom prst="rect">
            <a:avLst/>
          </a:prstGeom>
          <a:solidFill>
            <a:srgbClr val="FF717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PE" sz="2000" dirty="0"/>
              <a:t>Consiste en repartir trabajo entre estados buscando eficiencia.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9BD69F-618D-48C5-AE29-5BAFB07430D5}"/>
              </a:ext>
            </a:extLst>
          </p:cNvPr>
          <p:cNvSpPr txBox="1"/>
          <p:nvPr/>
        </p:nvSpPr>
        <p:spPr>
          <a:xfrm>
            <a:off x="589613" y="3800801"/>
            <a:ext cx="99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y técnicas importantes en el mercado global.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470AEA5-729C-4980-A584-4D9B37815E95}"/>
              </a:ext>
            </a:extLst>
          </p:cNvPr>
          <p:cNvSpPr/>
          <p:nvPr/>
        </p:nvSpPr>
        <p:spPr>
          <a:xfrm>
            <a:off x="1668905" y="4835184"/>
            <a:ext cx="192873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2400" dirty="0"/>
              <a:t>Estudio de mercado.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8F15176-2002-4D19-B287-4FC33374B57B}"/>
              </a:ext>
            </a:extLst>
          </p:cNvPr>
          <p:cNvSpPr/>
          <p:nvPr/>
        </p:nvSpPr>
        <p:spPr>
          <a:xfrm>
            <a:off x="4669435" y="4547344"/>
            <a:ext cx="450454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PE" sz="2400" dirty="0"/>
              <a:t>Investigación de “la competencia”.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FC9FCE2-FF68-4DA6-961C-FE1F9C803A10}"/>
              </a:ext>
            </a:extLst>
          </p:cNvPr>
          <p:cNvSpPr/>
          <p:nvPr/>
        </p:nvSpPr>
        <p:spPr>
          <a:xfrm>
            <a:off x="4669435" y="5117101"/>
            <a:ext cx="534399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PE" sz="2400" dirty="0"/>
              <a:t>Investigación de canales de distribución.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D84590-FF89-4165-BE91-759824DF1EE4}"/>
              </a:ext>
            </a:extLst>
          </p:cNvPr>
          <p:cNvSpPr/>
          <p:nvPr/>
        </p:nvSpPr>
        <p:spPr>
          <a:xfrm>
            <a:off x="4669435" y="5686858"/>
            <a:ext cx="450454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PE" sz="2400" dirty="0"/>
              <a:t>Investigación de lugares de venta.</a:t>
            </a:r>
          </a:p>
        </p:txBody>
      </p:sp>
      <p:pic>
        <p:nvPicPr>
          <p:cNvPr id="6146" name="Picture 2" descr="Resultado de imagen para Mercado global.">
            <a:extLst>
              <a:ext uri="{FF2B5EF4-FFF2-40B4-BE49-F238E27FC236}">
                <a16:creationId xmlns:a16="http://schemas.microsoft.com/office/drawing/2014/main" id="{4BAE89DC-6618-4957-A2E9-E21771B2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218" y="653460"/>
            <a:ext cx="2455288" cy="22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E5C2BBD-3A59-416A-BC8A-F2F597246FDE}"/>
              </a:ext>
            </a:extLst>
          </p:cNvPr>
          <p:cNvSpPr/>
          <p:nvPr/>
        </p:nvSpPr>
        <p:spPr>
          <a:xfrm>
            <a:off x="3055784" y="2788455"/>
            <a:ext cx="541855" cy="15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544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CE44E3A-018B-48D1-AF84-B66CB4506F2F}"/>
              </a:ext>
            </a:extLst>
          </p:cNvPr>
          <p:cNvSpPr/>
          <p:nvPr/>
        </p:nvSpPr>
        <p:spPr>
          <a:xfrm>
            <a:off x="627185" y="775051"/>
            <a:ext cx="109376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Kotler, P. y Gary, A. (2007), “</a:t>
            </a: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Marketing. Versión para Latinoamérica.”, México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EDUCACIÓN.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0C5981-00F4-44ED-8DD3-5BE4BD464109}"/>
              </a:ext>
            </a:extLst>
          </p:cNvPr>
          <p:cNvSpPr txBox="1"/>
          <p:nvPr/>
        </p:nvSpPr>
        <p:spPr>
          <a:xfrm>
            <a:off x="243016" y="204598"/>
            <a:ext cx="896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“Referencias bibliográficas”.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AEB222-1CE7-42E6-A7DE-6794C04CD334}"/>
              </a:ext>
            </a:extLst>
          </p:cNvPr>
          <p:cNvSpPr/>
          <p:nvPr/>
        </p:nvSpPr>
        <p:spPr>
          <a:xfrm>
            <a:off x="627185" y="1427849"/>
            <a:ext cx="91417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Fabián H. </a:t>
            </a: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Estrategias de Marketing Online para Pequeñas Empresas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Obtenido en  https://marketingenredesociales.com/5-estrategias-de-marketing-online-para-pequenas-empresas.html/.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A2D2C88-8612-4A77-9A7C-49A033F6ACDD}"/>
              </a:ext>
            </a:extLst>
          </p:cNvPr>
          <p:cNvSpPr/>
          <p:nvPr/>
        </p:nvSpPr>
        <p:spPr>
          <a:xfrm>
            <a:off x="646838" y="2458691"/>
            <a:ext cx="8437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Elías T. (2014). </a:t>
            </a: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en la era de Internet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Obtenido en https://es.slideshare.net/leonleonc/marketing-en-la-era-de-internet.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9C5545A-B654-495C-95F1-0793DCBEF87B}"/>
              </a:ext>
            </a:extLst>
          </p:cNvPr>
          <p:cNvSpPr/>
          <p:nvPr/>
        </p:nvSpPr>
        <p:spPr>
          <a:xfrm>
            <a:off x="646838" y="4123416"/>
            <a:ext cx="88277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Alejandro B. (2019). </a:t>
            </a: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comercio tradicional sigue la tendencia y se convierte en negocio en línea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Obtenido en https://www.hostingconection.com/comercio-electronico/comercio-tradicional-se-convierte-negocio-en-linea/#Como_hacer_comercio_Electronico.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76E7CCE-FA03-482A-A99B-65200D80FCA7}"/>
              </a:ext>
            </a:extLst>
          </p:cNvPr>
          <p:cNvSpPr/>
          <p:nvPr/>
        </p:nvSpPr>
        <p:spPr>
          <a:xfrm>
            <a:off x="646838" y="3187414"/>
            <a:ext cx="88277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K. (2019). </a:t>
            </a:r>
            <a:r>
              <a:rPr lang="es-P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Cómo serán los próximos 25 años del comercio electrónico?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Obtenido en https://www.iproup.com/</a:t>
            </a:r>
            <a:r>
              <a:rPr 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innovacion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/6574-paso-voto-elecciones-Como-seran-los-proximos-25-anos-del-comercio-electrónico.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6031FE2-567D-4D6F-998F-709312999035}"/>
              </a:ext>
            </a:extLst>
          </p:cNvPr>
          <p:cNvSpPr/>
          <p:nvPr/>
        </p:nvSpPr>
        <p:spPr>
          <a:xfrm>
            <a:off x="646838" y="5434170"/>
            <a:ext cx="88277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Yunior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(2014). </a:t>
            </a: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mercados globales y la mercadotecnia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Obtenido en https://www.monografias.com/trabajos102/mercados-globales-y-mercadotecnia/mercados-globales-y-mercadotecnia.shtml.</a:t>
            </a:r>
          </a:p>
        </p:txBody>
      </p:sp>
    </p:spTree>
    <p:extLst>
      <p:ext uri="{BB962C8B-B14F-4D97-AF65-F5344CB8AC3E}">
        <p14:creationId xmlns:p14="http://schemas.microsoft.com/office/powerpoint/2010/main" val="1926454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917</Words>
  <Application>Microsoft Office PowerPoint</Application>
  <PresentationFormat>Panorámica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Melior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Quesada</dc:creator>
  <cp:lastModifiedBy>Alvaro Quesada</cp:lastModifiedBy>
  <cp:revision>33</cp:revision>
  <dcterms:created xsi:type="dcterms:W3CDTF">2019-08-31T01:18:38Z</dcterms:created>
  <dcterms:modified xsi:type="dcterms:W3CDTF">2019-09-01T22:28:38Z</dcterms:modified>
</cp:coreProperties>
</file>