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D2A0"/>
    <a:srgbClr val="64E840"/>
    <a:srgbClr val="CCCC00"/>
    <a:srgbClr val="FF9900"/>
    <a:srgbClr val="00CC00"/>
    <a:srgbClr val="FF3399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56-4759-8CB8-CFD8C57C0B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56-4759-8CB8-CFD8C57C0B6F}"/>
              </c:ext>
            </c:extLst>
          </c:dPt>
          <c:cat>
            <c:strRef>
              <c:f>Sheet1!$A$2:$A$3</c:f>
              <c:strCache>
                <c:ptCount val="2"/>
                <c:pt idx="0">
                  <c:v>Finding</c:v>
                </c:pt>
                <c:pt idx="1">
                  <c:v>Hacking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56-4759-8CB8-CFD8C57C0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D567E2-A896-4162-B226-8879E9E9E8F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94793C-005F-4610-A275-4C92F76394C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2300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67E2-A896-4162-B226-8879E9E9E8F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3C-005F-4610-A275-4C92F763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67E2-A896-4162-B226-8879E9E9E8F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3C-005F-4610-A275-4C92F763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67E2-A896-4162-B226-8879E9E9E8F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3C-005F-4610-A275-4C92F763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0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D567E2-A896-4162-B226-8879E9E9E8F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94793C-005F-4610-A275-4C92F76394C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0559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67E2-A896-4162-B226-8879E9E9E8F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3C-005F-4610-A275-4C92F763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67E2-A896-4162-B226-8879E9E9E8F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3C-005F-4610-A275-4C92F763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75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67E2-A896-4162-B226-8879E9E9E8F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3C-005F-4610-A275-4C92F763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67E2-A896-4162-B226-8879E9E9E8F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793C-005F-4610-A275-4C92F763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1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FD567E2-A896-4162-B226-8879E9E9E8F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B94793C-005F-4610-A275-4C92F76394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720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FD567E2-A896-4162-B226-8879E9E9E8F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B94793C-005F-4610-A275-4C92F763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7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D567E2-A896-4162-B226-8879E9E9E8F6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94793C-005F-4610-A275-4C92F76394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71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5775" y="2967335"/>
            <a:ext cx="4240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Footprinting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4017" y="5232400"/>
            <a:ext cx="138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Vu Xuan Loc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626" y="0"/>
            <a:ext cx="788147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6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36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3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1766" y="1227436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2363" y="1689101"/>
            <a:ext cx="698873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err="1" smtClean="0">
                <a:solidFill>
                  <a:srgbClr val="0070C0"/>
                </a:solidFill>
              </a:rPr>
              <a:t>Thông</a:t>
            </a:r>
            <a:r>
              <a:rPr lang="en-US" sz="2000" dirty="0" smtClean="0">
                <a:solidFill>
                  <a:srgbClr val="0070C0"/>
                </a:solidFill>
              </a:rPr>
              <a:t> tin </a:t>
            </a:r>
            <a:r>
              <a:rPr lang="en-US" sz="2000" dirty="0" err="1" smtClean="0">
                <a:solidFill>
                  <a:srgbClr val="0070C0"/>
                </a:solidFill>
              </a:rPr>
              <a:t>mạng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Thông</a:t>
            </a:r>
            <a:r>
              <a:rPr lang="en-US" sz="2000" dirty="0">
                <a:solidFill>
                  <a:srgbClr val="0070C0"/>
                </a:solidFill>
              </a:rPr>
              <a:t> tin </a:t>
            </a:r>
            <a:r>
              <a:rPr lang="en-US" sz="2000" dirty="0" err="1">
                <a:solidFill>
                  <a:srgbClr val="0070C0"/>
                </a:solidFill>
              </a:rPr>
              <a:t>hệ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điều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hành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Thông</a:t>
            </a:r>
            <a:r>
              <a:rPr lang="en-US" sz="2000" dirty="0">
                <a:solidFill>
                  <a:srgbClr val="0070C0"/>
                </a:solidFill>
              </a:rPr>
              <a:t> tin </a:t>
            </a:r>
            <a:r>
              <a:rPr lang="en-US" sz="2000" dirty="0" err="1">
                <a:solidFill>
                  <a:srgbClr val="0070C0"/>
                </a:solidFill>
              </a:rPr>
              <a:t>tổ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chức</a:t>
            </a:r>
            <a:r>
              <a:rPr lang="en-US" sz="2000" dirty="0">
                <a:solidFill>
                  <a:srgbClr val="0070C0"/>
                </a:solidFill>
              </a:rPr>
              <a:t> (CEO, </a:t>
            </a:r>
            <a:r>
              <a:rPr lang="en-US" sz="2000" dirty="0" err="1">
                <a:solidFill>
                  <a:srgbClr val="0070C0"/>
                </a:solidFill>
              </a:rPr>
              <a:t>nhân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viên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văn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phòng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Số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điện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thoại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liên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lạc</a:t>
            </a:r>
            <a:r>
              <a:rPr lang="en-US" sz="2000" dirty="0">
                <a:solidFill>
                  <a:srgbClr val="0070C0"/>
                </a:solidFill>
              </a:rPr>
              <a:t>, email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Khối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mạng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Các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dịch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vụ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mạng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Các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ứng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dụng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dữ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liệu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ứng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dụng</a:t>
            </a:r>
            <a:r>
              <a:rPr lang="en-US" sz="2000" dirty="0">
                <a:solidFill>
                  <a:srgbClr val="0070C0"/>
                </a:solidFill>
              </a:rPr>
              <a:t> web </a:t>
            </a:r>
            <a:r>
              <a:rPr lang="en-US" sz="2000" dirty="0" err="1">
                <a:solidFill>
                  <a:srgbClr val="0070C0"/>
                </a:solidFill>
              </a:rPr>
              <a:t>và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thông</a:t>
            </a:r>
            <a:r>
              <a:rPr lang="en-US" sz="2000" dirty="0">
                <a:solidFill>
                  <a:srgbClr val="0070C0"/>
                </a:solidFill>
              </a:rPr>
              <a:t> tin </a:t>
            </a:r>
            <a:r>
              <a:rPr lang="en-US" sz="2000" dirty="0" err="1">
                <a:solidFill>
                  <a:srgbClr val="0070C0"/>
                </a:solidFill>
              </a:rPr>
              <a:t>cấu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hình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Kiến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trúc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hệ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thống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Hệ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thống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phát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hiện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và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ngăn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chặn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xâm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nhập</a:t>
            </a:r>
            <a:r>
              <a:rPr lang="en-US" sz="2000" dirty="0">
                <a:solidFill>
                  <a:srgbClr val="0070C0"/>
                </a:solidFill>
              </a:rPr>
              <a:t> (IDS/IPS)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Tên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nhân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viên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Kinh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nghiệm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làm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việc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12" y="4864100"/>
            <a:ext cx="3427016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9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3582948"/>
            <a:ext cx="3833812" cy="30073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83506" y="1276676"/>
            <a:ext cx="84709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- </a:t>
            </a:r>
            <a:r>
              <a:rPr lang="vi-VN" dirty="0" smtClean="0">
                <a:solidFill>
                  <a:srgbClr val="0070C0"/>
                </a:solidFill>
              </a:rPr>
              <a:t>Tên </a:t>
            </a:r>
            <a:r>
              <a:rPr lang="vi-VN" dirty="0">
                <a:solidFill>
                  <a:srgbClr val="0070C0"/>
                </a:solidFill>
              </a:rPr>
              <a:t>miền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solidFill>
                  <a:srgbClr val="0070C0"/>
                </a:solidFill>
              </a:rPr>
              <a:t>- </a:t>
            </a:r>
            <a:r>
              <a:rPr lang="vi-VN" dirty="0">
                <a:solidFill>
                  <a:srgbClr val="0070C0"/>
                </a:solidFill>
              </a:rPr>
              <a:t>Thông tin tên miền nội bộ 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0070C0"/>
                </a:solidFill>
              </a:rPr>
              <a:t>- Địa chỉ IP của hệ thống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solidFill>
                  <a:srgbClr val="0070C0"/>
                </a:solidFill>
              </a:rPr>
              <a:t>- Website </a:t>
            </a:r>
            <a:r>
              <a:rPr lang="vi-VN" dirty="0">
                <a:solidFill>
                  <a:srgbClr val="0070C0"/>
                </a:solidFill>
              </a:rPr>
              <a:t>giả mạo hoặc không được giám sát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0070C0"/>
                </a:solidFill>
              </a:rPr>
              <a:t>- Hệ thống phát hiện và ngăn chặn xâm nhập cũng như là dữ liệu cấu hình 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0070C0"/>
                </a:solidFill>
              </a:rPr>
              <a:t>- Số điện thoại, bao gồm cả giao thức tương tự và thoại qua Internet (VoIP</a:t>
            </a:r>
            <a:r>
              <a:rPr lang="vi-VN" dirty="0" smtClean="0">
                <a:solidFill>
                  <a:srgbClr val="0070C0"/>
                </a:solidFill>
              </a:rPr>
              <a:t>)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solidFill>
                  <a:srgbClr val="0070C0"/>
                </a:solidFill>
              </a:rPr>
              <a:t>- </a:t>
            </a:r>
            <a:r>
              <a:rPr lang="vi-VN" dirty="0">
                <a:solidFill>
                  <a:srgbClr val="0070C0"/>
                </a:solidFill>
              </a:rPr>
              <a:t>Trang cá nhân 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0070C0"/>
                </a:solidFill>
              </a:rPr>
              <a:t>- Các service UDP/TCP đang chạy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0070C0"/>
                </a:solidFill>
              </a:rPr>
              <a:t>- Cơ chế điều khiển truy cập (bao gồm Firewall, ACL)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0070C0"/>
                </a:solidFill>
              </a:rPr>
              <a:t>- Thông tin VPN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solidFill>
                  <a:srgbClr val="0070C0"/>
                </a:solidFill>
              </a:rPr>
              <a:t>- </a:t>
            </a:r>
            <a:r>
              <a:rPr lang="vi-VN" dirty="0">
                <a:solidFill>
                  <a:srgbClr val="0070C0"/>
                </a:solidFill>
              </a:rPr>
              <a:t>Cơ chế và hệ thống xác thực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3558" y="6015839"/>
            <a:ext cx="31096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TH: </a:t>
            </a:r>
            <a:r>
              <a:rPr lang="en-US" sz="22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en-US" sz="2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9626" y="0"/>
            <a:ext cx="788147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6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36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3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3558" y="630345"/>
            <a:ext cx="2573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4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9400" y="1561237"/>
            <a:ext cx="6096000" cy="28080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Thông</a:t>
            </a:r>
            <a:r>
              <a:rPr lang="en-US" sz="2000" dirty="0">
                <a:solidFill>
                  <a:srgbClr val="0070C0"/>
                </a:solidFill>
              </a:rPr>
              <a:t> tin </a:t>
            </a:r>
            <a:r>
              <a:rPr lang="en-US" sz="2000" dirty="0" err="1">
                <a:solidFill>
                  <a:srgbClr val="0070C0"/>
                </a:solidFill>
              </a:rPr>
              <a:t>và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tên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người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dùng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nhóm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người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dùng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Phiên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bản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hệ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điều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hành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Kiến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trúc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hệ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thống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Dữ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liệu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hệ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thống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từ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xa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Tên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hệ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thống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Password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0" y="2376144"/>
            <a:ext cx="3260749" cy="44983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9626" y="0"/>
            <a:ext cx="788147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6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36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3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2330" y="933387"/>
            <a:ext cx="3336170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9400" y="1591439"/>
            <a:ext cx="6096000" cy="46547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Chi </a:t>
            </a:r>
            <a:r>
              <a:rPr lang="en-US" sz="2000" dirty="0" err="1">
                <a:solidFill>
                  <a:srgbClr val="0070C0"/>
                </a:solidFill>
              </a:rPr>
              <a:t>tiết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về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nhân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viên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Website </a:t>
            </a:r>
            <a:r>
              <a:rPr lang="en-US" sz="2000" dirty="0" err="1">
                <a:solidFill>
                  <a:srgbClr val="0070C0"/>
                </a:solidFill>
              </a:rPr>
              <a:t>của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tổ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chức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Giám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đốc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công</a:t>
            </a:r>
            <a:r>
              <a:rPr lang="en-US" sz="2000" dirty="0">
                <a:solidFill>
                  <a:srgbClr val="0070C0"/>
                </a:solidFill>
              </a:rPr>
              <a:t> ty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Địa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điểm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cụ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thể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Địa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chỉ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và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số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điện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thoại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Các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chú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thích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trong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mã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nguồn</a:t>
            </a:r>
            <a:r>
              <a:rPr lang="en-US" sz="2000" dirty="0">
                <a:solidFill>
                  <a:srgbClr val="0070C0"/>
                </a:solidFill>
              </a:rPr>
              <a:t> HTML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Chính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sách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bảo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mật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được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thực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thi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Các</a:t>
            </a:r>
            <a:r>
              <a:rPr lang="en-US" sz="2000" dirty="0">
                <a:solidFill>
                  <a:srgbClr val="0070C0"/>
                </a:solidFill>
              </a:rPr>
              <a:t> Web server </a:t>
            </a:r>
            <a:r>
              <a:rPr lang="en-US" sz="2000" dirty="0" err="1">
                <a:solidFill>
                  <a:srgbClr val="0070C0"/>
                </a:solidFill>
              </a:rPr>
              <a:t>có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liên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quan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đến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tổ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chức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Nền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tảng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của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tổ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chức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 err="1">
                <a:solidFill>
                  <a:srgbClr val="0070C0"/>
                </a:solidFill>
              </a:rPr>
              <a:t>Bài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báo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thông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cáo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báo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chí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364" y="3517900"/>
            <a:ext cx="3962072" cy="31635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9626" y="0"/>
            <a:ext cx="788147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6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36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3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8100" y="1019169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39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22399" y="939800"/>
            <a:ext cx="2192997" cy="711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Ethical Hacking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22399" y="2160369"/>
            <a:ext cx="2192997" cy="711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22399" y="3380938"/>
            <a:ext cx="2192997" cy="711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22399" y="4601507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Các mối đe dọa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Footprinting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22399" y="5822076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9625" y="0"/>
            <a:ext cx="68527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3600" b="0" cap="none" spc="0" dirty="0" smtClean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5930900" y="1604496"/>
            <a:ext cx="3987800" cy="649069"/>
          </a:xfrm>
          <a:prstGeom prst="snip1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b="1" dirty="0"/>
              <a:t>Active Information Gathering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1" name="Snip Single Corner Rectangle 10"/>
          <p:cNvSpPr/>
          <p:nvPr/>
        </p:nvSpPr>
        <p:spPr>
          <a:xfrm>
            <a:off x="5930900" y="2686734"/>
            <a:ext cx="3987800" cy="649069"/>
          </a:xfrm>
          <a:prstGeom prst="snip1Rect">
            <a:avLst/>
          </a:prstGeom>
          <a:solidFill>
            <a:srgbClr val="CC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b="1" dirty="0"/>
              <a:t>Passive Information Gathering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5930900" y="3767603"/>
            <a:ext cx="3987800" cy="649069"/>
          </a:xfrm>
          <a:prstGeom prst="snip1Rect">
            <a:avLst/>
          </a:prstGeom>
          <a:solidFill>
            <a:srgbClr val="64E8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vết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b="1" dirty="0"/>
              <a:t>Pseudonymous </a:t>
            </a:r>
            <a:r>
              <a:rPr lang="en-US" b="1" dirty="0" err="1"/>
              <a:t>Footprinting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5930900" y="4848472"/>
            <a:ext cx="3987800" cy="649069"/>
          </a:xfrm>
          <a:prstGeom prst="snip1Rect">
            <a:avLst/>
          </a:prstGeom>
          <a:solidFill>
            <a:srgbClr val="56D2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vết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Internet</a:t>
            </a:r>
          </a:p>
          <a:p>
            <a:pPr algn="ctr"/>
            <a:r>
              <a:rPr lang="en-US" dirty="0" smtClean="0"/>
              <a:t>(</a:t>
            </a:r>
            <a:r>
              <a:rPr lang="en-US" b="1" dirty="0"/>
              <a:t>Internet </a:t>
            </a:r>
            <a:r>
              <a:rPr lang="en-US" b="1" dirty="0" err="1"/>
              <a:t>Footprinting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Curved Connector 14"/>
          <p:cNvCxnSpPr>
            <a:stCxn id="6" idx="3"/>
            <a:endCxn id="13" idx="2"/>
          </p:cNvCxnSpPr>
          <p:nvPr/>
        </p:nvCxnSpPr>
        <p:spPr>
          <a:xfrm>
            <a:off x="3615396" y="3736538"/>
            <a:ext cx="2315504" cy="14364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3"/>
            <a:endCxn id="10" idx="2"/>
          </p:cNvCxnSpPr>
          <p:nvPr/>
        </p:nvCxnSpPr>
        <p:spPr>
          <a:xfrm flipV="1">
            <a:off x="3615396" y="1929031"/>
            <a:ext cx="2315504" cy="18075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3"/>
            <a:endCxn id="11" idx="2"/>
          </p:cNvCxnSpPr>
          <p:nvPr/>
        </p:nvCxnSpPr>
        <p:spPr>
          <a:xfrm flipV="1">
            <a:off x="3615396" y="3011269"/>
            <a:ext cx="2315504" cy="725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3"/>
            <a:endCxn id="12" idx="2"/>
          </p:cNvCxnSpPr>
          <p:nvPr/>
        </p:nvCxnSpPr>
        <p:spPr>
          <a:xfrm>
            <a:off x="3615396" y="3736538"/>
            <a:ext cx="2315504" cy="355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22399" y="939800"/>
            <a:ext cx="2192997" cy="711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Ethical Hacking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22399" y="2160369"/>
            <a:ext cx="2192997" cy="711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22399" y="3380938"/>
            <a:ext cx="2192997" cy="711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22399" y="4601507"/>
            <a:ext cx="2192997" cy="711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Các mối đe dọa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Footprinting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22399" y="5822076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9625" y="0"/>
            <a:ext cx="65184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đe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dọa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3600" b="0" cap="none" spc="0" dirty="0" smtClean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45707" y="917285"/>
            <a:ext cx="3589361" cy="84616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b="1" dirty="0" smtClean="0"/>
              <a:t> (Social Engineering)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745706" y="2088465"/>
            <a:ext cx="3589362" cy="84616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b="1" dirty="0" smtClean="0"/>
              <a:t>(Network and System Attacks)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745706" y="3259645"/>
            <a:ext cx="3589362" cy="85433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 err="1"/>
              <a:t>Rò</a:t>
            </a:r>
            <a:r>
              <a:rPr lang="en-US" dirty="0"/>
              <a:t> </a:t>
            </a:r>
            <a:r>
              <a:rPr lang="en-US" dirty="0" err="1"/>
              <a:t>rỉ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smtClean="0"/>
              <a:t>tin</a:t>
            </a:r>
          </a:p>
          <a:p>
            <a:pPr algn="ctr"/>
            <a:r>
              <a:rPr lang="en-US" b="1" dirty="0" smtClean="0"/>
              <a:t>(Information Leakage)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745706" y="4438997"/>
            <a:ext cx="3589362" cy="89913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vi-VN" dirty="0"/>
              <a:t>Mất tính riêng </a:t>
            </a:r>
            <a:r>
              <a:rPr lang="vi-VN" dirty="0" smtClean="0"/>
              <a:t>tư</a:t>
            </a:r>
            <a:endParaRPr lang="en-US" dirty="0" smtClean="0"/>
          </a:p>
          <a:p>
            <a:pPr algn="ctr"/>
            <a:r>
              <a:rPr lang="en-US" b="1" dirty="0"/>
              <a:t>(</a:t>
            </a:r>
            <a:r>
              <a:rPr lang="vi-VN" b="1" dirty="0" smtClean="0"/>
              <a:t>Privacy Loss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745706" y="5663146"/>
            <a:ext cx="3589363" cy="8918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 smtClean="0"/>
              <a:t>thu</a:t>
            </a:r>
            <a:endParaRPr lang="en-US" dirty="0" smtClean="0"/>
          </a:p>
          <a:p>
            <a:pPr algn="ctr"/>
            <a:r>
              <a:rPr lang="en-US" b="1" dirty="0" smtClean="0"/>
              <a:t>(Revenue Loss)</a:t>
            </a:r>
            <a:endParaRPr lang="en-US" b="1" dirty="0"/>
          </a:p>
        </p:txBody>
      </p:sp>
      <p:cxnSp>
        <p:nvCxnSpPr>
          <p:cNvPr id="17" name="Elbow Connector 16"/>
          <p:cNvCxnSpPr>
            <a:stCxn id="7" idx="3"/>
            <a:endCxn id="10" idx="1"/>
          </p:cNvCxnSpPr>
          <p:nvPr/>
        </p:nvCxnSpPr>
        <p:spPr>
          <a:xfrm flipV="1">
            <a:off x="3615396" y="1340366"/>
            <a:ext cx="2130311" cy="3616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11" idx="1"/>
          </p:cNvCxnSpPr>
          <p:nvPr/>
        </p:nvCxnSpPr>
        <p:spPr>
          <a:xfrm flipV="1">
            <a:off x="3615396" y="2511546"/>
            <a:ext cx="2130310" cy="2445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  <a:endCxn id="13" idx="1"/>
          </p:cNvCxnSpPr>
          <p:nvPr/>
        </p:nvCxnSpPr>
        <p:spPr>
          <a:xfrm flipV="1">
            <a:off x="3615396" y="3686812"/>
            <a:ext cx="2130310" cy="1270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14" idx="1"/>
          </p:cNvCxnSpPr>
          <p:nvPr/>
        </p:nvCxnSpPr>
        <p:spPr>
          <a:xfrm flipV="1">
            <a:off x="3615396" y="4888562"/>
            <a:ext cx="2130310" cy="68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15" idx="1"/>
          </p:cNvCxnSpPr>
          <p:nvPr/>
        </p:nvCxnSpPr>
        <p:spPr>
          <a:xfrm>
            <a:off x="3615396" y="4957107"/>
            <a:ext cx="2130310" cy="1151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9625" y="0"/>
            <a:ext cx="47714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36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3600" b="0" cap="none" spc="0" dirty="0" smtClean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22399" y="939800"/>
            <a:ext cx="2192997" cy="711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Ethical Hacking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22399" y="2160369"/>
            <a:ext cx="2192997" cy="711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22399" y="3380938"/>
            <a:ext cx="2192997" cy="711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22399" y="4601507"/>
            <a:ext cx="2192997" cy="711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Các mối đe dọa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Footprinting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22399" y="5822076"/>
            <a:ext cx="2192997" cy="711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9625" y="0"/>
            <a:ext cx="65047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sz="3600" b="0" cap="none" spc="0" dirty="0" smtClean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7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4800" y="2514600"/>
            <a:ext cx="42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CEH v9 Certified Ethical Hacker Version 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20" y="4549361"/>
            <a:ext cx="3404159" cy="23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626" y="0"/>
            <a:ext cx="407147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3600" b="0" cap="none" spc="0" dirty="0" smtClean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22399" y="939800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Ethical Hacking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22399" y="2160369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22399" y="3380938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22399" y="4601507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Các mối đe dọa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Footprinting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22399" y="5822076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85" y="1"/>
            <a:ext cx="601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625" y="0"/>
            <a:ext cx="64870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Ethical Hacking</a:t>
            </a:r>
            <a:endParaRPr lang="en-US" sz="3600" b="0" cap="none" spc="0" dirty="0" smtClean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22399" y="939800"/>
            <a:ext cx="2192997" cy="711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Ethical Hacking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22399" y="2160369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22399" y="3380938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22399" y="4601507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Các mối đe dọa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Footprinting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22399" y="5822076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nip and Round Single Corner Rectangle 2"/>
          <p:cNvSpPr/>
          <p:nvPr/>
        </p:nvSpPr>
        <p:spPr>
          <a:xfrm>
            <a:off x="4859383" y="1252583"/>
            <a:ext cx="2220686" cy="796834"/>
          </a:xfrm>
          <a:prstGeom prst="snip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4859383" y="2655669"/>
            <a:ext cx="2220686" cy="796834"/>
          </a:xfrm>
          <a:prstGeom prst="snip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Quét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(Scanning)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4859383" y="4058755"/>
            <a:ext cx="2220686" cy="796834"/>
          </a:xfrm>
          <a:prstGeom prst="snip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(Enumeration)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4859383" y="5461841"/>
            <a:ext cx="2220686" cy="796834"/>
          </a:xfrm>
          <a:prstGeom prst="snip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(System Hacking)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>
            <a:stCxn id="10" idx="3"/>
          </p:cNvCxnSpPr>
          <p:nvPr/>
        </p:nvCxnSpPr>
        <p:spPr>
          <a:xfrm>
            <a:off x="3615396" y="1295400"/>
            <a:ext cx="434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32067" y="1295400"/>
            <a:ext cx="17419" cy="456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2"/>
          </p:cNvCxnSpPr>
          <p:nvPr/>
        </p:nvCxnSpPr>
        <p:spPr>
          <a:xfrm flipH="1">
            <a:off x="4049486" y="4457172"/>
            <a:ext cx="809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2"/>
          </p:cNvCxnSpPr>
          <p:nvPr/>
        </p:nvCxnSpPr>
        <p:spPr>
          <a:xfrm flipH="1">
            <a:off x="4040776" y="5860258"/>
            <a:ext cx="818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2"/>
          </p:cNvCxnSpPr>
          <p:nvPr/>
        </p:nvCxnSpPr>
        <p:spPr>
          <a:xfrm flipH="1">
            <a:off x="4049486" y="3054086"/>
            <a:ext cx="809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2"/>
          </p:cNvCxnSpPr>
          <p:nvPr/>
        </p:nvCxnSpPr>
        <p:spPr>
          <a:xfrm flipH="1">
            <a:off x="4040776" y="1651000"/>
            <a:ext cx="818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lded Corner 29"/>
          <p:cNvSpPr/>
          <p:nvPr/>
        </p:nvSpPr>
        <p:spPr>
          <a:xfrm>
            <a:off x="8582297" y="1423850"/>
            <a:ext cx="2743200" cy="425361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>
              <a:lnSpc>
                <a:spcPct val="20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Dải</a:t>
            </a:r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IP</a:t>
            </a:r>
            <a:endParaRPr lang="vi-VN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tên</a:t>
            </a:r>
            <a:endParaRPr lang="vi-VN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Thông tin nhân viên</a:t>
            </a:r>
          </a:p>
          <a:p>
            <a:pPr>
              <a:lnSpc>
                <a:spcPct val="20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Số điện thoại</a:t>
            </a:r>
          </a:p>
          <a:p>
            <a:pPr>
              <a:lnSpc>
                <a:spcPct val="20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Thông tin cơ sở </a:t>
            </a:r>
          </a:p>
          <a:p>
            <a:pPr>
              <a:lnSpc>
                <a:spcPct val="20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Thông tin công việc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>
            <a:off x="7080069" y="1651000"/>
            <a:ext cx="1502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8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5" grpId="0" animBg="1"/>
      <p:bldP spid="16" grpId="0" animBg="1"/>
      <p:bldP spid="17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625" y="0"/>
            <a:ext cx="64870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Ethical Hacking</a:t>
            </a:r>
            <a:endParaRPr lang="en-US" sz="3600" b="0" cap="none" spc="0" dirty="0" smtClean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22399" y="939800"/>
            <a:ext cx="2192997" cy="711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Ethical Hacking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22399" y="2160369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22399" y="3380938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22399" y="4601507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Các mối đe dọa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Footprinting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22399" y="5822076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nip and Round Single Corner Rectangle 2"/>
          <p:cNvSpPr/>
          <p:nvPr/>
        </p:nvSpPr>
        <p:spPr>
          <a:xfrm>
            <a:off x="4859383" y="1252583"/>
            <a:ext cx="2220686" cy="796834"/>
          </a:xfrm>
          <a:prstGeom prst="snip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vết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4859383" y="2655669"/>
            <a:ext cx="2220686" cy="796834"/>
          </a:xfrm>
          <a:prstGeom prst="snip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Quét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(Scanning)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4859383" y="4058755"/>
            <a:ext cx="2220686" cy="796834"/>
          </a:xfrm>
          <a:prstGeom prst="snip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(Enumeration)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4859383" y="5461841"/>
            <a:ext cx="2220686" cy="796834"/>
          </a:xfrm>
          <a:prstGeom prst="snip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(System Hacking)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>
            <a:stCxn id="10" idx="3"/>
          </p:cNvCxnSpPr>
          <p:nvPr/>
        </p:nvCxnSpPr>
        <p:spPr>
          <a:xfrm>
            <a:off x="3615396" y="1295400"/>
            <a:ext cx="434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32067" y="1295400"/>
            <a:ext cx="17419" cy="456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2"/>
          </p:cNvCxnSpPr>
          <p:nvPr/>
        </p:nvCxnSpPr>
        <p:spPr>
          <a:xfrm flipH="1">
            <a:off x="4049486" y="4457172"/>
            <a:ext cx="809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2"/>
          </p:cNvCxnSpPr>
          <p:nvPr/>
        </p:nvCxnSpPr>
        <p:spPr>
          <a:xfrm flipH="1">
            <a:off x="4040776" y="5860258"/>
            <a:ext cx="818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2"/>
          </p:cNvCxnSpPr>
          <p:nvPr/>
        </p:nvCxnSpPr>
        <p:spPr>
          <a:xfrm flipH="1">
            <a:off x="4049486" y="3054086"/>
            <a:ext cx="809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2"/>
          </p:cNvCxnSpPr>
          <p:nvPr/>
        </p:nvCxnSpPr>
        <p:spPr>
          <a:xfrm flipH="1">
            <a:off x="4040776" y="1651000"/>
            <a:ext cx="818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ded Corner 1"/>
          <p:cNvSpPr/>
          <p:nvPr/>
        </p:nvSpPr>
        <p:spPr>
          <a:xfrm>
            <a:off x="8598090" y="1252583"/>
            <a:ext cx="2661313" cy="320458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b="1" dirty="0" smtClean="0">
                <a:latin typeface="Arial" panose="020B0604020202020204" pitchFamily="34" charset="0"/>
                <a:cs typeface="Arial" panose="020B0604020202020204" pitchFamily="34" charset="0"/>
              </a:rPr>
              <a:t>ông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cụ </a:t>
            </a:r>
            <a:r>
              <a:rPr lang="vi-VN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Ping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Port scan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Tracert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15" idx="0"/>
          </p:cNvCxnSpPr>
          <p:nvPr/>
        </p:nvCxnSpPr>
        <p:spPr>
          <a:xfrm>
            <a:off x="7080069" y="3054086"/>
            <a:ext cx="151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625" y="0"/>
            <a:ext cx="64870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Ethical Hacking</a:t>
            </a:r>
            <a:endParaRPr lang="en-US" sz="3600" b="0" cap="none" spc="0" dirty="0" smtClean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22399" y="939800"/>
            <a:ext cx="2192997" cy="711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Ethical Hacking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22399" y="2160369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22399" y="3380938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22399" y="4601507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Các mối đe dọa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Footprinting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22399" y="5822076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nip and Round Single Corner Rectangle 2"/>
          <p:cNvSpPr/>
          <p:nvPr/>
        </p:nvSpPr>
        <p:spPr>
          <a:xfrm>
            <a:off x="4859383" y="1252583"/>
            <a:ext cx="2220686" cy="796834"/>
          </a:xfrm>
          <a:prstGeom prst="snip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vết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4859383" y="2655669"/>
            <a:ext cx="2220686" cy="796834"/>
          </a:xfrm>
          <a:prstGeom prst="snip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Quét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(Scanning)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4859383" y="4058755"/>
            <a:ext cx="2220686" cy="796834"/>
          </a:xfrm>
          <a:prstGeom prst="snip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(Enumeration)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4859383" y="5461841"/>
            <a:ext cx="2220686" cy="796834"/>
          </a:xfrm>
          <a:prstGeom prst="snip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(System Hacking)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>
            <a:stCxn id="10" idx="3"/>
          </p:cNvCxnSpPr>
          <p:nvPr/>
        </p:nvCxnSpPr>
        <p:spPr>
          <a:xfrm>
            <a:off x="3615396" y="1295400"/>
            <a:ext cx="434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32067" y="1295400"/>
            <a:ext cx="17419" cy="456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2"/>
          </p:cNvCxnSpPr>
          <p:nvPr/>
        </p:nvCxnSpPr>
        <p:spPr>
          <a:xfrm flipH="1">
            <a:off x="4049486" y="4457172"/>
            <a:ext cx="809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2"/>
          </p:cNvCxnSpPr>
          <p:nvPr/>
        </p:nvCxnSpPr>
        <p:spPr>
          <a:xfrm flipH="1">
            <a:off x="4040776" y="5860258"/>
            <a:ext cx="818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2"/>
          </p:cNvCxnSpPr>
          <p:nvPr/>
        </p:nvCxnSpPr>
        <p:spPr>
          <a:xfrm flipH="1">
            <a:off x="4049486" y="3054086"/>
            <a:ext cx="809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2"/>
          </p:cNvCxnSpPr>
          <p:nvPr/>
        </p:nvCxnSpPr>
        <p:spPr>
          <a:xfrm flipH="1">
            <a:off x="4040776" y="1651000"/>
            <a:ext cx="818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ded Corner 1"/>
          <p:cNvSpPr/>
          <p:nvPr/>
        </p:nvSpPr>
        <p:spPr>
          <a:xfrm>
            <a:off x="8598090" y="712337"/>
            <a:ext cx="2661313" cy="5294763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080069" y="4481455"/>
            <a:ext cx="151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625" y="0"/>
            <a:ext cx="64870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3600" b="0" cap="none" spc="0" dirty="0" smtClean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22399" y="939800"/>
            <a:ext cx="2192997" cy="711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Ethical Hacking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22399" y="2160369"/>
            <a:ext cx="2192997" cy="711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22399" y="3380938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22399" y="4601507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Các mối đe dọa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Footprinting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22399" y="5822076"/>
            <a:ext cx="2192997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5549900" y="1409700"/>
            <a:ext cx="3289300" cy="93980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Footprinting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2" name="Snip Diagonal Corner Rectangle 21"/>
          <p:cNvSpPr/>
          <p:nvPr/>
        </p:nvSpPr>
        <p:spPr>
          <a:xfrm>
            <a:off x="5549900" y="3112869"/>
            <a:ext cx="3289300" cy="93980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Tại</a:t>
            </a:r>
            <a:r>
              <a:rPr lang="en-US" b="1" dirty="0" smtClean="0"/>
              <a:t> </a:t>
            </a:r>
            <a:r>
              <a:rPr lang="en-US" b="1" dirty="0" err="1" smtClean="0"/>
              <a:t>sao</a:t>
            </a:r>
            <a:r>
              <a:rPr lang="en-US" b="1" dirty="0" smtClean="0"/>
              <a:t> </a:t>
            </a:r>
            <a:r>
              <a:rPr lang="en-US" b="1" dirty="0" err="1" smtClean="0"/>
              <a:t>phải</a:t>
            </a:r>
            <a:r>
              <a:rPr lang="en-US" b="1" dirty="0" smtClean="0"/>
              <a:t> </a:t>
            </a:r>
            <a:r>
              <a:rPr lang="en-US" b="1" dirty="0" err="1" smtClean="0"/>
              <a:t>Footprinting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4" name="Snip Diagonal Corner Rectangle 23"/>
          <p:cNvSpPr/>
          <p:nvPr/>
        </p:nvSpPr>
        <p:spPr>
          <a:xfrm>
            <a:off x="5549900" y="4816038"/>
            <a:ext cx="3289300" cy="93980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Footprinting</a:t>
            </a:r>
            <a:r>
              <a:rPr lang="en-US" b="1" dirty="0" smtClean="0"/>
              <a:t> ?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11" idx="3"/>
            <a:endCxn id="5" idx="2"/>
          </p:cNvCxnSpPr>
          <p:nvPr/>
        </p:nvCxnSpPr>
        <p:spPr>
          <a:xfrm flipV="1">
            <a:off x="3615396" y="1879600"/>
            <a:ext cx="1934504" cy="63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22" idx="2"/>
          </p:cNvCxnSpPr>
          <p:nvPr/>
        </p:nvCxnSpPr>
        <p:spPr>
          <a:xfrm>
            <a:off x="3615396" y="2515969"/>
            <a:ext cx="1934504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24" idx="2"/>
          </p:cNvCxnSpPr>
          <p:nvPr/>
        </p:nvCxnSpPr>
        <p:spPr>
          <a:xfrm>
            <a:off x="3615396" y="2515969"/>
            <a:ext cx="1934504" cy="276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9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22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626" y="0"/>
            <a:ext cx="4525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3600" b="0" cap="none" spc="0" dirty="0" smtClean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2762" y="1314822"/>
            <a:ext cx="10312482" cy="104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 </a:t>
            </a:r>
            <a:r>
              <a:rPr lang="en-US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2763" y="3958630"/>
            <a:ext cx="46711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tin,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2762" y="2706588"/>
            <a:ext cx="100965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tin,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hổng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243139296"/>
              </p:ext>
            </p:extLst>
          </p:nvPr>
        </p:nvGraphicFramePr>
        <p:xfrm>
          <a:off x="5229476" y="3251200"/>
          <a:ext cx="5999786" cy="360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32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626" y="0"/>
            <a:ext cx="4525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6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3600" b="0" cap="none" spc="0" dirty="0" smtClean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4608" y="1358607"/>
            <a:ext cx="905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bước Footprinting để đảm bảo thu thập thông tin thích hợp: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8458" y="4118973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định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vị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hiện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tại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lỗ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hổng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tiềm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ẩn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hoặc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có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thể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khai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thác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458" y="2347882"/>
            <a:ext cx="787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1. </a:t>
            </a:r>
            <a:r>
              <a:rPr lang="en-US" dirty="0" smtClean="0">
                <a:solidFill>
                  <a:srgbClr val="0070C0"/>
                </a:solidFill>
              </a:rPr>
              <a:t> Thu </a:t>
            </a:r>
            <a:r>
              <a:rPr lang="en-US" dirty="0" err="1">
                <a:solidFill>
                  <a:srgbClr val="0070C0"/>
                </a:solidFill>
              </a:rPr>
              <a:t>thập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thông</a:t>
            </a:r>
            <a:r>
              <a:rPr lang="en-US" dirty="0">
                <a:solidFill>
                  <a:srgbClr val="0070C0"/>
                </a:solidFill>
              </a:rPr>
              <a:t> tin </a:t>
            </a:r>
            <a:r>
              <a:rPr lang="en-US" dirty="0" err="1">
                <a:solidFill>
                  <a:srgbClr val="0070C0"/>
                </a:solidFill>
              </a:rPr>
              <a:t>công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khai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về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mục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tiêu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vd</a:t>
            </a:r>
            <a:r>
              <a:rPr lang="en-US" dirty="0" smtClean="0">
                <a:solidFill>
                  <a:srgbClr val="0070C0"/>
                </a:solidFill>
              </a:rPr>
              <a:t>. host</a:t>
            </a:r>
            <a:r>
              <a:rPr lang="en-US" dirty="0">
                <a:solidFill>
                  <a:srgbClr val="0070C0"/>
                </a:solidFill>
              </a:rPr>
              <a:t>, network)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8458" y="2939810"/>
            <a:ext cx="4967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định</a:t>
            </a:r>
            <a:r>
              <a:rPr lang="en-US" dirty="0">
                <a:solidFill>
                  <a:srgbClr val="0070C0"/>
                </a:solidFill>
              </a:rPr>
              <a:t> OS </a:t>
            </a:r>
            <a:r>
              <a:rPr lang="en-US" dirty="0" err="1">
                <a:solidFill>
                  <a:srgbClr val="0070C0"/>
                </a:solidFill>
              </a:rPr>
              <a:t>đang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được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dụng</a:t>
            </a:r>
            <a:r>
              <a:rPr lang="en-US" dirty="0">
                <a:solidFill>
                  <a:srgbClr val="0070C0"/>
                </a:solidFill>
              </a:rPr>
              <a:t>,  web server, ...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8458" y="3531738"/>
            <a:ext cx="802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3.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Thực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hiện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truy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vấn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như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Whois</a:t>
            </a:r>
            <a:r>
              <a:rPr lang="en-US" dirty="0">
                <a:solidFill>
                  <a:srgbClr val="0070C0"/>
                </a:solidFill>
              </a:rPr>
              <a:t>, DNS, </a:t>
            </a:r>
            <a:r>
              <a:rPr lang="en-US" dirty="0" err="1">
                <a:solidFill>
                  <a:srgbClr val="0070C0"/>
                </a:solidFill>
              </a:rPr>
              <a:t>mạng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và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truy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vấn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tổ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chức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90"/>
          <a:stretch/>
        </p:blipFill>
        <p:spPr>
          <a:xfrm>
            <a:off x="7856704" y="4118973"/>
            <a:ext cx="4083505" cy="281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99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626" y="0"/>
            <a:ext cx="576057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6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36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3600" b="0" cap="none" spc="0" dirty="0" smtClean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423145"/>
            <a:ext cx="965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vượt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ninh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2722" y="2315746"/>
            <a:ext cx="18341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2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7200" y="2997969"/>
            <a:ext cx="8445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 </a:t>
            </a:r>
            <a:r>
              <a:rPr lang="en-US" dirty="0" err="1" smtClean="0">
                <a:solidFill>
                  <a:srgbClr val="0070C0"/>
                </a:solidFill>
              </a:rPr>
              <a:t>Tình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hình</a:t>
            </a:r>
            <a:r>
              <a:rPr lang="en-US" dirty="0">
                <a:solidFill>
                  <a:srgbClr val="0070C0"/>
                </a:solidFill>
              </a:rPr>
              <a:t> an </a:t>
            </a:r>
            <a:r>
              <a:rPr lang="en-US" dirty="0" err="1">
                <a:solidFill>
                  <a:srgbClr val="0070C0"/>
                </a:solidFill>
              </a:rPr>
              <a:t>ninh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tổ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và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được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những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nơi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có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hở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tiềm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ẩn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27200" y="3705904"/>
            <a:ext cx="758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 Chi </a:t>
            </a:r>
            <a:r>
              <a:rPr lang="en-US" dirty="0" err="1">
                <a:solidFill>
                  <a:srgbClr val="0070C0"/>
                </a:solidFill>
              </a:rPr>
              <a:t>tiết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về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lượng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thông</a:t>
            </a:r>
            <a:r>
              <a:rPr lang="en-US" dirty="0">
                <a:solidFill>
                  <a:srgbClr val="0070C0"/>
                </a:solidFill>
              </a:rPr>
              <a:t> tin </a:t>
            </a:r>
            <a:r>
              <a:rPr lang="en-US" dirty="0" err="1">
                <a:solidFill>
                  <a:srgbClr val="0070C0"/>
                </a:solidFill>
              </a:rPr>
              <a:t>tối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có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thể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có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về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mục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tiêu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27200" y="441383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 </a:t>
            </a:r>
            <a:r>
              <a:rPr lang="en-US" dirty="0" err="1" smtClean="0">
                <a:solidFill>
                  <a:srgbClr val="0070C0"/>
                </a:solidFill>
              </a:rPr>
              <a:t>Sơ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đồ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mạng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hệ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thống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74" y="4480460"/>
            <a:ext cx="3546488" cy="27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8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1406</TotalTime>
  <Words>1031</Words>
  <Application>Microsoft Office PowerPoint</Application>
  <PresentationFormat>Widescreen</PresentationFormat>
  <Paragraphs>180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Gill Sans MT</vt:lpstr>
      <vt:lpstr>Impact</vt:lpstr>
      <vt:lpstr>Tahoma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Xuan Loc</dc:creator>
  <cp:lastModifiedBy>Vu Xuan Loc</cp:lastModifiedBy>
  <cp:revision>59</cp:revision>
  <dcterms:created xsi:type="dcterms:W3CDTF">2017-03-05T13:42:17Z</dcterms:created>
  <dcterms:modified xsi:type="dcterms:W3CDTF">2017-04-03T17:49:51Z</dcterms:modified>
</cp:coreProperties>
</file>