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9" r:id="rId6"/>
    <p:sldId id="281" r:id="rId7"/>
    <p:sldId id="288" r:id="rId8"/>
    <p:sldId id="283" r:id="rId9"/>
    <p:sldId id="289" r:id="rId10"/>
    <p:sldId id="286" r:id="rId11"/>
    <p:sldId id="284" r:id="rId12"/>
    <p:sldId id="290" r:id="rId13"/>
    <p:sldId id="285" r:id="rId14"/>
    <p:sldId id="291" r:id="rId15"/>
    <p:sldId id="292" r:id="rId16"/>
    <p:sldId id="280" r:id="rId17"/>
    <p:sldId id="28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79"/>
            <p14:sldId id="281"/>
            <p14:sldId id="288"/>
            <p14:sldId id="283"/>
            <p14:sldId id="289"/>
            <p14:sldId id="286"/>
            <p14:sldId id="284"/>
            <p14:sldId id="290"/>
            <p14:sldId id="285"/>
            <p14:sldId id="291"/>
            <p14:sldId id="292"/>
            <p14:sldId id="280"/>
            <p14:sldId id="287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49" autoAdjust="0"/>
    <p:restoredTop sz="94241" autoAdjust="0"/>
  </p:normalViewPr>
  <p:slideViewPr>
    <p:cSldViewPr snapToGrid="0">
      <p:cViewPr varScale="1">
        <p:scale>
          <a:sx n="86" d="100"/>
          <a:sy n="86" d="100"/>
        </p:scale>
        <p:origin x="341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10/4/2019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10/4/2019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10/4/2019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C++</a:t>
            </a:r>
            <a:r>
              <a:rPr lang="ko-KR" altLang="en-US" sz="4800" dirty="0">
                <a:solidFill>
                  <a:schemeClr val="bg1"/>
                </a:solidFill>
              </a:rPr>
              <a:t>프로그래밍</a:t>
            </a:r>
            <a:r>
              <a:rPr lang="en-US" altLang="ko-KR" sz="4800" dirty="0">
                <a:solidFill>
                  <a:schemeClr val="bg1"/>
                </a:solidFill>
              </a:rPr>
              <a:t>			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151779 </a:t>
            </a:r>
            <a:r>
              <a:rPr lang="ko-KR" altLang="en-US" sz="2400" dirty="0" err="1">
                <a:solidFill>
                  <a:schemeClr val="bg1"/>
                </a:solidFill>
                <a:latin typeface="+mj-lt"/>
              </a:rPr>
              <a:t>이충헌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 descr="Small circle with number 4 inside  indicating step 4">
            <a:extLst>
              <a:ext uri="{FF2B5EF4-FFF2-40B4-BE49-F238E27FC236}">
                <a16:creationId xmlns:a16="http://schemas.microsoft.com/office/drawing/2014/main" id="{E7590C3A-BCEC-4BD9-9F3F-02D8CA141EB3}"/>
              </a:ext>
            </a:extLst>
          </p:cNvPr>
          <p:cNvGrpSpPr/>
          <p:nvPr/>
        </p:nvGrpSpPr>
        <p:grpSpPr bwMode="blackWhite">
          <a:xfrm>
            <a:off x="581296" y="508251"/>
            <a:ext cx="1121889" cy="409838"/>
            <a:chOff x="6953426" y="711274"/>
            <a:chExt cx="558179" cy="409838"/>
          </a:xfrm>
        </p:grpSpPr>
        <p:sp>
          <p:nvSpPr>
            <p:cNvPr id="7" name="Oval 6" descr="Small circle">
              <a:extLst>
                <a:ext uri="{FF2B5EF4-FFF2-40B4-BE49-F238E27FC236}">
                  <a16:creationId xmlns:a16="http://schemas.microsoft.com/office/drawing/2014/main" id="{2B13F6C1-5880-4195-862F-A319DD407D7A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 descr="Number 4">
              <a:extLst>
                <a:ext uri="{FF2B5EF4-FFF2-40B4-BE49-F238E27FC236}">
                  <a16:creationId xmlns:a16="http://schemas.microsoft.com/office/drawing/2014/main" id="{EFCD062F-D535-4588-A9E1-5B32FBC61C98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13" name="Content Placeholder 17">
            <a:extLst>
              <a:ext uri="{FF2B5EF4-FFF2-40B4-BE49-F238E27FC236}">
                <a16:creationId xmlns:a16="http://schemas.microsoft.com/office/drawing/2014/main" id="{68CD83B4-EA4C-4C2C-8998-7A0FF7915223}"/>
              </a:ext>
            </a:extLst>
          </p:cNvPr>
          <p:cNvSpPr txBox="1">
            <a:spLocks/>
          </p:cNvSpPr>
          <p:nvPr/>
        </p:nvSpPr>
        <p:spPr>
          <a:xfrm>
            <a:off x="2136046" y="427438"/>
            <a:ext cx="9474658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위 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2,3 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과정을 반복하여 같은 집합 안의 무게 </a:t>
            </a:r>
            <a:r>
              <a:rPr lang="ko-KR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중심값이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같아져서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모두 변하지 </a:t>
            </a:r>
            <a:r>
              <a:rPr lang="ko-KR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않을때까지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반복한다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35923E2-26E8-452D-84D0-8A874A781FBA}"/>
              </a:ext>
            </a:extLst>
          </p:cNvPr>
          <p:cNvGrpSpPr/>
          <p:nvPr/>
        </p:nvGrpSpPr>
        <p:grpSpPr>
          <a:xfrm>
            <a:off x="970436" y="1085247"/>
            <a:ext cx="9052454" cy="5345315"/>
            <a:chOff x="1096140" y="1441620"/>
            <a:chExt cx="6878613" cy="3817955"/>
          </a:xfrm>
        </p:grpSpPr>
        <p:sp>
          <p:nvSpPr>
            <p:cNvPr id="15" name="Plus Sign 14">
              <a:extLst>
                <a:ext uri="{FF2B5EF4-FFF2-40B4-BE49-F238E27FC236}">
                  <a16:creationId xmlns:a16="http://schemas.microsoft.com/office/drawing/2014/main" id="{41F2720E-1AF4-46B4-A817-6C281796BA1D}"/>
                </a:ext>
              </a:extLst>
            </p:cNvPr>
            <p:cNvSpPr/>
            <p:nvPr/>
          </p:nvSpPr>
          <p:spPr>
            <a:xfrm>
              <a:off x="1096140" y="1441620"/>
              <a:ext cx="6878613" cy="3817955"/>
            </a:xfrm>
            <a:prstGeom prst="mathPlus">
              <a:avLst>
                <a:gd name="adj1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D2497A9-BAA2-4043-A630-44525F410CBF}"/>
                </a:ext>
              </a:extLst>
            </p:cNvPr>
            <p:cNvSpPr/>
            <p:nvPr/>
          </p:nvSpPr>
          <p:spPr>
            <a:xfrm>
              <a:off x="5149049" y="2831977"/>
              <a:ext cx="45719" cy="532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76B558B-94D9-403A-B2B0-5CF13922E964}"/>
                </a:ext>
              </a:extLst>
            </p:cNvPr>
            <p:cNvSpPr/>
            <p:nvPr/>
          </p:nvSpPr>
          <p:spPr>
            <a:xfrm>
              <a:off x="5301449" y="2984377"/>
              <a:ext cx="45719" cy="532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A57B442-392D-4400-9DBD-1C8ECEAA579B}"/>
                </a:ext>
              </a:extLst>
            </p:cNvPr>
            <p:cNvSpPr/>
            <p:nvPr/>
          </p:nvSpPr>
          <p:spPr>
            <a:xfrm>
              <a:off x="4788023" y="282472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6DB70E8-EF82-4A3B-98B5-532DD9FC9D32}"/>
                </a:ext>
              </a:extLst>
            </p:cNvPr>
            <p:cNvSpPr/>
            <p:nvPr/>
          </p:nvSpPr>
          <p:spPr>
            <a:xfrm>
              <a:off x="5658035" y="2240132"/>
              <a:ext cx="45719" cy="532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EFF23D2-31B3-4DCA-9142-421525CF9ED1}"/>
                </a:ext>
              </a:extLst>
            </p:cNvPr>
            <p:cNvSpPr/>
            <p:nvPr/>
          </p:nvSpPr>
          <p:spPr>
            <a:xfrm>
              <a:off x="5808489" y="2524218"/>
              <a:ext cx="45719" cy="532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36ABCE14-628A-4266-87AF-AE967712E33D}"/>
              </a:ext>
            </a:extLst>
          </p:cNvPr>
          <p:cNvSpPr/>
          <p:nvPr/>
        </p:nvSpPr>
        <p:spPr>
          <a:xfrm>
            <a:off x="6101967" y="3272493"/>
            <a:ext cx="60168" cy="745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DDD9403-A1FA-47BB-B8D1-48E34EA1F962}"/>
              </a:ext>
            </a:extLst>
          </p:cNvPr>
          <p:cNvSpPr/>
          <p:nvPr/>
        </p:nvSpPr>
        <p:spPr>
          <a:xfrm>
            <a:off x="7126701" y="2405494"/>
            <a:ext cx="60168" cy="745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2B02D0D9-9249-4D2E-AF0C-5F92E39D940C}"/>
              </a:ext>
            </a:extLst>
          </p:cNvPr>
          <p:cNvSpPr/>
          <p:nvPr/>
        </p:nvSpPr>
        <p:spPr>
          <a:xfrm>
            <a:off x="5407109" y="2691411"/>
            <a:ext cx="1510051" cy="1182109"/>
          </a:xfrm>
          <a:prstGeom prst="donut">
            <a:avLst>
              <a:gd name="adj" fmla="val 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858ACECA-B28C-466A-8940-E2D474B76867}"/>
              </a:ext>
            </a:extLst>
          </p:cNvPr>
          <p:cNvSpPr/>
          <p:nvPr/>
        </p:nvSpPr>
        <p:spPr>
          <a:xfrm>
            <a:off x="6564912" y="1965162"/>
            <a:ext cx="1254492" cy="955237"/>
          </a:xfrm>
          <a:prstGeom prst="donut">
            <a:avLst>
              <a:gd name="adj" fmla="val 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24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코드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0" name="Straight Connector 19" descr="Light grey line separating Morph text and images"/>
          <p:cNvCxnSpPr/>
          <p:nvPr/>
        </p:nvCxnSpPr>
        <p:spPr>
          <a:xfrm>
            <a:off x="6296866" y="1472431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CA2C963-A4CA-4825-8A82-3041082D177D}"/>
              </a:ext>
            </a:extLst>
          </p:cNvPr>
          <p:cNvSpPr/>
          <p:nvPr/>
        </p:nvSpPr>
        <p:spPr>
          <a:xfrm>
            <a:off x="521207" y="1406500"/>
            <a:ext cx="6096000" cy="387798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same_count</a:t>
            </a:r>
            <a:r>
              <a:rPr 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endParaRPr 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nn-NO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</a:t>
            </a:r>
            <a:r>
              <a:rPr lang="nn-NO" sz="12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</a:t>
            </a:r>
            <a:r>
              <a:rPr lang="nn-NO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i++)</a:t>
            </a:r>
          </a:p>
          <a:p>
            <a:r>
              <a:rPr 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(group[</a:t>
            </a:r>
            <a:r>
              <a:rPr lang="en-US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!= 0)</a:t>
            </a:r>
          </a:p>
          <a:p>
            <a:r>
              <a:rPr 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((center[</a:t>
            </a:r>
            <a:r>
              <a:rPr lang="en-US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].x / group[</a:t>
            </a:r>
            <a:r>
              <a:rPr lang="en-US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== F[</a:t>
            </a:r>
            <a:r>
              <a:rPr lang="en-US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].x) &amp;&amp; (center[</a:t>
            </a:r>
            <a:r>
              <a:rPr lang="en-US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].y / group[</a:t>
            </a:r>
            <a:r>
              <a:rPr lang="en-US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== F[</a:t>
            </a:r>
            <a:r>
              <a:rPr lang="en-US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].y) &amp;&amp; (center[</a:t>
            </a:r>
            <a:r>
              <a:rPr lang="en-US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].z / group[</a:t>
            </a:r>
            <a:r>
              <a:rPr lang="en-US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== F[</a:t>
            </a:r>
            <a:r>
              <a:rPr lang="en-US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].z)) </a:t>
            </a:r>
            <a:r>
              <a:rPr lang="en-US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same_count</a:t>
            </a:r>
            <a:r>
              <a:rPr 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++;</a:t>
            </a:r>
          </a:p>
          <a:p>
            <a:endParaRPr 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F[</a:t>
            </a:r>
            <a:r>
              <a:rPr lang="en-US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].x = center[</a:t>
            </a:r>
            <a:r>
              <a:rPr lang="en-US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].x / group[</a:t>
            </a:r>
            <a:r>
              <a:rPr lang="en-US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];</a:t>
            </a:r>
          </a:p>
          <a:p>
            <a:r>
              <a:rPr 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F[</a:t>
            </a:r>
            <a:r>
              <a:rPr lang="en-US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].y = center[</a:t>
            </a:r>
            <a:r>
              <a:rPr lang="en-US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].y / group[</a:t>
            </a:r>
            <a:r>
              <a:rPr lang="en-US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];</a:t>
            </a:r>
          </a:p>
          <a:p>
            <a:r>
              <a:rPr lang="pl-PL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F[i].z = center[i].z / group[i];</a:t>
            </a:r>
          </a:p>
          <a:p>
            <a:r>
              <a:rPr 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same_count</a:t>
            </a:r>
            <a:r>
              <a:rPr 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sz="12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</a:t>
            </a:r>
            <a:r>
              <a:rPr 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whenisitend</a:t>
            </a:r>
            <a:r>
              <a:rPr 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("(%</a:t>
            </a:r>
            <a:r>
              <a:rPr 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lf</a:t>
            </a:r>
            <a:r>
              <a:rPr 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,%</a:t>
            </a:r>
            <a:r>
              <a:rPr 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lf</a:t>
            </a:r>
            <a:r>
              <a:rPr 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,%</a:t>
            </a:r>
            <a:r>
              <a:rPr 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lf</a:t>
            </a:r>
            <a:r>
              <a:rPr 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", F[</a:t>
            </a:r>
            <a:r>
              <a:rPr 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].x, F[</a:t>
            </a:r>
            <a:r>
              <a:rPr 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].y, F[</a:t>
            </a:r>
            <a:r>
              <a:rPr 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].z);</a:t>
            </a:r>
            <a:endParaRPr 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r>
              <a:rPr lang="en-US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67450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코드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0" name="Straight Connector 19" descr="Light grey line separating Morph text and images"/>
          <p:cNvCxnSpPr/>
          <p:nvPr/>
        </p:nvCxnSpPr>
        <p:spPr>
          <a:xfrm>
            <a:off x="6296866" y="1472431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E2E32C9-6B5C-4327-8673-95B9EE8FDF31}"/>
              </a:ext>
            </a:extLst>
          </p:cNvPr>
          <p:cNvSpPr/>
          <p:nvPr/>
        </p:nvSpPr>
        <p:spPr>
          <a:xfrm>
            <a:off x="784194" y="1339061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data.size(); i++)</a:t>
            </a:r>
          </a:p>
          <a:p>
            <a:r>
              <a:rPr 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fr-F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fr-F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min = distance[0]</a:t>
            </a:r>
            <a:r>
              <a:rPr lang="fr-F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fr-F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fr-F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fr-F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last = 0;</a:t>
            </a:r>
          </a:p>
          <a:p>
            <a:r>
              <a:rPr lang="en-US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j = 0; j &lt; </a:t>
            </a:r>
            <a:r>
              <a:rPr lang="en-US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</a:t>
            </a:r>
            <a:r>
              <a:rPr 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j++</a:t>
            </a:r>
            <a:r>
              <a:rPr 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(min &gt; distance[j]</a:t>
            </a:r>
            <a:r>
              <a:rPr lang="en-US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min = distance[j]</a:t>
            </a:r>
            <a:r>
              <a:rPr lang="en-US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last = j;</a:t>
            </a:r>
          </a:p>
          <a:p>
            <a:r>
              <a:rPr 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좌표가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(%.0</a:t>
            </a:r>
            <a:r>
              <a:rPr 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lf,%.0lf,%.0lf)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인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%</a:t>
            </a:r>
            <a:r>
              <a:rPr 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번 점은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</a:t>
            </a:r>
            <a:r>
              <a:rPr lang="en-US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.x, data</a:t>
            </a:r>
            <a:r>
              <a:rPr lang="en-US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.y, data</a:t>
            </a:r>
            <a:r>
              <a:rPr lang="en-US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.z, </a:t>
            </a:r>
            <a:r>
              <a:rPr lang="en-US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+ 1);</a:t>
            </a:r>
          </a:p>
          <a:p>
            <a:r>
              <a:rPr lang="en-US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</a:t>
            </a:r>
            <a:r>
              <a:rPr 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[last].</a:t>
            </a:r>
            <a:r>
              <a:rPr lang="en-US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push_back</a:t>
            </a:r>
            <a:r>
              <a:rPr 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make_pair</a:t>
            </a:r>
            <a:r>
              <a:rPr 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(data</a:t>
            </a:r>
            <a:r>
              <a:rPr lang="en-US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,i+1));</a:t>
            </a:r>
          </a:p>
          <a:p>
            <a:r>
              <a:rPr lang="en-US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last </a:t>
            </a:r>
            <a:r>
              <a:rPr lang="en-US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번 집합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\</a:t>
            </a:r>
            <a:r>
              <a:rPr 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n"</a:t>
            </a:r>
            <a:r>
              <a:rPr 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r>
              <a:rPr lang="en-US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1B7BF3-D04F-49D4-BD1B-E53989067DAE}"/>
              </a:ext>
            </a:extLst>
          </p:cNvPr>
          <p:cNvSpPr/>
          <p:nvPr/>
        </p:nvSpPr>
        <p:spPr>
          <a:xfrm>
            <a:off x="6519169" y="1610064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</a:t>
            </a:r>
            <a:r>
              <a:rPr lang="nn-NO" sz="14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</a:t>
            </a:r>
            <a:r>
              <a:rPr lang="nn-NO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i++)</a:t>
            </a:r>
          </a:p>
          <a:p>
            <a:r>
              <a:rPr 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"=================================\n"</a:t>
            </a:r>
            <a:r>
              <a:rPr 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번 집합은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\</a:t>
            </a:r>
            <a:r>
              <a:rPr lang="en-US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n"</a:t>
            </a:r>
            <a:r>
              <a:rPr 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j=0; j&lt;</a:t>
            </a:r>
            <a:r>
              <a:rPr lang="en-US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</a:t>
            </a:r>
            <a:r>
              <a:rPr 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].size(); </a:t>
            </a:r>
            <a:r>
              <a:rPr lang="en-US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j++</a:t>
            </a:r>
            <a:r>
              <a:rPr 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</a:t>
            </a:r>
            <a:r>
              <a:rPr lang="ko-KR" altLang="en-US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번 점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(%.0</a:t>
            </a:r>
            <a:r>
              <a:rPr lang="en-US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lf,%.0lf,%.0lf)</a:t>
            </a:r>
            <a:r>
              <a:rPr lang="ko-KR" altLang="en-US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을 가지고 있다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.\</a:t>
            </a:r>
            <a:r>
              <a:rPr lang="en-US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n"</a:t>
            </a:r>
            <a:r>
              <a:rPr 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</a:t>
            </a:r>
            <a:r>
              <a:rPr 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</a:t>
            </a:r>
            <a:r>
              <a:rPr lang="en-US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.second, </a:t>
            </a:r>
            <a:r>
              <a:rPr lang="en-US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</a:t>
            </a:r>
            <a:r>
              <a:rPr 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</a:t>
            </a:r>
            <a:r>
              <a:rPr lang="en-US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first.x,vec</a:t>
            </a:r>
            <a:r>
              <a:rPr 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</a:t>
            </a:r>
            <a:r>
              <a:rPr lang="en-US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first.y,vec</a:t>
            </a:r>
            <a:r>
              <a:rPr 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</a:t>
            </a:r>
            <a:r>
              <a:rPr lang="en-US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first.z</a:t>
            </a:r>
            <a:r>
              <a:rPr 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r>
              <a:rPr lang="en-US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system(</a:t>
            </a:r>
            <a:r>
              <a:rPr lang="en-US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"PAUSE"</a:t>
            </a:r>
            <a:r>
              <a:rPr 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endParaRPr 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14912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결과</a:t>
            </a:r>
            <a:r>
              <a:rPr lang="en-US" altLang="ko-KR" dirty="0">
                <a:latin typeface="Segoe UI Light" panose="020B0502040204020203" pitchFamily="34" charset="0"/>
                <a:cs typeface="Segoe UI Light" panose="020B0502040204020203" pitchFamily="34" charset="0"/>
              </a:rPr>
              <a:t>1 (k=2, </a:t>
            </a:r>
            <a:r>
              <a:rPr lang="ko-KR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점 개수</a:t>
            </a:r>
            <a:r>
              <a:rPr lang="en-US" altLang="ko-KR" dirty="0">
                <a:latin typeface="Segoe UI Light" panose="020B0502040204020203" pitchFamily="34" charset="0"/>
                <a:cs typeface="Segoe UI Light" panose="020B0502040204020203" pitchFamily="34" charset="0"/>
              </a:rPr>
              <a:t>=5)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0" name="Straight Connector 19" descr="Light grey line separating Morph text and images"/>
          <p:cNvCxnSpPr/>
          <p:nvPr/>
        </p:nvCxnSpPr>
        <p:spPr>
          <a:xfrm>
            <a:off x="6296866" y="1472431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DC4C58D-F452-4E2E-9EB1-C62AF5839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14" y="1346998"/>
            <a:ext cx="5524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결과</a:t>
            </a:r>
            <a:r>
              <a:rPr lang="en-US" altLang="ko-KR" dirty="0">
                <a:latin typeface="Segoe UI Light" panose="020B0502040204020203" pitchFamily="34" charset="0"/>
                <a:cs typeface="Segoe UI Light" panose="020B0502040204020203" pitchFamily="34" charset="0"/>
              </a:rPr>
              <a:t>2 (k=10,</a:t>
            </a:r>
            <a:r>
              <a:rPr lang="ko-KR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점 개수 </a:t>
            </a:r>
            <a:r>
              <a:rPr lang="en-US" altLang="ko-KR" dirty="0">
                <a:latin typeface="Segoe UI Light" panose="020B0502040204020203" pitchFamily="34" charset="0"/>
                <a:cs typeface="Segoe UI Light" panose="020B0502040204020203" pitchFamily="34" charset="0"/>
              </a:rPr>
              <a:t>=10)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0" name="Straight Connector 19" descr="Light grey line separating Morph text and images"/>
          <p:cNvCxnSpPr/>
          <p:nvPr/>
        </p:nvCxnSpPr>
        <p:spPr>
          <a:xfrm>
            <a:off x="6296866" y="1472431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F4BFE576-B091-472B-8F44-9A5EE096E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31" y="1551141"/>
            <a:ext cx="5095875" cy="4448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5AA992-1B2C-420E-A0D2-DEF7DB6A0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866" y="1450074"/>
            <a:ext cx="3623197" cy="493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458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풀이 방법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How it works:</a:t>
            </a: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056513" y="1958189"/>
            <a:ext cx="4713972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altLang="ko-KR" dirty="0"/>
              <a:t>1. k</a:t>
            </a:r>
            <a:r>
              <a:rPr lang="ko-KR" altLang="en-US" dirty="0"/>
              <a:t>와 좌표 </a:t>
            </a:r>
            <a:r>
              <a:rPr lang="en-US" altLang="ko-KR" dirty="0"/>
              <a:t>file</a:t>
            </a:r>
            <a:r>
              <a:rPr lang="ko-KR" altLang="en-US" dirty="0"/>
              <a:t>의 개수를 설정해준다</a:t>
            </a:r>
            <a:r>
              <a:rPr lang="en-US" altLang="ko-KR" dirty="0"/>
              <a:t>. 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3" name="Group 32" descr="Small circle with number 2 inside  indicating step 2"/>
          <p:cNvGrpSpPr/>
          <p:nvPr/>
        </p:nvGrpSpPr>
        <p:grpSpPr bwMode="blackWhite">
          <a:xfrm>
            <a:off x="531552" y="2804257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Content Placeholder 17"/>
          <p:cNvSpPr txBox="1">
            <a:spLocks/>
          </p:cNvSpPr>
          <p:nvPr/>
        </p:nvSpPr>
        <p:spPr>
          <a:xfrm>
            <a:off x="1056513" y="2844450"/>
            <a:ext cx="4713972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altLang="ko-KR" dirty="0"/>
              <a:t>2 </a:t>
            </a:r>
            <a:r>
              <a:rPr lang="ko-KR" altLang="en-US" dirty="0"/>
              <a:t>무작위로 고른 중심</a:t>
            </a:r>
            <a:r>
              <a:rPr lang="en-US" altLang="ko-KR" dirty="0"/>
              <a:t>(k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r>
              <a:rPr lang="ko-KR" altLang="en-US" dirty="0"/>
              <a:t>에 대하여 모든 데이터와의 거리를 </a:t>
            </a:r>
            <a:r>
              <a:rPr lang="ko-KR" altLang="en-US" dirty="0" err="1"/>
              <a:t>구한후</a:t>
            </a:r>
            <a:r>
              <a:rPr lang="en-US" altLang="ko-KR" dirty="0"/>
              <a:t>, </a:t>
            </a:r>
            <a:r>
              <a:rPr lang="ko-KR" altLang="en-US" dirty="0"/>
              <a:t>가장 가까운 중심에 좌표들을 엮는다</a:t>
            </a:r>
            <a:r>
              <a:rPr lang="en-US" altLang="ko-KR" dirty="0"/>
              <a:t>.(</a:t>
            </a:r>
            <a:r>
              <a:rPr lang="ko-KR" altLang="en-US" dirty="0"/>
              <a:t>대략적 평균값</a:t>
            </a:r>
            <a:r>
              <a:rPr lang="en-US" altLang="ko-KR" dirty="0"/>
              <a:t>)</a:t>
            </a:r>
            <a:br>
              <a:rPr lang="ko-KR" altLang="en-US" dirty="0"/>
            </a:b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 descr="Small circle with number 3 inside  indicating step 3"/>
          <p:cNvGrpSpPr/>
          <p:nvPr/>
        </p:nvGrpSpPr>
        <p:grpSpPr bwMode="blackWhite">
          <a:xfrm>
            <a:off x="531552" y="4208299"/>
            <a:ext cx="558179" cy="409838"/>
            <a:chOff x="6953426" y="711274"/>
            <a:chExt cx="558179" cy="409838"/>
          </a:xfrm>
        </p:grpSpPr>
        <p:sp>
          <p:nvSpPr>
            <p:cNvPr id="24" name="Oval 2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Content Placeholder 17"/>
          <p:cNvSpPr txBox="1">
            <a:spLocks/>
          </p:cNvSpPr>
          <p:nvPr/>
        </p:nvSpPr>
        <p:spPr>
          <a:xfrm>
            <a:off x="1056513" y="4236460"/>
            <a:ext cx="5157856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altLang="ko-KR" dirty="0"/>
              <a:t>3. </a:t>
            </a:r>
            <a:r>
              <a:rPr lang="ko-KR" altLang="en-US" dirty="0"/>
              <a:t>각각 엮인 데이터들의 중심을 또 구해보고</a:t>
            </a:r>
            <a:r>
              <a:rPr lang="en-US" altLang="ko-KR" dirty="0"/>
              <a:t>, </a:t>
            </a:r>
            <a:r>
              <a:rPr lang="ko-KR" altLang="en-US" dirty="0"/>
              <a:t>그 중심에 더 가깝도록 </a:t>
            </a:r>
            <a:r>
              <a:rPr lang="ko-KR" altLang="en-US" dirty="0" err="1"/>
              <a:t>무게중심값을</a:t>
            </a:r>
            <a:r>
              <a:rPr lang="ko-KR" altLang="en-US" dirty="0"/>
              <a:t> 조절한다</a:t>
            </a:r>
            <a:r>
              <a:rPr lang="en-US" altLang="ko-KR" dirty="0"/>
              <a:t>.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7" name="Group 36" descr="Small circle with number 4 inside  indicating step 4"/>
          <p:cNvGrpSpPr/>
          <p:nvPr/>
        </p:nvGrpSpPr>
        <p:grpSpPr bwMode="blackWhite">
          <a:xfrm>
            <a:off x="531552" y="5137379"/>
            <a:ext cx="558179" cy="409838"/>
            <a:chOff x="6953426" y="711274"/>
            <a:chExt cx="558179" cy="409838"/>
          </a:xfrm>
        </p:grpSpPr>
        <p:sp>
          <p:nvSpPr>
            <p:cNvPr id="38" name="Oval 37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 descr="Number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40" name="Content Placeholder 17"/>
          <p:cNvSpPr txBox="1">
            <a:spLocks/>
          </p:cNvSpPr>
          <p:nvPr/>
        </p:nvSpPr>
        <p:spPr>
          <a:xfrm>
            <a:off x="1056513" y="5177572"/>
            <a:ext cx="471397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altLang="ko-KR" dirty="0"/>
              <a:t>4. </a:t>
            </a:r>
            <a:r>
              <a:rPr lang="ko-KR" altLang="en-US" dirty="0"/>
              <a:t>위 </a:t>
            </a:r>
            <a:r>
              <a:rPr lang="en-US" altLang="ko-KR" dirty="0"/>
              <a:t>2,3 </a:t>
            </a:r>
            <a:r>
              <a:rPr lang="ko-KR" altLang="en-US" dirty="0"/>
              <a:t>과정을 반복하여 </a:t>
            </a:r>
            <a:r>
              <a:rPr lang="ko-KR" altLang="en-US" dirty="0" err="1"/>
              <a:t>중심값이</a:t>
            </a:r>
            <a:r>
              <a:rPr lang="ko-KR" altLang="en-US" dirty="0"/>
              <a:t> 모두 변하지 </a:t>
            </a:r>
            <a:r>
              <a:rPr lang="ko-KR" altLang="en-US" dirty="0" err="1"/>
              <a:t>않을때까지</a:t>
            </a:r>
            <a:r>
              <a:rPr lang="ko-KR" altLang="en-US" dirty="0"/>
              <a:t> 반복한다</a:t>
            </a:r>
            <a:r>
              <a:rPr lang="en-US" altLang="ko-KR" dirty="0"/>
              <a:t>.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descr="Small circle with number 1 inside  indicating step 1">
            <a:extLst>
              <a:ext uri="{FF2B5EF4-FFF2-40B4-BE49-F238E27FC236}">
                <a16:creationId xmlns:a16="http://schemas.microsoft.com/office/drawing/2014/main" id="{A8C3188C-9639-4F8C-9356-B3F13636656A}"/>
              </a:ext>
            </a:extLst>
          </p:cNvPr>
          <p:cNvGrpSpPr/>
          <p:nvPr/>
        </p:nvGrpSpPr>
        <p:grpSpPr bwMode="blackWhite">
          <a:xfrm>
            <a:off x="894408" y="593846"/>
            <a:ext cx="558179" cy="409838"/>
            <a:chOff x="6953426" y="711274"/>
            <a:chExt cx="558179" cy="409838"/>
          </a:xfrm>
        </p:grpSpPr>
        <p:sp>
          <p:nvSpPr>
            <p:cNvPr id="9" name="Oval 8" descr="Small circle">
              <a:extLst>
                <a:ext uri="{FF2B5EF4-FFF2-40B4-BE49-F238E27FC236}">
                  <a16:creationId xmlns:a16="http://schemas.microsoft.com/office/drawing/2014/main" id="{F0986C64-F169-4D79-A354-7A4CEDD04AD7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 descr="Number 1">
              <a:extLst>
                <a:ext uri="{FF2B5EF4-FFF2-40B4-BE49-F238E27FC236}">
                  <a16:creationId xmlns:a16="http://schemas.microsoft.com/office/drawing/2014/main" id="{440D61A0-7747-49AB-815A-3D41F28A781C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11" name="Content Placeholder 17">
            <a:extLst>
              <a:ext uri="{FF2B5EF4-FFF2-40B4-BE49-F238E27FC236}">
                <a16:creationId xmlns:a16="http://schemas.microsoft.com/office/drawing/2014/main" id="{A52DE54C-3E46-45BF-A887-E7D318C2B015}"/>
              </a:ext>
            </a:extLst>
          </p:cNvPr>
          <p:cNvSpPr txBox="1">
            <a:spLocks/>
          </p:cNvSpPr>
          <p:nvPr/>
        </p:nvSpPr>
        <p:spPr>
          <a:xfrm>
            <a:off x="1593541" y="593846"/>
            <a:ext cx="8421316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k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와 좌표 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개수를 설정해준다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Segoe UI"/>
            </a:endParaRPr>
          </a:p>
        </p:txBody>
      </p:sp>
      <p:sp>
        <p:nvSpPr>
          <p:cNvPr id="13" name="Content Placeholder 17">
            <a:extLst>
              <a:ext uri="{FF2B5EF4-FFF2-40B4-BE49-F238E27FC236}">
                <a16:creationId xmlns:a16="http://schemas.microsoft.com/office/drawing/2014/main" id="{AE054F12-AE9F-4996-8723-07F7923ABEFF}"/>
              </a:ext>
            </a:extLst>
          </p:cNvPr>
          <p:cNvSpPr txBox="1">
            <a:spLocks/>
          </p:cNvSpPr>
          <p:nvPr/>
        </p:nvSpPr>
        <p:spPr>
          <a:xfrm>
            <a:off x="6762988" y="4678561"/>
            <a:ext cx="4713972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altLang="ko-KR" dirty="0"/>
              <a:t>*K=2, file</a:t>
            </a:r>
            <a:r>
              <a:rPr lang="ko-KR" altLang="en-US" dirty="0"/>
              <a:t>의 개수가 </a:t>
            </a:r>
            <a:r>
              <a:rPr lang="en-US" altLang="ko-KR" dirty="0"/>
              <a:t>5 </a:t>
            </a:r>
            <a:r>
              <a:rPr lang="ko-KR" altLang="en-US" dirty="0"/>
              <a:t>개인 임의의 </a:t>
            </a:r>
            <a:r>
              <a:rPr lang="en-US" altLang="ko-KR" dirty="0"/>
              <a:t>2</a:t>
            </a:r>
            <a:r>
              <a:rPr lang="ko-KR" altLang="en-US" dirty="0"/>
              <a:t>차원 좌표로 설명</a:t>
            </a:r>
            <a:r>
              <a:rPr lang="en-US" altLang="ko-KR" dirty="0"/>
              <a:t> 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217212B-9E21-4842-9DC4-ECF66DFBD434}"/>
              </a:ext>
            </a:extLst>
          </p:cNvPr>
          <p:cNvGrpSpPr/>
          <p:nvPr/>
        </p:nvGrpSpPr>
        <p:grpSpPr>
          <a:xfrm>
            <a:off x="748494" y="1117628"/>
            <a:ext cx="9052454" cy="5345315"/>
            <a:chOff x="1096140" y="1441620"/>
            <a:chExt cx="6878613" cy="3817955"/>
          </a:xfrm>
        </p:grpSpPr>
        <p:sp>
          <p:nvSpPr>
            <p:cNvPr id="16" name="Plus Sign 15">
              <a:extLst>
                <a:ext uri="{FF2B5EF4-FFF2-40B4-BE49-F238E27FC236}">
                  <a16:creationId xmlns:a16="http://schemas.microsoft.com/office/drawing/2014/main" id="{5607F134-12CA-415E-926A-6B2FB6E4BB7F}"/>
                </a:ext>
              </a:extLst>
            </p:cNvPr>
            <p:cNvSpPr/>
            <p:nvPr/>
          </p:nvSpPr>
          <p:spPr>
            <a:xfrm>
              <a:off x="1096140" y="1441620"/>
              <a:ext cx="6878613" cy="3817955"/>
            </a:xfrm>
            <a:prstGeom prst="mathPlus">
              <a:avLst>
                <a:gd name="adj1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FD4A04B-8ED3-430E-B5A4-2D1909365175}"/>
                </a:ext>
              </a:extLst>
            </p:cNvPr>
            <p:cNvSpPr/>
            <p:nvPr/>
          </p:nvSpPr>
          <p:spPr>
            <a:xfrm>
              <a:off x="5149049" y="2831977"/>
              <a:ext cx="45719" cy="532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9E4182F-2101-4E1D-83CD-240BA6C2CF26}"/>
                </a:ext>
              </a:extLst>
            </p:cNvPr>
            <p:cNvSpPr/>
            <p:nvPr/>
          </p:nvSpPr>
          <p:spPr>
            <a:xfrm>
              <a:off x="5301449" y="2984377"/>
              <a:ext cx="45719" cy="532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CE80AE4-9EE1-4356-B530-C9C1958A089B}"/>
                </a:ext>
              </a:extLst>
            </p:cNvPr>
            <p:cNvSpPr/>
            <p:nvPr/>
          </p:nvSpPr>
          <p:spPr>
            <a:xfrm>
              <a:off x="4788023" y="282472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FF1DE94-7B52-4F89-9B3D-99AAAB66D387}"/>
                </a:ext>
              </a:extLst>
            </p:cNvPr>
            <p:cNvSpPr/>
            <p:nvPr/>
          </p:nvSpPr>
          <p:spPr>
            <a:xfrm>
              <a:off x="5658035" y="2240132"/>
              <a:ext cx="45719" cy="532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4691BF5-EF91-4EE9-BAA1-9E38E711ADE9}"/>
                </a:ext>
              </a:extLst>
            </p:cNvPr>
            <p:cNvSpPr/>
            <p:nvPr/>
          </p:nvSpPr>
          <p:spPr>
            <a:xfrm>
              <a:off x="5808489" y="2524218"/>
              <a:ext cx="45719" cy="532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Content Placeholder 17">
            <a:extLst>
              <a:ext uri="{FF2B5EF4-FFF2-40B4-BE49-F238E27FC236}">
                <a16:creationId xmlns:a16="http://schemas.microsoft.com/office/drawing/2014/main" id="{84EC3D1F-D0DE-4122-8B6A-AF662D761AB4}"/>
              </a:ext>
            </a:extLst>
          </p:cNvPr>
          <p:cNvSpPr txBox="1">
            <a:spLocks/>
          </p:cNvSpPr>
          <p:nvPr/>
        </p:nvSpPr>
        <p:spPr>
          <a:xfrm>
            <a:off x="5443821" y="2751808"/>
            <a:ext cx="537028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S1</a:t>
            </a:r>
          </a:p>
        </p:txBody>
      </p:sp>
      <p:sp>
        <p:nvSpPr>
          <p:cNvPr id="25" name="Content Placeholder 17">
            <a:extLst>
              <a:ext uri="{FF2B5EF4-FFF2-40B4-BE49-F238E27FC236}">
                <a16:creationId xmlns:a16="http://schemas.microsoft.com/office/drawing/2014/main" id="{F67CD980-B94C-4341-8E0A-84AF6BD038AE}"/>
              </a:ext>
            </a:extLst>
          </p:cNvPr>
          <p:cNvSpPr txBox="1">
            <a:spLocks/>
          </p:cNvSpPr>
          <p:nvPr/>
        </p:nvSpPr>
        <p:spPr>
          <a:xfrm>
            <a:off x="5987687" y="2765917"/>
            <a:ext cx="537028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S2</a:t>
            </a:r>
          </a:p>
        </p:txBody>
      </p:sp>
      <p:sp>
        <p:nvSpPr>
          <p:cNvPr id="26" name="Content Placeholder 17">
            <a:extLst>
              <a:ext uri="{FF2B5EF4-FFF2-40B4-BE49-F238E27FC236}">
                <a16:creationId xmlns:a16="http://schemas.microsoft.com/office/drawing/2014/main" id="{57074803-8C12-429F-8E04-0F7D751B7D70}"/>
              </a:ext>
            </a:extLst>
          </p:cNvPr>
          <p:cNvSpPr txBox="1">
            <a:spLocks/>
          </p:cNvSpPr>
          <p:nvPr/>
        </p:nvSpPr>
        <p:spPr>
          <a:xfrm>
            <a:off x="6369333" y="3016571"/>
            <a:ext cx="537028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S3</a:t>
            </a:r>
          </a:p>
        </p:txBody>
      </p:sp>
      <p:sp>
        <p:nvSpPr>
          <p:cNvPr id="27" name="Content Placeholder 17">
            <a:extLst>
              <a:ext uri="{FF2B5EF4-FFF2-40B4-BE49-F238E27FC236}">
                <a16:creationId xmlns:a16="http://schemas.microsoft.com/office/drawing/2014/main" id="{E3946D75-7128-4F54-8543-A8BFA319CC48}"/>
              </a:ext>
            </a:extLst>
          </p:cNvPr>
          <p:cNvSpPr txBox="1">
            <a:spLocks/>
          </p:cNvSpPr>
          <p:nvPr/>
        </p:nvSpPr>
        <p:spPr>
          <a:xfrm>
            <a:off x="6620778" y="1911438"/>
            <a:ext cx="537028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S4</a:t>
            </a:r>
          </a:p>
        </p:txBody>
      </p:sp>
      <p:sp>
        <p:nvSpPr>
          <p:cNvPr id="28" name="Content Placeholder 17">
            <a:extLst>
              <a:ext uri="{FF2B5EF4-FFF2-40B4-BE49-F238E27FC236}">
                <a16:creationId xmlns:a16="http://schemas.microsoft.com/office/drawing/2014/main" id="{57B0D038-8DB9-4CE5-AAF6-FFB63D70659B}"/>
              </a:ext>
            </a:extLst>
          </p:cNvPr>
          <p:cNvSpPr txBox="1">
            <a:spLocks/>
          </p:cNvSpPr>
          <p:nvPr/>
        </p:nvSpPr>
        <p:spPr>
          <a:xfrm>
            <a:off x="7085356" y="2467641"/>
            <a:ext cx="537028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S5</a:t>
            </a:r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코드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0" name="Straight Connector 19" descr="Light grey line separating Morph text and images"/>
          <p:cNvCxnSpPr/>
          <p:nvPr/>
        </p:nvCxnSpPr>
        <p:spPr>
          <a:xfrm>
            <a:off x="6296866" y="1472431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2F8DF19-5677-4D5A-9085-A8397905C0D2}"/>
              </a:ext>
            </a:extLst>
          </p:cNvPr>
          <p:cNvSpPr/>
          <p:nvPr/>
        </p:nvSpPr>
        <p:spPr>
          <a:xfrm>
            <a:off x="784194" y="1582340"/>
            <a:ext cx="5311799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</a:t>
            </a:r>
            <a:r>
              <a:rPr 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endParaRPr 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endParaRPr 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x, y, z;</a:t>
            </a:r>
          </a:p>
          <a:p>
            <a:endParaRPr 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</a:t>
            </a:r>
            <a:r>
              <a:rPr 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endParaRPr 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fr-F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</a:t>
            </a:r>
            <a:r>
              <a:rPr lang="fr-F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fr-F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fr-F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sz="10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newx</a:t>
            </a:r>
            <a:r>
              <a:rPr lang="fr-F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fr-F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fr-F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sz="10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newy</a:t>
            </a:r>
            <a:r>
              <a:rPr lang="fr-F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fr-F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fr-F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sz="10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newz</a:t>
            </a:r>
            <a:r>
              <a:rPr lang="fr-F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getDistance</a:t>
            </a:r>
            <a:r>
              <a:rPr 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</a:t>
            </a:r>
            <a:r>
              <a:rPr 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  <a:endParaRPr lang="en-US" sz="1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1F96C3-B73A-4643-8B55-FF0D67F75262}"/>
              </a:ext>
            </a:extLst>
          </p:cNvPr>
          <p:cNvSpPr/>
          <p:nvPr/>
        </p:nvSpPr>
        <p:spPr>
          <a:xfrm>
            <a:off x="784194" y="367522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</a:t>
            </a:r>
            <a:r>
              <a:rPr lang="fr-F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::filE(</a:t>
            </a:r>
            <a:r>
              <a:rPr lang="fr-F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fr-F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sz="10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newx</a:t>
            </a:r>
            <a:r>
              <a:rPr lang="fr-F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fr-F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fr-F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sz="10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newy</a:t>
            </a:r>
            <a:r>
              <a:rPr lang="fr-F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fr-F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fr-F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sz="10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newz</a:t>
            </a:r>
            <a:r>
              <a:rPr lang="fr-F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 = </a:t>
            </a:r>
            <a:r>
              <a:rPr lang="en-US" sz="10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newx</a:t>
            </a:r>
            <a:r>
              <a:rPr 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 = </a:t>
            </a:r>
            <a:r>
              <a:rPr lang="en-US" sz="10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newy</a:t>
            </a:r>
            <a:r>
              <a:rPr 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z = </a:t>
            </a:r>
            <a:r>
              <a:rPr lang="en-US" sz="10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newz</a:t>
            </a:r>
            <a:r>
              <a:rPr 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sz="1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014BD4-C2C3-4E51-8866-2D6A7A37CF70}"/>
              </a:ext>
            </a:extLst>
          </p:cNvPr>
          <p:cNvSpPr/>
          <p:nvPr/>
        </p:nvSpPr>
        <p:spPr>
          <a:xfrm>
            <a:off x="6909789" y="4183259"/>
            <a:ext cx="4498017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nn-NO" sz="1000" dirty="0">
              <a:solidFill>
                <a:srgbClr val="0000F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nn-NO" sz="1000" dirty="0">
              <a:solidFill>
                <a:srgbClr val="0000F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nn-NO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numofData; i++)</a:t>
            </a:r>
          </a:p>
          <a:p>
            <a:r>
              <a:rPr 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fr-F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</a:t>
            </a:r>
            <a:r>
              <a:rPr lang="fr-F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newfile</a:t>
            </a:r>
            <a:r>
              <a:rPr lang="fr-F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((</a:t>
            </a:r>
            <a:r>
              <a:rPr lang="fr-F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fr-F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)(rand() % 10), (</a:t>
            </a:r>
            <a:r>
              <a:rPr lang="fr-F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fr-F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)(rand() % 10), (</a:t>
            </a:r>
            <a:r>
              <a:rPr lang="fr-F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fr-F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)(rand() % 10));</a:t>
            </a:r>
          </a:p>
          <a:p>
            <a:endParaRPr 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번 점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(%.0</a:t>
            </a:r>
            <a:r>
              <a:rPr 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lf,%.0lf,%.0lf)\n"</a:t>
            </a:r>
            <a:r>
              <a:rPr 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+ 1, </a:t>
            </a:r>
            <a:r>
              <a:rPr lang="en-US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newfile.x</a:t>
            </a:r>
            <a:r>
              <a:rPr 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newfile.y</a:t>
            </a:r>
            <a:r>
              <a:rPr 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newfile.z</a:t>
            </a:r>
            <a:r>
              <a:rPr 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data.push_back</a:t>
            </a:r>
            <a:r>
              <a:rPr 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newfile</a:t>
            </a:r>
            <a:r>
              <a:rPr 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592A46-44A9-470C-BC8B-8BB1D5DB68FA}"/>
              </a:ext>
            </a:extLst>
          </p:cNvPr>
          <p:cNvSpPr/>
          <p:nvPr/>
        </p:nvSpPr>
        <p:spPr>
          <a:xfrm>
            <a:off x="6909789" y="1472431"/>
            <a:ext cx="6096000" cy="30162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#define</a:t>
            </a:r>
            <a:r>
              <a:rPr 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10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</a:t>
            </a:r>
            <a:r>
              <a:rPr 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10</a:t>
            </a:r>
          </a:p>
          <a:p>
            <a:r>
              <a:rPr lang="en-US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</a:t>
            </a:r>
          </a:p>
          <a:p>
            <a:r>
              <a:rPr 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numofData</a:t>
            </a:r>
            <a:r>
              <a:rPr 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10;</a:t>
            </a:r>
          </a:p>
          <a:p>
            <a:endParaRPr 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srand</a:t>
            </a:r>
            <a:r>
              <a:rPr 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((</a:t>
            </a:r>
            <a:r>
              <a:rPr lang="en-US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)time(</a:t>
            </a:r>
            <a:r>
              <a:rPr lang="en-US" sz="10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endParaRPr 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</a:t>
            </a:r>
            <a:r>
              <a:rPr 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F = </a:t>
            </a:r>
            <a:r>
              <a:rPr lang="en-US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</a:t>
            </a:r>
            <a:r>
              <a:rPr 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sz="10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</a:t>
            </a:r>
            <a:r>
              <a:rPr 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];</a:t>
            </a:r>
          </a:p>
          <a:p>
            <a:r>
              <a:rPr lang="en-US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</a:t>
            </a:r>
            <a:r>
              <a:rPr 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center = </a:t>
            </a:r>
            <a:r>
              <a:rPr lang="en-US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</a:t>
            </a:r>
            <a:r>
              <a:rPr 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sz="10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</a:t>
            </a:r>
            <a:r>
              <a:rPr 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];</a:t>
            </a:r>
          </a:p>
          <a:p>
            <a:r>
              <a:rPr lang="en-US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group[1000] = { 0, };</a:t>
            </a:r>
          </a:p>
          <a:p>
            <a:endParaRPr 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pair</a:t>
            </a:r>
            <a:r>
              <a:rPr 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</a:t>
            </a:r>
            <a:r>
              <a:rPr lang="en-US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&gt; </a:t>
            </a:r>
            <a:r>
              <a:rPr lang="en-US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</a:t>
            </a:r>
            <a:r>
              <a:rPr 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sz="10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</a:t>
            </a:r>
            <a:r>
              <a:rPr 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];</a:t>
            </a:r>
          </a:p>
          <a:p>
            <a:r>
              <a:rPr lang="en-US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</a:t>
            </a:r>
            <a:r>
              <a:rPr 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data;</a:t>
            </a:r>
          </a:p>
          <a:p>
            <a:r>
              <a:rPr lang="en-US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distance[1000];</a:t>
            </a:r>
          </a:p>
          <a:p>
            <a:endParaRPr 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//randomly picked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22628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 descr="Small circle with number 2 inside  indicating step 2">
            <a:extLst>
              <a:ext uri="{FF2B5EF4-FFF2-40B4-BE49-F238E27FC236}">
                <a16:creationId xmlns:a16="http://schemas.microsoft.com/office/drawing/2014/main" id="{B0D256B9-8875-4467-836D-593010993D2A}"/>
              </a:ext>
            </a:extLst>
          </p:cNvPr>
          <p:cNvGrpSpPr/>
          <p:nvPr/>
        </p:nvGrpSpPr>
        <p:grpSpPr bwMode="blackWhite">
          <a:xfrm>
            <a:off x="753542" y="547928"/>
            <a:ext cx="1022943" cy="409838"/>
            <a:chOff x="6953426" y="711274"/>
            <a:chExt cx="558179" cy="409838"/>
          </a:xfrm>
        </p:grpSpPr>
        <p:sp>
          <p:nvSpPr>
            <p:cNvPr id="7" name="Oval 6" descr="Small circle">
              <a:extLst>
                <a:ext uri="{FF2B5EF4-FFF2-40B4-BE49-F238E27FC236}">
                  <a16:creationId xmlns:a16="http://schemas.microsoft.com/office/drawing/2014/main" id="{685C0867-A39F-4E64-9D9A-C9D596CDA77D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 descr="Number 2">
              <a:extLst>
                <a:ext uri="{FF2B5EF4-FFF2-40B4-BE49-F238E27FC236}">
                  <a16:creationId xmlns:a16="http://schemas.microsoft.com/office/drawing/2014/main" id="{9AC4F8BF-88C7-4A61-B607-DCEEE28CA4F9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13" name="Content Placeholder 17">
            <a:extLst>
              <a:ext uri="{FF2B5EF4-FFF2-40B4-BE49-F238E27FC236}">
                <a16:creationId xmlns:a16="http://schemas.microsoft.com/office/drawing/2014/main" id="{F3FACACA-AC3B-4650-A483-8172E61C25DE}"/>
              </a:ext>
            </a:extLst>
          </p:cNvPr>
          <p:cNvSpPr txBox="1">
            <a:spLocks/>
          </p:cNvSpPr>
          <p:nvPr/>
        </p:nvSpPr>
        <p:spPr>
          <a:xfrm>
            <a:off x="1972248" y="531575"/>
            <a:ext cx="8639029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무작위로 고른 중심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(k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 대하여 모든 데이터와의 거리를 </a:t>
            </a:r>
            <a:r>
              <a:rPr lang="ko-KR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구한후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가장 가까운 중심에 좌표들을 엮는다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.(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대략적 평균값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b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702226D-6D63-4BDD-BC12-80759DBC2B83}"/>
              </a:ext>
            </a:extLst>
          </p:cNvPr>
          <p:cNvGrpSpPr/>
          <p:nvPr/>
        </p:nvGrpSpPr>
        <p:grpSpPr>
          <a:xfrm>
            <a:off x="-1513427" y="378692"/>
            <a:ext cx="15218854" cy="9135212"/>
            <a:chOff x="0" y="1141031"/>
            <a:chExt cx="10117773" cy="588120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6F9229F-D1A0-49E5-91AC-D2ECBF4B10FB}"/>
                </a:ext>
              </a:extLst>
            </p:cNvPr>
            <p:cNvGrpSpPr/>
            <p:nvPr/>
          </p:nvGrpSpPr>
          <p:grpSpPr>
            <a:xfrm>
              <a:off x="0" y="1141031"/>
              <a:ext cx="10117773" cy="5881207"/>
              <a:chOff x="1096140" y="1441620"/>
              <a:chExt cx="6878613" cy="3817955"/>
            </a:xfrm>
          </p:grpSpPr>
          <p:sp>
            <p:nvSpPr>
              <p:cNvPr id="16" name="Plus Sign 15">
                <a:extLst>
                  <a:ext uri="{FF2B5EF4-FFF2-40B4-BE49-F238E27FC236}">
                    <a16:creationId xmlns:a16="http://schemas.microsoft.com/office/drawing/2014/main" id="{75FF447C-647C-40C6-89C8-81C75FB3F699}"/>
                  </a:ext>
                </a:extLst>
              </p:cNvPr>
              <p:cNvSpPr/>
              <p:nvPr/>
            </p:nvSpPr>
            <p:spPr>
              <a:xfrm>
                <a:off x="1096140" y="1441620"/>
                <a:ext cx="6878613" cy="3817955"/>
              </a:xfrm>
              <a:prstGeom prst="mathPlus">
                <a:avLst>
                  <a:gd name="adj1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1D848B9-7C79-4228-AC55-4845E1C54A80}"/>
                  </a:ext>
                </a:extLst>
              </p:cNvPr>
              <p:cNvSpPr/>
              <p:nvPr/>
            </p:nvSpPr>
            <p:spPr>
              <a:xfrm>
                <a:off x="5149049" y="2831977"/>
                <a:ext cx="45719" cy="532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D92A9B3-607A-490C-95EF-E7FF561581B7}"/>
                  </a:ext>
                </a:extLst>
              </p:cNvPr>
              <p:cNvSpPr/>
              <p:nvPr/>
            </p:nvSpPr>
            <p:spPr>
              <a:xfrm>
                <a:off x="5301449" y="2984377"/>
                <a:ext cx="45719" cy="532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B3CE138-BF8E-40A8-913E-6143C0D6C1D1}"/>
                  </a:ext>
                </a:extLst>
              </p:cNvPr>
              <p:cNvSpPr/>
              <p:nvPr/>
            </p:nvSpPr>
            <p:spPr>
              <a:xfrm>
                <a:off x="4788023" y="282472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082A651C-0EC0-43AA-A6DA-8C126000B8C4}"/>
                  </a:ext>
                </a:extLst>
              </p:cNvPr>
              <p:cNvSpPr/>
              <p:nvPr/>
            </p:nvSpPr>
            <p:spPr>
              <a:xfrm>
                <a:off x="5658035" y="2240132"/>
                <a:ext cx="45719" cy="532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6A753B4-C2CA-4578-8E73-A9938669BE27}"/>
                  </a:ext>
                </a:extLst>
              </p:cNvPr>
              <p:cNvSpPr/>
              <p:nvPr/>
            </p:nvSpPr>
            <p:spPr>
              <a:xfrm>
                <a:off x="5808489" y="2524218"/>
                <a:ext cx="45719" cy="532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5C9132C-2FC3-42AA-A352-0B87E53AFBE6}"/>
                </a:ext>
              </a:extLst>
            </p:cNvPr>
            <p:cNvCxnSpPr>
              <a:stCxn id="17" idx="5"/>
              <a:endCxn id="18" idx="1"/>
            </p:cNvCxnSpPr>
            <p:nvPr/>
          </p:nvCxnSpPr>
          <p:spPr>
            <a:xfrm>
              <a:off x="6018836" y="3352783"/>
              <a:ext cx="176614" cy="17673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E7AA7A2-DE0E-427E-B7B2-4AA84194C12D}"/>
                </a:ext>
              </a:extLst>
            </p:cNvPr>
            <p:cNvCxnSpPr>
              <a:endCxn id="17" idx="2"/>
            </p:cNvCxnSpPr>
            <p:nvPr/>
          </p:nvCxnSpPr>
          <p:spPr>
            <a:xfrm>
              <a:off x="5575177" y="3306794"/>
              <a:ext cx="386259" cy="16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4DA9387-96A7-46CA-9293-BD1CBEA659CC}"/>
                </a:ext>
              </a:extLst>
            </p:cNvPr>
            <p:cNvCxnSpPr/>
            <p:nvPr/>
          </p:nvCxnSpPr>
          <p:spPr>
            <a:xfrm>
              <a:off x="6777353" y="2521258"/>
              <a:ext cx="154056" cy="21306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907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코드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0" name="Straight Connector 19" descr="Light grey line separating Morph text and images"/>
          <p:cNvCxnSpPr/>
          <p:nvPr/>
        </p:nvCxnSpPr>
        <p:spPr>
          <a:xfrm>
            <a:off x="6296866" y="1472431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7363A28-1F35-42A7-9224-A5BB1FEE7396}"/>
              </a:ext>
            </a:extLst>
          </p:cNvPr>
          <p:cNvSpPr/>
          <p:nvPr/>
        </p:nvSpPr>
        <p:spPr>
          <a:xfrm>
            <a:off x="1094913" y="159476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시작점 무작위 대입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nn-NO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</a:t>
            </a:r>
            <a:r>
              <a:rPr lang="nn-NO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</a:t>
            </a:r>
            <a:r>
              <a:rPr lang="nn-NO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i++)</a:t>
            </a:r>
          </a:p>
          <a:p>
            <a:r>
              <a:rPr 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F[</a:t>
            </a:r>
            <a:r>
              <a:rPr lang="en-US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</a:t>
            </a:r>
            <a:r>
              <a:rPr lang="en-US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data</a:t>
            </a:r>
            <a:r>
              <a:rPr lang="en-US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center[</a:t>
            </a:r>
            <a:r>
              <a:rPr lang="en-US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].x = data</a:t>
            </a:r>
            <a:r>
              <a:rPr lang="en-US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.x;</a:t>
            </a:r>
          </a:p>
          <a:p>
            <a:r>
              <a:rPr 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center[</a:t>
            </a:r>
            <a:r>
              <a:rPr lang="en-US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].y = data</a:t>
            </a:r>
            <a:r>
              <a:rPr lang="en-US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.y;</a:t>
            </a:r>
          </a:p>
          <a:p>
            <a:r>
              <a:rPr lang="pl-PL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center[i].z = data</a:t>
            </a:r>
            <a:r>
              <a:rPr lang="pl-PL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pl-PL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pl-PL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pl-PL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.z;</a:t>
            </a:r>
          </a:p>
          <a:p>
            <a:endParaRPr 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distance[</a:t>
            </a:r>
            <a:r>
              <a:rPr lang="en-US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].resize(</a:t>
            </a:r>
            <a:r>
              <a:rPr lang="en-US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numofData</a:t>
            </a:r>
            <a:r>
              <a:rPr 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whenisitend</a:t>
            </a:r>
            <a:r>
              <a:rPr 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이전과 다음 값이 똑같으면 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521857-688D-47D0-8086-424F55118165}"/>
              </a:ext>
            </a:extLst>
          </p:cNvPr>
          <p:cNvSpPr/>
          <p:nvPr/>
        </p:nvSpPr>
        <p:spPr>
          <a:xfrm>
            <a:off x="6874276" y="532618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whenisitend</a:t>
            </a:r>
            <a:r>
              <a:rPr 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초기화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nn-NO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</a:t>
            </a:r>
            <a:r>
              <a:rPr lang="nn-NO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</a:t>
            </a:r>
            <a:r>
              <a:rPr lang="nn-NO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i++)</a:t>
            </a:r>
          </a:p>
          <a:p>
            <a:r>
              <a:rPr 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center[</a:t>
            </a:r>
            <a:r>
              <a:rPr lang="en-US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].x = 0;</a:t>
            </a:r>
          </a:p>
          <a:p>
            <a:r>
              <a:rPr 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center[</a:t>
            </a:r>
            <a:r>
              <a:rPr lang="en-US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].y = 0;</a:t>
            </a:r>
          </a:p>
          <a:p>
            <a:r>
              <a:rPr 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center[</a:t>
            </a:r>
            <a:r>
              <a:rPr lang="en-US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].z = 0;</a:t>
            </a:r>
          </a:p>
          <a:p>
            <a:endParaRPr 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group[</a:t>
            </a:r>
            <a:r>
              <a:rPr lang="en-US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= 0;</a:t>
            </a:r>
          </a:p>
          <a:p>
            <a:r>
              <a:rPr 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거리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nn-NO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data.size(); i++)</a:t>
            </a:r>
          </a:p>
          <a:p>
            <a:r>
              <a:rPr 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j = 0; j &lt; </a:t>
            </a:r>
            <a:r>
              <a:rPr lang="en-US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</a:t>
            </a:r>
            <a:r>
              <a:rPr 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j++</a:t>
            </a:r>
            <a:r>
              <a:rPr 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dist</a:t>
            </a:r>
            <a:r>
              <a:rPr 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(F[j].</a:t>
            </a:r>
            <a:r>
              <a:rPr lang="en-US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getDistance</a:t>
            </a:r>
            <a:r>
              <a:rPr 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(data</a:t>
            </a:r>
            <a:r>
              <a:rPr lang="en-US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endParaRPr 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distance[j]</a:t>
            </a:r>
            <a:r>
              <a:rPr lang="en-US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dist</a:t>
            </a:r>
            <a:r>
              <a:rPr 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245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 descr="Small circle with number 2 inside  indicating step 2">
            <a:extLst>
              <a:ext uri="{FF2B5EF4-FFF2-40B4-BE49-F238E27FC236}">
                <a16:creationId xmlns:a16="http://schemas.microsoft.com/office/drawing/2014/main" id="{B0D256B9-8875-4467-836D-593010993D2A}"/>
              </a:ext>
            </a:extLst>
          </p:cNvPr>
          <p:cNvGrpSpPr/>
          <p:nvPr/>
        </p:nvGrpSpPr>
        <p:grpSpPr bwMode="blackWhite">
          <a:xfrm>
            <a:off x="753542" y="547928"/>
            <a:ext cx="1022943" cy="409838"/>
            <a:chOff x="6953426" y="711274"/>
            <a:chExt cx="558179" cy="409838"/>
          </a:xfrm>
        </p:grpSpPr>
        <p:sp>
          <p:nvSpPr>
            <p:cNvPr id="7" name="Oval 6" descr="Small circle">
              <a:extLst>
                <a:ext uri="{FF2B5EF4-FFF2-40B4-BE49-F238E27FC236}">
                  <a16:creationId xmlns:a16="http://schemas.microsoft.com/office/drawing/2014/main" id="{685C0867-A39F-4E64-9D9A-C9D596CDA77D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 descr="Number 2">
              <a:extLst>
                <a:ext uri="{FF2B5EF4-FFF2-40B4-BE49-F238E27FC236}">
                  <a16:creationId xmlns:a16="http://schemas.microsoft.com/office/drawing/2014/main" id="{9AC4F8BF-88C7-4A61-B607-DCEEE28CA4F9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13" name="Content Placeholder 17">
            <a:extLst>
              <a:ext uri="{FF2B5EF4-FFF2-40B4-BE49-F238E27FC236}">
                <a16:creationId xmlns:a16="http://schemas.microsoft.com/office/drawing/2014/main" id="{F3FACACA-AC3B-4650-A483-8172E61C25DE}"/>
              </a:ext>
            </a:extLst>
          </p:cNvPr>
          <p:cNvSpPr txBox="1">
            <a:spLocks/>
          </p:cNvSpPr>
          <p:nvPr/>
        </p:nvSpPr>
        <p:spPr>
          <a:xfrm>
            <a:off x="1972248" y="531575"/>
            <a:ext cx="8639029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무작위로 고른 중심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(k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 대하여 모든 데이터와의 거리를 </a:t>
            </a:r>
            <a:r>
              <a:rPr lang="ko-KR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구한후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가장 가까운 중심에 좌표들을 엮는다 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ko-KR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비슷한것끼리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같은 집합으로 묶어준다 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.(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대략적 평균값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b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23EAE57-ACE0-400E-825B-40E4B82E259A}"/>
              </a:ext>
            </a:extLst>
          </p:cNvPr>
          <p:cNvGrpSpPr/>
          <p:nvPr/>
        </p:nvGrpSpPr>
        <p:grpSpPr>
          <a:xfrm>
            <a:off x="-1513427" y="378692"/>
            <a:ext cx="15218854" cy="9135212"/>
            <a:chOff x="-1513427" y="378692"/>
            <a:chExt cx="15218854" cy="9135212"/>
          </a:xfrm>
        </p:grpSpPr>
        <p:sp>
          <p:nvSpPr>
            <p:cNvPr id="3" name="Circle: Hollow 2">
              <a:extLst>
                <a:ext uri="{FF2B5EF4-FFF2-40B4-BE49-F238E27FC236}">
                  <a16:creationId xmlns:a16="http://schemas.microsoft.com/office/drawing/2014/main" id="{1ACBCDC6-18B8-4B7F-9B91-EB848D4FD4BB}"/>
                </a:ext>
              </a:extLst>
            </p:cNvPr>
            <p:cNvSpPr/>
            <p:nvPr/>
          </p:nvSpPr>
          <p:spPr>
            <a:xfrm>
              <a:off x="6314573" y="3230185"/>
              <a:ext cx="1887078" cy="1679715"/>
            </a:xfrm>
            <a:prstGeom prst="donut">
              <a:avLst>
                <a:gd name="adj" fmla="val 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Circle: Hollow 21">
              <a:extLst>
                <a:ext uri="{FF2B5EF4-FFF2-40B4-BE49-F238E27FC236}">
                  <a16:creationId xmlns:a16="http://schemas.microsoft.com/office/drawing/2014/main" id="{FF94164B-032E-4DB5-A73F-82F23A8E27E6}"/>
                </a:ext>
              </a:extLst>
            </p:cNvPr>
            <p:cNvSpPr/>
            <p:nvPr/>
          </p:nvSpPr>
          <p:spPr>
            <a:xfrm>
              <a:off x="7891925" y="1848200"/>
              <a:ext cx="1887078" cy="1679715"/>
            </a:xfrm>
            <a:prstGeom prst="donut">
              <a:avLst>
                <a:gd name="adj" fmla="val 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7448E59-2A0C-4D3F-9317-422C71F7344B}"/>
                </a:ext>
              </a:extLst>
            </p:cNvPr>
            <p:cNvGrpSpPr/>
            <p:nvPr/>
          </p:nvGrpSpPr>
          <p:grpSpPr>
            <a:xfrm>
              <a:off x="-1513427" y="378692"/>
              <a:ext cx="15218854" cy="9135212"/>
              <a:chOff x="-1513427" y="378692"/>
              <a:chExt cx="15218854" cy="9135212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2702226D-6D63-4BDD-BC12-80759DBC2B83}"/>
                  </a:ext>
                </a:extLst>
              </p:cNvPr>
              <p:cNvGrpSpPr/>
              <p:nvPr/>
            </p:nvGrpSpPr>
            <p:grpSpPr>
              <a:xfrm>
                <a:off x="-1513427" y="378692"/>
                <a:ext cx="15218854" cy="9135212"/>
                <a:chOff x="0" y="1141031"/>
                <a:chExt cx="10117773" cy="5881207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46F9229F-D1A0-49E5-91AC-D2ECBF4B10FB}"/>
                    </a:ext>
                  </a:extLst>
                </p:cNvPr>
                <p:cNvGrpSpPr/>
                <p:nvPr/>
              </p:nvGrpSpPr>
              <p:grpSpPr>
                <a:xfrm>
                  <a:off x="0" y="1141031"/>
                  <a:ext cx="10117773" cy="5881207"/>
                  <a:chOff x="1096140" y="1441620"/>
                  <a:chExt cx="6878613" cy="3817955"/>
                </a:xfrm>
              </p:grpSpPr>
              <p:sp>
                <p:nvSpPr>
                  <p:cNvPr id="16" name="Plus Sign 15">
                    <a:extLst>
                      <a:ext uri="{FF2B5EF4-FFF2-40B4-BE49-F238E27FC236}">
                        <a16:creationId xmlns:a16="http://schemas.microsoft.com/office/drawing/2014/main" id="{75FF447C-647C-40C6-89C8-81C75FB3F699}"/>
                      </a:ext>
                    </a:extLst>
                  </p:cNvPr>
                  <p:cNvSpPr/>
                  <p:nvPr/>
                </p:nvSpPr>
                <p:spPr>
                  <a:xfrm>
                    <a:off x="1096140" y="1441620"/>
                    <a:ext cx="6878613" cy="3817955"/>
                  </a:xfrm>
                  <a:prstGeom prst="mathPlus">
                    <a:avLst>
                      <a:gd name="adj1" fmla="val 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51D848B9-7C79-4228-AC55-4845E1C54A80}"/>
                      </a:ext>
                    </a:extLst>
                  </p:cNvPr>
                  <p:cNvSpPr/>
                  <p:nvPr/>
                </p:nvSpPr>
                <p:spPr>
                  <a:xfrm>
                    <a:off x="5149049" y="2831977"/>
                    <a:ext cx="45719" cy="5326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8D92A9B3-607A-490C-95EF-E7FF561581B7}"/>
                      </a:ext>
                    </a:extLst>
                  </p:cNvPr>
                  <p:cNvSpPr/>
                  <p:nvPr/>
                </p:nvSpPr>
                <p:spPr>
                  <a:xfrm>
                    <a:off x="5301449" y="2984377"/>
                    <a:ext cx="45719" cy="5326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AB3CE138-BF8E-40A8-913E-6143C0D6C1D1}"/>
                      </a:ext>
                    </a:extLst>
                  </p:cNvPr>
                  <p:cNvSpPr/>
                  <p:nvPr/>
                </p:nvSpPr>
                <p:spPr>
                  <a:xfrm>
                    <a:off x="4788023" y="2824728"/>
                    <a:ext cx="45719" cy="4571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082A651C-0EC0-43AA-A6DA-8C126000B8C4}"/>
                      </a:ext>
                    </a:extLst>
                  </p:cNvPr>
                  <p:cNvSpPr/>
                  <p:nvPr/>
                </p:nvSpPr>
                <p:spPr>
                  <a:xfrm>
                    <a:off x="5658035" y="2240132"/>
                    <a:ext cx="45719" cy="5326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B6A753B4-C2CA-4578-8E73-A9938669BE27}"/>
                      </a:ext>
                    </a:extLst>
                  </p:cNvPr>
                  <p:cNvSpPr/>
                  <p:nvPr/>
                </p:nvSpPr>
                <p:spPr>
                  <a:xfrm>
                    <a:off x="5808489" y="2524218"/>
                    <a:ext cx="45719" cy="5326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55C9132C-2FC3-42AA-A352-0B87E53AFBE6}"/>
                    </a:ext>
                  </a:extLst>
                </p:cNvPr>
                <p:cNvCxnSpPr>
                  <a:stCxn id="17" idx="5"/>
                  <a:endCxn id="18" idx="1"/>
                </p:cNvCxnSpPr>
                <p:nvPr/>
              </p:nvCxnSpPr>
              <p:spPr>
                <a:xfrm>
                  <a:off x="6018836" y="3352783"/>
                  <a:ext cx="176614" cy="17673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7E7AA7A2-DE0E-427E-B7B2-4AA84194C12D}"/>
                    </a:ext>
                  </a:extLst>
                </p:cNvPr>
                <p:cNvCxnSpPr>
                  <a:endCxn id="17" idx="2"/>
                </p:cNvCxnSpPr>
                <p:nvPr/>
              </p:nvCxnSpPr>
              <p:spPr>
                <a:xfrm>
                  <a:off x="5575177" y="3306794"/>
                  <a:ext cx="386259" cy="1698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04DA9387-96A7-46CA-9293-BD1CBEA659CC}"/>
                    </a:ext>
                  </a:extLst>
                </p:cNvPr>
                <p:cNvCxnSpPr/>
                <p:nvPr/>
              </p:nvCxnSpPr>
              <p:spPr>
                <a:xfrm>
                  <a:off x="6777353" y="2521258"/>
                  <a:ext cx="154056" cy="21306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ADC9CBB-1287-430E-ADDA-D66D78A26C78}"/>
                  </a:ext>
                </a:extLst>
              </p:cNvPr>
              <p:cNvSpPr/>
              <p:nvPr/>
            </p:nvSpPr>
            <p:spPr>
              <a:xfrm>
                <a:off x="7230202" y="4010742"/>
                <a:ext cx="81091" cy="11859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EFEC832-9BA0-461F-96F3-C3F4F4A08994}"/>
                  </a:ext>
                </a:extLst>
              </p:cNvPr>
              <p:cNvSpPr/>
              <p:nvPr/>
            </p:nvSpPr>
            <p:spPr>
              <a:xfrm>
                <a:off x="7632211" y="3897691"/>
                <a:ext cx="81091" cy="11859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C06CFC8-7829-473A-BF66-A4268B743A88}"/>
                  </a:ext>
                </a:extLst>
              </p:cNvPr>
              <p:cNvSpPr/>
              <p:nvPr/>
            </p:nvSpPr>
            <p:spPr>
              <a:xfrm>
                <a:off x="8754373" y="2628757"/>
                <a:ext cx="81091" cy="11859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0" name="Content Placeholder 17">
            <a:extLst>
              <a:ext uri="{FF2B5EF4-FFF2-40B4-BE49-F238E27FC236}">
                <a16:creationId xmlns:a16="http://schemas.microsoft.com/office/drawing/2014/main" id="{85647A6B-E9B5-4CBC-B858-1F968A7CDDA3}"/>
              </a:ext>
            </a:extLst>
          </p:cNvPr>
          <p:cNvSpPr txBox="1">
            <a:spLocks/>
          </p:cNvSpPr>
          <p:nvPr/>
        </p:nvSpPr>
        <p:spPr>
          <a:xfrm>
            <a:off x="6482140" y="3401353"/>
            <a:ext cx="537028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S1</a:t>
            </a:r>
          </a:p>
        </p:txBody>
      </p:sp>
      <p:sp>
        <p:nvSpPr>
          <p:cNvPr id="31" name="Content Placeholder 17">
            <a:extLst>
              <a:ext uri="{FF2B5EF4-FFF2-40B4-BE49-F238E27FC236}">
                <a16:creationId xmlns:a16="http://schemas.microsoft.com/office/drawing/2014/main" id="{D995A8A5-F7FC-4141-A997-5211DDD6B966}"/>
              </a:ext>
            </a:extLst>
          </p:cNvPr>
          <p:cNvSpPr txBox="1">
            <a:spLocks/>
          </p:cNvSpPr>
          <p:nvPr/>
        </p:nvSpPr>
        <p:spPr>
          <a:xfrm>
            <a:off x="7330402" y="3429000"/>
            <a:ext cx="537028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S2</a:t>
            </a:r>
          </a:p>
        </p:txBody>
      </p:sp>
      <p:sp>
        <p:nvSpPr>
          <p:cNvPr id="32" name="Content Placeholder 17">
            <a:extLst>
              <a:ext uri="{FF2B5EF4-FFF2-40B4-BE49-F238E27FC236}">
                <a16:creationId xmlns:a16="http://schemas.microsoft.com/office/drawing/2014/main" id="{F222EF00-F07A-45BC-9DD7-1ED28ECB5BBB}"/>
              </a:ext>
            </a:extLst>
          </p:cNvPr>
          <p:cNvSpPr txBox="1">
            <a:spLocks/>
          </p:cNvSpPr>
          <p:nvPr/>
        </p:nvSpPr>
        <p:spPr>
          <a:xfrm>
            <a:off x="7819486" y="3769119"/>
            <a:ext cx="537028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S3</a:t>
            </a:r>
          </a:p>
        </p:txBody>
      </p:sp>
      <p:sp>
        <p:nvSpPr>
          <p:cNvPr id="33" name="Content Placeholder 17">
            <a:extLst>
              <a:ext uri="{FF2B5EF4-FFF2-40B4-BE49-F238E27FC236}">
                <a16:creationId xmlns:a16="http://schemas.microsoft.com/office/drawing/2014/main" id="{B1E21E30-A121-4095-B256-F964595EC1E8}"/>
              </a:ext>
            </a:extLst>
          </p:cNvPr>
          <p:cNvSpPr txBox="1">
            <a:spLocks/>
          </p:cNvSpPr>
          <p:nvPr/>
        </p:nvSpPr>
        <p:spPr>
          <a:xfrm>
            <a:off x="8507571" y="1979745"/>
            <a:ext cx="537028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S4</a:t>
            </a:r>
          </a:p>
        </p:txBody>
      </p:sp>
      <p:sp>
        <p:nvSpPr>
          <p:cNvPr id="34" name="Content Placeholder 17">
            <a:extLst>
              <a:ext uri="{FF2B5EF4-FFF2-40B4-BE49-F238E27FC236}">
                <a16:creationId xmlns:a16="http://schemas.microsoft.com/office/drawing/2014/main" id="{ECCC2DE9-4C0B-49A5-9B74-25907A8E6F05}"/>
              </a:ext>
            </a:extLst>
          </p:cNvPr>
          <p:cNvSpPr txBox="1">
            <a:spLocks/>
          </p:cNvSpPr>
          <p:nvPr/>
        </p:nvSpPr>
        <p:spPr>
          <a:xfrm>
            <a:off x="9073188" y="2872796"/>
            <a:ext cx="537028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S5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DB6F2432-9D69-4FE4-AEB7-BAA710BF9D6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986099" y="1979744"/>
            <a:ext cx="1409654" cy="7083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ontent Placeholder 17">
            <a:extLst>
              <a:ext uri="{FF2B5EF4-FFF2-40B4-BE49-F238E27FC236}">
                <a16:creationId xmlns:a16="http://schemas.microsoft.com/office/drawing/2014/main" id="{ECDE7CDE-1B42-4474-A41A-114A21C33C89}"/>
              </a:ext>
            </a:extLst>
          </p:cNvPr>
          <p:cNvSpPr txBox="1">
            <a:spLocks/>
          </p:cNvSpPr>
          <p:nvPr/>
        </p:nvSpPr>
        <p:spPr>
          <a:xfrm>
            <a:off x="10472170" y="1756875"/>
            <a:ext cx="1308498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S4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와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S5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의 중심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36" name="Content Placeholder 17">
            <a:extLst>
              <a:ext uri="{FF2B5EF4-FFF2-40B4-BE49-F238E27FC236}">
                <a16:creationId xmlns:a16="http://schemas.microsoft.com/office/drawing/2014/main" id="{7F811498-EC59-4F83-9343-829611AE204C}"/>
              </a:ext>
            </a:extLst>
          </p:cNvPr>
          <p:cNvSpPr txBox="1">
            <a:spLocks/>
          </p:cNvSpPr>
          <p:nvPr/>
        </p:nvSpPr>
        <p:spPr>
          <a:xfrm>
            <a:off x="8226922" y="4595608"/>
            <a:ext cx="1308498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S2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와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S3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의 중심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B5461F6A-20B0-47A0-AB2E-1AB989C3C38B}"/>
              </a:ext>
            </a:extLst>
          </p:cNvPr>
          <p:cNvCxnSpPr>
            <a:stCxn id="36" idx="1"/>
          </p:cNvCxnSpPr>
          <p:nvPr/>
        </p:nvCxnSpPr>
        <p:spPr>
          <a:xfrm rot="10800000">
            <a:off x="7666432" y="4124628"/>
            <a:ext cx="560491" cy="76925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Content Placeholder 17">
            <a:extLst>
              <a:ext uri="{FF2B5EF4-FFF2-40B4-BE49-F238E27FC236}">
                <a16:creationId xmlns:a16="http://schemas.microsoft.com/office/drawing/2014/main" id="{CFB00ADF-F4D5-4722-8BAA-34EE95708D8A}"/>
              </a:ext>
            </a:extLst>
          </p:cNvPr>
          <p:cNvSpPr txBox="1">
            <a:spLocks/>
          </p:cNvSpPr>
          <p:nvPr/>
        </p:nvSpPr>
        <p:spPr>
          <a:xfrm>
            <a:off x="5085894" y="4302312"/>
            <a:ext cx="1568929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S2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와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S3, S5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의 중심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62BF575-9970-4555-AC5F-9B9B3EF550AF}"/>
              </a:ext>
            </a:extLst>
          </p:cNvPr>
          <p:cNvCxnSpPr>
            <a:cxnSpLocks/>
          </p:cNvCxnSpPr>
          <p:nvPr/>
        </p:nvCxnSpPr>
        <p:spPr>
          <a:xfrm flipV="1">
            <a:off x="6394391" y="4133767"/>
            <a:ext cx="739911" cy="3301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Content Placeholder 17">
            <a:extLst>
              <a:ext uri="{FF2B5EF4-FFF2-40B4-BE49-F238E27FC236}">
                <a16:creationId xmlns:a16="http://schemas.microsoft.com/office/drawing/2014/main" id="{3514EC84-8887-4A48-AD47-EDF38A951129}"/>
              </a:ext>
            </a:extLst>
          </p:cNvPr>
          <p:cNvSpPr txBox="1">
            <a:spLocks/>
          </p:cNvSpPr>
          <p:nvPr/>
        </p:nvSpPr>
        <p:spPr>
          <a:xfrm>
            <a:off x="496929" y="2089656"/>
            <a:ext cx="4420177" cy="2374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ko-KR" altLang="en-US" sz="1800" dirty="0">
                <a:solidFill>
                  <a:schemeClr val="tx1"/>
                </a:solidFill>
                <a:cs typeface="Segoe UI"/>
              </a:rPr>
              <a:t>중심 좌표 구하는 공식 </a:t>
            </a:r>
            <a:r>
              <a:rPr lang="en-US" altLang="ko-KR" sz="1800" dirty="0">
                <a:solidFill>
                  <a:schemeClr val="tx1"/>
                </a:solidFill>
                <a:cs typeface="Segoe UI"/>
              </a:rPr>
              <a:t>= </a:t>
            </a:r>
            <a:r>
              <a:rPr lang="ko-KR" altLang="en-US" sz="1800" dirty="0">
                <a:solidFill>
                  <a:schemeClr val="tx1"/>
                </a:solidFill>
                <a:cs typeface="Segoe UI"/>
              </a:rPr>
              <a:t>한 집합에 엮이는 점들의</a:t>
            </a:r>
            <a:endParaRPr lang="en-US" altLang="ko-KR" sz="1800" dirty="0">
              <a:solidFill>
                <a:schemeClr val="tx1"/>
              </a:solidFill>
              <a:cs typeface="Segoe UI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ko-KR" altLang="en-US" sz="1800" dirty="0">
                <a:solidFill>
                  <a:schemeClr val="tx1"/>
                </a:solidFill>
                <a:cs typeface="Segoe UI"/>
              </a:rPr>
              <a:t> </a:t>
            </a:r>
            <a:r>
              <a:rPr lang="en-US" altLang="ko-KR" sz="1800" dirty="0">
                <a:solidFill>
                  <a:schemeClr val="tx1"/>
                </a:solidFill>
                <a:cs typeface="Segoe UI"/>
              </a:rPr>
              <a:t>(x</a:t>
            </a:r>
            <a:r>
              <a:rPr lang="ko-KR" altLang="en-US" sz="1800" dirty="0">
                <a:solidFill>
                  <a:schemeClr val="tx1"/>
                </a:solidFill>
                <a:cs typeface="Segoe UI"/>
              </a:rPr>
              <a:t> </a:t>
            </a:r>
            <a:r>
              <a:rPr lang="ko-KR" altLang="en-US" sz="1800" dirty="0" err="1">
                <a:solidFill>
                  <a:schemeClr val="tx1"/>
                </a:solidFill>
                <a:cs typeface="Segoe UI"/>
              </a:rPr>
              <a:t>좌표값</a:t>
            </a:r>
            <a:r>
              <a:rPr lang="ko-KR" altLang="en-US" sz="1800" dirty="0">
                <a:solidFill>
                  <a:schemeClr val="tx1"/>
                </a:solidFill>
                <a:cs typeface="Segoe UI"/>
              </a:rPr>
              <a:t> 합</a:t>
            </a:r>
            <a:r>
              <a:rPr lang="en-US" altLang="ko-KR" sz="1800" dirty="0">
                <a:solidFill>
                  <a:schemeClr val="tx1"/>
                </a:solidFill>
                <a:cs typeface="Segoe UI"/>
              </a:rPr>
              <a:t>, y</a:t>
            </a:r>
            <a:r>
              <a:rPr lang="ko-KR" altLang="en-US" sz="1800" dirty="0" err="1">
                <a:solidFill>
                  <a:schemeClr val="tx1"/>
                </a:solidFill>
                <a:cs typeface="Segoe UI"/>
              </a:rPr>
              <a:t>좌표값</a:t>
            </a:r>
            <a:r>
              <a:rPr lang="ko-KR" altLang="en-US" sz="1800" dirty="0">
                <a:solidFill>
                  <a:schemeClr val="tx1"/>
                </a:solidFill>
                <a:cs typeface="Segoe UI"/>
              </a:rPr>
              <a:t> 합</a:t>
            </a:r>
            <a:r>
              <a:rPr lang="en-US" altLang="ko-KR" sz="1800" dirty="0">
                <a:solidFill>
                  <a:schemeClr val="tx1"/>
                </a:solidFill>
                <a:cs typeface="Segoe UI"/>
              </a:rPr>
              <a:t>, z </a:t>
            </a:r>
            <a:r>
              <a:rPr lang="ko-KR" altLang="en-US" sz="1800" dirty="0" err="1">
                <a:solidFill>
                  <a:schemeClr val="tx1"/>
                </a:solidFill>
                <a:cs typeface="Segoe UI"/>
              </a:rPr>
              <a:t>좌표값</a:t>
            </a:r>
            <a:r>
              <a:rPr lang="ko-KR" altLang="en-US" sz="1800" dirty="0">
                <a:solidFill>
                  <a:schemeClr val="tx1"/>
                </a:solidFill>
                <a:cs typeface="Segoe UI"/>
              </a:rPr>
              <a:t> 합</a:t>
            </a:r>
            <a:r>
              <a:rPr lang="en-US" altLang="ko-KR" sz="1800" dirty="0">
                <a:solidFill>
                  <a:schemeClr val="tx1"/>
                </a:solidFill>
                <a:cs typeface="Segoe UI"/>
              </a:rPr>
              <a:t>)/ </a:t>
            </a:r>
            <a:r>
              <a:rPr lang="ko-KR" altLang="en-US" sz="1800" dirty="0">
                <a:solidFill>
                  <a:schemeClr val="tx1"/>
                </a:solidFill>
                <a:cs typeface="Segoe UI"/>
              </a:rPr>
              <a:t>그 집합 안의 점의 개수</a:t>
            </a:r>
            <a:endParaRPr lang="en-US" altLang="ko-KR" sz="1800" dirty="0">
              <a:solidFill>
                <a:schemeClr val="tx1"/>
              </a:solidFill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94232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 descr="Small circle with number 3 inside  indicating step 3">
            <a:extLst>
              <a:ext uri="{FF2B5EF4-FFF2-40B4-BE49-F238E27FC236}">
                <a16:creationId xmlns:a16="http://schemas.microsoft.com/office/drawing/2014/main" id="{B75863C1-65B1-4AF9-A2AD-D9A33DCBAAA7}"/>
              </a:ext>
            </a:extLst>
          </p:cNvPr>
          <p:cNvGrpSpPr/>
          <p:nvPr/>
        </p:nvGrpSpPr>
        <p:grpSpPr bwMode="blackWhite">
          <a:xfrm>
            <a:off x="749266" y="463613"/>
            <a:ext cx="955328" cy="409838"/>
            <a:chOff x="6953426" y="711274"/>
            <a:chExt cx="558179" cy="409838"/>
          </a:xfrm>
        </p:grpSpPr>
        <p:sp>
          <p:nvSpPr>
            <p:cNvPr id="7" name="Oval 6" descr="Small circle">
              <a:extLst>
                <a:ext uri="{FF2B5EF4-FFF2-40B4-BE49-F238E27FC236}">
                  <a16:creationId xmlns:a16="http://schemas.microsoft.com/office/drawing/2014/main" id="{8764DE08-E347-47F1-98D8-12387FDDFF23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 descr="Number 3">
              <a:extLst>
                <a:ext uri="{FF2B5EF4-FFF2-40B4-BE49-F238E27FC236}">
                  <a16:creationId xmlns:a16="http://schemas.microsoft.com/office/drawing/2014/main" id="{2296F081-247F-47C6-884C-9363CDE14ADE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13" name="Content Placeholder 17">
            <a:extLst>
              <a:ext uri="{FF2B5EF4-FFF2-40B4-BE49-F238E27FC236}">
                <a16:creationId xmlns:a16="http://schemas.microsoft.com/office/drawing/2014/main" id="{BBD461D5-D32E-4BAE-82F0-07710A2341F4}"/>
              </a:ext>
            </a:extLst>
          </p:cNvPr>
          <p:cNvSpPr txBox="1">
            <a:spLocks/>
          </p:cNvSpPr>
          <p:nvPr/>
        </p:nvSpPr>
        <p:spPr>
          <a:xfrm>
            <a:off x="1827212" y="479903"/>
            <a:ext cx="8827716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각각 엮인 데이터들의 중심에서 또 원래 </a:t>
            </a:r>
            <a:r>
              <a:rPr lang="ko-KR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점들과의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최단거리를 또 구해보고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 중심에 더 가깝도록 </a:t>
            </a:r>
            <a:r>
              <a:rPr lang="ko-KR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무게중심값을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조절한다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Segoe UI"/>
            </a:endParaRPr>
          </a:p>
        </p:txBody>
      </p:sp>
      <p:sp>
        <p:nvSpPr>
          <p:cNvPr id="15" name="Circle: Hollow 14">
            <a:extLst>
              <a:ext uri="{FF2B5EF4-FFF2-40B4-BE49-F238E27FC236}">
                <a16:creationId xmlns:a16="http://schemas.microsoft.com/office/drawing/2014/main" id="{4F5B6BFB-3A42-4E0F-9B28-C4FDF7CF12CA}"/>
              </a:ext>
            </a:extLst>
          </p:cNvPr>
          <p:cNvSpPr/>
          <p:nvPr/>
        </p:nvSpPr>
        <p:spPr>
          <a:xfrm>
            <a:off x="6176193" y="2671324"/>
            <a:ext cx="1510051" cy="1182109"/>
          </a:xfrm>
          <a:prstGeom prst="donut">
            <a:avLst>
              <a:gd name="adj" fmla="val 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A5B383-FE40-46C3-8EA0-AE59E171AB78}"/>
              </a:ext>
            </a:extLst>
          </p:cNvPr>
          <p:cNvSpPr/>
          <p:nvPr/>
        </p:nvSpPr>
        <p:spPr>
          <a:xfrm>
            <a:off x="7239811" y="3224212"/>
            <a:ext cx="64890" cy="8346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9E160C0-1CB2-404E-9504-4452F37FD0EA}"/>
              </a:ext>
            </a:extLst>
          </p:cNvPr>
          <p:cNvCxnSpPr>
            <a:endCxn id="19" idx="3"/>
          </p:cNvCxnSpPr>
          <p:nvPr/>
        </p:nvCxnSpPr>
        <p:spPr>
          <a:xfrm flipV="1">
            <a:off x="6931218" y="3292059"/>
            <a:ext cx="105515" cy="665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6C502E2C-E9A8-4752-A3F0-2C331285227F}"/>
              </a:ext>
            </a:extLst>
          </p:cNvPr>
          <p:cNvGrpSpPr/>
          <p:nvPr/>
        </p:nvGrpSpPr>
        <p:grpSpPr>
          <a:xfrm>
            <a:off x="-78584" y="747696"/>
            <a:ext cx="12178220" cy="6428958"/>
            <a:chOff x="-78584" y="747696"/>
            <a:chExt cx="12178220" cy="6428958"/>
          </a:xfrm>
        </p:grpSpPr>
        <p:sp>
          <p:nvSpPr>
            <p:cNvPr id="16" name="Circle: Hollow 15">
              <a:extLst>
                <a:ext uri="{FF2B5EF4-FFF2-40B4-BE49-F238E27FC236}">
                  <a16:creationId xmlns:a16="http://schemas.microsoft.com/office/drawing/2014/main" id="{EE25A022-F005-433A-80A4-686D6A8767E9}"/>
                </a:ext>
              </a:extLst>
            </p:cNvPr>
            <p:cNvSpPr/>
            <p:nvPr/>
          </p:nvSpPr>
          <p:spPr>
            <a:xfrm>
              <a:off x="7438400" y="1698744"/>
              <a:ext cx="1510051" cy="1182109"/>
            </a:xfrm>
            <a:prstGeom prst="donut">
              <a:avLst>
                <a:gd name="adj" fmla="val 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3FDA7CD-D72E-49F2-9561-AAB140C609CD}"/>
                </a:ext>
              </a:extLst>
            </p:cNvPr>
            <p:cNvGrpSpPr/>
            <p:nvPr/>
          </p:nvGrpSpPr>
          <p:grpSpPr>
            <a:xfrm>
              <a:off x="-78584" y="747696"/>
              <a:ext cx="12178220" cy="6428958"/>
              <a:chOff x="0" y="1141031"/>
              <a:chExt cx="10117773" cy="5881207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AFBE9DC1-B858-4D7A-9243-27F0E7B89A7A}"/>
                  </a:ext>
                </a:extLst>
              </p:cNvPr>
              <p:cNvGrpSpPr/>
              <p:nvPr/>
            </p:nvGrpSpPr>
            <p:grpSpPr>
              <a:xfrm>
                <a:off x="0" y="1141031"/>
                <a:ext cx="10117773" cy="5881207"/>
                <a:chOff x="1096140" y="1441620"/>
                <a:chExt cx="6878613" cy="3817955"/>
              </a:xfrm>
            </p:grpSpPr>
            <p:sp>
              <p:nvSpPr>
                <p:cNvPr id="26" name="Plus Sign 25">
                  <a:extLst>
                    <a:ext uri="{FF2B5EF4-FFF2-40B4-BE49-F238E27FC236}">
                      <a16:creationId xmlns:a16="http://schemas.microsoft.com/office/drawing/2014/main" id="{0C194BCC-1BB9-4D59-B07C-D3264183523D}"/>
                    </a:ext>
                  </a:extLst>
                </p:cNvPr>
                <p:cNvSpPr/>
                <p:nvPr/>
              </p:nvSpPr>
              <p:spPr>
                <a:xfrm>
                  <a:off x="1096140" y="1441620"/>
                  <a:ext cx="6878613" cy="3817955"/>
                </a:xfrm>
                <a:prstGeom prst="mathPlus">
                  <a:avLst>
                    <a:gd name="adj1" fmla="val 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24390F3E-2929-4C2A-8516-6ECF791E4E69}"/>
                    </a:ext>
                  </a:extLst>
                </p:cNvPr>
                <p:cNvSpPr/>
                <p:nvPr/>
              </p:nvSpPr>
              <p:spPr>
                <a:xfrm>
                  <a:off x="5149049" y="2831977"/>
                  <a:ext cx="45719" cy="532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DFF85B-D6D8-4B44-B53A-4665427F2203}"/>
                    </a:ext>
                  </a:extLst>
                </p:cNvPr>
                <p:cNvSpPr/>
                <p:nvPr/>
              </p:nvSpPr>
              <p:spPr>
                <a:xfrm>
                  <a:off x="5301449" y="2984377"/>
                  <a:ext cx="45719" cy="532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D5888409-3020-447E-8BAB-D3CC179CA614}"/>
                    </a:ext>
                  </a:extLst>
                </p:cNvPr>
                <p:cNvSpPr/>
                <p:nvPr/>
              </p:nvSpPr>
              <p:spPr>
                <a:xfrm>
                  <a:off x="4788023" y="282472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F0C32EB7-B3F7-4DEB-B3E4-02C8FF7EA77E}"/>
                    </a:ext>
                  </a:extLst>
                </p:cNvPr>
                <p:cNvSpPr/>
                <p:nvPr/>
              </p:nvSpPr>
              <p:spPr>
                <a:xfrm>
                  <a:off x="5658035" y="2240132"/>
                  <a:ext cx="45719" cy="532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9FBF56A2-3B21-4571-BFB7-C21FF09BB5CF}"/>
                    </a:ext>
                  </a:extLst>
                </p:cNvPr>
                <p:cNvSpPr/>
                <p:nvPr/>
              </p:nvSpPr>
              <p:spPr>
                <a:xfrm>
                  <a:off x="5808489" y="2524218"/>
                  <a:ext cx="45719" cy="532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BCA23F95-8579-4D92-A017-EAB6029B0A96}"/>
                  </a:ext>
                </a:extLst>
              </p:cNvPr>
              <p:cNvCxnSpPr>
                <a:stCxn id="27" idx="5"/>
                <a:endCxn id="28" idx="1"/>
              </p:cNvCxnSpPr>
              <p:nvPr/>
            </p:nvCxnSpPr>
            <p:spPr>
              <a:xfrm>
                <a:off x="6018836" y="3352783"/>
                <a:ext cx="176614" cy="17673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0D03CF70-BE46-42A0-910B-3CAC2F4EC3E3}"/>
                  </a:ext>
                </a:extLst>
              </p:cNvPr>
              <p:cNvCxnSpPr>
                <a:endCxn id="27" idx="2"/>
              </p:cNvCxnSpPr>
              <p:nvPr/>
            </p:nvCxnSpPr>
            <p:spPr>
              <a:xfrm>
                <a:off x="5575177" y="3306794"/>
                <a:ext cx="386259" cy="169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B4F8E75C-2B03-40FD-8A02-1E70E510C979}"/>
                  </a:ext>
                </a:extLst>
              </p:cNvPr>
              <p:cNvCxnSpPr/>
              <p:nvPr/>
            </p:nvCxnSpPr>
            <p:spPr>
              <a:xfrm>
                <a:off x="6777353" y="2521258"/>
                <a:ext cx="154056" cy="21306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8A23C92-BADB-486A-BFD1-2F86EAD262C9}"/>
                </a:ext>
              </a:extLst>
            </p:cNvPr>
            <p:cNvSpPr/>
            <p:nvPr/>
          </p:nvSpPr>
          <p:spPr>
            <a:xfrm>
              <a:off x="7027230" y="3220817"/>
              <a:ext cx="64890" cy="8346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9630793-4414-489E-91E1-2910F4DA1C5B}"/>
                </a:ext>
              </a:extLst>
            </p:cNvPr>
            <p:cNvSpPr/>
            <p:nvPr/>
          </p:nvSpPr>
          <p:spPr>
            <a:xfrm>
              <a:off x="8137772" y="2331192"/>
              <a:ext cx="64890" cy="8346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09EC14B-1F5D-4228-87AF-AB1B1D8FDD29}"/>
                </a:ext>
              </a:extLst>
            </p:cNvPr>
            <p:cNvSpPr/>
            <p:nvPr/>
          </p:nvSpPr>
          <p:spPr>
            <a:xfrm>
              <a:off x="6865595" y="3318423"/>
              <a:ext cx="64890" cy="8346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108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코드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0" name="Straight Connector 19" descr="Light grey line separating Morph text and images"/>
          <p:cNvCxnSpPr/>
          <p:nvPr/>
        </p:nvCxnSpPr>
        <p:spPr>
          <a:xfrm>
            <a:off x="6296866" y="1472431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85699E1-9518-43FC-B86B-78F3C2981AB0}"/>
              </a:ext>
            </a:extLst>
          </p:cNvPr>
          <p:cNvSpPr/>
          <p:nvPr/>
        </p:nvSpPr>
        <p:spPr>
          <a:xfrm>
            <a:off x="1302326" y="1485925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data.size(); i++)</a:t>
            </a:r>
          </a:p>
          <a:p>
            <a:r>
              <a:rPr 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fr-F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fr-F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min = distance[0]</a:t>
            </a:r>
            <a:r>
              <a:rPr lang="fr-F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fr-F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fr-F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fr-F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min_j</a:t>
            </a:r>
            <a:r>
              <a:rPr 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endParaRPr 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j = 1; j &lt; </a:t>
            </a:r>
            <a:r>
              <a:rPr lang="en-US" sz="14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</a:t>
            </a:r>
            <a:r>
              <a:rPr 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j++</a:t>
            </a:r>
            <a:r>
              <a:rPr 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(min &gt; distance[j]</a:t>
            </a:r>
            <a:r>
              <a:rPr lang="en-US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min = distance[j]</a:t>
            </a:r>
            <a:r>
              <a:rPr lang="en-US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min_j</a:t>
            </a:r>
            <a:r>
              <a:rPr 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j;</a:t>
            </a:r>
          </a:p>
          <a:p>
            <a:r>
              <a:rPr 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center[</a:t>
            </a:r>
            <a:r>
              <a:rPr lang="en-US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min_j</a:t>
            </a:r>
            <a:r>
              <a:rPr 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].x += data</a:t>
            </a:r>
            <a:r>
              <a:rPr lang="en-US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.x;</a:t>
            </a:r>
          </a:p>
          <a:p>
            <a:r>
              <a:rPr 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center[</a:t>
            </a:r>
            <a:r>
              <a:rPr lang="en-US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min_j</a:t>
            </a:r>
            <a:r>
              <a:rPr 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].y += data</a:t>
            </a:r>
            <a:r>
              <a:rPr lang="en-US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.y;</a:t>
            </a:r>
          </a:p>
          <a:p>
            <a:r>
              <a:rPr lang="pl-PL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center[min_j].z += data</a:t>
            </a:r>
            <a:r>
              <a:rPr lang="pl-PL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pl-PL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pl-PL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pl-PL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.z;</a:t>
            </a:r>
          </a:p>
          <a:p>
            <a:endParaRPr 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group[</a:t>
            </a:r>
            <a:r>
              <a:rPr lang="en-US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min_j</a:t>
            </a:r>
            <a:r>
              <a:rPr 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]++;</a:t>
            </a:r>
          </a:p>
          <a:p>
            <a:r>
              <a:rPr 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73701876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elcome to Powerpoint 2016_CLR_v2" id="{CAB9082A-965C-42BE-8170-C940D3319B60}" vid="{82B84162-888A-4FD2-BEC9-B29B6DB2C7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schemas.openxmlformats.org/package/2006/metadata/core-properties"/>
    <ds:schemaRef ds:uri="16c05727-aa75-4e4a-9b5f-8a80a1165891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71af3243-3dd4-4a8d-8c0d-dd76da1f02a5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2016</Template>
  <TotalTime>0</TotalTime>
  <Words>1260</Words>
  <Application>Microsoft Office PowerPoint</Application>
  <PresentationFormat>Widescreen</PresentationFormat>
  <Paragraphs>198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돋움체</vt:lpstr>
      <vt:lpstr>Arial</vt:lpstr>
      <vt:lpstr>Calibri</vt:lpstr>
      <vt:lpstr>Segoe UI</vt:lpstr>
      <vt:lpstr>Segoe UI Light</vt:lpstr>
      <vt:lpstr>Segoe UI Semibold</vt:lpstr>
      <vt:lpstr>WelcomeDoc</vt:lpstr>
      <vt:lpstr>C++프로그래밍   </vt:lpstr>
      <vt:lpstr>풀이 방법</vt:lpstr>
      <vt:lpstr>PowerPoint Presentation</vt:lpstr>
      <vt:lpstr>코드</vt:lpstr>
      <vt:lpstr>PowerPoint Presentation</vt:lpstr>
      <vt:lpstr>코드</vt:lpstr>
      <vt:lpstr>PowerPoint Presentation</vt:lpstr>
      <vt:lpstr>PowerPoint Presentation</vt:lpstr>
      <vt:lpstr>코드</vt:lpstr>
      <vt:lpstr>PowerPoint Presentation</vt:lpstr>
      <vt:lpstr>코드</vt:lpstr>
      <vt:lpstr>코드</vt:lpstr>
      <vt:lpstr>결과1 (k=2, 점 개수=5)</vt:lpstr>
      <vt:lpstr>결과2 (k=10, 점 개수 =10)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2019-10-04T10:52:23Z</dcterms:created>
  <dcterms:modified xsi:type="dcterms:W3CDTF">2019-10-04T11:39:39Z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