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7562850"/>
  <p:notesSz cx="121920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97" y="264127"/>
            <a:ext cx="3535302" cy="22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1187" y="1481404"/>
            <a:ext cx="2574925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97D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135109" y="1463802"/>
            <a:ext cx="2633979" cy="522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97D09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471" y="122047"/>
            <a:ext cx="342328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967" y="2406142"/>
            <a:ext cx="4304665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879" y="2943225"/>
            <a:ext cx="4714241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3500" dirty="0">
                <a:solidFill>
                  <a:srgbClr val="000000"/>
                </a:solidFill>
                <a:latin typeface="Times New Roman"/>
                <a:cs typeface="Times New Roman"/>
              </a:rPr>
              <a:t>Proyectos pasados</a:t>
            </a:r>
            <a:br>
              <a:rPr lang="es-PE" sz="35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585" y="567654"/>
            <a:ext cx="203835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7175" y="1407413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801" y="1407413"/>
            <a:ext cx="406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Peruano </a:t>
            </a:r>
            <a:r>
              <a:rPr sz="1800" spc="5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Ica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175" y="2353817"/>
            <a:ext cx="4304665" cy="1287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Ica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´</a:t>
            </a:r>
            <a:r>
              <a:rPr sz="1800" spc="-5" dirty="0">
                <a:latin typeface="Calibri"/>
                <a:cs typeface="Calibri"/>
              </a:rPr>
              <a:t>503,238.99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alibri"/>
                <a:cs typeface="Calibri"/>
              </a:rPr>
              <a:t>Área</a:t>
            </a:r>
            <a:r>
              <a:rPr sz="1800" b="1" spc="-20" dirty="0">
                <a:latin typeface="Calibri"/>
                <a:cs typeface="Calibri"/>
              </a:rPr>
              <a:t> Techada: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751" y="1484375"/>
            <a:ext cx="4340352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262371" y="3072383"/>
            <a:ext cx="6623684" cy="3550920"/>
            <a:chOff x="5262371" y="3072383"/>
            <a:chExt cx="6623684" cy="3550920"/>
          </a:xfrm>
        </p:grpSpPr>
        <p:sp>
          <p:nvSpPr>
            <p:cNvPr id="11" name="object 11"/>
            <p:cNvSpPr/>
            <p:nvPr/>
          </p:nvSpPr>
          <p:spPr>
            <a:xfrm>
              <a:off x="8374379" y="3072383"/>
              <a:ext cx="3511296" cy="2592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371" y="4194047"/>
              <a:ext cx="3643883" cy="2429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4930" y="4549349"/>
            <a:ext cx="3799840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1800" b="1" spc="-10" dirty="0">
                <a:latin typeface="Calibri"/>
                <a:cs typeface="Calibri"/>
              </a:rPr>
              <a:t>Tipo </a:t>
            </a:r>
            <a:r>
              <a:rPr sz="1800" b="1" spc="-5" dirty="0">
                <a:latin typeface="Calibri"/>
                <a:cs typeface="Calibri"/>
              </a:rPr>
              <a:t>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suelo </a:t>
            </a:r>
            <a:r>
              <a:rPr sz="1800" dirty="0">
                <a:latin typeface="Calibri"/>
                <a:cs typeface="Calibri"/>
              </a:rPr>
              <a:t>donde 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-30" dirty="0">
                <a:latin typeface="Calibri"/>
                <a:cs typeface="Calibri"/>
              </a:rPr>
              <a:t>“Arena 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Grano </a:t>
            </a:r>
            <a:r>
              <a:rPr sz="1800" dirty="0">
                <a:latin typeface="Calibri"/>
                <a:cs typeface="Calibri"/>
              </a:rPr>
              <a:t>Medio 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Fino”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33617" y="1428749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990" y="1428749"/>
            <a:ext cx="406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</a:t>
            </a:r>
            <a:r>
              <a:rPr sz="1800" spc="-10" dirty="0">
                <a:latin typeface="Calibri"/>
                <a:cs typeface="Calibri"/>
              </a:rPr>
              <a:t>Peruano </a:t>
            </a:r>
            <a:r>
              <a:rPr sz="1800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</a:t>
            </a:r>
            <a:r>
              <a:rPr sz="1800" spc="-15" dirty="0">
                <a:latin typeface="Calibri"/>
                <a:cs typeface="Calibri"/>
              </a:rPr>
              <a:t>Huancayo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617" y="2375513"/>
            <a:ext cx="43040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15" dirty="0">
                <a:latin typeface="Calibri"/>
                <a:cs typeface="Calibri"/>
              </a:rPr>
              <a:t>Huancayo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</a:t>
            </a:r>
            <a:r>
              <a:rPr sz="1800" spc="-5" dirty="0">
                <a:latin typeface="Times New Roman"/>
                <a:cs typeface="Times New Roman"/>
              </a:rPr>
              <a:t>´</a:t>
            </a:r>
            <a:r>
              <a:rPr sz="1800" spc="-5" dirty="0">
                <a:latin typeface="Calibri"/>
                <a:cs typeface="Calibri"/>
              </a:rPr>
              <a:t>610,349.91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612" y="1464563"/>
            <a:ext cx="4558284" cy="3038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8088" y="3515867"/>
            <a:ext cx="4599432" cy="3069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30426" y="4777232"/>
            <a:ext cx="379984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Tipo de </a:t>
            </a:r>
            <a:r>
              <a:rPr sz="1800" b="1" spc="-10" dirty="0">
                <a:latin typeface="Calibri"/>
                <a:cs typeface="Calibri"/>
              </a:rPr>
              <a:t>suelo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El 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25" dirty="0">
                <a:latin typeface="Calibri"/>
                <a:cs typeface="Calibri"/>
              </a:rPr>
              <a:t>“Arcillas 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spc="-20" dirty="0">
                <a:latin typeface="Calibri"/>
                <a:cs typeface="Calibri"/>
              </a:rPr>
              <a:t>grava </a:t>
            </a:r>
            <a:r>
              <a:rPr sz="1800" dirty="0">
                <a:latin typeface="Calibri"/>
                <a:cs typeface="Calibri"/>
              </a:rPr>
              <a:t>mal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gradada”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5" name="object 5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6396" y="1334896"/>
            <a:ext cx="93027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022" y="1334896"/>
            <a:ext cx="4170679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Banco </a:t>
            </a:r>
            <a:r>
              <a:rPr sz="1800" dirty="0">
                <a:latin typeface="Calibri"/>
                <a:cs typeface="Calibri"/>
              </a:rPr>
              <a:t>GNB – </a:t>
            </a:r>
            <a:r>
              <a:rPr sz="1800" spc="-10" dirty="0">
                <a:latin typeface="Calibri"/>
                <a:cs typeface="Calibri"/>
              </a:rPr>
              <a:t>Constructora </a:t>
            </a:r>
            <a:r>
              <a:rPr sz="1800" spc="-50" dirty="0">
                <a:latin typeface="Calibri"/>
                <a:cs typeface="Calibri"/>
              </a:rPr>
              <a:t>RATO </a:t>
            </a:r>
            <a:r>
              <a:rPr sz="1800" spc="-5" dirty="0">
                <a:latin typeface="Calibri"/>
                <a:cs typeface="Calibri"/>
              </a:rPr>
              <a:t>S.A.C.  Condominio Casa Club </a:t>
            </a:r>
            <a:r>
              <a:rPr sz="1800" dirty="0">
                <a:latin typeface="Calibri"/>
                <a:cs typeface="Calibri"/>
              </a:rPr>
              <a:t>– 03 </a:t>
            </a:r>
            <a:r>
              <a:rPr sz="1800" spc="-5" dirty="0">
                <a:latin typeface="Calibri"/>
                <a:cs typeface="Calibri"/>
              </a:rPr>
              <a:t>edificios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176  </a:t>
            </a:r>
            <a:r>
              <a:rPr sz="1800" spc="-10" dirty="0">
                <a:latin typeface="Calibri"/>
                <a:cs typeface="Calibri"/>
              </a:rPr>
              <a:t>departamentos</a:t>
            </a:r>
            <a:endParaRPr sz="1800">
              <a:latin typeface="Calibri"/>
              <a:cs typeface="Calibri"/>
            </a:endParaRPr>
          </a:p>
          <a:p>
            <a:pPr marL="12700" marR="2675890" algn="just">
              <a:lnSpc>
                <a:spcPct val="114999"/>
              </a:lnSpc>
            </a:pPr>
            <a:r>
              <a:rPr sz="1800" spc="-45" dirty="0">
                <a:latin typeface="Calibri"/>
                <a:cs typeface="Calibri"/>
              </a:rPr>
              <a:t>Torre </a:t>
            </a:r>
            <a:r>
              <a:rPr sz="1800" dirty="0">
                <a:latin typeface="Calibri"/>
                <a:cs typeface="Calibri"/>
              </a:rPr>
              <a:t>A 20 </a:t>
            </a:r>
            <a:r>
              <a:rPr sz="1800" spc="-5" dirty="0">
                <a:latin typeface="Calibri"/>
                <a:cs typeface="Calibri"/>
              </a:rPr>
              <a:t>pisos  </a:t>
            </a:r>
            <a:r>
              <a:rPr sz="1800" spc="-45" dirty="0">
                <a:latin typeface="Calibri"/>
                <a:cs typeface="Calibri"/>
              </a:rPr>
              <a:t>Torre </a:t>
            </a:r>
            <a:r>
              <a:rPr sz="1800" dirty="0">
                <a:latin typeface="Calibri"/>
                <a:cs typeface="Calibri"/>
              </a:rPr>
              <a:t>B 20 </a:t>
            </a:r>
            <a:r>
              <a:rPr sz="1800" spc="-5" dirty="0">
                <a:latin typeface="Calibri"/>
                <a:cs typeface="Calibri"/>
              </a:rPr>
              <a:t>pisos  </a:t>
            </a:r>
            <a:r>
              <a:rPr sz="1800" spc="-40" dirty="0">
                <a:latin typeface="Calibri"/>
                <a:cs typeface="Calibri"/>
              </a:rPr>
              <a:t>Torre </a:t>
            </a:r>
            <a:r>
              <a:rPr sz="1800" dirty="0">
                <a:latin typeface="Calibri"/>
                <a:cs typeface="Calibri"/>
              </a:rPr>
              <a:t>C 10 </a:t>
            </a:r>
            <a:r>
              <a:rPr sz="1800" spc="-5" dirty="0">
                <a:latin typeface="Calibri"/>
                <a:cs typeface="Calibri"/>
              </a:rPr>
              <a:t>pisos  </a:t>
            </a:r>
            <a:r>
              <a:rPr sz="1800" dirty="0">
                <a:latin typeface="Calibri"/>
                <a:cs typeface="Calibri"/>
              </a:rPr>
              <a:t>04</a:t>
            </a:r>
            <a:r>
              <a:rPr sz="1800" spc="-5" dirty="0">
                <a:latin typeface="Calibri"/>
                <a:cs typeface="Calibri"/>
              </a:rPr>
              <a:t> sótanos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6396" y="3544061"/>
            <a:ext cx="5197475" cy="2156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Pueblo </a:t>
            </a:r>
            <a:r>
              <a:rPr sz="1800" spc="-10" dirty="0">
                <a:latin typeface="Calibri"/>
                <a:cs typeface="Calibri"/>
              </a:rPr>
              <a:t>Libre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Ejecución 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15’895,802.02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083945" algn="l"/>
              </a:tabLst>
            </a:pPr>
            <a:r>
              <a:rPr sz="1800" b="1" spc="-5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365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22,500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alibri"/>
                <a:cs typeface="Calibri"/>
              </a:rPr>
              <a:t>En ejecución – </a:t>
            </a:r>
            <a:r>
              <a:rPr sz="1800" b="1" spc="-20" dirty="0">
                <a:latin typeface="Calibri"/>
                <a:cs typeface="Calibri"/>
              </a:rPr>
              <a:t>Mayo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38938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Tipo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suelo: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suelo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donde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3240" y="1295400"/>
            <a:ext cx="4020311" cy="531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3202" y="5675227"/>
            <a:ext cx="3819525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95"/>
              </a:spcBef>
            </a:pP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proyecto </a:t>
            </a:r>
            <a:r>
              <a:rPr sz="1800" spc="-15" dirty="0">
                <a:latin typeface="Calibri"/>
                <a:cs typeface="Calibri"/>
              </a:rPr>
              <a:t>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“Mezclas 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arena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arcilla”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47364" y="1475612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35" y="1475612"/>
            <a:ext cx="29324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Calibri"/>
                <a:cs typeface="Calibri"/>
              </a:rPr>
              <a:t>GGH </a:t>
            </a:r>
            <a:r>
              <a:rPr sz="1800" spc="-25" dirty="0">
                <a:latin typeface="Calibri"/>
                <a:cs typeface="Calibri"/>
              </a:rPr>
              <a:t>CONSULTORES </a:t>
            </a:r>
            <a:r>
              <a:rPr sz="1800" spc="-5" dirty="0">
                <a:latin typeface="Calibri"/>
                <a:cs typeface="Calibri"/>
              </a:rPr>
              <a:t>S.A.C.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alibri"/>
                <a:cs typeface="Calibri"/>
              </a:rPr>
              <a:t>Edificio Multifamiliar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Polo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08 </a:t>
            </a:r>
            <a:r>
              <a:rPr sz="1800" spc="-5" dirty="0">
                <a:latin typeface="Calibri"/>
                <a:cs typeface="Calibri"/>
              </a:rPr>
              <a:t>pisos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departamentos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364" y="2422376"/>
            <a:ext cx="4284980" cy="16033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10" dirty="0">
                <a:latin typeface="Calibri"/>
                <a:cs typeface="Calibri"/>
              </a:rPr>
              <a:t>Surquillo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2’393,104.91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365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1,320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alibri"/>
                <a:cs typeface="Calibri"/>
              </a:rPr>
              <a:t>En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15" dirty="0">
                <a:latin typeface="Calibri"/>
                <a:cs typeface="Calibri"/>
              </a:rPr>
              <a:t>Febrero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63483" y="1429511"/>
            <a:ext cx="3198876" cy="4934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895" y="1475232"/>
            <a:ext cx="2685288" cy="413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04920" y="4820158"/>
            <a:ext cx="382079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Tipo de </a:t>
            </a:r>
            <a:r>
              <a:rPr sz="1800" b="1" spc="-10" dirty="0">
                <a:latin typeface="Calibri"/>
                <a:cs typeface="Calibri"/>
              </a:rPr>
              <a:t>suelo: </a:t>
            </a:r>
            <a:r>
              <a:rPr sz="1800" spc="-5" dirty="0">
                <a:latin typeface="Calibri"/>
                <a:cs typeface="Calibri"/>
              </a:rPr>
              <a:t>El 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proyecto </a:t>
            </a:r>
            <a:r>
              <a:rPr sz="1800" spc="-15" dirty="0">
                <a:latin typeface="Calibri"/>
                <a:cs typeface="Calibri"/>
              </a:rPr>
              <a:t>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0" dirty="0">
                <a:latin typeface="Calibri"/>
                <a:cs typeface="Calibri"/>
              </a:rPr>
              <a:t>mayoría </a:t>
            </a:r>
            <a:r>
              <a:rPr sz="1800" spc="5" dirty="0">
                <a:latin typeface="Calibri"/>
                <a:cs typeface="Calibri"/>
              </a:rPr>
              <a:t>por </a:t>
            </a:r>
            <a:r>
              <a:rPr sz="1800" spc="-30" dirty="0">
                <a:latin typeface="Calibri"/>
                <a:cs typeface="Calibri"/>
              </a:rPr>
              <a:t>“Arcilla  </a:t>
            </a:r>
            <a:r>
              <a:rPr sz="1800" spc="-10" dirty="0">
                <a:latin typeface="Calibri"/>
                <a:cs typeface="Calibri"/>
              </a:rPr>
              <a:t>inorgánica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alta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plasticidad”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8634" y="1428749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0386" y="1428749"/>
            <a:ext cx="414655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5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Pacifico </a:t>
            </a:r>
            <a:r>
              <a:rPr sz="1800" spc="-5" dirty="0">
                <a:latin typeface="Calibri"/>
                <a:cs typeface="Calibri"/>
              </a:rPr>
              <a:t>Sur Compañía Inmobiliaria S.A.C.  </a:t>
            </a:r>
            <a:r>
              <a:rPr sz="1800" spc="-10" dirty="0">
                <a:latin typeface="Calibri"/>
                <a:cs typeface="Calibri"/>
              </a:rPr>
              <a:t>Edificio Multifamiliar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dirty="0">
                <a:latin typeface="Calibri"/>
                <a:cs typeface="Calibri"/>
              </a:rPr>
              <a:t>Álamos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06 </a:t>
            </a:r>
            <a:r>
              <a:rPr sz="1800" spc="-5" dirty="0">
                <a:latin typeface="Calibri"/>
                <a:cs typeface="Calibri"/>
              </a:rPr>
              <a:t>pisos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12 </a:t>
            </a:r>
            <a:r>
              <a:rPr sz="1800" spc="-10" dirty="0">
                <a:latin typeface="Calibri"/>
                <a:cs typeface="Calibri"/>
              </a:rPr>
              <a:t>departamentos </a:t>
            </a:r>
            <a:r>
              <a:rPr sz="1800" dirty="0">
                <a:latin typeface="Calibri"/>
                <a:cs typeface="Calibri"/>
              </a:rPr>
              <a:t>y 03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sótanos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2332" y="1429511"/>
            <a:ext cx="3297936" cy="4395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05671" y="3054095"/>
            <a:ext cx="3037331" cy="3275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8634" y="2375513"/>
            <a:ext cx="4284980" cy="33712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San </a:t>
            </a:r>
            <a:r>
              <a:rPr sz="1800" spc="-10" dirty="0">
                <a:latin typeface="Calibri"/>
                <a:cs typeface="Calibri"/>
              </a:rPr>
              <a:t>Isidro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5’574,288.58</a:t>
            </a:r>
            <a:endParaRPr sz="1800">
              <a:latin typeface="Calibri"/>
              <a:cs typeface="Calibri"/>
            </a:endParaRPr>
          </a:p>
          <a:p>
            <a:pPr marL="12700" marR="1307465">
              <a:lnSpc>
                <a:spcPct val="114999"/>
              </a:lnSpc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365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3,710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5" dirty="0">
                <a:latin typeface="Calibri"/>
                <a:cs typeface="Calibri"/>
              </a:rPr>
              <a:t>Setiembre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12700" marR="789940" algn="just">
              <a:lnSpc>
                <a:spcPct val="114999"/>
              </a:lnSpc>
            </a:pPr>
            <a:r>
              <a:rPr sz="1800" b="1" spc="-5" dirty="0">
                <a:latin typeface="Calibri"/>
                <a:cs typeface="Calibri"/>
              </a:rPr>
              <a:t>Tipo de </a:t>
            </a:r>
            <a:r>
              <a:rPr sz="1800" b="1" spc="-10" dirty="0">
                <a:latin typeface="Calibri"/>
                <a:cs typeface="Calibri"/>
              </a:rPr>
              <a:t>suelo: </a:t>
            </a:r>
            <a:r>
              <a:rPr sz="1800" spc="-5" dirty="0">
                <a:latin typeface="Calibri"/>
                <a:cs typeface="Calibri"/>
              </a:rPr>
              <a:t>El 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 esta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 </a:t>
            </a:r>
            <a:r>
              <a:rPr sz="1800" spc="-25" dirty="0">
                <a:latin typeface="Calibri"/>
                <a:cs typeface="Calibri"/>
              </a:rPr>
              <a:t>“Arcillas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grava”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5" name="object 5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88967" y="1459843"/>
            <a:ext cx="928369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10" dirty="0">
                <a:latin typeface="Calibri"/>
                <a:cs typeface="Calibri"/>
              </a:rPr>
              <a:t>Cliente: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594" y="1459843"/>
            <a:ext cx="405701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latin typeface="Calibri"/>
                <a:cs typeface="Calibri"/>
              </a:rPr>
              <a:t>Familia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Gagluiffi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alibri"/>
                <a:cs typeface="Calibri"/>
              </a:rPr>
              <a:t>Edificio Multifamiliar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Boulevard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06 </a:t>
            </a:r>
            <a:r>
              <a:rPr sz="1800" spc="-5" dirty="0">
                <a:latin typeface="Calibri"/>
                <a:cs typeface="Calibri"/>
              </a:rPr>
              <a:t>pisos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12 </a:t>
            </a:r>
            <a:r>
              <a:rPr sz="1800" spc="-10" dirty="0">
                <a:latin typeface="Calibri"/>
                <a:cs typeface="Calibri"/>
              </a:rPr>
              <a:t>departamentos </a:t>
            </a:r>
            <a:r>
              <a:rPr sz="1800" dirty="0">
                <a:latin typeface="Calibri"/>
                <a:cs typeface="Calibri"/>
              </a:rPr>
              <a:t>y 01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sótano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5048" y="1459991"/>
            <a:ext cx="3070860" cy="431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4156" y="3110483"/>
            <a:ext cx="3464052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b="1" spc="-5" dirty="0">
                <a:latin typeface="Calibri"/>
                <a:cs typeface="Calibri"/>
              </a:rPr>
              <a:t>Ubicación: </a:t>
            </a:r>
            <a:r>
              <a:rPr spc="-5" dirty="0"/>
              <a:t>San Borja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Lima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b="1" spc="-10" dirty="0">
                <a:latin typeface="Calibri"/>
                <a:cs typeface="Calibri"/>
              </a:rPr>
              <a:t>Costo </a:t>
            </a:r>
            <a:r>
              <a:rPr b="1" dirty="0">
                <a:latin typeface="Calibri"/>
                <a:cs typeface="Calibri"/>
              </a:rPr>
              <a:t>de </a:t>
            </a:r>
            <a:r>
              <a:rPr b="1" spc="-5" dirty="0">
                <a:latin typeface="Calibri"/>
                <a:cs typeface="Calibri"/>
              </a:rPr>
              <a:t>Ejecución </a:t>
            </a:r>
            <a:r>
              <a:rPr b="1" dirty="0">
                <a:latin typeface="Calibri"/>
                <a:cs typeface="Calibri"/>
              </a:rPr>
              <a:t>de </a:t>
            </a:r>
            <a:r>
              <a:rPr b="1" spc="-10" dirty="0">
                <a:latin typeface="Calibri"/>
                <a:cs typeface="Calibri"/>
              </a:rPr>
              <a:t>Obra: </a:t>
            </a:r>
            <a:r>
              <a:rPr dirty="0"/>
              <a:t>S/.</a:t>
            </a:r>
            <a:r>
              <a:rPr spc="-60" dirty="0"/>
              <a:t> </a:t>
            </a:r>
            <a:r>
              <a:rPr spc="-5" dirty="0"/>
              <a:t>3</a:t>
            </a:r>
            <a:r>
              <a:rPr spc="-5" dirty="0">
                <a:latin typeface="Times New Roman"/>
                <a:cs typeface="Times New Roman"/>
              </a:rPr>
              <a:t>´</a:t>
            </a:r>
            <a:r>
              <a:rPr spc="-5" dirty="0"/>
              <a:t>255,649.19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083945" algn="l"/>
              </a:tabLst>
            </a:pPr>
            <a:r>
              <a:rPr b="1" spc="-10" dirty="0">
                <a:latin typeface="Calibri"/>
                <a:cs typeface="Calibri"/>
              </a:rPr>
              <a:t>Duración:	</a:t>
            </a:r>
            <a:r>
              <a:rPr dirty="0"/>
              <a:t>300 </a:t>
            </a:r>
            <a:r>
              <a:rPr spc="-5" dirty="0"/>
              <a:t>días</a:t>
            </a:r>
            <a:r>
              <a:rPr dirty="0"/>
              <a:t> </a:t>
            </a:r>
            <a:r>
              <a:rPr spc="-5" dirty="0"/>
              <a:t>calendarios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b="1" spc="-10" dirty="0">
                <a:latin typeface="Calibri"/>
                <a:cs typeface="Calibri"/>
              </a:rPr>
              <a:t>Área </a:t>
            </a:r>
            <a:r>
              <a:rPr b="1" spc="-25" dirty="0">
                <a:latin typeface="Calibri"/>
                <a:cs typeface="Calibri"/>
              </a:rPr>
              <a:t>Techada: </a:t>
            </a:r>
            <a:r>
              <a:rPr spc="-5" dirty="0"/>
              <a:t>1,707 </a:t>
            </a:r>
            <a:r>
              <a:rPr dirty="0"/>
              <a:t>M2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b="1" dirty="0">
                <a:latin typeface="Calibri"/>
                <a:cs typeface="Calibri"/>
              </a:rPr>
              <a:t>En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ejecución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Calibri"/>
                <a:cs typeface="Calibri"/>
              </a:rPr>
              <a:t>Tipo de suelo: </a:t>
            </a:r>
            <a:r>
              <a:rPr spc="-5" dirty="0"/>
              <a:t>El</a:t>
            </a:r>
            <a:r>
              <a:rPr spc="135" dirty="0"/>
              <a:t> </a:t>
            </a:r>
            <a:r>
              <a:rPr spc="-5" dirty="0"/>
              <a:t>tipo </a:t>
            </a:r>
            <a:r>
              <a:rPr dirty="0"/>
              <a:t>de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9292" y="4656282"/>
            <a:ext cx="970280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suelo 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5" dirty="0"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292" y="5644692"/>
            <a:ext cx="1783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5430" algn="l"/>
              </a:tabLst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ormad</a:t>
            </a:r>
            <a:r>
              <a:rPr sz="1800" dirty="0">
                <a:latin typeface="Calibri"/>
                <a:cs typeface="Calibri"/>
              </a:rPr>
              <a:t>a	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1421" y="4656282"/>
            <a:ext cx="1362075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 algn="r">
              <a:lnSpc>
                <a:spcPct val="114999"/>
              </a:lnSpc>
              <a:spcBef>
                <a:spcPts val="105"/>
              </a:spcBef>
              <a:tabLst>
                <a:tab pos="1144905" algn="l"/>
                <a:tab pos="1179830" algn="l"/>
              </a:tabLst>
            </a:pPr>
            <a:r>
              <a:rPr sz="1800" spc="-5" dirty="0">
                <a:latin typeface="Calibri"/>
                <a:cs typeface="Calibri"/>
              </a:rPr>
              <a:t>don</a:t>
            </a:r>
            <a:r>
              <a:rPr sz="1800" spc="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	se 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bi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ado		el  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libri"/>
                <a:cs typeface="Calibri"/>
              </a:rPr>
              <a:t>su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9292" y="5960161"/>
            <a:ext cx="239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“mezclas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9292" y="6275323"/>
            <a:ext cx="140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arena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arcilla”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9088" y="3965446"/>
            <a:ext cx="6001512" cy="287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518" y="277427"/>
            <a:ext cx="11522964" cy="568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3400" y="1134218"/>
            <a:ext cx="10966703" cy="5662456"/>
            <a:chOff x="669036" y="1191767"/>
            <a:chExt cx="10966703" cy="5662456"/>
          </a:xfrm>
        </p:grpSpPr>
        <p:sp>
          <p:nvSpPr>
            <p:cNvPr id="8" name="object 8"/>
            <p:cNvSpPr/>
            <p:nvPr/>
          </p:nvSpPr>
          <p:spPr>
            <a:xfrm>
              <a:off x="4718304" y="4246660"/>
              <a:ext cx="5832348" cy="2607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036" y="1191767"/>
              <a:ext cx="2499360" cy="5338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036" y="1191767"/>
              <a:ext cx="2499360" cy="5339080"/>
            </a:xfrm>
            <a:custGeom>
              <a:avLst/>
              <a:gdLst/>
              <a:ahLst/>
              <a:cxnLst/>
              <a:rect l="l" t="t" r="r" b="b"/>
              <a:pathLst>
                <a:path w="2499360" h="5339080">
                  <a:moveTo>
                    <a:pt x="0" y="5338572"/>
                  </a:moveTo>
                  <a:lnTo>
                    <a:pt x="2499360" y="5338572"/>
                  </a:lnTo>
                  <a:lnTo>
                    <a:pt x="2499360" y="0"/>
                  </a:lnTo>
                  <a:lnTo>
                    <a:pt x="0" y="0"/>
                  </a:lnTo>
                  <a:lnTo>
                    <a:pt x="0" y="53385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9036" y="1327403"/>
              <a:ext cx="2264664" cy="50185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5219" y="1359407"/>
              <a:ext cx="4160520" cy="17916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215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Obras</a:t>
            </a:r>
            <a:r>
              <a:rPr sz="24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Ejecutadas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72104"/>
              </p:ext>
            </p:extLst>
          </p:nvPr>
        </p:nvGraphicFramePr>
        <p:xfrm>
          <a:off x="761187" y="1422347"/>
          <a:ext cx="10077448" cy="5103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6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Nº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BENEFICIARIO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CONTRATISTA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PRINCIPAL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OBRAS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MONTO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OBRA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INICIO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15" dirty="0">
                          <a:latin typeface="Arial"/>
                          <a:cs typeface="Arial"/>
                        </a:rPr>
                        <a:t>FIN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9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CERCADO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III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S/1,457,346.00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07/16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10/16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5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HUANCAYO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II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S/1,255,339.00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07/16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10/16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CHICLAYO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r>
                        <a:rPr sz="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III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S/520,961.00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06/16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09/16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96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REYCH - ETAPA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S/3,284,474.00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09/16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01/17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SANTO</a:t>
                      </a:r>
                      <a:r>
                        <a:rPr sz="8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TORIBIO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S/1,171,585.00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96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AMBROSIO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ts val="855"/>
                        </a:lnSpc>
                        <a:spcBef>
                          <a:spcPts val="10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S/3,537,033.00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09/16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01/17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COMAS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r>
                        <a:rPr sz="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IV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S/778,149.00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02/17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96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V.E.S.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S/1,388,023.00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02/17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CAMPOY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 ETAPA</a:t>
                      </a:r>
                      <a:r>
                        <a:rPr sz="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IV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S/624,981.00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02/17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INMOBILIARIA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PACIFICO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SUR</a:t>
                      </a:r>
                      <a:r>
                        <a:rPr sz="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EDIFICIO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MULTIFAMILIAR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ALAMOS</a:t>
                      </a:r>
                      <a:r>
                        <a:rPr sz="8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II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S/776,860.00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07/16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796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HUANCAYO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S/488,132.00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CERCADO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S/273,825.00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78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AMBROSIO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S/1,395,042.00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HUANCAYO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S/928,577.00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796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REYCH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S/1,058,300.00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06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SANTO</a:t>
                      </a:r>
                      <a:r>
                        <a:rPr sz="8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TORIBIO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S/682,042.00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05/17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08/17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1800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S.A.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GRUPO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JOHESA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SAC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8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CHICLAYO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S/701,923.42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06/17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09/17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215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Obras</a:t>
            </a:r>
            <a:r>
              <a:rPr sz="24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Ejecutadas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83773"/>
              </p:ext>
            </p:extLst>
          </p:nvPr>
        </p:nvGraphicFramePr>
        <p:xfrm>
          <a:off x="1194264" y="1314288"/>
          <a:ext cx="9635487" cy="535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Nº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BENEFICIARIO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CONTRATISTA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10" dirty="0">
                          <a:latin typeface="Arial"/>
                          <a:cs typeface="Arial"/>
                        </a:rPr>
                        <a:t>PRINCIPAL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750" b="1" dirty="0">
                          <a:latin typeface="Arial"/>
                          <a:cs typeface="Arial"/>
                        </a:rPr>
                        <a:t>OBRAS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MONTO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750" b="1" spc="1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7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OBRA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45745" algn="r">
                        <a:lnSpc>
                          <a:spcPct val="100000"/>
                        </a:lnSpc>
                      </a:pPr>
                      <a:r>
                        <a:rPr sz="750" b="1" spc="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50" b="1" spc="20" dirty="0">
                          <a:latin typeface="Arial"/>
                          <a:cs typeface="Arial"/>
                        </a:rPr>
                        <a:t>FIN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CABIEDES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S/3,465,768.00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10/17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CUSCO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S/7,884,638.00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07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11/17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SANTA</a:t>
                      </a:r>
                      <a:r>
                        <a:rPr sz="75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ANA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S/3,438,682.00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09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11/17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CEBRECOS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S/3,841,521.40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12/17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BERTELLO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S/1,722,579.00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02/18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CUSCO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S/2,155,477.00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07/18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HUANCAYO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S/817,378.00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0918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CERCADO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S/1,135,906.00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09/18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AMBROSIO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S/1,133,610.00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09/18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latin typeface="Arial"/>
                          <a:cs typeface="Arial"/>
                        </a:rPr>
                        <a:t>ICA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S/1,146,318.00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09/18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AMPLIACION 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CABIEDES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S/600,332.00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06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09/18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TARAPOTO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S/7,014,466.00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01/19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</a:t>
                      </a:r>
                      <a:r>
                        <a:rPr sz="75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PUCALLPA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S/7,088,050.00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01/19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COLEGIOS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PERUANOS</a:t>
                      </a:r>
                      <a:r>
                        <a:rPr sz="7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COLEGIO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INNOVA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SCHOOLS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SEDE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CUSCO</a:t>
                      </a:r>
                      <a:r>
                        <a:rPr sz="75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HUANCARO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S/5,439,171.00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01/19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6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INMOBILIARIA </a:t>
                      </a:r>
                      <a:r>
                        <a:rPr sz="750" spc="10" dirty="0">
                          <a:latin typeface="Arial"/>
                          <a:cs typeface="Arial"/>
                        </a:rPr>
                        <a:t>GGH</a:t>
                      </a:r>
                      <a:r>
                        <a:rPr sz="7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EDIFICIO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MULTIFAMILIAR 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POLO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S/2,117,914.00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02/19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894"/>
                        </a:lnSpc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CONSTRUCTORA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7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5" dirty="0">
                          <a:latin typeface="Arial"/>
                          <a:cs typeface="Arial"/>
                        </a:rPr>
                        <a:t>INMOBILIARIA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770"/>
                        </a:lnSpc>
                        <a:spcBef>
                          <a:spcPts val="114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RATO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spc="-5" dirty="0">
                          <a:latin typeface="Arial"/>
                          <a:cs typeface="Arial"/>
                        </a:rPr>
                        <a:t>CONDOMINIO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CASA</a:t>
                      </a:r>
                      <a:r>
                        <a:rPr sz="7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CLUB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S/15,895,802.00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05/19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110">
                <a:tc gridSpan="4">
                  <a:txBody>
                    <a:bodyPr/>
                    <a:lstStyle/>
                    <a:p>
                      <a:pPr marL="7620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MANTENIMIENTO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DE LAS</a:t>
                      </a:r>
                      <a:r>
                        <a:rPr sz="7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latin typeface="Arial"/>
                          <a:cs typeface="Arial"/>
                        </a:rPr>
                        <a:t>OBRAS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17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FERROVIAS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CENTRAL ANDINA</a:t>
                      </a:r>
                      <a:r>
                        <a:rPr sz="7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REHABILITACION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FERREA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PK</a:t>
                      </a:r>
                      <a:r>
                        <a:rPr sz="7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52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S/754,849.00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03/17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0480">
                <a:tc>
                  <a:txBody>
                    <a:bodyPr/>
                    <a:lstStyle/>
                    <a:p>
                      <a:pPr marL="8890"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FERROVIAS 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CENTRAL ANDINA</a:t>
                      </a:r>
                      <a:r>
                        <a:rPr sz="7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S.A.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GRUPO JOHESA</a:t>
                      </a:r>
                      <a:r>
                        <a:rPr sz="7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SAC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REHABILITACION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750" spc="15" dirty="0">
                          <a:latin typeface="Arial"/>
                          <a:cs typeface="Arial"/>
                        </a:rPr>
                        <a:t>FERREA </a:t>
                      </a:r>
                      <a:r>
                        <a:rPr sz="750" spc="25" dirty="0">
                          <a:latin typeface="Arial"/>
                          <a:cs typeface="Arial"/>
                        </a:rPr>
                        <a:t>PK</a:t>
                      </a:r>
                      <a:r>
                        <a:rPr sz="7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spc="5" dirty="0">
                          <a:latin typeface="Arial"/>
                          <a:cs typeface="Arial"/>
                        </a:rPr>
                        <a:t>55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spc="10" dirty="0">
                          <a:latin typeface="Arial"/>
                          <a:cs typeface="Arial"/>
                        </a:rPr>
                        <a:t>S/1,475,130.00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spc="-1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750" spc="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7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90"/>
                        </a:lnSpc>
                        <a:spcBef>
                          <a:spcPts val="114"/>
                        </a:spcBef>
                      </a:pPr>
                      <a:r>
                        <a:rPr sz="750" spc="5" dirty="0">
                          <a:latin typeface="Arial"/>
                          <a:cs typeface="Arial"/>
                        </a:rPr>
                        <a:t>04/17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869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860"/>
                        </a:lnSpc>
                        <a:spcBef>
                          <a:spcPts val="685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75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5" dirty="0">
                          <a:latin typeface="Arial"/>
                          <a:cs typeface="Arial"/>
                        </a:rPr>
                        <a:t>CONTRATOS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50" b="1" spc="10" dirty="0">
                          <a:latin typeface="Arial"/>
                          <a:cs typeface="Arial"/>
                        </a:rPr>
                        <a:t>S/87,450,183.82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327" y="-5135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94487" y="1313849"/>
            <a:ext cx="3945635" cy="2958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4863" y="4268272"/>
            <a:ext cx="3808476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7175" y="1463421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08801" y="1463421"/>
            <a:ext cx="406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Peruano </a:t>
            </a:r>
            <a:r>
              <a:rPr sz="1800" spc="5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Cusco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Huancaro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175" y="2410205"/>
            <a:ext cx="4287520" cy="16033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Cusco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8’259,929.76</a:t>
            </a:r>
            <a:endParaRPr sz="1800">
              <a:latin typeface="Calibri"/>
              <a:cs typeface="Calibri"/>
            </a:endParaRPr>
          </a:p>
          <a:p>
            <a:pPr marL="12700" marR="1310005">
              <a:lnSpc>
                <a:spcPct val="114999"/>
              </a:lnSpc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4,615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15" dirty="0">
                <a:latin typeface="Calibri"/>
                <a:cs typeface="Calibri"/>
              </a:rPr>
              <a:t>Febrero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550" y="4960364"/>
            <a:ext cx="379984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5"/>
              </a:spcBef>
            </a:pPr>
            <a:r>
              <a:rPr sz="1800" b="1" spc="-5" dirty="0">
                <a:latin typeface="Calibri"/>
                <a:cs typeface="Calibri"/>
              </a:rPr>
              <a:t>Tipo 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5" dirty="0">
                <a:latin typeface="Calibri"/>
                <a:cs typeface="Calibri"/>
              </a:rPr>
              <a:t>encuentra 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-30" dirty="0">
                <a:latin typeface="Calibri"/>
                <a:cs typeface="Calibri"/>
              </a:rPr>
              <a:t>“Arena 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grano </a:t>
            </a:r>
            <a:r>
              <a:rPr sz="1800" spc="-5" dirty="0">
                <a:latin typeface="Calibri"/>
                <a:cs typeface="Calibri"/>
              </a:rPr>
              <a:t>fino </a:t>
            </a:r>
            <a:r>
              <a:rPr sz="1800" dirty="0">
                <a:latin typeface="Calibri"/>
                <a:cs typeface="Calibri"/>
              </a:rPr>
              <a:t>a medio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limosa”.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96468" y="1427988"/>
            <a:ext cx="3814572" cy="2862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7175" y="1428749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8801" y="1428749"/>
            <a:ext cx="406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Peruano </a:t>
            </a:r>
            <a:r>
              <a:rPr sz="1800" spc="5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</a:t>
            </a:r>
            <a:r>
              <a:rPr sz="1800" spc="-25" dirty="0">
                <a:latin typeface="Calibri"/>
                <a:cs typeface="Calibri"/>
              </a:rPr>
              <a:t>Tarapoto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2744" y="4067555"/>
            <a:ext cx="4887467" cy="2505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6819" y="2375513"/>
            <a:ext cx="7898130" cy="35502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22675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25" dirty="0">
                <a:latin typeface="Calibri"/>
                <a:cs typeface="Calibri"/>
              </a:rPr>
              <a:t>Tarapoto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>
              <a:latin typeface="Calibri"/>
              <a:cs typeface="Calibri"/>
            </a:endParaRPr>
          </a:p>
          <a:p>
            <a:pPr marL="362267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9’825,220.46</a:t>
            </a:r>
            <a:endParaRPr sz="1800">
              <a:latin typeface="Calibri"/>
              <a:cs typeface="Calibri"/>
            </a:endParaRPr>
          </a:p>
          <a:p>
            <a:pPr marL="3622675" marR="1310005">
              <a:lnSpc>
                <a:spcPct val="114999"/>
              </a:lnSpc>
              <a:tabLst>
                <a:tab pos="469455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4,565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15" dirty="0">
                <a:latin typeface="Calibri"/>
                <a:cs typeface="Calibri"/>
              </a:rPr>
              <a:t>Febrero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12700" marR="4103370" algn="just">
              <a:lnSpc>
                <a:spcPct val="114999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Tipo 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-30" dirty="0">
                <a:latin typeface="Calibri"/>
                <a:cs typeface="Calibri"/>
              </a:rPr>
              <a:t>“Arena  </a:t>
            </a:r>
            <a:r>
              <a:rPr sz="1800" spc="-5" dirty="0">
                <a:latin typeface="Calibri"/>
                <a:cs typeface="Calibri"/>
              </a:rPr>
              <a:t>Limo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Arcilloso”.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90372" y="1563624"/>
            <a:ext cx="4191000" cy="2371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5970" y="1428749"/>
            <a:ext cx="9277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7595" y="1428749"/>
            <a:ext cx="40633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</a:t>
            </a:r>
            <a:r>
              <a:rPr sz="1800" spc="-10" dirty="0">
                <a:latin typeface="Calibri"/>
                <a:cs typeface="Calibri"/>
              </a:rPr>
              <a:t>Peruano </a:t>
            </a:r>
            <a:r>
              <a:rPr sz="1800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</a:t>
            </a:r>
            <a:r>
              <a:rPr sz="1800" spc="-10" dirty="0">
                <a:latin typeface="Calibri"/>
                <a:cs typeface="Calibri"/>
              </a:rPr>
              <a:t>Pucallpa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4213077"/>
            <a:ext cx="6199632" cy="2132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406995"/>
            <a:ext cx="9128125" cy="359611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855845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10" dirty="0">
                <a:latin typeface="Calibri"/>
                <a:cs typeface="Calibri"/>
              </a:rPr>
              <a:t>Pucallpa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 dirty="0">
              <a:latin typeface="Calibri"/>
              <a:cs typeface="Calibri"/>
            </a:endParaRPr>
          </a:p>
          <a:p>
            <a:pPr marL="485584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8’044,868.43</a:t>
            </a:r>
            <a:endParaRPr sz="1800" dirty="0">
              <a:latin typeface="Calibri"/>
              <a:cs typeface="Calibri"/>
            </a:endParaRPr>
          </a:p>
          <a:p>
            <a:pPr marL="4855845" marR="1307465">
              <a:lnSpc>
                <a:spcPct val="114999"/>
              </a:lnSpc>
              <a:tabLst>
                <a:tab pos="5927090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3,860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15" dirty="0">
                <a:latin typeface="Calibri"/>
                <a:cs typeface="Calibri"/>
              </a:rPr>
              <a:t>Febrero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2019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s-PE"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332095" algn="just">
              <a:lnSpc>
                <a:spcPct val="114999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Tipo 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dirty="0">
                <a:latin typeface="Calibri"/>
                <a:cs typeface="Calibri"/>
              </a:rPr>
              <a:t>por </a:t>
            </a:r>
            <a:r>
              <a:rPr sz="1800" spc="-30" dirty="0">
                <a:latin typeface="Calibri"/>
                <a:cs typeface="Calibri"/>
              </a:rPr>
              <a:t>“Arena  </a:t>
            </a:r>
            <a:r>
              <a:rPr sz="1800" spc="-10" dirty="0">
                <a:latin typeface="Calibri"/>
                <a:cs typeface="Calibri"/>
              </a:rPr>
              <a:t>arcillosa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húmeda”.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7175" y="1444452"/>
            <a:ext cx="927735" cy="657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alibri"/>
                <a:cs typeface="Calibri"/>
              </a:rPr>
              <a:t>Cliente: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8801" y="1444452"/>
            <a:ext cx="4063365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Peruano </a:t>
            </a:r>
            <a:r>
              <a:rPr sz="1800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Cusco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Larapa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175" y="2426604"/>
            <a:ext cx="4403725" cy="1603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Cusco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Perú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10’040,115.00</a:t>
            </a:r>
          </a:p>
          <a:p>
            <a:pPr marL="12700" marR="1425575">
              <a:lnSpc>
                <a:spcPct val="114999"/>
              </a:lnSpc>
              <a:tabLst>
                <a:tab pos="1083945" algn="l"/>
              </a:tabLst>
            </a:pPr>
            <a:r>
              <a:rPr sz="1800" b="1" spc="-5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120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6,000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10" dirty="0">
                <a:latin typeface="Calibri"/>
                <a:cs typeface="Calibri"/>
              </a:rPr>
              <a:t>Noviembre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751" y="1542288"/>
            <a:ext cx="4203192" cy="3130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0485" y="4359112"/>
            <a:ext cx="4463796" cy="2695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4255" y="5063517"/>
            <a:ext cx="3799840" cy="1287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5"/>
              </a:spcBef>
            </a:pPr>
            <a:r>
              <a:rPr sz="1800" b="1" spc="-5" dirty="0">
                <a:latin typeface="Calibri"/>
                <a:cs typeface="Calibri"/>
              </a:rPr>
              <a:t>Tipo 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5" dirty="0">
                <a:latin typeface="Calibri"/>
                <a:cs typeface="Calibri"/>
              </a:rPr>
              <a:t>encuentra 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25" dirty="0">
                <a:latin typeface="Calibri"/>
                <a:cs typeface="Calibri"/>
              </a:rPr>
              <a:t>“Arcillas 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spc="-20" dirty="0">
                <a:latin typeface="Calibri"/>
                <a:cs typeface="Calibri"/>
              </a:rPr>
              <a:t>grava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arenosas”.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87" y="144271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Experiencia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9036" y="0"/>
            <a:ext cx="11523345" cy="1219200"/>
            <a:chOff x="669036" y="0"/>
            <a:chExt cx="11523345" cy="1219200"/>
          </a:xfrm>
        </p:grpSpPr>
        <p:sp>
          <p:nvSpPr>
            <p:cNvPr id="4" name="object 4"/>
            <p:cNvSpPr/>
            <p:nvPr/>
          </p:nvSpPr>
          <p:spPr>
            <a:xfrm>
              <a:off x="669036" y="623316"/>
              <a:ext cx="11522964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25940" y="0"/>
              <a:ext cx="276605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41975" y="1455927"/>
            <a:ext cx="92773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Cliente:  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3601" y="1455927"/>
            <a:ext cx="406336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Grupo </a:t>
            </a:r>
            <a:r>
              <a:rPr sz="1800" spc="-15" dirty="0">
                <a:latin typeface="Calibri"/>
                <a:cs typeface="Calibri"/>
              </a:rPr>
              <a:t>Intercorp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Colegios </a:t>
            </a:r>
            <a:r>
              <a:rPr sz="1800" spc="-10" dirty="0">
                <a:latin typeface="Calibri"/>
                <a:cs typeface="Calibri"/>
              </a:rPr>
              <a:t>Peruano </a:t>
            </a:r>
            <a:r>
              <a:rPr sz="1800" dirty="0">
                <a:latin typeface="Calibri"/>
                <a:cs typeface="Calibri"/>
              </a:rPr>
              <a:t>S.A.  </a:t>
            </a:r>
            <a:r>
              <a:rPr sz="1800" spc="-10" dirty="0">
                <a:latin typeface="Calibri"/>
                <a:cs typeface="Calibri"/>
              </a:rPr>
              <a:t>Construcción </a:t>
            </a:r>
            <a:r>
              <a:rPr sz="1800" spc="-5" dirty="0">
                <a:latin typeface="Calibri"/>
                <a:cs typeface="Calibri"/>
              </a:rPr>
              <a:t>Colegio </a:t>
            </a:r>
            <a:r>
              <a:rPr sz="1800" spc="-10" dirty="0">
                <a:latin typeface="Calibri"/>
                <a:cs typeface="Calibri"/>
              </a:rPr>
              <a:t>Innova </a:t>
            </a:r>
            <a:r>
              <a:rPr sz="1800" spc="-5" dirty="0">
                <a:latin typeface="Calibri"/>
                <a:cs typeface="Calibri"/>
              </a:rPr>
              <a:t>Schools Nueva  Sede </a:t>
            </a:r>
            <a:r>
              <a:rPr sz="1800" spc="-10" dirty="0">
                <a:latin typeface="Calibri"/>
                <a:cs typeface="Calibri"/>
              </a:rPr>
              <a:t>Santa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975" y="2402840"/>
            <a:ext cx="4285615" cy="16033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Calibri"/>
                <a:cs typeface="Calibri"/>
              </a:rPr>
              <a:t>Ubicación: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spc="-10" dirty="0">
                <a:latin typeface="Calibri"/>
                <a:cs typeface="Calibri"/>
              </a:rPr>
              <a:t>Olivos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alibri"/>
                <a:cs typeface="Calibri"/>
              </a:rPr>
              <a:t>Costo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Ejecución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Obra: </a:t>
            </a:r>
            <a:r>
              <a:rPr sz="1800" spc="-5" dirty="0">
                <a:latin typeface="Calibri"/>
                <a:cs typeface="Calibri"/>
              </a:rPr>
              <a:t>S/.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4’389,417.60</a:t>
            </a:r>
            <a:endParaRPr sz="1800">
              <a:latin typeface="Calibri"/>
              <a:cs typeface="Calibri"/>
            </a:endParaRPr>
          </a:p>
          <a:p>
            <a:pPr marL="12700" marR="1423670">
              <a:lnSpc>
                <a:spcPct val="114999"/>
              </a:lnSpc>
              <a:tabLst>
                <a:tab pos="1083945" algn="l"/>
              </a:tabLst>
            </a:pPr>
            <a:r>
              <a:rPr sz="1800" b="1" spc="-10" dirty="0">
                <a:latin typeface="Calibri"/>
                <a:cs typeface="Calibri"/>
              </a:rPr>
              <a:t>Duración:	</a:t>
            </a:r>
            <a:r>
              <a:rPr sz="1800" dirty="0">
                <a:latin typeface="Calibri"/>
                <a:cs typeface="Calibri"/>
              </a:rPr>
              <a:t>90 </a:t>
            </a:r>
            <a:r>
              <a:rPr sz="1800" spc="-5" dirty="0">
                <a:latin typeface="Calibri"/>
                <a:cs typeface="Calibri"/>
              </a:rPr>
              <a:t>días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calendarios  </a:t>
            </a:r>
            <a:r>
              <a:rPr sz="1800" b="1" spc="-10" dirty="0">
                <a:latin typeface="Calibri"/>
                <a:cs typeface="Calibri"/>
              </a:rPr>
              <a:t>Área </a:t>
            </a:r>
            <a:r>
              <a:rPr sz="1800" b="1" spc="-20" dirty="0">
                <a:latin typeface="Calibri"/>
                <a:cs typeface="Calibri"/>
              </a:rPr>
              <a:t>Techada: </a:t>
            </a:r>
            <a:r>
              <a:rPr sz="1800" spc="-5" dirty="0">
                <a:latin typeface="Calibri"/>
                <a:cs typeface="Calibri"/>
              </a:rPr>
              <a:t>3,220 </a:t>
            </a:r>
            <a:r>
              <a:rPr sz="1800" dirty="0">
                <a:latin typeface="Calibri"/>
                <a:cs typeface="Calibri"/>
              </a:rPr>
              <a:t>M2  </a:t>
            </a:r>
            <a:r>
              <a:rPr sz="1800" b="1" spc="-10" dirty="0">
                <a:latin typeface="Calibri"/>
                <a:cs typeface="Calibri"/>
              </a:rPr>
              <a:t>Noviembre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0663" y="1641348"/>
            <a:ext cx="4514088" cy="3008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6113" y="4855337"/>
            <a:ext cx="3799204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Tipo de suelo: </a:t>
            </a:r>
            <a:r>
              <a:rPr sz="1800" spc="-10" dirty="0">
                <a:latin typeface="Calibri"/>
                <a:cs typeface="Calibri"/>
              </a:rPr>
              <a:t>El </a:t>
            </a:r>
            <a:r>
              <a:rPr sz="1800" spc="-5" dirty="0">
                <a:latin typeface="Calibri"/>
                <a:cs typeface="Calibri"/>
              </a:rPr>
              <a:t>tipo </a:t>
            </a:r>
            <a:r>
              <a:rPr sz="1800" dirty="0">
                <a:latin typeface="Calibri"/>
                <a:cs typeface="Calibri"/>
              </a:rPr>
              <a:t>de suelo </a:t>
            </a:r>
            <a:r>
              <a:rPr sz="1800" spc="-5" dirty="0">
                <a:latin typeface="Calibri"/>
                <a:cs typeface="Calibri"/>
              </a:rPr>
              <a:t>donde </a:t>
            </a:r>
            <a:r>
              <a:rPr sz="1800" dirty="0">
                <a:latin typeface="Calibri"/>
                <a:cs typeface="Calibri"/>
              </a:rPr>
              <a:t>se  </a:t>
            </a:r>
            <a:r>
              <a:rPr sz="1800" spc="-10" dirty="0">
                <a:latin typeface="Calibri"/>
                <a:cs typeface="Calibri"/>
              </a:rPr>
              <a:t>encuentra </a:t>
            </a:r>
            <a:r>
              <a:rPr sz="1800" spc="-5" dirty="0">
                <a:latin typeface="Calibri"/>
                <a:cs typeface="Calibri"/>
              </a:rPr>
              <a:t>ubicado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 esta  </a:t>
            </a:r>
            <a:r>
              <a:rPr sz="1800" spc="-10" dirty="0">
                <a:latin typeface="Calibri"/>
                <a:cs typeface="Calibri"/>
              </a:rPr>
              <a:t>conformada </a:t>
            </a:r>
            <a:r>
              <a:rPr sz="1800" dirty="0">
                <a:latin typeface="Calibri"/>
                <a:cs typeface="Calibri"/>
              </a:rPr>
              <a:t>en su </a:t>
            </a:r>
            <a:r>
              <a:rPr sz="1800" spc="-15" dirty="0">
                <a:latin typeface="Calibri"/>
                <a:cs typeface="Calibri"/>
              </a:rPr>
              <a:t>mayoría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25" dirty="0">
                <a:latin typeface="Calibri"/>
                <a:cs typeface="Calibri"/>
              </a:rPr>
              <a:t>“Grava  </a:t>
            </a:r>
            <a:r>
              <a:rPr sz="1800" dirty="0">
                <a:latin typeface="Calibri"/>
                <a:cs typeface="Calibri"/>
              </a:rPr>
              <a:t>mal </a:t>
            </a:r>
            <a:r>
              <a:rPr sz="1800" spc="-10" dirty="0">
                <a:latin typeface="Calibri"/>
                <a:cs typeface="Calibri"/>
              </a:rPr>
              <a:t>gradada con </a:t>
            </a:r>
            <a:r>
              <a:rPr sz="1800" spc="-5" dirty="0">
                <a:latin typeface="Calibri"/>
                <a:cs typeface="Calibri"/>
              </a:rPr>
              <a:t>limo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arena”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88379" y="4096511"/>
            <a:ext cx="4661916" cy="2505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1659</Words>
  <Application>Microsoft Office PowerPoint</Application>
  <PresentationFormat>Personalizado</PresentationFormat>
  <Paragraphs>417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Proyectos pasados </vt:lpstr>
      <vt:lpstr>Presentación de PowerPoint</vt:lpstr>
      <vt:lpstr>Obras Ejecutadas</vt:lpstr>
      <vt:lpstr>Obras Ejecutadas</vt:lpstr>
      <vt:lpstr>Experiencia</vt:lpstr>
      <vt:lpstr>Experiencia</vt:lpstr>
      <vt:lpstr>Experiencia</vt:lpstr>
      <vt:lpstr>Experiencia</vt:lpstr>
      <vt:lpstr>Experiencia</vt:lpstr>
      <vt:lpstr>Experiencia</vt:lpstr>
      <vt:lpstr>Experiencia</vt:lpstr>
      <vt:lpstr>Experiencia</vt:lpstr>
      <vt:lpstr>Experiencia</vt:lpstr>
      <vt:lpstr>Experiencia</vt:lpstr>
      <vt:lpstr>Experiencia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CUADRO DE OBRAS (030519).xlsx</dc:title>
  <dc:creator>User</dc:creator>
  <cp:lastModifiedBy>Adrian Gomez</cp:lastModifiedBy>
  <cp:revision>3</cp:revision>
  <dcterms:created xsi:type="dcterms:W3CDTF">2020-10-16T19:31:13Z</dcterms:created>
  <dcterms:modified xsi:type="dcterms:W3CDTF">2020-10-16T21:56:50Z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2020-07-27T00:00:00Z</vt:filetime>
  </property>
  <property fmtid="{D5CDD505-2E9C-101B-9397-08002B2CF9AE}" pid="3" name="LastSaved">
    <vt:filetime>2020-10-16T00:00:00Z</vt:filetime>
  </property>
</Properties>
</file>