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12192000" cy="7562850"/>
  <p:notesSz cx="12192000" cy="75628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0097" y="264127"/>
            <a:ext cx="3535302" cy="227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1187" y="1481404"/>
            <a:ext cx="2574925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97D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135109" y="1463802"/>
            <a:ext cx="2633979" cy="5223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97D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471" y="122047"/>
            <a:ext cx="342328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8967" y="2406142"/>
            <a:ext cx="4304665" cy="227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2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8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4.jpg"/><Relationship Id="rId5" Type="http://schemas.openxmlformats.org/officeDocument/2006/relationships/image" Target="../media/image30.png"/><Relationship Id="rId10" Type="http://schemas.openxmlformats.org/officeDocument/2006/relationships/image" Target="../media/image12.jp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2.jp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179" y="2691383"/>
            <a:ext cx="4485641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PE" sz="3500" dirty="0">
                <a:solidFill>
                  <a:srgbClr val="000000"/>
                </a:solidFill>
                <a:latin typeface="Times New Roman"/>
                <a:cs typeface="Times New Roman"/>
              </a:rPr>
              <a:t>OBRAS EN EJECUCIÓN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585" y="567654"/>
            <a:ext cx="2038350" cy="78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21" y="261070"/>
            <a:ext cx="3222610" cy="25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3152" y="105155"/>
            <a:ext cx="3524250" cy="680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471" y="122047"/>
            <a:ext cx="6456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OBRAS EN </a:t>
            </a:r>
            <a:r>
              <a:rPr spc="-10" dirty="0"/>
              <a:t>EJECUCION </a:t>
            </a:r>
            <a:r>
              <a:rPr sz="2400" dirty="0"/>
              <a:t>: </a:t>
            </a:r>
            <a:r>
              <a:rPr sz="2400" spc="-20" dirty="0"/>
              <a:t>Contratos </a:t>
            </a:r>
            <a:r>
              <a:rPr sz="2400" spc="-5" dirty="0"/>
              <a:t>con el</a:t>
            </a:r>
            <a:r>
              <a:rPr sz="2400" spc="45" dirty="0"/>
              <a:t> </a:t>
            </a:r>
            <a:r>
              <a:rPr sz="2400" spc="-10" dirty="0"/>
              <a:t>Estado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69036" y="623316"/>
            <a:ext cx="11522964" cy="568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25940" y="0"/>
            <a:ext cx="2766059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510" y="1567679"/>
            <a:ext cx="10889501" cy="47132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18" y="261070"/>
            <a:ext cx="3053451" cy="25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13988" y="105155"/>
            <a:ext cx="558546" cy="680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695" y="507504"/>
            <a:ext cx="8049006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695" y="781824"/>
            <a:ext cx="4933950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7471" y="122047"/>
            <a:ext cx="7715250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OBRA EN </a:t>
            </a:r>
            <a:r>
              <a:rPr spc="-10" dirty="0"/>
              <a:t>EJECUCION</a:t>
            </a:r>
            <a:r>
              <a:rPr spc="40" dirty="0"/>
              <a:t> </a:t>
            </a:r>
            <a:r>
              <a:rPr sz="2400" dirty="0"/>
              <a:t>:</a:t>
            </a:r>
            <a:endParaRPr sz="2400"/>
          </a:p>
          <a:p>
            <a:pPr marL="12700" marR="5080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solidFill>
                  <a:srgbClr val="000000"/>
                </a:solidFill>
              </a:rPr>
              <a:t>INSTITUCION </a:t>
            </a:r>
            <a:r>
              <a:rPr sz="1800" spc="-30" dirty="0">
                <a:solidFill>
                  <a:srgbClr val="000000"/>
                </a:solidFill>
              </a:rPr>
              <a:t>EDUCATIVA </a:t>
            </a:r>
            <a:r>
              <a:rPr sz="1800" spc="-10" dirty="0">
                <a:solidFill>
                  <a:srgbClr val="000000"/>
                </a:solidFill>
              </a:rPr>
              <a:t>PRIMARIO, SECUNDARIO </a:t>
            </a:r>
            <a:r>
              <a:rPr sz="1800" spc="-15" dirty="0">
                <a:solidFill>
                  <a:srgbClr val="000000"/>
                </a:solidFill>
              </a:rPr>
              <a:t>ROSA </a:t>
            </a:r>
            <a:r>
              <a:rPr sz="1800" spc="-10" dirty="0">
                <a:solidFill>
                  <a:srgbClr val="000000"/>
                </a:solidFill>
              </a:rPr>
              <a:t>AGUSTINA </a:t>
            </a:r>
            <a:r>
              <a:rPr sz="1800" spc="-25" dirty="0">
                <a:solidFill>
                  <a:srgbClr val="000000"/>
                </a:solidFill>
              </a:rPr>
              <a:t>DONAYRE </a:t>
            </a:r>
            <a:r>
              <a:rPr sz="1800" spc="-5" dirty="0">
                <a:solidFill>
                  <a:srgbClr val="000000"/>
                </a:solidFill>
              </a:rPr>
              <a:t>DE  </a:t>
            </a:r>
            <a:r>
              <a:rPr sz="1800" spc="-40" dirty="0">
                <a:solidFill>
                  <a:srgbClr val="000000"/>
                </a:solidFill>
              </a:rPr>
              <a:t>MOREY, </a:t>
            </a:r>
            <a:r>
              <a:rPr sz="1800" spc="-10" dirty="0">
                <a:solidFill>
                  <a:srgbClr val="000000"/>
                </a:solidFill>
              </a:rPr>
              <a:t>DISTRITO </a:t>
            </a:r>
            <a:r>
              <a:rPr sz="1800" dirty="0">
                <a:solidFill>
                  <a:srgbClr val="000000"/>
                </a:solidFill>
              </a:rPr>
              <a:t>DE </a:t>
            </a:r>
            <a:r>
              <a:rPr sz="1800" spc="-10" dirty="0">
                <a:solidFill>
                  <a:srgbClr val="000000"/>
                </a:solidFill>
              </a:rPr>
              <a:t>IQUITOS, </a:t>
            </a:r>
            <a:r>
              <a:rPr sz="1800" spc="-25" dirty="0">
                <a:solidFill>
                  <a:srgbClr val="000000"/>
                </a:solidFill>
              </a:rPr>
              <a:t>MAYNAS,</a:t>
            </a:r>
            <a:r>
              <a:rPr sz="1800" spc="15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LORETO</a:t>
            </a:r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9425940" y="0"/>
            <a:ext cx="2766059" cy="1194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6296" y="1420367"/>
            <a:ext cx="8862060" cy="4963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21" y="261070"/>
            <a:ext cx="3222610" cy="25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3152" y="105155"/>
            <a:ext cx="558546" cy="680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OBRAS EN </a:t>
            </a:r>
            <a:r>
              <a:rPr spc="-10" dirty="0"/>
              <a:t>EJECUCION</a:t>
            </a:r>
            <a:r>
              <a:rPr spc="-15" dirty="0"/>
              <a:t> </a:t>
            </a:r>
            <a:r>
              <a:rPr sz="2400" dirty="0"/>
              <a:t>: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15695" y="507504"/>
            <a:ext cx="839800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695" y="781824"/>
            <a:ext cx="4066794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6928" y="781824"/>
            <a:ext cx="4780026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695" y="1056144"/>
            <a:ext cx="419849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812" y="1056144"/>
            <a:ext cx="956310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2560" y="1056144"/>
            <a:ext cx="419849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1056144"/>
            <a:ext cx="1017269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1907" y="1056144"/>
            <a:ext cx="3466338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471" y="556386"/>
            <a:ext cx="8207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MEJORAMIENTO </a:t>
            </a:r>
            <a:r>
              <a:rPr sz="1800" b="1" spc="-5" dirty="0">
                <a:latin typeface="Calibri"/>
                <a:cs typeface="Calibri"/>
              </a:rPr>
              <a:t>DE </a:t>
            </a:r>
            <a:r>
              <a:rPr sz="1800" b="1" spc="-15" dirty="0">
                <a:latin typeface="Calibri"/>
                <a:cs typeface="Calibri"/>
              </a:rPr>
              <a:t>LOS </a:t>
            </a:r>
            <a:r>
              <a:rPr sz="1800" b="1" spc="-10" dirty="0">
                <a:latin typeface="Calibri"/>
                <a:cs typeface="Calibri"/>
              </a:rPr>
              <a:t>SERVICIOS </a:t>
            </a:r>
            <a:r>
              <a:rPr sz="1800" b="1" dirty="0">
                <a:latin typeface="Calibri"/>
                <a:cs typeface="Calibri"/>
              </a:rPr>
              <a:t>A NIVEL INICIAL, </a:t>
            </a:r>
            <a:r>
              <a:rPr sz="1800" b="1" spc="-5" dirty="0">
                <a:latin typeface="Calibri"/>
                <a:cs typeface="Calibri"/>
              </a:rPr>
              <a:t>PRIMARIO </a:t>
            </a:r>
            <a:r>
              <a:rPr sz="1800" b="1" dirty="0">
                <a:latin typeface="Calibri"/>
                <a:cs typeface="Calibri"/>
              </a:rPr>
              <a:t>Y </a:t>
            </a:r>
            <a:r>
              <a:rPr sz="1800" b="1" spc="-10" dirty="0">
                <a:latin typeface="Calibri"/>
                <a:cs typeface="Calibri"/>
              </a:rPr>
              <a:t>SECUNDARIO </a:t>
            </a:r>
            <a:r>
              <a:rPr sz="1800" b="1" dirty="0">
                <a:latin typeface="Calibri"/>
                <a:cs typeface="Calibri"/>
              </a:rPr>
              <a:t>EN EL  </a:t>
            </a:r>
            <a:r>
              <a:rPr sz="1800" b="1" spc="-10" dirty="0">
                <a:latin typeface="Calibri"/>
                <a:cs typeface="Calibri"/>
              </a:rPr>
              <a:t>COMPLEJO </a:t>
            </a:r>
            <a:r>
              <a:rPr sz="1800" b="1" spc="-25" dirty="0">
                <a:latin typeface="Calibri"/>
                <a:cs typeface="Calibri"/>
              </a:rPr>
              <a:t>EDUCATIVO </a:t>
            </a:r>
            <a:r>
              <a:rPr sz="1800" b="1" spc="-5" dirty="0">
                <a:latin typeface="Calibri"/>
                <a:cs typeface="Calibri"/>
              </a:rPr>
              <a:t>DE BERNAL </a:t>
            </a:r>
            <a:r>
              <a:rPr sz="1800" b="1" dirty="0">
                <a:latin typeface="Calibri"/>
                <a:cs typeface="Calibri"/>
              </a:rPr>
              <a:t>DEL </a:t>
            </a:r>
            <a:r>
              <a:rPr sz="1800" b="1" spc="-15" dirty="0">
                <a:latin typeface="Calibri"/>
                <a:cs typeface="Calibri"/>
              </a:rPr>
              <a:t>DISTRITO </a:t>
            </a:r>
            <a:r>
              <a:rPr sz="1800" b="1" dirty="0">
                <a:latin typeface="Calibri"/>
                <a:cs typeface="Calibri"/>
              </a:rPr>
              <a:t>DE BERNAL, </a:t>
            </a:r>
            <a:r>
              <a:rPr sz="1800" b="1" spc="-10" dirty="0">
                <a:latin typeface="Calibri"/>
                <a:cs typeface="Calibri"/>
              </a:rPr>
              <a:t>PROVINCIA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SECHURA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– </a:t>
            </a:r>
            <a:r>
              <a:rPr sz="1800" b="1" spc="-5" dirty="0">
                <a:latin typeface="Calibri"/>
                <a:cs typeface="Calibri"/>
              </a:rPr>
              <a:t>PIURA </a:t>
            </a:r>
            <a:r>
              <a:rPr sz="1800" b="1" dirty="0">
                <a:latin typeface="Calibri"/>
                <a:cs typeface="Calibri"/>
              </a:rPr>
              <a:t>– </a:t>
            </a:r>
            <a:r>
              <a:rPr sz="1800" b="1" spc="-40" dirty="0">
                <a:latin typeface="Calibri"/>
                <a:cs typeface="Calibri"/>
              </a:rPr>
              <a:t>META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b="1" spc="-10" dirty="0">
                <a:latin typeface="Calibri"/>
                <a:cs typeface="Calibri"/>
              </a:rPr>
              <a:t>CONSTRUCCION SEGUNDA</a:t>
            </a:r>
            <a:r>
              <a:rPr sz="1800" b="1" spc="60" dirty="0">
                <a:latin typeface="Calibri"/>
                <a:cs typeface="Calibri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ETAPA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25940" y="0"/>
            <a:ext cx="2766059" cy="1194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5792" y="1652016"/>
            <a:ext cx="6626352" cy="4951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5940" y="0"/>
            <a:ext cx="2766059" cy="119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5088" y="1632204"/>
            <a:ext cx="9494519" cy="475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621" y="261070"/>
            <a:ext cx="3222610" cy="259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3152" y="105155"/>
            <a:ext cx="558546" cy="680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695" y="507504"/>
            <a:ext cx="8143494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3628" y="507504"/>
            <a:ext cx="419849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695" y="781824"/>
            <a:ext cx="5759958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0091" y="781824"/>
            <a:ext cx="419849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6208" y="781824"/>
            <a:ext cx="2422397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3043" y="781824"/>
            <a:ext cx="419849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695" y="1056144"/>
            <a:ext cx="2940558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0692" y="1056144"/>
            <a:ext cx="419849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6808" y="1056144"/>
            <a:ext cx="1008126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47471" y="122047"/>
            <a:ext cx="7978775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OBRAS EN </a:t>
            </a:r>
            <a:r>
              <a:rPr spc="-10" dirty="0"/>
              <a:t>EJECUCION</a:t>
            </a:r>
            <a:r>
              <a:rPr spc="-20" dirty="0"/>
              <a:t> </a:t>
            </a:r>
            <a:r>
              <a:rPr sz="2400" dirty="0"/>
              <a:t>:</a:t>
            </a:r>
            <a:endParaRPr sz="2400"/>
          </a:p>
          <a:p>
            <a:pPr marL="12700" marR="5080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solidFill>
                  <a:srgbClr val="000000"/>
                </a:solidFill>
              </a:rPr>
              <a:t>INSTITUCION </a:t>
            </a:r>
            <a:r>
              <a:rPr sz="1800" spc="-30" dirty="0">
                <a:solidFill>
                  <a:srgbClr val="000000"/>
                </a:solidFill>
              </a:rPr>
              <a:t>EDUCATIVA </a:t>
            </a:r>
            <a:r>
              <a:rPr sz="1800" spc="-10" dirty="0">
                <a:solidFill>
                  <a:srgbClr val="000000"/>
                </a:solidFill>
              </a:rPr>
              <a:t>PROCER </a:t>
            </a:r>
            <a:r>
              <a:rPr sz="1800" spc="-5" dirty="0">
                <a:solidFill>
                  <a:srgbClr val="000000"/>
                </a:solidFill>
              </a:rPr>
              <a:t>MANUEL </a:t>
            </a:r>
            <a:r>
              <a:rPr sz="1800" spc="-10" dirty="0">
                <a:solidFill>
                  <a:srgbClr val="000000"/>
                </a:solidFill>
              </a:rPr>
              <a:t>CALDERON </a:t>
            </a:r>
            <a:r>
              <a:rPr sz="1800" spc="-5" dirty="0">
                <a:solidFill>
                  <a:srgbClr val="000000"/>
                </a:solidFill>
              </a:rPr>
              <a:t>DE </a:t>
            </a:r>
            <a:r>
              <a:rPr sz="1800" dirty="0">
                <a:solidFill>
                  <a:srgbClr val="000000"/>
                </a:solidFill>
              </a:rPr>
              <a:t>LA </a:t>
            </a:r>
            <a:r>
              <a:rPr sz="1800" spc="-5" dirty="0">
                <a:solidFill>
                  <a:srgbClr val="000000"/>
                </a:solidFill>
              </a:rPr>
              <a:t>BARCA, PROMUVI </a:t>
            </a:r>
            <a:r>
              <a:rPr sz="1800" dirty="0">
                <a:solidFill>
                  <a:srgbClr val="000000"/>
                </a:solidFill>
              </a:rPr>
              <a:t>IV –  </a:t>
            </a:r>
            <a:r>
              <a:rPr sz="1800" spc="-10" dirty="0">
                <a:solidFill>
                  <a:srgbClr val="000000"/>
                </a:solidFill>
              </a:rPr>
              <a:t>DITRITO </a:t>
            </a:r>
            <a:r>
              <a:rPr sz="1800" spc="-5" dirty="0">
                <a:solidFill>
                  <a:srgbClr val="000000"/>
                </a:solidFill>
              </a:rPr>
              <a:t>DE </a:t>
            </a:r>
            <a:r>
              <a:rPr sz="1800" spc="-10" dirty="0">
                <a:solidFill>
                  <a:srgbClr val="000000"/>
                </a:solidFill>
              </a:rPr>
              <a:t>CORONEL GREGORIO ALBARRACIN </a:t>
            </a:r>
            <a:r>
              <a:rPr sz="1800" spc="-20" dirty="0">
                <a:solidFill>
                  <a:srgbClr val="000000"/>
                </a:solidFill>
              </a:rPr>
              <a:t>LANCHIPA </a:t>
            </a:r>
            <a:r>
              <a:rPr sz="1800" dirty="0">
                <a:solidFill>
                  <a:srgbClr val="000000"/>
                </a:solidFill>
              </a:rPr>
              <a:t>– </a:t>
            </a:r>
            <a:r>
              <a:rPr sz="1800" spc="-10" dirty="0">
                <a:solidFill>
                  <a:srgbClr val="000000"/>
                </a:solidFill>
              </a:rPr>
              <a:t>PROVINCIA </a:t>
            </a:r>
            <a:r>
              <a:rPr sz="1800" spc="-5" dirty="0">
                <a:solidFill>
                  <a:srgbClr val="000000"/>
                </a:solidFill>
              </a:rPr>
              <a:t>DE </a:t>
            </a:r>
            <a:r>
              <a:rPr sz="1800" spc="-40" dirty="0">
                <a:solidFill>
                  <a:srgbClr val="000000"/>
                </a:solidFill>
              </a:rPr>
              <a:t>TACNA </a:t>
            </a:r>
            <a:r>
              <a:rPr sz="1800" dirty="0">
                <a:solidFill>
                  <a:srgbClr val="000000"/>
                </a:solidFill>
              </a:rPr>
              <a:t>–  </a:t>
            </a:r>
            <a:r>
              <a:rPr sz="1800" spc="-30" dirty="0">
                <a:solidFill>
                  <a:srgbClr val="000000"/>
                </a:solidFill>
              </a:rPr>
              <a:t>DEPARTAMENTO </a:t>
            </a:r>
            <a:r>
              <a:rPr sz="1800" spc="-5" dirty="0">
                <a:solidFill>
                  <a:srgbClr val="000000"/>
                </a:solidFill>
              </a:rPr>
              <a:t>DE </a:t>
            </a:r>
            <a:r>
              <a:rPr sz="1800" spc="-40" dirty="0">
                <a:solidFill>
                  <a:srgbClr val="000000"/>
                </a:solidFill>
              </a:rPr>
              <a:t>TACNA </a:t>
            </a:r>
            <a:r>
              <a:rPr sz="1800" dirty="0">
                <a:solidFill>
                  <a:srgbClr val="000000"/>
                </a:solidFill>
              </a:rPr>
              <a:t>– I</a:t>
            </a:r>
            <a:r>
              <a:rPr sz="1800" spc="75" dirty="0">
                <a:solidFill>
                  <a:srgbClr val="000000"/>
                </a:solidFill>
              </a:rPr>
              <a:t> </a:t>
            </a:r>
            <a:r>
              <a:rPr sz="1800" spc="-55" dirty="0">
                <a:solidFill>
                  <a:srgbClr val="000000"/>
                </a:solidFill>
              </a:rPr>
              <a:t>ETAPA</a:t>
            </a:r>
            <a:endParaRPr sz="18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5940" y="0"/>
            <a:ext cx="2766059" cy="119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8655" y="1536191"/>
            <a:ext cx="8494776" cy="506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621" y="261070"/>
            <a:ext cx="3222610" cy="259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3152" y="105155"/>
            <a:ext cx="558546" cy="680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OBRAS EN </a:t>
            </a:r>
            <a:r>
              <a:rPr spc="-10" dirty="0"/>
              <a:t>EJECUCION</a:t>
            </a:r>
            <a:r>
              <a:rPr spc="-15" dirty="0"/>
              <a:t> </a:t>
            </a:r>
            <a:r>
              <a:rPr sz="2400" dirty="0"/>
              <a:t>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15695" y="507504"/>
            <a:ext cx="8398002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695" y="781824"/>
            <a:ext cx="4066794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6928" y="781824"/>
            <a:ext cx="4780026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695" y="1056144"/>
            <a:ext cx="419849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812" y="1056144"/>
            <a:ext cx="956310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2560" y="1056144"/>
            <a:ext cx="419849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0200" y="1056144"/>
            <a:ext cx="1017269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1907" y="1056144"/>
            <a:ext cx="3466338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7471" y="556386"/>
            <a:ext cx="8207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MEJORAMIENTO </a:t>
            </a:r>
            <a:r>
              <a:rPr sz="1800" b="1" spc="-5" dirty="0">
                <a:latin typeface="Calibri"/>
                <a:cs typeface="Calibri"/>
              </a:rPr>
              <a:t>DE </a:t>
            </a:r>
            <a:r>
              <a:rPr sz="1800" b="1" spc="-15" dirty="0">
                <a:latin typeface="Calibri"/>
                <a:cs typeface="Calibri"/>
              </a:rPr>
              <a:t>LOS </a:t>
            </a:r>
            <a:r>
              <a:rPr sz="1800" b="1" spc="-10" dirty="0">
                <a:latin typeface="Calibri"/>
                <a:cs typeface="Calibri"/>
              </a:rPr>
              <a:t>SERVICIOS </a:t>
            </a:r>
            <a:r>
              <a:rPr sz="1800" b="1" dirty="0">
                <a:latin typeface="Calibri"/>
                <a:cs typeface="Calibri"/>
              </a:rPr>
              <a:t>A NIVEL INICIAL, </a:t>
            </a:r>
            <a:r>
              <a:rPr sz="1800" b="1" spc="-5" dirty="0">
                <a:latin typeface="Calibri"/>
                <a:cs typeface="Calibri"/>
              </a:rPr>
              <a:t>PRIMARIO </a:t>
            </a:r>
            <a:r>
              <a:rPr sz="1800" b="1" dirty="0">
                <a:latin typeface="Calibri"/>
                <a:cs typeface="Calibri"/>
              </a:rPr>
              <a:t>Y </a:t>
            </a:r>
            <a:r>
              <a:rPr sz="1800" b="1" spc="-10" dirty="0">
                <a:latin typeface="Calibri"/>
                <a:cs typeface="Calibri"/>
              </a:rPr>
              <a:t>SECUNDARIO </a:t>
            </a:r>
            <a:r>
              <a:rPr sz="1800" b="1" dirty="0">
                <a:latin typeface="Calibri"/>
                <a:cs typeface="Calibri"/>
              </a:rPr>
              <a:t>EN EL  </a:t>
            </a:r>
            <a:r>
              <a:rPr sz="1800" b="1" spc="-10" dirty="0">
                <a:latin typeface="Calibri"/>
                <a:cs typeface="Calibri"/>
              </a:rPr>
              <a:t>COMPLEJO </a:t>
            </a:r>
            <a:r>
              <a:rPr sz="1800" b="1" spc="-25" dirty="0">
                <a:latin typeface="Calibri"/>
                <a:cs typeface="Calibri"/>
              </a:rPr>
              <a:t>EDUCATIVO </a:t>
            </a:r>
            <a:r>
              <a:rPr sz="1800" b="1" spc="-5" dirty="0">
                <a:latin typeface="Calibri"/>
                <a:cs typeface="Calibri"/>
              </a:rPr>
              <a:t>DE BERNAL </a:t>
            </a:r>
            <a:r>
              <a:rPr sz="1800" b="1" dirty="0">
                <a:latin typeface="Calibri"/>
                <a:cs typeface="Calibri"/>
              </a:rPr>
              <a:t>DEL </a:t>
            </a:r>
            <a:r>
              <a:rPr sz="1800" b="1" spc="-15" dirty="0">
                <a:latin typeface="Calibri"/>
                <a:cs typeface="Calibri"/>
              </a:rPr>
              <a:t>DISTRITO </a:t>
            </a:r>
            <a:r>
              <a:rPr sz="1800" b="1" dirty="0">
                <a:latin typeface="Calibri"/>
                <a:cs typeface="Calibri"/>
              </a:rPr>
              <a:t>DE BERNAL, </a:t>
            </a:r>
            <a:r>
              <a:rPr sz="1800" b="1" spc="-10" dirty="0">
                <a:latin typeface="Calibri"/>
                <a:cs typeface="Calibri"/>
              </a:rPr>
              <a:t>PROVINCIA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SECHURA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– </a:t>
            </a:r>
            <a:r>
              <a:rPr sz="1800" b="1" spc="-5" dirty="0">
                <a:latin typeface="Calibri"/>
                <a:cs typeface="Calibri"/>
              </a:rPr>
              <a:t>PIURA </a:t>
            </a:r>
            <a:r>
              <a:rPr sz="1800" b="1" dirty="0">
                <a:latin typeface="Calibri"/>
                <a:cs typeface="Calibri"/>
              </a:rPr>
              <a:t>– </a:t>
            </a:r>
            <a:r>
              <a:rPr sz="1800" b="1" spc="-40" dirty="0">
                <a:latin typeface="Calibri"/>
                <a:cs typeface="Calibri"/>
              </a:rPr>
              <a:t>META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b="1" spc="-10" dirty="0">
                <a:latin typeface="Calibri"/>
                <a:cs typeface="Calibri"/>
              </a:rPr>
              <a:t>CONSTRUCCION SEGUNDA</a:t>
            </a:r>
            <a:r>
              <a:rPr sz="1800" b="1" spc="60" dirty="0">
                <a:latin typeface="Calibri"/>
                <a:cs typeface="Calibri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ETAPA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21" y="261070"/>
            <a:ext cx="3222610" cy="25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3152" y="105155"/>
            <a:ext cx="558546" cy="680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695" y="507504"/>
            <a:ext cx="5709666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507504"/>
            <a:ext cx="2807970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695" y="781824"/>
            <a:ext cx="1099566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700" y="781824"/>
            <a:ext cx="419849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816" y="781824"/>
            <a:ext cx="2024634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4888" y="781824"/>
            <a:ext cx="419849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2528" y="781824"/>
            <a:ext cx="2742438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47471" y="122047"/>
            <a:ext cx="7879080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OBRAS EN </a:t>
            </a:r>
            <a:r>
              <a:rPr spc="-10" dirty="0"/>
              <a:t>EJECUCION</a:t>
            </a:r>
            <a:r>
              <a:rPr spc="45" dirty="0"/>
              <a:t> </a:t>
            </a:r>
            <a:r>
              <a:rPr sz="2400" dirty="0"/>
              <a:t>:</a:t>
            </a:r>
            <a:endParaRPr sz="2400"/>
          </a:p>
          <a:p>
            <a:pPr marL="12700" marR="5080">
              <a:lnSpc>
                <a:spcPct val="100000"/>
              </a:lnSpc>
              <a:spcBef>
                <a:spcPts val="65"/>
              </a:spcBef>
            </a:pPr>
            <a:r>
              <a:rPr sz="1800" spc="-10" dirty="0">
                <a:solidFill>
                  <a:srgbClr val="000000"/>
                </a:solidFill>
              </a:rPr>
              <a:t>MEJORAMIENTO </a:t>
            </a:r>
            <a:r>
              <a:rPr sz="1800" spc="-5" dirty="0">
                <a:solidFill>
                  <a:srgbClr val="000000"/>
                </a:solidFill>
              </a:rPr>
              <a:t>DEL </a:t>
            </a:r>
            <a:r>
              <a:rPr sz="1800" spc="-10" dirty="0">
                <a:solidFill>
                  <a:srgbClr val="000000"/>
                </a:solidFill>
              </a:rPr>
              <a:t>SERVICIO </a:t>
            </a:r>
            <a:r>
              <a:rPr sz="1800" spc="-25" dirty="0">
                <a:solidFill>
                  <a:srgbClr val="000000"/>
                </a:solidFill>
              </a:rPr>
              <a:t>EDUCATIVO </a:t>
            </a:r>
            <a:r>
              <a:rPr sz="1800" spc="-10" dirty="0">
                <a:solidFill>
                  <a:srgbClr val="000000"/>
                </a:solidFill>
              </a:rPr>
              <a:t>ESPECIAL </a:t>
            </a:r>
            <a:r>
              <a:rPr sz="1800" dirty="0">
                <a:solidFill>
                  <a:srgbClr val="000000"/>
                </a:solidFill>
              </a:rPr>
              <a:t>NO </a:t>
            </a:r>
            <a:r>
              <a:rPr sz="1800" spc="-10" dirty="0">
                <a:solidFill>
                  <a:srgbClr val="000000"/>
                </a:solidFill>
              </a:rPr>
              <a:t>ESCOLARIZADO </a:t>
            </a:r>
            <a:r>
              <a:rPr sz="1800" dirty="0">
                <a:solidFill>
                  <a:srgbClr val="000000"/>
                </a:solidFill>
              </a:rPr>
              <a:t>DEL </a:t>
            </a:r>
            <a:r>
              <a:rPr sz="1800" spc="-5" dirty="0">
                <a:solidFill>
                  <a:srgbClr val="000000"/>
                </a:solidFill>
              </a:rPr>
              <a:t>PRITE  </a:t>
            </a:r>
            <a:r>
              <a:rPr sz="1800" spc="-10" dirty="0">
                <a:solidFill>
                  <a:srgbClr val="000000"/>
                </a:solidFill>
              </a:rPr>
              <a:t>CALLAO </a:t>
            </a:r>
            <a:r>
              <a:rPr sz="1800" dirty="0">
                <a:solidFill>
                  <a:srgbClr val="000000"/>
                </a:solidFill>
              </a:rPr>
              <a:t>– </a:t>
            </a:r>
            <a:r>
              <a:rPr sz="1800" spc="-15" dirty="0">
                <a:solidFill>
                  <a:srgbClr val="000000"/>
                </a:solidFill>
              </a:rPr>
              <a:t>DISTRITO </a:t>
            </a:r>
            <a:r>
              <a:rPr sz="1800" spc="-10" dirty="0">
                <a:solidFill>
                  <a:srgbClr val="000000"/>
                </a:solidFill>
              </a:rPr>
              <a:t>CALLAO </a:t>
            </a:r>
            <a:r>
              <a:rPr sz="1800" dirty="0">
                <a:solidFill>
                  <a:srgbClr val="000000"/>
                </a:solidFill>
              </a:rPr>
              <a:t>– </a:t>
            </a:r>
            <a:r>
              <a:rPr sz="1800" spc="-30" dirty="0">
                <a:solidFill>
                  <a:srgbClr val="000000"/>
                </a:solidFill>
              </a:rPr>
              <a:t>DEPARTAMENTO </a:t>
            </a:r>
            <a:r>
              <a:rPr sz="1800" dirty="0">
                <a:solidFill>
                  <a:srgbClr val="000000"/>
                </a:solidFill>
              </a:rPr>
              <a:t>DE</a:t>
            </a:r>
            <a:r>
              <a:rPr sz="1800" spc="6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LIMA</a:t>
            </a:r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9425940" y="0"/>
            <a:ext cx="2766059" cy="11944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3188" y="1504188"/>
            <a:ext cx="9451848" cy="5035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5113" y="2685754"/>
            <a:ext cx="3222610" cy="25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05643" y="2529839"/>
            <a:ext cx="558546" cy="680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70903" y="2547366"/>
            <a:ext cx="3423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OBRAS EN </a:t>
            </a:r>
            <a:r>
              <a:rPr spc="-10" dirty="0"/>
              <a:t>EJECUCION</a:t>
            </a:r>
            <a:r>
              <a:rPr spc="-20" dirty="0"/>
              <a:t> </a:t>
            </a:r>
            <a:r>
              <a:rPr sz="2400" dirty="0"/>
              <a:t>: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838188" y="2932188"/>
            <a:ext cx="5092446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9711" y="3230892"/>
            <a:ext cx="4383786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02695" y="3200400"/>
            <a:ext cx="1219961" cy="5646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4471" y="3505200"/>
            <a:ext cx="1442466" cy="564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30895" y="3505200"/>
            <a:ext cx="1602486" cy="5646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8188" y="3816108"/>
            <a:ext cx="1183386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6011" y="3816108"/>
            <a:ext cx="375678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7931" y="3816108"/>
            <a:ext cx="1236726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9095" y="3816108"/>
            <a:ext cx="375678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1016" y="3816108"/>
            <a:ext cx="904494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70903" y="2981705"/>
            <a:ext cx="493141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ADECUACION </a:t>
            </a:r>
            <a:r>
              <a:rPr sz="1800" b="1" spc="-10" dirty="0">
                <a:latin typeface="Calibri"/>
                <a:cs typeface="Calibri"/>
              </a:rPr>
              <a:t>MEJORAMIENTO </a:t>
            </a:r>
            <a:r>
              <a:rPr sz="1800" b="1" dirty="0">
                <a:latin typeface="Calibri"/>
                <a:cs typeface="Calibri"/>
              </a:rPr>
              <a:t>Y </a:t>
            </a:r>
            <a:r>
              <a:rPr sz="1800" b="1" spc="-5" dirty="0">
                <a:latin typeface="Calibri"/>
                <a:cs typeface="Calibri"/>
              </a:rPr>
              <a:t>SUSTITUCION </a:t>
            </a:r>
            <a:r>
              <a:rPr sz="1800" b="1" dirty="0">
                <a:latin typeface="Calibri"/>
                <a:cs typeface="Calibri"/>
              </a:rPr>
              <a:t>DE  </a:t>
            </a:r>
            <a:r>
              <a:rPr sz="1800" b="1" spc="-5" dirty="0">
                <a:latin typeface="Calibri"/>
                <a:cs typeface="Calibri"/>
              </a:rPr>
              <a:t>LA INFRAESTRUCTURA </a:t>
            </a:r>
            <a:r>
              <a:rPr sz="1800" b="1" spc="-35" dirty="0">
                <a:latin typeface="Calibri"/>
                <a:cs typeface="Calibri"/>
              </a:rPr>
              <a:t>DUCATIVA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LA </a:t>
            </a:r>
            <a:r>
              <a:rPr sz="1800" b="1" dirty="0">
                <a:latin typeface="Calibri"/>
                <a:cs typeface="Calibri"/>
              </a:rPr>
              <a:t>I.E </a:t>
            </a:r>
            <a:r>
              <a:rPr sz="2000" b="1" spc="-10" dirty="0">
                <a:latin typeface="Calibri"/>
                <a:cs typeface="Calibri"/>
              </a:rPr>
              <a:t>CARLOS  </a:t>
            </a:r>
            <a:r>
              <a:rPr sz="2000" b="1" spc="-15" dirty="0">
                <a:latin typeface="Calibri"/>
                <a:cs typeface="Calibri"/>
              </a:rPr>
              <a:t>AUGUSTO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SALAVERRY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SULLANA- SULLANA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PIURA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25940" y="0"/>
            <a:ext cx="2766059" cy="11944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9036" y="0"/>
            <a:ext cx="5940551" cy="68579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192</Words>
  <Application>Microsoft Office PowerPoint</Application>
  <PresentationFormat>Personalizado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Times New Roman</vt:lpstr>
      <vt:lpstr>Office Theme</vt:lpstr>
      <vt:lpstr>OBRAS EN EJECUCIÓN</vt:lpstr>
      <vt:lpstr>OBRAS EN EJECUCION : Contratos con el Estado</vt:lpstr>
      <vt:lpstr>OBRA EN EJECUCION : INSTITUCION EDUCATIVA PRIMARIO, SECUNDARIO ROSA AGUSTINA DONAYRE DE  MOREY, DISTRITO DE IQUITOS, MAYNAS, LORETO</vt:lpstr>
      <vt:lpstr>OBRAS EN EJECUCION :</vt:lpstr>
      <vt:lpstr>OBRAS EN EJECUCION : INSTITUCION EDUCATIVA PROCER MANUEL CALDERON DE LA BARCA, PROMUVI IV –  DITRITO DE CORONEL GREGORIO ALBARRACIN LANCHIPA – PROVINCIA DE TACNA –  DEPARTAMENTO DE TACNA – I ETAPA</vt:lpstr>
      <vt:lpstr>OBRAS EN EJECUCION :</vt:lpstr>
      <vt:lpstr>OBRAS EN EJECUCION : MEJORAMIENTO DEL SERVICIO EDUCATIVO ESPECIAL NO ESCOLARIZADO DEL PRITE  CALLAO – DISTRITO CALLAO – DEPARTAMENTO DE LIMA</vt:lpstr>
      <vt:lpstr>OBRAS EN EJECUCION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CUADRO DE OBRAS (030519).xlsx</dc:title>
  <dc:creator>User</dc:creator>
  <cp:lastModifiedBy>Adrian Gomez</cp:lastModifiedBy>
  <cp:revision>1</cp:revision>
  <dcterms:created xsi:type="dcterms:W3CDTF">2020-10-16T22:25:24Z</dcterms:created>
  <dcterms:modified xsi:type="dcterms:W3CDTF">2020-10-16T22:31:17Z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2020-07-27T00:00:00Z</vt:filetime>
  </property>
  <property fmtid="{D5CDD505-2E9C-101B-9397-08002B2CF9AE}" pid="3" name="LastSaved">
    <vt:filetime>2020-10-16T00:00:00Z</vt:filetime>
  </property>
</Properties>
</file>