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410" r:id="rId2"/>
    <p:sldId id="457" r:id="rId3"/>
    <p:sldId id="412" r:id="rId4"/>
    <p:sldId id="413" r:id="rId5"/>
    <p:sldId id="427" r:id="rId6"/>
    <p:sldId id="426" r:id="rId7"/>
    <p:sldId id="428" r:id="rId8"/>
    <p:sldId id="419" r:id="rId9"/>
    <p:sldId id="420" r:id="rId10"/>
    <p:sldId id="429" r:id="rId11"/>
    <p:sldId id="430" r:id="rId12"/>
    <p:sldId id="431" r:id="rId13"/>
    <p:sldId id="436" r:id="rId14"/>
    <p:sldId id="459" r:id="rId15"/>
    <p:sldId id="461" r:id="rId16"/>
    <p:sldId id="462" r:id="rId17"/>
    <p:sldId id="463" r:id="rId18"/>
    <p:sldId id="464" r:id="rId19"/>
    <p:sldId id="46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8CA2"/>
    <a:srgbClr val="FE4901"/>
    <a:srgbClr val="FC7243"/>
    <a:srgbClr val="FE4200"/>
    <a:srgbClr val="F3A40B"/>
    <a:srgbClr val="DA45A7"/>
    <a:srgbClr val="0090E2"/>
    <a:srgbClr val="FC4802"/>
    <a:srgbClr val="FF4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1651635" y="378460"/>
            <a:ext cx="8229600" cy="748665"/>
          </a:xfrm>
          <a:solidFill>
            <a:srgbClr val="00B0F0"/>
          </a:solidFill>
        </p:spPr>
        <p:txBody>
          <a:bodyPr vert="horz" anchor="ctr">
            <a:normAutofit/>
          </a:bodyPr>
          <a:lstStyle/>
          <a:p>
            <a:pPr algn="ctr"/>
            <a:r>
              <a:rPr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弹性盒模型</a:t>
            </a:r>
            <a:endParaRPr sz="2800" b="1" kern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1330960" y="1282700"/>
            <a:ext cx="9653905" cy="5478780"/>
          </a:xfrm>
        </p:spPr>
        <p:txBody>
          <a:bodyPr vert="horz">
            <a:normAutofit lnSpcReduction="10000"/>
          </a:bodyPr>
          <a:lstStyle/>
          <a:p>
            <a:pPr lvl="1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lang="en-US"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采用Flex布局的元素，称为</a:t>
            </a:r>
            <a:r>
              <a:rPr lang="en-US" sz="16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Flex容器</a:t>
            </a:r>
            <a:r>
              <a:rPr lang="en-US"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（flex container），简称"容器"。它的所有子元素自动成为容器成员，称为</a:t>
            </a:r>
            <a:r>
              <a:rPr lang="en-US" sz="16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Flex项目</a:t>
            </a:r>
            <a:r>
              <a:rPr lang="en-US"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（flex item），简称"项目"</a:t>
            </a:r>
            <a:r>
              <a:rPr 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任何一个容器都可以指定为Flex布局</a:t>
            </a:r>
            <a:endParaRPr lang="zh-CN" sz="1600" b="1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1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lang="zh-CN" sz="1600" b="1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</a:t>
            </a:r>
            <a:r>
              <a:rPr lang="en-US"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display:</a:t>
            </a:r>
            <a:r>
              <a:rPr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flex | inline-flex </a:t>
            </a:r>
            <a:r>
              <a:rPr 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定义</a:t>
            </a:r>
            <a:r>
              <a:rPr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弹性伸缩盒</a:t>
            </a:r>
            <a:r>
              <a:rPr lang="en-US"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容器</a:t>
            </a:r>
            <a:r>
              <a:rPr 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类型</a:t>
            </a:r>
            <a:endParaRPr lang="zh-CN" sz="1600" b="1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1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	</a:t>
            </a:r>
            <a:r>
              <a:rPr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flex</a:t>
            </a:r>
            <a:r>
              <a:rPr 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	</a:t>
            </a:r>
            <a:r>
              <a:rPr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将对象作为弹性伸缩盒显示。</a:t>
            </a:r>
            <a:r>
              <a:rPr 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	</a:t>
            </a:r>
            <a:endParaRPr sz="16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 </a:t>
            </a:r>
            <a:r>
              <a:rPr 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inline-flex  </a:t>
            </a:r>
            <a:r>
              <a:rPr 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将对象作为内联块级弹性伸缩盒显示。</a:t>
            </a:r>
          </a:p>
          <a:p>
            <a:pPr marL="0" lvl="1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注意，设为Flex布局以后，子元素的float、clear和vertical-align属性将失效。</a:t>
            </a:r>
          </a:p>
          <a:p>
            <a:pPr marL="0" lvl="1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lang="zh-CN"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</a:t>
            </a:r>
            <a:r>
              <a:rPr lang="zh-CN" sz="16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容器的属性</a:t>
            </a:r>
            <a:r>
              <a:rPr lang="zh-CN"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以下6个属性设置在容器上</a:t>
            </a:r>
            <a:endParaRPr lang="zh-CN" sz="16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2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lang="en-US" altLang="zh-CN" sz="1600" b="1" dirty="0" smtClean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flex-direction </a:t>
            </a:r>
            <a:endParaRPr lang="en-US" altLang="zh-CN" sz="16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2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lang="en-US" altLang="zh-CN"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flex-wrap</a:t>
            </a:r>
          </a:p>
          <a:p>
            <a:pPr lvl="2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lang="en-US" altLang="zh-CN"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flex-flow</a:t>
            </a:r>
          </a:p>
          <a:p>
            <a:pPr lvl="2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lang="en-US" altLang="zh-CN"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justify-content</a:t>
            </a:r>
          </a:p>
          <a:p>
            <a:pPr lvl="2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lang="en-US" altLang="zh-CN"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align-items</a:t>
            </a:r>
          </a:p>
          <a:p>
            <a:pPr lvl="2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lang="en-US" altLang="zh-CN"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align-content	</a:t>
            </a:r>
            <a:endParaRPr lang="en-US" altLang="zh-CN" sz="1600" b="1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buClr>
                <a:srgbClr val="F50A64"/>
              </a:buClr>
            </a:pPr>
            <a:endParaRPr lang="en-US" altLang="zh-CN" sz="1400" kern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buClr>
                <a:srgbClr val="F50A64"/>
              </a:buClr>
            </a:pPr>
            <a:endParaRPr lang="zh-CN" sz="16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3" indent="-342900" algn="l" defTabSz="914400">
              <a:buClr>
                <a:srgbClr val="F50A64"/>
              </a:buClr>
            </a:pPr>
            <a:endParaRPr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1" indent="-342900" algn="l" defTabSz="914400">
              <a:buClr>
                <a:srgbClr val="F50A64"/>
              </a:buClr>
            </a:pPr>
            <a:endParaRPr sz="16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1" indent="-342900" algn="l" defTabSz="914400">
              <a:buClr>
                <a:srgbClr val="F50A64"/>
              </a:buClr>
            </a:pPr>
            <a:endParaRPr sz="16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7" name="图片 6" descr="小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155" y="4034155"/>
            <a:ext cx="1877695" cy="294386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1330960" y="1282700"/>
            <a:ext cx="9653905" cy="4189095"/>
          </a:xfrm>
        </p:spPr>
        <p:txBody>
          <a:bodyPr vert="horz">
            <a:normAutofit/>
          </a:bodyPr>
          <a:lstStyle/>
          <a:p>
            <a:pPr lvl="1" indent="-342900" algn="l" defTabSz="914400">
              <a:buClr>
                <a:srgbClr val="F50A64"/>
              </a:buClr>
            </a:pPr>
            <a:endParaRPr lang="zh-CN" altLang="en-US" sz="16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3" indent="-342900" algn="l" defTabSz="914400">
              <a:buClr>
                <a:srgbClr val="F50A64"/>
              </a:buClr>
            </a:pPr>
            <a:endParaRPr lang="zh-CN" altLang="en-US" sz="16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3" indent="-342900" algn="l" defTabSz="914400">
              <a:buClr>
                <a:srgbClr val="F50A64"/>
              </a:buClr>
            </a:pPr>
            <a:r>
              <a:rPr lang="en-US" altLang="zh-CN" sz="16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endParaRPr sz="16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7" name="图片 6" descr="小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155" y="4034155"/>
            <a:ext cx="1877695" cy="29438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t="1683" b="5037"/>
          <a:stretch>
            <a:fillRect/>
          </a:stretch>
        </p:blipFill>
        <p:spPr>
          <a:xfrm>
            <a:off x="2688590" y="438785"/>
            <a:ext cx="4234815" cy="503301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1651635" y="378460"/>
            <a:ext cx="8229600" cy="748665"/>
          </a:xfrm>
          <a:solidFill>
            <a:srgbClr val="00B0F0"/>
          </a:solidFill>
        </p:spPr>
        <p:txBody>
          <a:bodyPr vert="horz" anchor="ctr">
            <a:normAutofit/>
          </a:bodyPr>
          <a:lstStyle/>
          <a:p>
            <a:pPr algn="ctr"/>
            <a:r>
              <a:rPr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弹性盒模型</a:t>
            </a:r>
            <a:endParaRPr sz="2800" b="1" kern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1330960" y="1282700"/>
            <a:ext cx="9653905" cy="4189095"/>
          </a:xfrm>
        </p:spPr>
        <p:txBody>
          <a:bodyPr vert="horz">
            <a:normAutofit fontScale="90000"/>
          </a:bodyPr>
          <a:lstStyle/>
          <a:p>
            <a:pPr lvl="1" indent="-342900" algn="l" defTabSz="914400">
              <a:buClr>
                <a:srgbClr val="F50A64"/>
              </a:buClr>
            </a:pPr>
            <a:r>
              <a:rPr lang="zh-CN" altLang="en-US"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align-content 属性定义了交叉多根（行）轴线的对齐方式。如果项目只有一根轴线，该属性不起作用</a:t>
            </a:r>
          </a:p>
          <a:p>
            <a:pPr marL="0" lvl="3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lang="en-US" altLang="zh-CN" sz="16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sz="16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align-content: flex-start | flex-end | center | space-between | space-around | stretch;</a:t>
            </a:r>
          </a:p>
          <a:p>
            <a:pPr marL="1371600" lvl="6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sz="16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flex-start：</a:t>
            </a:r>
            <a:r>
              <a:rPr lang="en-US" sz="16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sz="16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与交叉轴的起点对齐。</a:t>
            </a:r>
          </a:p>
          <a:p>
            <a:pPr marL="1371600" lvl="6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sz="16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flex-end：</a:t>
            </a:r>
            <a:r>
              <a:rPr lang="en-US" sz="16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sz="16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与交叉轴的终点对齐。</a:t>
            </a:r>
          </a:p>
          <a:p>
            <a:pPr marL="1371600" lvl="6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sz="16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center：</a:t>
            </a:r>
            <a:r>
              <a:rPr lang="en-US" sz="16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	</a:t>
            </a:r>
            <a:r>
              <a:rPr sz="16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与交叉轴的中点对齐。</a:t>
            </a:r>
          </a:p>
          <a:p>
            <a:pPr marL="1371600" lvl="6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sz="16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space-between：</a:t>
            </a:r>
            <a:r>
              <a:rPr lang="en-US" sz="16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sz="16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与交叉轴两端对齐，轴线之间的间隔平均分布。</a:t>
            </a:r>
          </a:p>
          <a:p>
            <a:pPr marL="1371600" lvl="6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sz="16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space-around：</a:t>
            </a:r>
            <a:r>
              <a:rPr lang="en-US" sz="16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sz="1600" kern="1200" dirty="0" err="1" smtClean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每根轴线两侧的间隔都相等</a:t>
            </a:r>
            <a:r>
              <a:rPr sz="1600" kern="1200" dirty="0" err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。所以，轴线之间的间隔比轴线与边框的间隔大一倍</a:t>
            </a:r>
            <a:r>
              <a:rPr sz="16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</a:t>
            </a:r>
          </a:p>
          <a:p>
            <a:pPr marL="1371600" lvl="6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sz="1600" kern="1200" dirty="0" err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stretch（默认值</a:t>
            </a:r>
            <a:r>
              <a:rPr sz="1600" kern="1200" dirty="0" smtClean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）：</a:t>
            </a:r>
            <a:r>
              <a:rPr sz="1600" kern="1200" dirty="0" err="1" smtClean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轴线占满整个交叉轴</a:t>
            </a:r>
            <a:r>
              <a:rPr sz="16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</a:t>
            </a:r>
          </a:p>
          <a:p>
            <a:pPr marL="1371600" lvl="6" indent="-342900" algn="l" defTabSz="914400">
              <a:lnSpc>
                <a:spcPct val="150000"/>
              </a:lnSpc>
              <a:buClr>
                <a:srgbClr val="F50A64"/>
              </a:buClr>
            </a:pPr>
            <a:endParaRPr sz="16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3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sz="16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         </a:t>
            </a:r>
            <a:r>
              <a:rPr lang="zh-CN" sz="16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多行下的</a:t>
            </a:r>
            <a:r>
              <a:rPr lang="en-US" altLang="zh-CN" sz="16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align-content</a:t>
            </a:r>
            <a:r>
              <a:rPr lang="zh-CN" altLang="en-US" sz="16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会使</a:t>
            </a:r>
            <a:r>
              <a:rPr lang="en-US" altLang="zh-CN" sz="16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align-items</a:t>
            </a:r>
            <a:r>
              <a:rPr lang="zh-CN" altLang="en-US" sz="16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失效</a:t>
            </a:r>
          </a:p>
          <a:p>
            <a:pPr marL="0" lvl="3" indent="-342900" algn="l" defTabSz="914400">
              <a:buClr>
                <a:srgbClr val="F50A64"/>
              </a:buClr>
            </a:pPr>
            <a:endParaRPr sz="16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3" indent="-342900" algn="l" defTabSz="914400">
              <a:buClr>
                <a:srgbClr val="F50A64"/>
              </a:buClr>
            </a:pPr>
            <a:endParaRPr sz="16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7" name="图片 6" descr="小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155" y="4034155"/>
            <a:ext cx="1877695" cy="294386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1330960" y="1282700"/>
            <a:ext cx="9653905" cy="4189095"/>
          </a:xfrm>
        </p:spPr>
        <p:txBody>
          <a:bodyPr vert="horz">
            <a:normAutofit/>
          </a:bodyPr>
          <a:lstStyle/>
          <a:p>
            <a:pPr lvl="1" indent="-342900" algn="l" defTabSz="914400">
              <a:buClr>
                <a:srgbClr val="F50A64"/>
              </a:buClr>
            </a:pPr>
            <a:endParaRPr lang="zh-CN" altLang="en-US" sz="16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3" indent="-342900" algn="l" defTabSz="914400">
              <a:buClr>
                <a:srgbClr val="F50A64"/>
              </a:buClr>
            </a:pPr>
            <a:endParaRPr lang="en-US" sz="14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7" name="图片 6" descr="小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155" y="4034155"/>
            <a:ext cx="1877695" cy="29438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l="346"/>
          <a:stretch>
            <a:fillRect/>
          </a:stretch>
        </p:blipFill>
        <p:spPr>
          <a:xfrm>
            <a:off x="2938145" y="271145"/>
            <a:ext cx="4751705" cy="60452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1651635" y="378460"/>
            <a:ext cx="8229600" cy="748665"/>
          </a:xfrm>
          <a:solidFill>
            <a:srgbClr val="FE4901"/>
          </a:solidFill>
        </p:spPr>
        <p:txBody>
          <a:bodyPr vert="horz" anchor="ctr">
            <a:normAutofit/>
          </a:bodyPr>
          <a:lstStyle/>
          <a:p>
            <a:pPr algn="ctr"/>
            <a:r>
              <a:rPr 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弹性盒子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</a:t>
            </a:r>
            <a:r>
              <a:rPr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项目</a:t>
            </a:r>
            <a:r>
              <a:rPr 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属性</a:t>
            </a:r>
            <a:endParaRPr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1330960" y="1282700"/>
            <a:ext cx="9653905" cy="4189095"/>
          </a:xfrm>
        </p:spPr>
        <p:txBody>
          <a:bodyPr vert="horz">
            <a:normAutofit/>
          </a:bodyPr>
          <a:lstStyle/>
          <a:p>
            <a:pPr lvl="1" indent="-342900" algn="l" defTabSz="914400">
              <a:buClr>
                <a:srgbClr val="F50A64"/>
              </a:buClr>
            </a:pPr>
            <a:endParaRPr lang="zh-CN" sz="16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buClr>
                <a:srgbClr val="F50A64"/>
              </a:buClr>
            </a:pPr>
            <a:endParaRPr lang="en-US" altLang="zh-CN" sz="14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buClr>
                <a:srgbClr val="F50A64"/>
              </a:buClr>
            </a:pPr>
            <a:r>
              <a:rPr lang="zh-CN" sz="1600" b="1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以下6个属性设置在项目上。</a:t>
            </a:r>
          </a:p>
          <a:p>
            <a:pPr marL="0" lvl="1" indent="-342900" algn="l" defTabSz="914400">
              <a:buClr>
                <a:srgbClr val="F50A64"/>
              </a:buClr>
            </a:pPr>
            <a:endParaRPr lang="en-US" altLang="zh-CN" sz="1600" b="1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buClr>
                <a:srgbClr val="F50A64"/>
              </a:buClr>
            </a:pPr>
            <a:r>
              <a:rPr lang="en-US" altLang="zh-CN" sz="1600" b="1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endParaRPr lang="zh-CN" altLang="en-US" sz="1600" b="1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buClr>
                <a:srgbClr val="F50A64"/>
              </a:buClr>
            </a:pPr>
            <a:r>
              <a:rPr lang="en-US" sz="128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  </a:t>
            </a:r>
            <a:r>
              <a:rPr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order  </a:t>
            </a:r>
            <a:r>
              <a:rPr 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	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项目排序</a:t>
            </a:r>
          </a:p>
          <a:p>
            <a:pPr lvl="3" indent="-342900" algn="l" defTabSz="914400">
              <a:buClr>
                <a:srgbClr val="F50A64"/>
              </a:buClr>
            </a:pPr>
            <a:r>
              <a:rPr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flex-grow</a:t>
            </a:r>
            <a:r>
              <a:rPr 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项目拓展比例</a:t>
            </a:r>
            <a:endParaRPr 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3" indent="-342900" algn="l" defTabSz="914400">
              <a:buClr>
                <a:srgbClr val="F50A64"/>
              </a:buClr>
            </a:pPr>
            <a:r>
              <a:rPr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flex-shrink</a:t>
            </a:r>
            <a:r>
              <a:rPr 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项目缩小比例</a:t>
            </a:r>
            <a:endParaRPr 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3" indent="-342900" algn="l" defTabSz="914400">
              <a:buClr>
                <a:srgbClr val="F50A64"/>
              </a:buClr>
            </a:pPr>
            <a:r>
              <a:rPr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flex-basis</a:t>
            </a:r>
            <a:r>
              <a:rPr 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定义拓展剩余空间前，的交叉轴的宽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3" indent="-342900" algn="l" defTabSz="914400">
              <a:buClr>
                <a:srgbClr val="F50A64"/>
              </a:buClr>
            </a:pPr>
            <a:r>
              <a:rPr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flex</a:t>
            </a:r>
            <a:r>
              <a:rPr 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	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复合属性</a:t>
            </a:r>
            <a:endParaRPr 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3" indent="-342900" algn="l" defTabSz="914400">
              <a:buClr>
                <a:srgbClr val="F50A64"/>
              </a:buClr>
            </a:pPr>
            <a:r>
              <a:rPr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align-self</a:t>
            </a:r>
            <a:r>
              <a:rPr 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自定义项目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align-items</a:t>
            </a:r>
          </a:p>
          <a:p>
            <a:pPr marL="0" lvl="1" indent="-342900" algn="l" defTabSz="914400">
              <a:buClr>
                <a:srgbClr val="F50A64"/>
              </a:buClr>
            </a:pPr>
            <a:endParaRPr lang="zh-CN" sz="16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3" indent="-342900" algn="l" defTabSz="914400">
              <a:buClr>
                <a:srgbClr val="F50A64"/>
              </a:buClr>
            </a:pPr>
            <a:endParaRPr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1" indent="-342900" algn="l" defTabSz="914400">
              <a:buClr>
                <a:srgbClr val="F50A64"/>
              </a:buClr>
            </a:pPr>
            <a:endParaRPr sz="16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1" indent="-342900" algn="l" defTabSz="914400">
              <a:buClr>
                <a:srgbClr val="F50A64"/>
              </a:buClr>
            </a:pPr>
            <a:endParaRPr sz="16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7" name="图片 6" descr="小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155" y="4034155"/>
            <a:ext cx="1877695" cy="294386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1651635" y="378460"/>
            <a:ext cx="8229600" cy="748665"/>
          </a:xfrm>
          <a:solidFill>
            <a:srgbClr val="FE4901"/>
          </a:solidFill>
        </p:spPr>
        <p:txBody>
          <a:bodyPr vert="horz" anchor="ctr">
            <a:normAutofit/>
          </a:bodyPr>
          <a:lstStyle/>
          <a:p>
            <a:pPr algn="ctr"/>
            <a:r>
              <a:rPr 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弹性盒子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</a:t>
            </a:r>
            <a:r>
              <a:rPr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项目</a:t>
            </a:r>
            <a:r>
              <a:rPr 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属性</a:t>
            </a:r>
            <a:endParaRPr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1330960" y="1282700"/>
            <a:ext cx="7165975" cy="3109595"/>
          </a:xfrm>
        </p:spPr>
        <p:txBody>
          <a:bodyPr vert="horz">
            <a:normAutofit/>
          </a:bodyPr>
          <a:lstStyle/>
          <a:p>
            <a:pPr lvl="1" indent="-342900" algn="l" defTabSz="914400">
              <a:buClr>
                <a:srgbClr val="F50A64"/>
              </a:buClr>
            </a:pPr>
            <a:endParaRPr lang="zh-CN" sz="16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buClr>
                <a:srgbClr val="F50A64"/>
              </a:buClr>
            </a:pPr>
            <a:endParaRPr lang="en-US" altLang="zh-CN" sz="14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buClr>
                <a:srgbClr val="F50A64"/>
              </a:buClr>
            </a:pPr>
            <a:r>
              <a:rPr lang="zh-CN" sz="1600" b="1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order属性定义项目的排列顺序。</a:t>
            </a:r>
            <a:r>
              <a:rPr lang="zh-CN" sz="1600" b="1" kern="12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数值越小，排列越靠前，默认为0</a:t>
            </a:r>
            <a:r>
              <a:rPr lang="zh-CN" sz="1600" b="1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。可以负值</a:t>
            </a:r>
          </a:p>
          <a:p>
            <a:pPr marL="0" lvl="1" indent="-342900" algn="l" defTabSz="914400">
              <a:buClr>
                <a:srgbClr val="F50A64"/>
              </a:buClr>
            </a:pPr>
            <a:endParaRPr lang="en-US" altLang="zh-CN" sz="1600" b="1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buClr>
                <a:srgbClr val="F50A64"/>
              </a:buClr>
            </a:pPr>
            <a:r>
              <a:rPr lang="en-US" altLang="zh-CN" sz="1600" b="1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endParaRPr lang="zh-CN" altLang="en-US" sz="1600" b="1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buClr>
                <a:srgbClr val="F50A64"/>
              </a:buClr>
            </a:pPr>
            <a:r>
              <a:rPr lang="en-US" sz="128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endParaRPr lang="en-US" altLang="zh-CN" sz="1400" kern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buClr>
                <a:srgbClr val="F50A64"/>
              </a:buClr>
            </a:pPr>
            <a:endParaRPr lang="zh-CN" sz="16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3" indent="-342900" algn="l" defTabSz="914400">
              <a:buClr>
                <a:srgbClr val="F50A64"/>
              </a:buClr>
            </a:pPr>
            <a:endParaRPr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1" indent="-342900" algn="l" defTabSz="914400">
              <a:buClr>
                <a:srgbClr val="F50A64"/>
              </a:buClr>
            </a:pPr>
            <a:endParaRPr sz="16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1" indent="-342900" algn="l" defTabSz="914400">
              <a:buClr>
                <a:srgbClr val="F50A64"/>
              </a:buClr>
            </a:pPr>
            <a:endParaRPr sz="16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7" name="图片 6" descr="小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155" y="4034155"/>
            <a:ext cx="1877695" cy="29438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180" y="2338705"/>
            <a:ext cx="5832475" cy="233997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1651635" y="378460"/>
            <a:ext cx="8229600" cy="748665"/>
          </a:xfrm>
          <a:solidFill>
            <a:srgbClr val="FE4901"/>
          </a:solidFill>
        </p:spPr>
        <p:txBody>
          <a:bodyPr vert="horz" anchor="ctr">
            <a:normAutofit/>
          </a:bodyPr>
          <a:lstStyle/>
          <a:p>
            <a:pPr algn="ctr"/>
            <a:r>
              <a:rPr 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弹性盒子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</a:t>
            </a:r>
            <a:r>
              <a:rPr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项目</a:t>
            </a:r>
            <a:r>
              <a:rPr 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属性</a:t>
            </a:r>
            <a:endParaRPr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1330960" y="1282700"/>
            <a:ext cx="9653905" cy="4189095"/>
          </a:xfrm>
        </p:spPr>
        <p:txBody>
          <a:bodyPr vert="horz">
            <a:normAutofit/>
          </a:bodyPr>
          <a:lstStyle/>
          <a:p>
            <a:pPr lvl="1" indent="-342900" algn="l" defTabSz="914400">
              <a:buClr>
                <a:srgbClr val="F50A64"/>
              </a:buClr>
            </a:pPr>
            <a:endParaRPr lang="zh-CN" sz="16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buClr>
                <a:srgbClr val="F50A64"/>
              </a:buClr>
            </a:pPr>
            <a:endParaRPr lang="en-US" altLang="zh-CN" sz="14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buClr>
                <a:srgbClr val="F50A64"/>
              </a:buClr>
            </a:pPr>
            <a:endParaRPr lang="zh-CN" sz="1600" b="1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buClr>
                <a:srgbClr val="F50A64"/>
              </a:buClr>
            </a:pPr>
            <a:r>
              <a:rPr lang="zh-CN" sz="1600" b="1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flex-grow：&lt;number&gt;  </a:t>
            </a:r>
            <a:r>
              <a:rPr sz="1600" b="1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定义项目的放大比例，</a:t>
            </a:r>
            <a:r>
              <a:rPr lang="zh-CN" sz="1600" b="1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</a:t>
            </a:r>
            <a:r>
              <a:rPr sz="1600" b="1" kern="12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默认为0</a:t>
            </a:r>
            <a:r>
              <a:rPr lang="zh-CN" sz="1600" b="1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 </a:t>
            </a:r>
            <a:r>
              <a:rPr sz="1600" b="1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即如果存在剩余空间，也不放大</a:t>
            </a:r>
          </a:p>
          <a:p>
            <a:pPr marL="0" lvl="1" indent="-342900" algn="l" defTabSz="914400">
              <a:buClr>
                <a:srgbClr val="F50A64"/>
              </a:buClr>
            </a:pPr>
            <a:r>
              <a:rPr lang="en-US" altLang="zh-CN" sz="1600" b="1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endParaRPr lang="zh-CN" altLang="en-US" sz="1600" b="1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buClr>
                <a:srgbClr val="F50A64"/>
              </a:buClr>
            </a:pPr>
            <a:r>
              <a:rPr lang="en-US" sz="128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子元素的尺寸=</a:t>
            </a:r>
            <a:r>
              <a:rPr 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父级</a:t>
            </a:r>
            <a:r>
              <a:rPr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盒子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剩余空间</a:t>
            </a:r>
            <a:r>
              <a:rPr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尺寸*子元素的box-</a:t>
            </a:r>
            <a:r>
              <a:rPr 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grow</a:t>
            </a:r>
            <a:r>
              <a:rPr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属性值 / 所有子元素的flex</a:t>
            </a:r>
            <a:r>
              <a:rPr 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-grow</a:t>
            </a:r>
            <a:r>
              <a:rPr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属性值的和</a:t>
            </a:r>
          </a:p>
          <a:p>
            <a:pPr marL="0" lvl="1" indent="-342900" algn="l" defTabSz="914400">
              <a:buClr>
                <a:srgbClr val="F50A64"/>
              </a:buClr>
            </a:pPr>
            <a:endParaRPr 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buClr>
                <a:srgbClr val="F50A64"/>
              </a:buClr>
            </a:pPr>
            <a:r>
              <a:rPr lang="en-US" altLang="zh-CN" sz="1400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</a:p>
          <a:p>
            <a:pPr lvl="3" indent="-342900" algn="l" defTabSz="914400">
              <a:buClr>
                <a:srgbClr val="F50A64"/>
              </a:buClr>
            </a:pPr>
            <a:endParaRPr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1" indent="-342900" algn="l" defTabSz="914400">
              <a:buClr>
                <a:srgbClr val="F50A64"/>
              </a:buClr>
            </a:pPr>
            <a:endParaRPr sz="16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1" indent="-342900" algn="l" defTabSz="914400">
              <a:buClr>
                <a:srgbClr val="F50A64"/>
              </a:buClr>
            </a:pPr>
            <a:endParaRPr sz="16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7" name="图片 6" descr="小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155" y="4034155"/>
            <a:ext cx="1877695" cy="29438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155" y="3108960"/>
            <a:ext cx="7713980" cy="117157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1651635" y="378460"/>
            <a:ext cx="8229600" cy="748665"/>
          </a:xfrm>
          <a:solidFill>
            <a:srgbClr val="FE4901"/>
          </a:solidFill>
        </p:spPr>
        <p:txBody>
          <a:bodyPr vert="horz" anchor="ctr">
            <a:normAutofit/>
          </a:bodyPr>
          <a:lstStyle/>
          <a:p>
            <a:pPr algn="ctr"/>
            <a:r>
              <a:rPr 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弹性盒子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</a:t>
            </a:r>
            <a:r>
              <a:rPr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项目</a:t>
            </a:r>
            <a:r>
              <a:rPr 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属性</a:t>
            </a:r>
            <a:endParaRPr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1330960" y="1282700"/>
            <a:ext cx="9653905" cy="4189095"/>
          </a:xfrm>
        </p:spPr>
        <p:txBody>
          <a:bodyPr vert="horz">
            <a:normAutofit fontScale="97500" lnSpcReduction="10000"/>
          </a:bodyPr>
          <a:lstStyle/>
          <a:p>
            <a:pPr lvl="1" indent="-342900" algn="l" defTabSz="914400">
              <a:buClr>
                <a:srgbClr val="F50A64"/>
              </a:buClr>
            </a:pPr>
            <a:endParaRPr lang="en-US" altLang="zh-CN" sz="14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lang="zh-CN" sz="1600" b="1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flex-shrink属性定义了项目的缩小比例，（默认为1），即如果空间不足，该项目将缩小。。</a:t>
            </a:r>
          </a:p>
          <a:p>
            <a:pPr marL="0" lvl="1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lang="en-US" altLang="zh-CN" sz="1600" b="1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元素收缩宽度 =  超出宽度 * 元素收缩比/收缩总比</a:t>
            </a:r>
            <a:endParaRPr lang="en-US" altLang="zh-CN" sz="1600" b="1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lnSpc>
                <a:spcPct val="150000"/>
              </a:lnSpc>
              <a:buClr>
                <a:srgbClr val="F50A64"/>
              </a:buClr>
            </a:pPr>
            <a:endParaRPr lang="en-US" altLang="zh-CN" sz="1600" b="1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lang="en-US" altLang="zh-CN" sz="1600" b="1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endParaRPr lang="zh-CN" altLang="en-US" sz="1600" b="1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lang="en-US" sz="128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endParaRPr lang="en-US" altLang="zh-CN" sz="1400" kern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lnSpc>
                <a:spcPct val="150000"/>
              </a:lnSpc>
              <a:buClr>
                <a:srgbClr val="F50A64"/>
              </a:buClr>
            </a:pPr>
            <a:endParaRPr lang="zh-CN" sz="16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3" indent="-342900" algn="l" defTabSz="914400">
              <a:lnSpc>
                <a:spcPct val="150000"/>
              </a:lnSpc>
              <a:buClr>
                <a:srgbClr val="F50A64"/>
              </a:buClr>
            </a:pPr>
            <a:endParaRPr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lnSpc>
                <a:spcPct val="150000"/>
              </a:lnSpc>
              <a:buClr>
                <a:srgbClr val="F50A64"/>
              </a:buClr>
            </a:pPr>
            <a:endParaRPr sz="16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sz="14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如果一个项目的flex-shrink属性为0，其他项目都为1，则空间不足时，前者不缩小。</a:t>
            </a:r>
          </a:p>
          <a:p>
            <a:pPr marL="0" lvl="1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sz="14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负值对该属性无效。</a:t>
            </a:r>
          </a:p>
        </p:txBody>
      </p:sp>
      <p:pic>
        <p:nvPicPr>
          <p:cNvPr id="7" name="图片 6" descr="小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155" y="4034155"/>
            <a:ext cx="1877695" cy="29438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520" y="2872105"/>
            <a:ext cx="7847330" cy="11620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1681453" y="368521"/>
            <a:ext cx="8229600" cy="748665"/>
          </a:xfrm>
          <a:solidFill>
            <a:srgbClr val="FE4901"/>
          </a:solidFill>
        </p:spPr>
        <p:txBody>
          <a:bodyPr vert="horz" anchor="ctr">
            <a:normAutofit/>
          </a:bodyPr>
          <a:lstStyle/>
          <a:p>
            <a:pPr algn="ctr"/>
            <a:r>
              <a:rPr 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弹性盒子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</a:t>
            </a:r>
            <a:r>
              <a:rPr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项目</a:t>
            </a:r>
            <a:r>
              <a:rPr 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属性</a:t>
            </a:r>
            <a:endParaRPr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1330960" y="1282700"/>
            <a:ext cx="9653905" cy="4189095"/>
          </a:xfrm>
        </p:spPr>
        <p:txBody>
          <a:bodyPr vert="horz">
            <a:normAutofit/>
          </a:bodyPr>
          <a:lstStyle/>
          <a:p>
            <a:pPr lvl="1" indent="-342900" algn="l" defTabSz="914400">
              <a:buClr>
                <a:srgbClr val="F50A64"/>
              </a:buClr>
            </a:pPr>
            <a:endParaRPr lang="zh-CN" sz="16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buClr>
                <a:srgbClr val="F50A64"/>
              </a:buClr>
            </a:pPr>
            <a:endParaRPr lang="en-US" altLang="zh-CN" sz="14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lang="zh-CN" sz="1600" b="1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flex-basis属性定义了在</a:t>
            </a:r>
            <a:r>
              <a:rPr lang="zh-CN" sz="1600" b="1" kern="12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分配多余空间之前</a:t>
            </a:r>
            <a:r>
              <a:rPr lang="zh-CN" sz="1600" b="1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，项目占据的</a:t>
            </a:r>
            <a:r>
              <a:rPr lang="zh-CN" sz="1600" b="1" kern="12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主轴空间</a:t>
            </a:r>
            <a:r>
              <a:rPr lang="zh-CN" sz="1600" b="1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（main size）浏览器根据这个属性，计算主轴是否有多余空间。它的默认值为auto</a:t>
            </a:r>
            <a:endParaRPr lang="zh-CN" altLang="en-US" sz="1600" b="1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lang="en-US" sz="128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lang="zh-CN" altLang="en-US" sz="128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值：</a:t>
            </a:r>
            <a:r>
              <a:rPr sz="14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&lt;length&gt; | &lt;percentage&gt; | auto | content</a:t>
            </a:r>
            <a:endParaRPr sz="1400" b="1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sz="14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sz="14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&lt;length&gt;：</a:t>
            </a: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用长度值来定义宽度。不允许负值</a:t>
            </a:r>
            <a:endParaRPr sz="14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2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&lt;percentage&gt;：</a:t>
            </a: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用百分比来定义宽度。不允许负值</a:t>
            </a:r>
            <a:endParaRPr sz="14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2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auto：</a:t>
            </a: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	</a:t>
            </a:r>
            <a:r>
              <a:rPr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无特定宽度值，取决于其它属性值</a:t>
            </a:r>
            <a:r>
              <a:rPr lang="zh-CN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</a:t>
            </a: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auto的计算规则是 检索一下你是否设置了width（或者height值，取决于flex-direction）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就会采用</a:t>
            </a: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这个值，否则的话最后使用的值是 content</a:t>
            </a:r>
            <a:endParaRPr lang="en-US" sz="14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2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content：</a:t>
            </a: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	</a:t>
            </a:r>
            <a:r>
              <a:rPr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基于内容自动计算宽度</a:t>
            </a:r>
            <a:endParaRPr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endParaRPr lang="en-US" altLang="zh-CN" sz="1400" kern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buClr>
                <a:srgbClr val="F50A64"/>
              </a:buClr>
            </a:pPr>
            <a:endParaRPr lang="zh-CN" sz="16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3" indent="-342900" algn="l" defTabSz="914400">
              <a:buClr>
                <a:srgbClr val="F50A64"/>
              </a:buClr>
            </a:pPr>
            <a:endParaRPr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1" indent="-342900" algn="l" defTabSz="914400">
              <a:buClr>
                <a:srgbClr val="F50A64"/>
              </a:buClr>
            </a:pPr>
            <a:endParaRPr sz="16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1" indent="-342900" algn="l" defTabSz="914400">
              <a:buClr>
                <a:srgbClr val="F50A64"/>
              </a:buClr>
            </a:pPr>
            <a:endParaRPr sz="16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7" name="图片 6" descr="小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155" y="4034155"/>
            <a:ext cx="1877695" cy="294386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1651635" y="378460"/>
            <a:ext cx="8229600" cy="748665"/>
          </a:xfrm>
          <a:solidFill>
            <a:srgbClr val="FE4901"/>
          </a:solidFill>
        </p:spPr>
        <p:txBody>
          <a:bodyPr vert="horz" anchor="ctr">
            <a:normAutofit/>
          </a:bodyPr>
          <a:lstStyle/>
          <a:p>
            <a:pPr algn="ctr"/>
            <a:r>
              <a:rPr 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弹性盒子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</a:t>
            </a:r>
            <a:r>
              <a:rPr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项目</a:t>
            </a:r>
            <a:r>
              <a:rPr 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属性</a:t>
            </a:r>
            <a:endParaRPr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1330960" y="1282700"/>
            <a:ext cx="9653905" cy="4189095"/>
          </a:xfrm>
        </p:spPr>
        <p:txBody>
          <a:bodyPr vert="horz">
            <a:normAutofit/>
          </a:bodyPr>
          <a:lstStyle/>
          <a:p>
            <a:pPr lvl="1" indent="-342900" algn="l" defTabSz="914400">
              <a:buClr>
                <a:srgbClr val="F50A64"/>
              </a:buClr>
            </a:pPr>
            <a:endParaRPr lang="zh-CN" sz="16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lnSpc>
                <a:spcPct val="150000"/>
              </a:lnSpc>
              <a:buClr>
                <a:srgbClr val="F50A64"/>
              </a:buClr>
            </a:pPr>
            <a:endParaRPr lang="en-US" altLang="zh-CN" sz="14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lang="zh-CN" sz="1600" b="1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flex属性是flex-grow, flex-shrink 和 flex-basis的简写，默认值为0 1 auto。后两个属性可选</a:t>
            </a:r>
            <a:endParaRPr lang="zh-CN" altLang="en-US" sz="1600" b="1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lang="en-US" sz="128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flex: none | [ &lt;'flex-grow'&gt; &lt;'flex-shrink'&gt;? || &lt;'flex-basis'&gt; ]</a:t>
            </a:r>
          </a:p>
          <a:p>
            <a:pPr marL="0" lvl="1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该属性有两个快捷值：auto  (1 1 auto)  和 none  (0 0 auto)。</a:t>
            </a:r>
          </a:p>
          <a:p>
            <a:pPr marL="0" lvl="1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建议优先使用</a:t>
            </a:r>
            <a:r>
              <a:rPr lang="en-US" sz="14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这个属性</a:t>
            </a:r>
            <a:r>
              <a:rPr lang="en-US" sz="14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，而不是单独写三个分离的属性，因为浏览器会推算相关值</a:t>
            </a:r>
            <a:r>
              <a:rPr 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</a:t>
            </a:r>
          </a:p>
          <a:p>
            <a:pPr marL="0" lvl="1" indent="-342900" algn="l" defTabSz="914400">
              <a:buClr>
                <a:srgbClr val="F50A64"/>
              </a:buClr>
            </a:pPr>
            <a:endParaRPr lang="en-US" altLang="zh-CN" sz="1600" kern="1200" dirty="0" smtClean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buClr>
                <a:srgbClr val="F50A64"/>
              </a:buClr>
            </a:pP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endParaRPr lang="en-US" altLang="zh-CN" sz="1600" kern="1200" dirty="0" smtClean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buClr>
                <a:srgbClr val="F50A64"/>
              </a:buClr>
            </a:pP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flex:1;</a:t>
            </a:r>
            <a:r>
              <a:rPr lang="zh-CN" altLang="en-US" sz="1600" dirty="0" smtClean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平分盒子 每个盒子占多少分之一</a:t>
            </a:r>
            <a:endParaRPr lang="en-US" altLang="zh-CN" sz="1600" dirty="0" smtClean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buClr>
                <a:srgbClr val="F50A64"/>
              </a:buClr>
            </a:pPr>
            <a:r>
              <a:rPr lang="en-US" altLang="zh-CN" sz="16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lang="en-US" altLang="zh-CN" sz="1600" dirty="0" err="1" smtClean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flex:auto</a:t>
            </a:r>
            <a:r>
              <a:rPr lang="en-US" altLang="zh-CN" sz="1600" dirty="0" smtClean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; </a:t>
            </a:r>
            <a:r>
              <a:rPr lang="zh-CN" altLang="en-US" sz="1600" dirty="0" smtClean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有内容撑开之后，剩下的空间有几个盒子平分</a:t>
            </a:r>
            <a:endParaRPr lang="en-US" altLang="zh-CN" sz="1600" dirty="0" smtClean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buClr>
                <a:srgbClr val="F50A64"/>
              </a:buClr>
            </a:pPr>
            <a:r>
              <a:rPr lang="en-US" altLang="zh-CN" sz="16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lang="en-US" altLang="zh-CN" sz="1600" kern="1200" dirty="0" err="1" smtClean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flex:none</a:t>
            </a:r>
            <a:r>
              <a:rPr lang="en-US" altLang="zh-CN" sz="1600" kern="1200" dirty="0" smtClean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;</a:t>
            </a:r>
            <a:r>
              <a:rPr lang="zh-CN" altLang="en-US" sz="1600" kern="1200" dirty="0" smtClean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是内容的宽度</a:t>
            </a:r>
            <a:endParaRPr lang="zh-CN" sz="16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3" indent="-342900" algn="l" defTabSz="914400">
              <a:buClr>
                <a:srgbClr val="F50A64"/>
              </a:buClr>
            </a:pPr>
            <a:endParaRPr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1" indent="-342900" algn="l" defTabSz="914400">
              <a:buClr>
                <a:srgbClr val="F50A64"/>
              </a:buClr>
            </a:pPr>
            <a:endParaRPr sz="16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1" indent="-342900" algn="l" defTabSz="914400">
              <a:buClr>
                <a:srgbClr val="F50A64"/>
              </a:buClr>
            </a:pPr>
            <a:endParaRPr sz="16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7" name="图片 6" descr="小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155" y="4034155"/>
            <a:ext cx="1877695" cy="294386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1651635" y="378460"/>
            <a:ext cx="8229600" cy="748665"/>
          </a:xfrm>
          <a:solidFill>
            <a:srgbClr val="FE4901"/>
          </a:solidFill>
        </p:spPr>
        <p:txBody>
          <a:bodyPr vert="horz" anchor="ctr">
            <a:normAutofit/>
          </a:bodyPr>
          <a:lstStyle/>
          <a:p>
            <a:pPr algn="ctr"/>
            <a:r>
              <a:rPr 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弹性盒子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</a:t>
            </a:r>
            <a:r>
              <a:rPr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项目</a:t>
            </a:r>
            <a:r>
              <a:rPr 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属性</a:t>
            </a:r>
            <a:endParaRPr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1330960" y="1282700"/>
            <a:ext cx="9653905" cy="2451735"/>
          </a:xfrm>
        </p:spPr>
        <p:txBody>
          <a:bodyPr vert="horz">
            <a:normAutofit/>
          </a:bodyPr>
          <a:lstStyle/>
          <a:p>
            <a:pPr lvl="1" indent="-342900" algn="l" defTabSz="914400">
              <a:buClr>
                <a:srgbClr val="F50A64"/>
              </a:buClr>
            </a:pPr>
            <a:endParaRPr lang="zh-CN" sz="16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buClr>
                <a:srgbClr val="F50A64"/>
              </a:buClr>
            </a:pPr>
            <a:endParaRPr lang="en-US" altLang="zh-CN" sz="14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sz="1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align-self</a:t>
            </a:r>
            <a:r>
              <a:rPr lang="en-US" sz="1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sz="1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属性允许单个项目有与其他项目不一样的对齐方式，</a:t>
            </a:r>
            <a:r>
              <a:rPr sz="14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可覆盖align-items属性</a:t>
            </a:r>
            <a:r>
              <a:rPr sz="1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</a:t>
            </a:r>
            <a:r>
              <a:rPr lang="zh-CN" sz="1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</a:t>
            </a:r>
            <a:r>
              <a:rPr sz="14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默认值为auto</a:t>
            </a:r>
            <a:r>
              <a:rPr lang="zh-CN" sz="1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</a:t>
            </a:r>
            <a:r>
              <a:rPr sz="1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，表示继承父元素的align-items属性，如果没有父元素，则等同于stretch。</a:t>
            </a:r>
          </a:p>
          <a:p>
            <a:pPr marL="0" lvl="1" indent="-342900" algn="l" defTabSz="914400">
              <a:lnSpc>
                <a:spcPct val="150000"/>
              </a:lnSpc>
              <a:buClr>
                <a:srgbClr val="F50A64"/>
              </a:buClr>
            </a:pPr>
            <a:endParaRPr sz="1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align-self: auto</a:t>
            </a:r>
            <a:r>
              <a:rPr 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（默认）</a:t>
            </a:r>
            <a:r>
              <a:rPr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| flex-start | flex-end | center | baseline | stretch;</a:t>
            </a:r>
          </a:p>
          <a:p>
            <a:pPr marL="0" lvl="1" indent="-342900" algn="l" defTabSz="914400">
              <a:buClr>
                <a:srgbClr val="F50A64"/>
              </a:buClr>
            </a:pPr>
            <a:endParaRPr lang="zh-CN" sz="16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3" indent="-342900" algn="l" defTabSz="914400">
              <a:buClr>
                <a:srgbClr val="F50A64"/>
              </a:buClr>
            </a:pPr>
            <a:endParaRPr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1" indent="-342900" algn="l" defTabSz="914400">
              <a:buClr>
                <a:srgbClr val="F50A64"/>
              </a:buClr>
            </a:pPr>
            <a:endParaRPr sz="16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1" indent="-342900" algn="l" defTabSz="914400">
              <a:buClr>
                <a:srgbClr val="F50A64"/>
              </a:buClr>
            </a:pPr>
            <a:endParaRPr sz="16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7" name="图片 6" descr="小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155" y="4034155"/>
            <a:ext cx="1877695" cy="294386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915035" y="3597910"/>
            <a:ext cx="9653905" cy="1797685"/>
          </a:xfrm>
        </p:spPr>
        <p:txBody>
          <a:bodyPr vert="horz">
            <a:normAutofit fontScale="90000"/>
          </a:bodyPr>
          <a:lstStyle/>
          <a:p>
            <a:pPr lvl="1" indent="-342900" algn="l" defTabSz="914400">
              <a:buClr>
                <a:srgbClr val="F50A64"/>
              </a:buClr>
            </a:pPr>
            <a:endParaRPr sz="16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sz="16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容器默认存在两根轴：水平的</a:t>
            </a:r>
            <a:r>
              <a:rPr sz="1600" b="1" kern="12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主轴</a:t>
            </a:r>
            <a:r>
              <a:rPr sz="16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（main axis）和垂直的</a:t>
            </a:r>
            <a:r>
              <a:rPr sz="1600" b="1" kern="12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交叉轴</a:t>
            </a:r>
            <a:r>
              <a:rPr sz="16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（cross axis）。主轴的开始位置（与边框的交叉点）叫做main start，结束位置叫做main end；</a:t>
            </a:r>
          </a:p>
          <a:p>
            <a:pPr marL="0" lvl="1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sz="16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交叉轴的开始位置叫做cross start，结束位置叫做cross end。</a:t>
            </a:r>
          </a:p>
          <a:p>
            <a:pPr marL="0" lvl="1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sz="16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项目默认沿主轴排列。单个项目占据的主轴空间叫做main size，占据的交叉轴空间叫做cross size。</a:t>
            </a:r>
          </a:p>
        </p:txBody>
      </p:sp>
      <p:pic>
        <p:nvPicPr>
          <p:cNvPr id="7" name="图片 6" descr="小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8875" y="3597910"/>
            <a:ext cx="1877695" cy="29438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950" y="363220"/>
            <a:ext cx="5361940" cy="317119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1651635" y="378460"/>
            <a:ext cx="8229600" cy="748665"/>
          </a:xfrm>
          <a:solidFill>
            <a:srgbClr val="00B0F0"/>
          </a:solidFill>
        </p:spPr>
        <p:txBody>
          <a:bodyPr vert="horz" anchor="ctr">
            <a:normAutofit/>
          </a:bodyPr>
          <a:lstStyle/>
          <a:p>
            <a:pPr algn="ctr"/>
            <a:r>
              <a:rPr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弹性盒模型</a:t>
            </a:r>
            <a:endParaRPr sz="2800" b="1" kern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1330960" y="1282700"/>
            <a:ext cx="9653905" cy="4189095"/>
          </a:xfrm>
        </p:spPr>
        <p:txBody>
          <a:bodyPr vert="horz">
            <a:normAutofit/>
          </a:bodyPr>
          <a:lstStyle/>
          <a:p>
            <a:pPr lvl="1" indent="-342900" algn="l" defTabSz="914400">
              <a:buClr>
                <a:srgbClr val="F50A64"/>
              </a:buClr>
            </a:pPr>
            <a:r>
              <a:rPr lang="zh-CN"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flex-direction 排列盒子方向 </a:t>
            </a:r>
            <a:endParaRPr lang="en-US" altLang="zh-CN" sz="1600" b="1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  row(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默认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)：          横向从左到右排列（横向 ）。</a:t>
            </a:r>
            <a:endParaRPr lang="en-US" altLang="zh-CN" sz="16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3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row-reverse：	对齐方式与row相反。		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（倒序排列）</a:t>
            </a:r>
            <a:endParaRPr lang="zh-CN" altLang="en-US" sz="16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3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column：    	纵向从上往下排列（纵向）。</a:t>
            </a:r>
            <a:endParaRPr lang="en-US" altLang="zh-CN" sz="16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3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  </a:t>
            </a:r>
            <a:r>
              <a:rPr lang="en-US" altLang="zh-CN" sz="1600" dirty="0" err="1" smtClean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column-reverse</a:t>
            </a:r>
            <a:r>
              <a:rPr lang="en-US" altLang="zh-CN" sz="1600" dirty="0" err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：对齐方式与column相反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		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（倒序排列）</a:t>
            </a:r>
            <a:endParaRPr sz="16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7" name="图片 6" descr="小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155" y="4034155"/>
            <a:ext cx="1877695" cy="29438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095" y="3252470"/>
            <a:ext cx="7581265" cy="193357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1651635" y="378460"/>
            <a:ext cx="8229600" cy="748665"/>
          </a:xfrm>
          <a:solidFill>
            <a:srgbClr val="00B0F0"/>
          </a:solidFill>
        </p:spPr>
        <p:txBody>
          <a:bodyPr vert="horz" anchor="ctr">
            <a:normAutofit/>
          </a:bodyPr>
          <a:lstStyle/>
          <a:p>
            <a:pPr algn="ctr"/>
            <a:r>
              <a:rPr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弹性盒模型</a:t>
            </a:r>
            <a:endParaRPr sz="2800" b="1" kern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1330960" y="1282700"/>
            <a:ext cx="9653905" cy="4189095"/>
          </a:xfrm>
        </p:spPr>
        <p:txBody>
          <a:bodyPr vert="horz">
            <a:normAutofit/>
          </a:bodyPr>
          <a:lstStyle/>
          <a:p>
            <a:pPr lvl="1" indent="-342900" algn="l" defTabSz="914400">
              <a:buClr>
                <a:srgbClr val="F50A64"/>
              </a:buClr>
            </a:pPr>
            <a:endParaRPr lang="zh-CN" altLang="en-US" sz="16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3" indent="-342900" algn="l" defTabSz="914400">
              <a:buClr>
                <a:srgbClr val="F50A64"/>
              </a:buClr>
            </a:pPr>
            <a:r>
              <a:rPr lang="zh-CN" altLang="en-US"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flex-wrap：nowrap | wrap | wrap-reverse</a:t>
            </a:r>
          </a:p>
          <a:p>
            <a:pPr marL="0" lvl="3" indent="-342900" algn="l" defTabSz="914400">
              <a:buClr>
                <a:srgbClr val="F50A64"/>
              </a:buClr>
            </a:pPr>
            <a:r>
              <a:rPr lang="en-US" altLang="zh-CN" sz="16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lang="zh-CN" sz="16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控制</a:t>
            </a:r>
            <a:r>
              <a:rPr sz="16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flex容器是单行或者多行，同时横轴的方向决定了新行堆叠的方向</a:t>
            </a:r>
          </a:p>
          <a:p>
            <a:pPr marL="0" lvl="3" indent="-342900" algn="l" defTabSz="914400">
              <a:buClr>
                <a:srgbClr val="F50A64"/>
              </a:buClr>
            </a:pPr>
            <a:r>
              <a:rPr lang="en-US" sz="16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lang="en-US" sz="14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nowrap</a:t>
            </a:r>
            <a:r>
              <a:rPr lang="zh-CN" altLang="en-US" sz="14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（默认）</a:t>
            </a:r>
            <a:r>
              <a:rPr lang="en-US" sz="14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	flex容器为单行</a:t>
            </a:r>
            <a:r>
              <a:rPr lang="zh-CN" altLang="en-US" sz="14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，不换行</a:t>
            </a:r>
            <a:r>
              <a:rPr lang="en-US" sz="14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	</a:t>
            </a:r>
          </a:p>
          <a:p>
            <a:pPr marL="0" lvl="3" indent="-342900" algn="l" defTabSz="914400">
              <a:buClr>
                <a:srgbClr val="F50A64"/>
              </a:buClr>
            </a:pPr>
            <a:r>
              <a:rPr lang="en-US" sz="14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wrap：		flex容器为多行。</a:t>
            </a:r>
            <a:r>
              <a:rPr lang="zh-CN" altLang="en-US" sz="14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超出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换行</a:t>
            </a:r>
            <a:endParaRPr lang="en-US" sz="14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4" indent="-342900" algn="l" defTabSz="914400">
              <a:buClr>
                <a:srgbClr val="F50A64"/>
              </a:buClr>
            </a:pPr>
            <a:r>
              <a:rPr lang="en-US" sz="14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	wrap-reverse：反转 wrap 排列。</a:t>
            </a:r>
          </a:p>
          <a:p>
            <a:pPr marL="457200" lvl="4" indent="-342900" algn="l" defTabSz="914400">
              <a:buClr>
                <a:srgbClr val="F50A64"/>
              </a:buClr>
            </a:pPr>
            <a:r>
              <a:rPr lang="en-US" sz="14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（1）nowrap（默认）：不换行。</a:t>
            </a:r>
          </a:p>
          <a:p>
            <a:pPr marL="0" lvl="1" indent="-342900" algn="l" defTabSz="914400">
              <a:buClr>
                <a:srgbClr val="F50A64"/>
              </a:buClr>
            </a:pPr>
            <a:endParaRPr lang="en-US" sz="1400" b="1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buClr>
                <a:srgbClr val="F50A64"/>
              </a:buClr>
            </a:pPr>
            <a:endParaRPr lang="en-US" sz="1400" b="1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buClr>
                <a:srgbClr val="F50A64"/>
              </a:buClr>
            </a:pPr>
            <a:endParaRPr lang="en-US" sz="1400" b="1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buClr>
                <a:srgbClr val="F50A64"/>
              </a:buClr>
            </a:pPr>
            <a:endParaRPr lang="en-US" sz="1400" b="1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buClr>
                <a:srgbClr val="F50A64"/>
              </a:buClr>
            </a:pPr>
            <a:endParaRPr lang="en-US" sz="1400" b="1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buClr>
                <a:srgbClr val="F50A64"/>
              </a:buClr>
            </a:pPr>
            <a:endParaRPr lang="en-US" sz="1400" b="1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buClr>
                <a:srgbClr val="F50A64"/>
              </a:buClr>
            </a:pPr>
            <a:endParaRPr lang="en-US" sz="1400" b="1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buClr>
                <a:srgbClr val="F50A64"/>
              </a:buClr>
            </a:pPr>
            <a:endParaRPr lang="en-US" altLang="zh-CN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7" name="图片 6" descr="小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770" y="6092190"/>
            <a:ext cx="1877695" cy="29438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580" y="3529330"/>
            <a:ext cx="6666865" cy="1381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1268730" y="220980"/>
            <a:ext cx="9653905" cy="4189095"/>
          </a:xfrm>
        </p:spPr>
        <p:txBody>
          <a:bodyPr vert="horz">
            <a:normAutofit/>
          </a:bodyPr>
          <a:lstStyle/>
          <a:p>
            <a:pPr lvl="1" indent="-342900" algn="l" defTabSz="914400">
              <a:buClr>
                <a:srgbClr val="F50A64"/>
              </a:buClr>
            </a:pPr>
            <a:endParaRPr lang="en-US" sz="14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4" indent="-342900" algn="l" defTabSz="914400">
              <a:buClr>
                <a:srgbClr val="F50A64"/>
              </a:buClr>
            </a:pPr>
            <a:r>
              <a:rPr lang="en-US" sz="14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（2）wrap：换行，第一行在上方。</a:t>
            </a:r>
          </a:p>
          <a:p>
            <a:pPr marL="0" lvl="1" indent="-342900" algn="l" defTabSz="914400">
              <a:buClr>
                <a:srgbClr val="F50A64"/>
              </a:buClr>
            </a:pPr>
            <a:endParaRPr lang="en-US" sz="1400" b="1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buClr>
                <a:srgbClr val="F50A64"/>
              </a:buClr>
            </a:pPr>
            <a:endParaRPr lang="en-US" sz="1400" b="1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buClr>
                <a:srgbClr val="F50A64"/>
              </a:buClr>
            </a:pPr>
            <a:endParaRPr lang="en-US" sz="1400" b="1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buClr>
                <a:srgbClr val="F50A64"/>
              </a:buClr>
            </a:pPr>
            <a:endParaRPr lang="en-US" sz="1400" b="1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buClr>
                <a:srgbClr val="F50A64"/>
              </a:buClr>
            </a:pPr>
            <a:endParaRPr lang="en-US" sz="1400" b="1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buClr>
                <a:srgbClr val="F50A64"/>
              </a:buClr>
            </a:pPr>
            <a:endParaRPr lang="en-US" sz="1400" b="1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buClr>
                <a:srgbClr val="F50A64"/>
              </a:buClr>
            </a:pPr>
            <a:endParaRPr lang="en-US" sz="1400" b="1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buClr>
                <a:srgbClr val="F50A64"/>
              </a:buClr>
            </a:pPr>
            <a:r>
              <a:rPr lang="en-US" altLang="zh-CN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（3）wrap-reverse：换行，第一行在下方。</a:t>
            </a:r>
          </a:p>
        </p:txBody>
      </p:sp>
      <p:pic>
        <p:nvPicPr>
          <p:cNvPr id="7" name="图片 6" descr="小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770" y="6092190"/>
            <a:ext cx="1877695" cy="29438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695" y="2823210"/>
            <a:ext cx="6666865" cy="1685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b="49454"/>
          <a:stretch>
            <a:fillRect/>
          </a:stretch>
        </p:blipFill>
        <p:spPr>
          <a:xfrm>
            <a:off x="1704975" y="1616710"/>
            <a:ext cx="6666865" cy="8521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t="49454"/>
          <a:stretch>
            <a:fillRect/>
          </a:stretch>
        </p:blipFill>
        <p:spPr>
          <a:xfrm>
            <a:off x="1704975" y="841375"/>
            <a:ext cx="6666865" cy="85217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1651635" y="378460"/>
            <a:ext cx="8229600" cy="748665"/>
          </a:xfrm>
          <a:solidFill>
            <a:srgbClr val="00B0F0"/>
          </a:solidFill>
        </p:spPr>
        <p:txBody>
          <a:bodyPr vert="horz" anchor="ctr">
            <a:normAutofit/>
          </a:bodyPr>
          <a:lstStyle/>
          <a:p>
            <a:pPr algn="ctr"/>
            <a:r>
              <a:rPr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弹性盒模型</a:t>
            </a:r>
            <a:endParaRPr sz="2800" b="1" kern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1330960" y="1282700"/>
            <a:ext cx="9653905" cy="2080895"/>
          </a:xfrm>
        </p:spPr>
        <p:txBody>
          <a:bodyPr vert="horz">
            <a:normAutofit/>
          </a:bodyPr>
          <a:lstStyle/>
          <a:p>
            <a:pPr lvl="1" indent="-342900" algn="l" defTabSz="914400">
              <a:buClr>
                <a:srgbClr val="F50A64"/>
              </a:buClr>
            </a:pPr>
            <a:endParaRPr lang="en-US" sz="1400" b="1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-342900" algn="l" defTabSz="914400">
              <a:buClr>
                <a:srgbClr val="F50A64"/>
              </a:buClr>
            </a:pPr>
            <a:r>
              <a:rPr lang="zh-CN" sz="14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flex-flow：属性是flex-direction属性和flex-wrap属性的简写形式，默认值为（row nowrap）</a:t>
            </a:r>
          </a:p>
          <a:p>
            <a:pPr marL="0" lvl="1" indent="-342900" algn="l" defTabSz="914400">
              <a:buClr>
                <a:srgbClr val="F50A64"/>
              </a:buClr>
            </a:pPr>
            <a:endParaRPr lang="en-US" altLang="zh-CN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7" name="图片 6" descr="小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155" y="4034155"/>
            <a:ext cx="1877695" cy="294386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1651635" y="378460"/>
            <a:ext cx="8229600" cy="748665"/>
          </a:xfrm>
          <a:solidFill>
            <a:srgbClr val="00B0F0"/>
          </a:solidFill>
        </p:spPr>
        <p:txBody>
          <a:bodyPr vert="horz" anchor="ctr">
            <a:normAutofit/>
          </a:bodyPr>
          <a:lstStyle/>
          <a:p>
            <a:pPr algn="ctr"/>
            <a:r>
              <a:rPr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弹性盒模型</a:t>
            </a:r>
            <a:endParaRPr sz="2800" b="1" kern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1330960" y="1282700"/>
            <a:ext cx="9653905" cy="4189095"/>
          </a:xfrm>
        </p:spPr>
        <p:txBody>
          <a:bodyPr vert="horz">
            <a:normAutofit/>
          </a:bodyPr>
          <a:lstStyle/>
          <a:p>
            <a:pPr lvl="1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lang="zh-CN" altLang="en-US"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justify-content</a:t>
            </a:r>
            <a:r>
              <a:rPr lang="en-US" altLang="zh-CN" sz="16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sz="16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定义了项目在</a:t>
            </a:r>
            <a:r>
              <a:rPr sz="1600" kern="12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主轴</a:t>
            </a:r>
            <a:r>
              <a:rPr sz="16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上的对齐方式</a:t>
            </a:r>
            <a:endParaRPr lang="en-US" sz="14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3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lang="en-US" sz="14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justify-content: flex-start | flex-end | center | space-between | space-around;</a:t>
            </a:r>
            <a:endParaRPr lang="en-US" sz="14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1371600" lvl="6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flex-start（默认值）：	左对齐</a:t>
            </a:r>
            <a:endParaRPr lang="en-US" sz="14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1371600" lvl="6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flex-end：		右对齐</a:t>
            </a:r>
            <a:endParaRPr lang="en-US" sz="14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1371600" lvl="6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center： 			居中</a:t>
            </a:r>
            <a:endParaRPr lang="en-US" sz="14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1371600" lvl="6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space-between：		两端对齐，项目之间的间隔都相等。</a:t>
            </a:r>
            <a:endParaRPr lang="en-US" sz="14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1371600" lvl="6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space-around：		每个项目两侧的间隔相等。所以，项目之间的间隔比项目与边框的间隔大一倍。</a:t>
            </a:r>
            <a:endParaRPr lang="en-US" sz="14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3" indent="-342900" algn="l" defTabSz="914400">
              <a:buClr>
                <a:srgbClr val="F50A64"/>
              </a:buClr>
            </a:pPr>
            <a:endParaRPr lang="en-US" sz="14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7" name="图片 6" descr="小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155" y="4034155"/>
            <a:ext cx="1877695" cy="294386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1330960" y="1282700"/>
            <a:ext cx="9653905" cy="4189095"/>
          </a:xfrm>
        </p:spPr>
        <p:txBody>
          <a:bodyPr vert="horz">
            <a:normAutofit/>
          </a:bodyPr>
          <a:lstStyle/>
          <a:p>
            <a:pPr lvl="1" indent="-342900" algn="l" defTabSz="914400">
              <a:buClr>
                <a:srgbClr val="F50A64"/>
              </a:buClr>
            </a:pPr>
            <a:endParaRPr lang="zh-CN" altLang="en-US" sz="16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3" indent="-342900" algn="l" defTabSz="914400">
              <a:buClr>
                <a:srgbClr val="F50A64"/>
              </a:buClr>
            </a:pPr>
            <a:endParaRPr sz="16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3" indent="-342900" algn="l" defTabSz="914400">
              <a:buClr>
                <a:srgbClr val="F50A64"/>
              </a:buClr>
            </a:pPr>
            <a:r>
              <a:rPr lang="en-US" sz="14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</a:p>
        </p:txBody>
      </p:sp>
      <p:pic>
        <p:nvPicPr>
          <p:cNvPr id="7" name="图片 6" descr="小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155" y="4034155"/>
            <a:ext cx="1877695" cy="29438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0" y="654685"/>
            <a:ext cx="3909060" cy="468249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1651635" y="378460"/>
            <a:ext cx="8229600" cy="748665"/>
          </a:xfrm>
          <a:solidFill>
            <a:srgbClr val="00B0F0"/>
          </a:solidFill>
        </p:spPr>
        <p:txBody>
          <a:bodyPr vert="horz" anchor="ctr">
            <a:normAutofit/>
          </a:bodyPr>
          <a:lstStyle/>
          <a:p>
            <a:pPr algn="ctr"/>
            <a:r>
              <a:rPr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弹性盒模型</a:t>
            </a:r>
            <a:endParaRPr sz="2800" b="1" kern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1330960" y="1282700"/>
            <a:ext cx="9653905" cy="4189095"/>
          </a:xfrm>
        </p:spPr>
        <p:txBody>
          <a:bodyPr vert="horz">
            <a:normAutofit/>
          </a:bodyPr>
          <a:lstStyle/>
          <a:p>
            <a:pPr lvl="1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lang="zh-CN" altLang="en-US"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align-items 属性定义项目在</a:t>
            </a:r>
            <a:r>
              <a:rPr lang="zh-CN" altLang="en-US" sz="16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交叉</a:t>
            </a:r>
            <a:r>
              <a:rPr lang="zh-CN" altLang="en-US"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轴上如何对齐 </a:t>
            </a:r>
          </a:p>
          <a:p>
            <a:pPr marL="0" lvl="3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lang="en-US" altLang="zh-CN" sz="14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sz="14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align-items: flex-start | flex-end | center | baseline | stretch;</a:t>
            </a:r>
          </a:p>
          <a:p>
            <a:pPr marL="0" lvl="3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lang="en-US" sz="14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sz="14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具体的对齐方式与交叉轴的方向有关，下面假设交叉轴从上到下</a:t>
            </a:r>
          </a:p>
          <a:p>
            <a:pPr marL="1371600" lvl="6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sz="14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flex-start：</a:t>
            </a:r>
            <a:r>
              <a:rPr lang="en-US" sz="14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sz="14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交叉轴的起点对齐。</a:t>
            </a:r>
          </a:p>
          <a:p>
            <a:pPr marL="1371600" lvl="6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sz="14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flex-end：</a:t>
            </a:r>
            <a:r>
              <a:rPr lang="en-US" sz="14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sz="14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交叉轴的终点对齐。</a:t>
            </a:r>
          </a:p>
          <a:p>
            <a:pPr marL="1371600" lvl="6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sz="14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center：</a:t>
            </a:r>
            <a:r>
              <a:rPr lang="en-US" sz="14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sz="14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交叉轴的中点对齐。</a:t>
            </a:r>
          </a:p>
          <a:p>
            <a:pPr marL="1371600" lvl="6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sz="14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base</a:t>
            </a:r>
            <a:r>
              <a:rPr sz="14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l</a:t>
            </a:r>
            <a:r>
              <a:rPr sz="14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ine: </a:t>
            </a:r>
            <a:r>
              <a:rPr lang="en-US" sz="14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sz="14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项目的第一行文字的基线对齐。</a:t>
            </a:r>
          </a:p>
          <a:p>
            <a:pPr marL="1371600" lvl="6" indent="-342900" algn="l" defTabSz="914400">
              <a:lnSpc>
                <a:spcPct val="150000"/>
              </a:lnSpc>
              <a:buClr>
                <a:srgbClr val="F50A64"/>
              </a:buClr>
            </a:pPr>
            <a:r>
              <a:rPr sz="14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stretch（默认值）：如果项目未设置</a:t>
            </a:r>
            <a:r>
              <a:rPr lang="zh-CN" sz="14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宽</a:t>
            </a:r>
            <a:r>
              <a:rPr sz="14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高或设为auto，将</a:t>
            </a:r>
            <a:r>
              <a:rPr lang="zh-CN" sz="1400" kern="12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沿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交叉轴</a:t>
            </a:r>
            <a:r>
              <a:rPr sz="14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占满整个容器的高度</a:t>
            </a:r>
            <a:r>
              <a:rPr lang="zh-CN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或宽度</a:t>
            </a:r>
            <a:r>
              <a:rPr sz="1400" kern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</a:t>
            </a:r>
          </a:p>
          <a:p>
            <a:pPr marL="0" lvl="3" indent="-342900" algn="l" defTabSz="914400">
              <a:buClr>
                <a:srgbClr val="F50A64"/>
              </a:buClr>
            </a:pPr>
            <a:endParaRPr sz="14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3" indent="-342900" algn="l" defTabSz="914400">
              <a:buClr>
                <a:srgbClr val="F50A64"/>
              </a:buClr>
            </a:pPr>
            <a:endParaRPr sz="1600" kern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7" name="图片 6" descr="小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155" y="4034155"/>
            <a:ext cx="1877695" cy="294386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367</Words>
  <Application>Microsoft Office PowerPoint</Application>
  <PresentationFormat>宽屏</PresentationFormat>
  <Paragraphs>165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Calibri Light</vt:lpstr>
      <vt:lpstr>Office 主题</vt:lpstr>
      <vt:lpstr>弹性盒模型</vt:lpstr>
      <vt:lpstr>PowerPoint 演示文稿</vt:lpstr>
      <vt:lpstr>弹性盒模型</vt:lpstr>
      <vt:lpstr>弹性盒模型</vt:lpstr>
      <vt:lpstr>PowerPoint 演示文稿</vt:lpstr>
      <vt:lpstr>弹性盒模型</vt:lpstr>
      <vt:lpstr>弹性盒模型</vt:lpstr>
      <vt:lpstr>PowerPoint 演示文稿</vt:lpstr>
      <vt:lpstr>弹性盒模型</vt:lpstr>
      <vt:lpstr>PowerPoint 演示文稿</vt:lpstr>
      <vt:lpstr>弹性盒模型</vt:lpstr>
      <vt:lpstr>PowerPoint 演示文稿</vt:lpstr>
      <vt:lpstr>弹性盒子-项目属性</vt:lpstr>
      <vt:lpstr>弹性盒子-项目属性</vt:lpstr>
      <vt:lpstr>弹性盒子-项目属性</vt:lpstr>
      <vt:lpstr>弹性盒子-项目属性</vt:lpstr>
      <vt:lpstr>弹性盒子-项目属性</vt:lpstr>
      <vt:lpstr>弹性盒子-项目属性</vt:lpstr>
      <vt:lpstr>弹性盒子-项目属性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弹性盒模型</dc:title>
  <dc:creator/>
  <cp:lastModifiedBy>Microsoft</cp:lastModifiedBy>
  <cp:revision>1228</cp:revision>
  <dcterms:created xsi:type="dcterms:W3CDTF">2015-05-05T08:02:00Z</dcterms:created>
  <dcterms:modified xsi:type="dcterms:W3CDTF">2017-12-19T14:39:27Z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