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70" r:id="rId3"/>
    <p:sldId id="257" r:id="rId4"/>
    <p:sldId id="258" r:id="rId5"/>
    <p:sldId id="274" r:id="rId6"/>
    <p:sldId id="259" r:id="rId7"/>
    <p:sldId id="264" r:id="rId8"/>
    <p:sldId id="267" r:id="rId9"/>
    <p:sldId id="271" r:id="rId10"/>
    <p:sldId id="265" r:id="rId11"/>
    <p:sldId id="272" r:id="rId12"/>
    <p:sldId id="260" r:id="rId13"/>
    <p:sldId id="268" r:id="rId14"/>
    <p:sldId id="269" r:id="rId15"/>
    <p:sldId id="273" r:id="rId16"/>
    <p:sldId id="262"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045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0565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5150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5882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2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4864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1009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8328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973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9405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11/29/2023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5630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11/29/2023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63902682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50707-09DF-BFF9-46F8-9E91C07D2B71}"/>
              </a:ext>
            </a:extLst>
          </p:cNvPr>
          <p:cNvSpPr>
            <a:spLocks noGrp="1"/>
          </p:cNvSpPr>
          <p:nvPr>
            <p:ph type="ctrTitle"/>
          </p:nvPr>
        </p:nvSpPr>
        <p:spPr>
          <a:xfrm>
            <a:off x="1079510" y="4602162"/>
            <a:ext cx="4457690" cy="1720850"/>
          </a:xfrm>
        </p:spPr>
        <p:txBody>
          <a:bodyPr anchor="ctr">
            <a:normAutofit/>
          </a:bodyPr>
          <a:lstStyle/>
          <a:p>
            <a:r>
              <a:rPr lang="en-US" dirty="0"/>
              <a:t>Kruskal </a:t>
            </a:r>
            <a:r>
              <a:rPr lang="en-US" dirty="0" err="1"/>
              <a:t>AlGORITHM</a:t>
            </a:r>
            <a:endParaRPr lang="en-PK" dirty="0"/>
          </a:p>
        </p:txBody>
      </p:sp>
      <p:sp>
        <p:nvSpPr>
          <p:cNvPr id="3" name="Subtitle 2">
            <a:extLst>
              <a:ext uri="{FF2B5EF4-FFF2-40B4-BE49-F238E27FC236}">
                <a16:creationId xmlns:a16="http://schemas.microsoft.com/office/drawing/2014/main" id="{8BE74832-A3BA-A91F-3E87-2944770C21A6}"/>
              </a:ext>
            </a:extLst>
          </p:cNvPr>
          <p:cNvSpPr>
            <a:spLocks noGrp="1"/>
          </p:cNvSpPr>
          <p:nvPr>
            <p:ph type="subTitle" idx="1"/>
          </p:nvPr>
        </p:nvSpPr>
        <p:spPr>
          <a:xfrm>
            <a:off x="6654801" y="4602163"/>
            <a:ext cx="4451347" cy="1720850"/>
          </a:xfrm>
        </p:spPr>
        <p:txBody>
          <a:bodyPr anchor="ctr">
            <a:normAutofit/>
          </a:bodyPr>
          <a:lstStyle/>
          <a:p>
            <a:r>
              <a:rPr lang="en-US" sz="1800" dirty="0"/>
              <a:t>K21-4596 Khubaib Lodhi (Leader)</a:t>
            </a:r>
          </a:p>
          <a:p>
            <a:r>
              <a:rPr lang="en-US" sz="1800" dirty="0"/>
              <a:t>K21-4549 Aahil Ashiq Ali</a:t>
            </a:r>
          </a:p>
          <a:p>
            <a:r>
              <a:rPr lang="en-US" sz="1800" dirty="0"/>
              <a:t>K21-3328 Khuzaima Ahsan</a:t>
            </a:r>
            <a:endParaRPr lang="en-PK" sz="1800" dirty="0"/>
          </a:p>
        </p:txBody>
      </p:sp>
      <p:pic>
        <p:nvPicPr>
          <p:cNvPr id="16" name="Picture 15" descr="Network connection abstract against a white background">
            <a:extLst>
              <a:ext uri="{FF2B5EF4-FFF2-40B4-BE49-F238E27FC236}">
                <a16:creationId xmlns:a16="http://schemas.microsoft.com/office/drawing/2014/main" id="{22C41187-1508-D675-89AE-248E3E9C7B34}"/>
              </a:ext>
            </a:extLst>
          </p:cNvPr>
          <p:cNvPicPr>
            <a:picLocks noChangeAspect="1"/>
          </p:cNvPicPr>
          <p:nvPr/>
        </p:nvPicPr>
        <p:blipFill rotWithShape="1">
          <a:blip r:embed="rId2"/>
          <a:srcRect t="50667"/>
          <a:stretch/>
        </p:blipFill>
        <p:spPr>
          <a:xfrm>
            <a:off x="20" y="10"/>
            <a:ext cx="12191977" cy="4014777"/>
          </a:xfrm>
          <a:prstGeom prst="rect">
            <a:avLst/>
          </a:prstGeom>
        </p:spPr>
      </p:pic>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56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8" name="Freeform: Shape 1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0" name="Freeform: Shape 1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Connector 2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349CC3E-D67C-AFC5-0468-C0874185F83F}"/>
              </a:ext>
            </a:extLst>
          </p:cNvPr>
          <p:cNvSpPr txBox="1">
            <a:spLocks/>
          </p:cNvSpPr>
          <p:nvPr/>
        </p:nvSpPr>
        <p:spPr>
          <a:xfrm>
            <a:off x="1800411" y="522113"/>
            <a:ext cx="8051178" cy="1740251"/>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Minimum Spanning Tree disconnected graph</a:t>
            </a:r>
          </a:p>
        </p:txBody>
      </p:sp>
      <p:sp>
        <p:nvSpPr>
          <p:cNvPr id="4" name="Content Placeholder 3">
            <a:extLst>
              <a:ext uri="{FF2B5EF4-FFF2-40B4-BE49-F238E27FC236}">
                <a16:creationId xmlns:a16="http://schemas.microsoft.com/office/drawing/2014/main" id="{DC3DF28D-657B-4EBE-F85B-5F0914138607}"/>
              </a:ext>
            </a:extLst>
          </p:cNvPr>
          <p:cNvSpPr>
            <a:spLocks noGrp="1"/>
          </p:cNvSpPr>
          <p:nvPr>
            <p:ph idx="1"/>
          </p:nvPr>
        </p:nvSpPr>
        <p:spPr/>
        <p:txBody>
          <a:bodyPr/>
          <a:lstStyle/>
          <a:p>
            <a:endParaRPr lang="en-PK" dirty="0"/>
          </a:p>
        </p:txBody>
      </p:sp>
      <p:pic>
        <p:nvPicPr>
          <p:cNvPr id="7" name="Picture 6">
            <a:extLst>
              <a:ext uri="{FF2B5EF4-FFF2-40B4-BE49-F238E27FC236}">
                <a16:creationId xmlns:a16="http://schemas.microsoft.com/office/drawing/2014/main" id="{1623B77E-DF35-AA66-04B3-95CC15BD5971}"/>
              </a:ext>
            </a:extLst>
          </p:cNvPr>
          <p:cNvPicPr>
            <a:picLocks noChangeAspect="1"/>
          </p:cNvPicPr>
          <p:nvPr/>
        </p:nvPicPr>
        <p:blipFill rotWithShape="1">
          <a:blip r:embed="rId2"/>
          <a:srcRect r="40000"/>
          <a:stretch/>
        </p:blipFill>
        <p:spPr>
          <a:xfrm>
            <a:off x="161155" y="3165893"/>
            <a:ext cx="7811269" cy="1774341"/>
          </a:xfrm>
          <a:prstGeom prst="rect">
            <a:avLst/>
          </a:prstGeom>
        </p:spPr>
      </p:pic>
      <p:pic>
        <p:nvPicPr>
          <p:cNvPr id="5" name="Picture 4">
            <a:extLst>
              <a:ext uri="{FF2B5EF4-FFF2-40B4-BE49-F238E27FC236}">
                <a16:creationId xmlns:a16="http://schemas.microsoft.com/office/drawing/2014/main" id="{AD5E3B9B-E988-E552-A563-771BCA8E6E9D}"/>
              </a:ext>
            </a:extLst>
          </p:cNvPr>
          <p:cNvPicPr>
            <a:picLocks noChangeAspect="1"/>
          </p:cNvPicPr>
          <p:nvPr/>
        </p:nvPicPr>
        <p:blipFill>
          <a:blip r:embed="rId3"/>
          <a:stretch>
            <a:fillRect/>
          </a:stretch>
        </p:blipFill>
        <p:spPr>
          <a:xfrm>
            <a:off x="6092825" y="2081918"/>
            <a:ext cx="5162289" cy="4352925"/>
          </a:xfrm>
          <a:prstGeom prst="rect">
            <a:avLst/>
          </a:prstGeom>
        </p:spPr>
      </p:pic>
    </p:spTree>
    <p:extLst>
      <p:ext uri="{BB962C8B-B14F-4D97-AF65-F5344CB8AC3E}">
        <p14:creationId xmlns:p14="http://schemas.microsoft.com/office/powerpoint/2010/main" val="153002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3D93-E0B5-4595-F2C6-CFA2F4ADECD5}"/>
              </a:ext>
            </a:extLst>
          </p:cNvPr>
          <p:cNvSpPr>
            <a:spLocks noGrp="1"/>
          </p:cNvSpPr>
          <p:nvPr>
            <p:ph type="title"/>
          </p:nvPr>
        </p:nvSpPr>
        <p:spPr>
          <a:xfrm>
            <a:off x="3308350" y="1011237"/>
            <a:ext cx="5575300" cy="860400"/>
          </a:xfrm>
        </p:spPr>
        <p:txBody>
          <a:bodyPr anchor="b">
            <a:normAutofit/>
          </a:bodyPr>
          <a:lstStyle/>
          <a:p>
            <a:pPr algn="ctr"/>
            <a:r>
              <a:rPr lang="en-US" sz="2600"/>
              <a:t>Maximum Spanning Tree</a:t>
            </a:r>
            <a:br>
              <a:rPr lang="en-US" sz="2600"/>
            </a:br>
            <a:endParaRPr lang="en-PK" sz="2600"/>
          </a:p>
        </p:txBody>
      </p:sp>
      <p:cxnSp>
        <p:nvCxnSpPr>
          <p:cNvPr id="8"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F39A43-6C7F-ED0C-33DB-01145799F76B}"/>
              </a:ext>
            </a:extLst>
          </p:cNvPr>
          <p:cNvSpPr>
            <a:spLocks noGrp="1"/>
          </p:cNvSpPr>
          <p:nvPr>
            <p:ph idx="1"/>
          </p:nvPr>
        </p:nvSpPr>
        <p:spPr>
          <a:xfrm>
            <a:off x="2748757" y="2759076"/>
            <a:ext cx="6694487" cy="3009899"/>
          </a:xfrm>
        </p:spPr>
        <p:txBody>
          <a:bodyPr>
            <a:normAutofit/>
          </a:bodyPr>
          <a:lstStyle/>
          <a:p>
            <a:r>
              <a:rPr lang="en-US" dirty="0"/>
              <a:t>The Kruskal algorithm is a popular algorithm for finding a maximum spanning tree in a connected and disconnected graph. It works by sorting the edges of the graph by their weights and then adding them to the tree in non-decreasing order</a:t>
            </a:r>
            <a:endParaRPr lang="en-PK" dirty="0"/>
          </a:p>
        </p:txBody>
      </p:sp>
    </p:spTree>
    <p:extLst>
      <p:ext uri="{BB962C8B-B14F-4D97-AF65-F5344CB8AC3E}">
        <p14:creationId xmlns:p14="http://schemas.microsoft.com/office/powerpoint/2010/main" val="101677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8" name="Freeform: Shape 1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0" name="Freeform: Shape 1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Connector 2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10;&#10;Description automatically generated">
            <a:extLst>
              <a:ext uri="{FF2B5EF4-FFF2-40B4-BE49-F238E27FC236}">
                <a16:creationId xmlns:a16="http://schemas.microsoft.com/office/drawing/2014/main" id="{A945917C-E498-50B0-6F24-1EC76B9B4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536" y="2775299"/>
            <a:ext cx="5384589" cy="2869074"/>
          </a:xfrm>
        </p:spPr>
      </p:pic>
      <p:sp>
        <p:nvSpPr>
          <p:cNvPr id="3" name="Title 1">
            <a:extLst>
              <a:ext uri="{FF2B5EF4-FFF2-40B4-BE49-F238E27FC236}">
                <a16:creationId xmlns:a16="http://schemas.microsoft.com/office/drawing/2014/main" id="{0349CC3E-D67C-AFC5-0468-C0874185F83F}"/>
              </a:ext>
            </a:extLst>
          </p:cNvPr>
          <p:cNvSpPr txBox="1">
            <a:spLocks/>
          </p:cNvSpPr>
          <p:nvPr/>
        </p:nvSpPr>
        <p:spPr>
          <a:xfrm>
            <a:off x="1800411" y="522113"/>
            <a:ext cx="8051178" cy="1740251"/>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Maximum Spanning Tree</a:t>
            </a:r>
          </a:p>
        </p:txBody>
      </p:sp>
      <p:pic>
        <p:nvPicPr>
          <p:cNvPr id="5" name="Picture 4" descr="A screenshot of a computer&#10;&#10;Description automatically generated">
            <a:extLst>
              <a:ext uri="{FF2B5EF4-FFF2-40B4-BE49-F238E27FC236}">
                <a16:creationId xmlns:a16="http://schemas.microsoft.com/office/drawing/2014/main" id="{78315C38-A6D0-FE54-1FCD-B747CA9DD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36" y="2783559"/>
            <a:ext cx="5421600" cy="2869074"/>
          </a:xfrm>
          <a:prstGeom prst="rect">
            <a:avLst/>
          </a:prstGeom>
        </p:spPr>
      </p:pic>
      <p:pic>
        <p:nvPicPr>
          <p:cNvPr id="7" name="Picture 6">
            <a:extLst>
              <a:ext uri="{FF2B5EF4-FFF2-40B4-BE49-F238E27FC236}">
                <a16:creationId xmlns:a16="http://schemas.microsoft.com/office/drawing/2014/main" id="{C152337F-283B-E9BD-AC0B-446485D3C984}"/>
              </a:ext>
            </a:extLst>
          </p:cNvPr>
          <p:cNvPicPr>
            <a:picLocks noChangeAspect="1"/>
          </p:cNvPicPr>
          <p:nvPr/>
        </p:nvPicPr>
        <p:blipFill>
          <a:blip r:embed="rId4"/>
          <a:stretch>
            <a:fillRect/>
          </a:stretch>
        </p:blipFill>
        <p:spPr>
          <a:xfrm>
            <a:off x="6265866" y="2775299"/>
            <a:ext cx="5415825" cy="2869074"/>
          </a:xfrm>
          <a:prstGeom prst="rect">
            <a:avLst/>
          </a:prstGeom>
        </p:spPr>
      </p:pic>
    </p:spTree>
    <p:extLst>
      <p:ext uri="{BB962C8B-B14F-4D97-AF65-F5344CB8AC3E}">
        <p14:creationId xmlns:p14="http://schemas.microsoft.com/office/powerpoint/2010/main" val="361400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49CC3E-D67C-AFC5-0468-C0874185F83F}"/>
              </a:ext>
            </a:extLst>
          </p:cNvPr>
          <p:cNvSpPr txBox="1">
            <a:spLocks/>
          </p:cNvSpPr>
          <p:nvPr/>
        </p:nvSpPr>
        <p:spPr>
          <a:xfrm>
            <a:off x="1080000" y="540000"/>
            <a:ext cx="3345950" cy="2303213"/>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spcAft>
                <a:spcPts val="600"/>
              </a:spcAft>
            </a:pPr>
            <a:r>
              <a:rPr lang="en-US" dirty="0"/>
              <a:t>Maximum Spanning Tree standard graph</a:t>
            </a:r>
          </a:p>
        </p:txBody>
      </p:sp>
      <p:sp>
        <p:nvSpPr>
          <p:cNvPr id="29" name="Content Placeholder 28">
            <a:extLst>
              <a:ext uri="{FF2B5EF4-FFF2-40B4-BE49-F238E27FC236}">
                <a16:creationId xmlns:a16="http://schemas.microsoft.com/office/drawing/2014/main" id="{277FF046-8093-9E90-96F7-094B89771130}"/>
              </a:ext>
            </a:extLst>
          </p:cNvPr>
          <p:cNvSpPr>
            <a:spLocks noGrp="1"/>
          </p:cNvSpPr>
          <p:nvPr>
            <p:ph idx="1"/>
          </p:nvPr>
        </p:nvSpPr>
        <p:spPr>
          <a:xfrm>
            <a:off x="5543552" y="540000"/>
            <a:ext cx="6107460" cy="2303213"/>
          </a:xfrm>
        </p:spPr>
        <p:txBody>
          <a:bodyPr vert="horz" lIns="0" tIns="0" rIns="0" bIns="0" rtlCol="0" anchor="ctr" anchorCtr="0">
            <a:normAutofit/>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4390262C-2CFA-4809-99AC-D38CC7EB6253}"/>
              </a:ext>
            </a:extLst>
          </p:cNvPr>
          <p:cNvPicPr>
            <a:picLocks noChangeAspect="1"/>
          </p:cNvPicPr>
          <p:nvPr/>
        </p:nvPicPr>
        <p:blipFill>
          <a:blip r:embed="rId2"/>
          <a:stretch>
            <a:fillRect/>
          </a:stretch>
        </p:blipFill>
        <p:spPr>
          <a:xfrm>
            <a:off x="541339" y="3849671"/>
            <a:ext cx="4678729" cy="204498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9674943-D736-95E0-3908-95F8B338640C}"/>
              </a:ext>
            </a:extLst>
          </p:cNvPr>
          <p:cNvPicPr>
            <a:picLocks noChangeAspect="1"/>
          </p:cNvPicPr>
          <p:nvPr/>
        </p:nvPicPr>
        <p:blipFill>
          <a:blip r:embed="rId3"/>
          <a:stretch>
            <a:fillRect/>
          </a:stretch>
        </p:blipFill>
        <p:spPr>
          <a:xfrm>
            <a:off x="5543552" y="2481024"/>
            <a:ext cx="6107460" cy="3413636"/>
          </a:xfrm>
          <a:prstGeom prst="rect">
            <a:avLst/>
          </a:prstGeom>
        </p:spPr>
      </p:pic>
      <p:pic>
        <p:nvPicPr>
          <p:cNvPr id="4" name="Picture 3">
            <a:extLst>
              <a:ext uri="{FF2B5EF4-FFF2-40B4-BE49-F238E27FC236}">
                <a16:creationId xmlns:a16="http://schemas.microsoft.com/office/drawing/2014/main" id="{6E914CFF-B495-0086-AF4D-27BFF129CBC3}"/>
              </a:ext>
            </a:extLst>
          </p:cNvPr>
          <p:cNvPicPr>
            <a:picLocks noChangeAspect="1"/>
          </p:cNvPicPr>
          <p:nvPr/>
        </p:nvPicPr>
        <p:blipFill>
          <a:blip r:embed="rId4"/>
          <a:stretch>
            <a:fillRect/>
          </a:stretch>
        </p:blipFill>
        <p:spPr>
          <a:xfrm>
            <a:off x="5543202" y="4943475"/>
            <a:ext cx="6107459" cy="932135"/>
          </a:xfrm>
          <a:prstGeom prst="rect">
            <a:avLst/>
          </a:prstGeom>
        </p:spPr>
      </p:pic>
    </p:spTree>
    <p:extLst>
      <p:ext uri="{BB962C8B-B14F-4D97-AF65-F5344CB8AC3E}">
        <p14:creationId xmlns:p14="http://schemas.microsoft.com/office/powerpoint/2010/main" val="65716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BA30-557D-7232-3188-9CCFD94DA506}"/>
              </a:ext>
            </a:extLst>
          </p:cNvPr>
          <p:cNvSpPr>
            <a:spLocks noGrp="1"/>
          </p:cNvSpPr>
          <p:nvPr>
            <p:ph type="title"/>
          </p:nvPr>
        </p:nvSpPr>
        <p:spPr>
          <a:xfrm>
            <a:off x="1476545" y="148443"/>
            <a:ext cx="8899183" cy="1720850"/>
          </a:xfrm>
        </p:spPr>
        <p:txBody>
          <a:bodyPr vert="horz" lIns="0" tIns="0" rIns="0" bIns="0" rtlCol="0" anchor="ctr" anchorCtr="0">
            <a:normAutofit/>
          </a:bodyPr>
          <a:lstStyle/>
          <a:p>
            <a:pPr algn="ctr"/>
            <a:r>
              <a:rPr lang="en-US" dirty="0" err="1"/>
              <a:t>MAXimum</a:t>
            </a:r>
            <a:r>
              <a:rPr lang="en-US" dirty="0"/>
              <a:t> Spanning Tree standard graph</a:t>
            </a:r>
          </a:p>
        </p:txBody>
      </p:sp>
      <p:sp>
        <p:nvSpPr>
          <p:cNvPr id="12" name="Title 1">
            <a:extLst>
              <a:ext uri="{FF2B5EF4-FFF2-40B4-BE49-F238E27FC236}">
                <a16:creationId xmlns:a16="http://schemas.microsoft.com/office/drawing/2014/main" id="{006AC87A-C96C-75D2-F5CA-EC346D2B8CB2}"/>
              </a:ext>
            </a:extLst>
          </p:cNvPr>
          <p:cNvSpPr txBox="1">
            <a:spLocks/>
          </p:cNvSpPr>
          <p:nvPr/>
        </p:nvSpPr>
        <p:spPr>
          <a:xfrm>
            <a:off x="504536" y="1737371"/>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endParaRPr lang="en-US" dirty="0"/>
          </a:p>
        </p:txBody>
      </p:sp>
      <p:sp>
        <p:nvSpPr>
          <p:cNvPr id="13" name="Title 1">
            <a:extLst>
              <a:ext uri="{FF2B5EF4-FFF2-40B4-BE49-F238E27FC236}">
                <a16:creationId xmlns:a16="http://schemas.microsoft.com/office/drawing/2014/main" id="{094DFCF5-D53E-28F7-7C1E-180EA61770FA}"/>
              </a:ext>
            </a:extLst>
          </p:cNvPr>
          <p:cNvSpPr txBox="1">
            <a:spLocks/>
          </p:cNvSpPr>
          <p:nvPr/>
        </p:nvSpPr>
        <p:spPr>
          <a:xfrm>
            <a:off x="6348268" y="1722142"/>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Kruskal</a:t>
            </a:r>
          </a:p>
        </p:txBody>
      </p:sp>
      <p:pic>
        <p:nvPicPr>
          <p:cNvPr id="4" name="Picture 3">
            <a:extLst>
              <a:ext uri="{FF2B5EF4-FFF2-40B4-BE49-F238E27FC236}">
                <a16:creationId xmlns:a16="http://schemas.microsoft.com/office/drawing/2014/main" id="{8DB78FB0-562B-891F-65FF-565871763888}"/>
              </a:ext>
            </a:extLst>
          </p:cNvPr>
          <p:cNvPicPr>
            <a:picLocks noChangeAspect="1"/>
          </p:cNvPicPr>
          <p:nvPr/>
        </p:nvPicPr>
        <p:blipFill>
          <a:blip r:embed="rId2"/>
          <a:stretch>
            <a:fillRect/>
          </a:stretch>
        </p:blipFill>
        <p:spPr>
          <a:xfrm>
            <a:off x="1003880" y="2827408"/>
            <a:ext cx="4387448" cy="3689628"/>
          </a:xfrm>
          <a:prstGeom prst="rect">
            <a:avLst/>
          </a:prstGeom>
        </p:spPr>
      </p:pic>
      <p:sp>
        <p:nvSpPr>
          <p:cNvPr id="7" name="Title 1">
            <a:extLst>
              <a:ext uri="{FF2B5EF4-FFF2-40B4-BE49-F238E27FC236}">
                <a16:creationId xmlns:a16="http://schemas.microsoft.com/office/drawing/2014/main" id="{C20045AE-9A24-28F0-BEF5-1DAF8637AD9D}"/>
              </a:ext>
            </a:extLst>
          </p:cNvPr>
          <p:cNvSpPr txBox="1">
            <a:spLocks/>
          </p:cNvSpPr>
          <p:nvPr/>
        </p:nvSpPr>
        <p:spPr>
          <a:xfrm>
            <a:off x="569208" y="1700491"/>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Complete graph</a:t>
            </a:r>
          </a:p>
        </p:txBody>
      </p:sp>
      <p:pic>
        <p:nvPicPr>
          <p:cNvPr id="5" name="Picture 4">
            <a:extLst>
              <a:ext uri="{FF2B5EF4-FFF2-40B4-BE49-F238E27FC236}">
                <a16:creationId xmlns:a16="http://schemas.microsoft.com/office/drawing/2014/main" id="{ECF863C0-7269-F099-957E-9F135FD54B86}"/>
              </a:ext>
            </a:extLst>
          </p:cNvPr>
          <p:cNvPicPr>
            <a:picLocks noChangeAspect="1"/>
          </p:cNvPicPr>
          <p:nvPr/>
        </p:nvPicPr>
        <p:blipFill>
          <a:blip r:embed="rId3"/>
          <a:stretch>
            <a:fillRect/>
          </a:stretch>
        </p:blipFill>
        <p:spPr>
          <a:xfrm>
            <a:off x="6496773" y="2827408"/>
            <a:ext cx="4680196" cy="3689628"/>
          </a:xfrm>
          <a:prstGeom prst="rect">
            <a:avLst/>
          </a:prstGeom>
        </p:spPr>
      </p:pic>
    </p:spTree>
    <p:extLst>
      <p:ext uri="{BB962C8B-B14F-4D97-AF65-F5344CB8AC3E}">
        <p14:creationId xmlns:p14="http://schemas.microsoft.com/office/powerpoint/2010/main" val="10229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E403-2B1B-941A-7DB7-093198AFF088}"/>
              </a:ext>
            </a:extLst>
          </p:cNvPr>
          <p:cNvSpPr>
            <a:spLocks noGrp="1"/>
          </p:cNvSpPr>
          <p:nvPr>
            <p:ph type="title"/>
          </p:nvPr>
        </p:nvSpPr>
        <p:spPr>
          <a:xfrm>
            <a:off x="3308350" y="1011237"/>
            <a:ext cx="5575300" cy="860400"/>
          </a:xfrm>
        </p:spPr>
        <p:txBody>
          <a:bodyPr anchor="b">
            <a:normAutofit/>
          </a:bodyPr>
          <a:lstStyle/>
          <a:p>
            <a:pPr algn="ctr"/>
            <a:r>
              <a:rPr lang="en-US" dirty="0"/>
              <a:t>Time complexity</a:t>
            </a:r>
            <a:endParaRPr lang="en-PK" dirty="0"/>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20E77B-0158-465B-962F-4F90568B2130}"/>
              </a:ext>
            </a:extLst>
          </p:cNvPr>
          <p:cNvSpPr>
            <a:spLocks noGrp="1"/>
          </p:cNvSpPr>
          <p:nvPr>
            <p:ph idx="1"/>
          </p:nvPr>
        </p:nvSpPr>
        <p:spPr>
          <a:xfrm>
            <a:off x="2748757" y="2759076"/>
            <a:ext cx="6694487" cy="3009899"/>
          </a:xfrm>
        </p:spPr>
        <p:txBody>
          <a:bodyPr>
            <a:normAutofit/>
          </a:bodyPr>
          <a:lstStyle/>
          <a:p>
            <a:pPr marL="0" indent="0">
              <a:buNone/>
            </a:pPr>
            <a:r>
              <a:rPr lang="en-US" dirty="0"/>
              <a:t>The time complexity of Kruskal Algorithm is O(E log E) or O(E log V), where E is the number of edges and V is the number of vertices in the graph. This makes Kruskal Algorithm an efficient algorithm for finding the minimum spanning tree of a connected or disconnected graph.</a:t>
            </a:r>
            <a:endParaRPr lang="en-PK" dirty="0"/>
          </a:p>
        </p:txBody>
      </p:sp>
    </p:spTree>
    <p:extLst>
      <p:ext uri="{BB962C8B-B14F-4D97-AF65-F5344CB8AC3E}">
        <p14:creationId xmlns:p14="http://schemas.microsoft.com/office/powerpoint/2010/main" val="35807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33" name="Freeform: Shape 3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35" name="Freeform: Shape 3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6" name="Straight Connector 3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38" name="Rectangle 3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246271A-A644-55F9-4C68-50A7BE1099E7}"/>
              </a:ext>
            </a:extLst>
          </p:cNvPr>
          <p:cNvSpPr txBox="1">
            <a:spLocks/>
          </p:cNvSpPr>
          <p:nvPr/>
        </p:nvSpPr>
        <p:spPr>
          <a:xfrm>
            <a:off x="1085851" y="1089025"/>
            <a:ext cx="6118224" cy="1532951"/>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spcAft>
                <a:spcPts val="600"/>
              </a:spcAft>
            </a:pPr>
            <a:r>
              <a:rPr lang="en-US" dirty="0"/>
              <a:t>Closing prompt</a:t>
            </a:r>
            <a:endParaRPr lang="en-US"/>
          </a:p>
        </p:txBody>
      </p:sp>
      <p:grpSp>
        <p:nvGrpSpPr>
          <p:cNvPr id="40" name="Group 39">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36889" y="2840038"/>
            <a:ext cx="2216150" cy="1177924"/>
            <a:chOff x="4987925" y="2840038"/>
            <a:chExt cx="2216150" cy="1177924"/>
          </a:xfrm>
        </p:grpSpPr>
        <p:sp>
          <p:nvSpPr>
            <p:cNvPr id="41" name="Rectangle 40">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52" name="Freeform: Shape 51">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Freeform: Shape 52">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Group 44">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46" name="Group 45">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50" name="Freeform: Shape 49">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1" name="Straight Connector 50">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48" name="Freeform: Shape 47">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9" name="Straight Connector 48">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55" name="Rectangle 54">
            <a:extLst>
              <a:ext uri="{FF2B5EF4-FFF2-40B4-BE49-F238E27FC236}">
                <a16:creationId xmlns:a16="http://schemas.microsoft.com/office/drawing/2014/main" id="{2E754964-A450-4063-A4F1-C5DDD13D1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1" name="Picture 10" descr="A screenshot of a computer&#10;&#10;Description automatically generated">
            <a:extLst>
              <a:ext uri="{FF2B5EF4-FFF2-40B4-BE49-F238E27FC236}">
                <a16:creationId xmlns:a16="http://schemas.microsoft.com/office/drawing/2014/main" id="{8C361903-361C-E819-CA26-98260E413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702" y="697666"/>
            <a:ext cx="4286396" cy="2839736"/>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8D4A776C-CA92-4B20-A918-1EE69726E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195" y="4490509"/>
            <a:ext cx="4286396" cy="1538815"/>
          </a:xfrm>
          <a:prstGeom prst="rect">
            <a:avLst/>
          </a:prstGeom>
        </p:spPr>
      </p:pic>
      <p:sp>
        <p:nvSpPr>
          <p:cNvPr id="3" name="Title 1">
            <a:extLst>
              <a:ext uri="{FF2B5EF4-FFF2-40B4-BE49-F238E27FC236}">
                <a16:creationId xmlns:a16="http://schemas.microsoft.com/office/drawing/2014/main" id="{0349CC3E-D67C-AFC5-0468-C0874185F83F}"/>
              </a:ext>
            </a:extLst>
          </p:cNvPr>
          <p:cNvSpPr txBox="1">
            <a:spLocks/>
          </p:cNvSpPr>
          <p:nvPr/>
        </p:nvSpPr>
        <p:spPr>
          <a:xfrm>
            <a:off x="1800411" y="522113"/>
            <a:ext cx="8051178" cy="1740251"/>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endParaRPr lang="en-US" dirty="0"/>
          </a:p>
        </p:txBody>
      </p:sp>
    </p:spTree>
    <p:extLst>
      <p:ext uri="{BB962C8B-B14F-4D97-AF65-F5344CB8AC3E}">
        <p14:creationId xmlns:p14="http://schemas.microsoft.com/office/powerpoint/2010/main" val="3957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network formed by white dots">
            <a:extLst>
              <a:ext uri="{FF2B5EF4-FFF2-40B4-BE49-F238E27FC236}">
                <a16:creationId xmlns:a16="http://schemas.microsoft.com/office/drawing/2014/main" id="{A24D82A2-3085-02C5-67A1-4F038FB0934D}"/>
              </a:ext>
            </a:extLst>
          </p:cNvPr>
          <p:cNvPicPr>
            <a:picLocks noChangeAspect="1"/>
          </p:cNvPicPr>
          <p:nvPr/>
        </p:nvPicPr>
        <p:blipFill rotWithShape="1">
          <a:blip r:embed="rId2"/>
          <a:srcRect l="49976" r="6561" b="-1"/>
          <a:stretch/>
        </p:blipFill>
        <p:spPr>
          <a:xfrm>
            <a:off x="20" y="10"/>
            <a:ext cx="3870969" cy="6857990"/>
          </a:xfrm>
          <a:prstGeom prst="rect">
            <a:avLst/>
          </a:prstGeom>
        </p:spPr>
      </p:pic>
      <p:cxnSp>
        <p:nvCxnSpPr>
          <p:cNvPr id="25" name="Straight Connector 2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5BD19E-4C5B-C1C6-467B-557B41FEF9C5}"/>
              </a:ext>
            </a:extLst>
          </p:cNvPr>
          <p:cNvSpPr>
            <a:spLocks noGrp="1"/>
          </p:cNvSpPr>
          <p:nvPr>
            <p:ph idx="1"/>
          </p:nvPr>
        </p:nvSpPr>
        <p:spPr>
          <a:xfrm>
            <a:off x="4984750" y="2759076"/>
            <a:ext cx="6121400" cy="3009899"/>
          </a:xfrm>
        </p:spPr>
        <p:txBody>
          <a:bodyPr>
            <a:normAutofit/>
          </a:bodyPr>
          <a:lstStyle/>
          <a:p>
            <a:pPr marL="0" indent="0">
              <a:lnSpc>
                <a:spcPct val="115000"/>
              </a:lnSpc>
              <a:buNone/>
            </a:pPr>
            <a:r>
              <a:rPr lang="en-US" dirty="0"/>
              <a:t>Kruskal Algorithm is a greedy algorithm used for finding the minimum spanning tree of a connected, weighted graph. It works by sorting the edges of the graph in non-decreasing order of their weights and adding them to the minimum spanning tree if they do not form a cycle. The algorithm terminates when all vertices are in the same set or there are no more edges left.</a:t>
            </a:r>
            <a:endParaRPr lang="en-PK" dirty="0"/>
          </a:p>
        </p:txBody>
      </p:sp>
    </p:spTree>
    <p:extLst>
      <p:ext uri="{BB962C8B-B14F-4D97-AF65-F5344CB8AC3E}">
        <p14:creationId xmlns:p14="http://schemas.microsoft.com/office/powerpoint/2010/main" val="130552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756B134-A0DD-A31E-047D-F16B91583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779" y="1339056"/>
            <a:ext cx="4325891" cy="3978275"/>
          </a:xfrm>
        </p:spPr>
      </p:pic>
      <p:pic>
        <p:nvPicPr>
          <p:cNvPr id="7" name="Picture 6" descr="A screenshot of a computer&#10;&#10;Description automatically generated">
            <a:extLst>
              <a:ext uri="{FF2B5EF4-FFF2-40B4-BE49-F238E27FC236}">
                <a16:creationId xmlns:a16="http://schemas.microsoft.com/office/drawing/2014/main" id="{E6C02F15-7991-80EE-52EE-67A24F0C6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513" y="1339056"/>
            <a:ext cx="6222524" cy="3978275"/>
          </a:xfrm>
          <a:prstGeom prst="rect">
            <a:avLst/>
          </a:prstGeom>
        </p:spPr>
      </p:pic>
    </p:spTree>
    <p:extLst>
      <p:ext uri="{BB962C8B-B14F-4D97-AF65-F5344CB8AC3E}">
        <p14:creationId xmlns:p14="http://schemas.microsoft.com/office/powerpoint/2010/main" val="130374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8" name="Freeform: Shape 1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0" name="Freeform: Shape 1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Connector 2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computer&#10;&#10;Description automatically generated">
            <a:extLst>
              <a:ext uri="{FF2B5EF4-FFF2-40B4-BE49-F238E27FC236}">
                <a16:creationId xmlns:a16="http://schemas.microsoft.com/office/drawing/2014/main" id="{E0BBA4A0-CDCB-5C10-5A09-1927743D8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864" y="2784478"/>
            <a:ext cx="5421600" cy="2859894"/>
          </a:xfrm>
          <a:prstGeom prst="rect">
            <a:avLst/>
          </a:prstGeom>
        </p:spPr>
      </p:pic>
      <p:pic>
        <p:nvPicPr>
          <p:cNvPr id="8" name="Content Placeholder 7" descr="A screenshot of a computer&#10;&#10;Description automatically generated">
            <a:extLst>
              <a:ext uri="{FF2B5EF4-FFF2-40B4-BE49-F238E27FC236}">
                <a16:creationId xmlns:a16="http://schemas.microsoft.com/office/drawing/2014/main" id="{29E1B9E2-B07E-84FA-BAB1-D884DC284A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537" y="2784478"/>
            <a:ext cx="5421600" cy="2859894"/>
          </a:xfrm>
          <a:prstGeom prst="rect">
            <a:avLst/>
          </a:prstGeom>
        </p:spPr>
      </p:pic>
      <p:sp>
        <p:nvSpPr>
          <p:cNvPr id="12" name="Title 1">
            <a:extLst>
              <a:ext uri="{FF2B5EF4-FFF2-40B4-BE49-F238E27FC236}">
                <a16:creationId xmlns:a16="http://schemas.microsoft.com/office/drawing/2014/main" id="{006AC87A-C96C-75D2-F5CA-EC346D2B8CB2}"/>
              </a:ext>
            </a:extLst>
          </p:cNvPr>
          <p:cNvSpPr txBox="1">
            <a:spLocks/>
          </p:cNvSpPr>
          <p:nvPr/>
        </p:nvSpPr>
        <p:spPr>
          <a:xfrm>
            <a:off x="504536" y="1122113"/>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Add edge</a:t>
            </a:r>
          </a:p>
        </p:txBody>
      </p:sp>
      <p:sp>
        <p:nvSpPr>
          <p:cNvPr id="13" name="Title 1">
            <a:extLst>
              <a:ext uri="{FF2B5EF4-FFF2-40B4-BE49-F238E27FC236}">
                <a16:creationId xmlns:a16="http://schemas.microsoft.com/office/drawing/2014/main" id="{094DFCF5-D53E-28F7-7C1E-180EA61770FA}"/>
              </a:ext>
            </a:extLst>
          </p:cNvPr>
          <p:cNvSpPr txBox="1">
            <a:spLocks/>
          </p:cNvSpPr>
          <p:nvPr/>
        </p:nvSpPr>
        <p:spPr>
          <a:xfrm>
            <a:off x="6265864" y="1122113"/>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remove edge</a:t>
            </a:r>
          </a:p>
        </p:txBody>
      </p:sp>
    </p:spTree>
    <p:extLst>
      <p:ext uri="{BB962C8B-B14F-4D97-AF65-F5344CB8AC3E}">
        <p14:creationId xmlns:p14="http://schemas.microsoft.com/office/powerpoint/2010/main" val="187365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03E2-BAEE-6C50-7C82-530FB9CA5044}"/>
              </a:ext>
            </a:extLst>
          </p:cNvPr>
          <p:cNvSpPr>
            <a:spLocks noGrp="1"/>
          </p:cNvSpPr>
          <p:nvPr>
            <p:ph type="title"/>
          </p:nvPr>
        </p:nvSpPr>
        <p:spPr>
          <a:xfrm>
            <a:off x="3308350" y="1011237"/>
            <a:ext cx="5575300" cy="860400"/>
          </a:xfrm>
        </p:spPr>
        <p:txBody>
          <a:bodyPr anchor="b">
            <a:normAutofit/>
          </a:bodyPr>
          <a:lstStyle/>
          <a:p>
            <a:pPr algn="ctr"/>
            <a:r>
              <a:rPr lang="en-US" dirty="0"/>
              <a:t>Minimum spanning tree</a:t>
            </a:r>
            <a:endParaRPr lang="en-PK"/>
          </a:p>
        </p:txBody>
      </p:sp>
      <p:cxnSp>
        <p:nvCxnSpPr>
          <p:cNvPr id="8"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0D6C4A-4DE5-20E7-B04D-BABB1D66D75F}"/>
              </a:ext>
            </a:extLst>
          </p:cNvPr>
          <p:cNvSpPr>
            <a:spLocks noGrp="1"/>
          </p:cNvSpPr>
          <p:nvPr>
            <p:ph idx="1"/>
          </p:nvPr>
        </p:nvSpPr>
        <p:spPr>
          <a:xfrm>
            <a:off x="2748757" y="2759076"/>
            <a:ext cx="6694487" cy="3009899"/>
          </a:xfrm>
        </p:spPr>
        <p:txBody>
          <a:bodyPr>
            <a:normAutofit/>
          </a:bodyPr>
          <a:lstStyle/>
          <a:p>
            <a:pPr marL="0" indent="0">
              <a:lnSpc>
                <a:spcPct val="115000"/>
              </a:lnSpc>
              <a:buNone/>
            </a:pPr>
            <a:r>
              <a:rPr lang="en-US" sz="1900" dirty="0"/>
              <a:t>The Kruskal algorithm is a popular algorithm for finding the minimum spanning tree of a connected graph. It is a greedy algorithm that works by adding edges to the tree one at a time, in non-decreasing order of their weights. The algorithm starts with an empty tree and adds edges to the tree one at a time, as long as the sum of the weights of the edges added so far is less than or equal to the weight of the next edge. Once all edges have been added, the resulting tree is the minimum spanning tree of the graph.</a:t>
            </a:r>
            <a:endParaRPr lang="en-PK" sz="1900" dirty="0"/>
          </a:p>
        </p:txBody>
      </p:sp>
    </p:spTree>
    <p:extLst>
      <p:ext uri="{BB962C8B-B14F-4D97-AF65-F5344CB8AC3E}">
        <p14:creationId xmlns:p14="http://schemas.microsoft.com/office/powerpoint/2010/main" val="191140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3BA30-557D-7232-3188-9CCFD94DA506}"/>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dirty="0"/>
              <a:t>Minimum Spanning Tree</a:t>
            </a:r>
          </a:p>
        </p:txBody>
      </p:sp>
      <p:cxnSp>
        <p:nvCxnSpPr>
          <p:cNvPr id="34" name="Straight Connector 3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8">
            <a:extLst>
              <a:ext uri="{FF2B5EF4-FFF2-40B4-BE49-F238E27FC236}">
                <a16:creationId xmlns:a16="http://schemas.microsoft.com/office/drawing/2014/main" id="{FB086775-7787-148F-3705-67CFADFA6EBE}"/>
              </a:ext>
            </a:extLst>
          </p:cNvPr>
          <p:cNvSpPr>
            <a:spLocks noGrp="1"/>
          </p:cNvSpPr>
          <p:nvPr>
            <p:ph idx="1"/>
          </p:nvPr>
        </p:nvSpPr>
        <p:spPr>
          <a:xfrm>
            <a:off x="540988" y="2759076"/>
            <a:ext cx="3884962" cy="3009899"/>
          </a:xfrm>
        </p:spPr>
        <p:txBody>
          <a:bodyPr>
            <a:normAutofit/>
          </a:bodyPr>
          <a:lstStyle/>
          <a:p>
            <a:endParaRPr lang="en-US"/>
          </a:p>
        </p:txBody>
      </p:sp>
      <p:sp>
        <p:nvSpPr>
          <p:cNvPr id="36" name="Rectangle 3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Content Placeholder 5" descr="A screenshot of a computer&#10;&#10;Description automatically generated">
            <a:extLst>
              <a:ext uri="{FF2B5EF4-FFF2-40B4-BE49-F238E27FC236}">
                <a16:creationId xmlns:a16="http://schemas.microsoft.com/office/drawing/2014/main" id="{A945917C-E498-50B0-6F24-1EC76B9B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228" y="2543940"/>
            <a:ext cx="7415321" cy="3911581"/>
          </a:xfrm>
          <a:prstGeom prst="rect">
            <a:avLst/>
          </a:prstGeom>
        </p:spPr>
      </p:pic>
    </p:spTree>
    <p:extLst>
      <p:ext uri="{BB962C8B-B14F-4D97-AF65-F5344CB8AC3E}">
        <p14:creationId xmlns:p14="http://schemas.microsoft.com/office/powerpoint/2010/main" val="9736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349CC3E-D67C-AFC5-0468-C0874185F83F}"/>
              </a:ext>
            </a:extLst>
          </p:cNvPr>
          <p:cNvSpPr txBox="1">
            <a:spLocks/>
          </p:cNvSpPr>
          <p:nvPr/>
        </p:nvSpPr>
        <p:spPr>
          <a:xfrm>
            <a:off x="1080000" y="540000"/>
            <a:ext cx="3345950" cy="2303213"/>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spcAft>
                <a:spcPts val="600"/>
              </a:spcAft>
            </a:pPr>
            <a:r>
              <a:rPr lang="en-US" dirty="0"/>
              <a:t>Minimum Spanning Tree standard graph</a:t>
            </a:r>
          </a:p>
        </p:txBody>
      </p:sp>
      <p:cxnSp>
        <p:nvCxnSpPr>
          <p:cNvPr id="34" name="Straight Connector 3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8">
            <a:extLst>
              <a:ext uri="{FF2B5EF4-FFF2-40B4-BE49-F238E27FC236}">
                <a16:creationId xmlns:a16="http://schemas.microsoft.com/office/drawing/2014/main" id="{277FF046-8093-9E90-96F7-094B89771130}"/>
              </a:ext>
            </a:extLst>
          </p:cNvPr>
          <p:cNvSpPr>
            <a:spLocks noGrp="1"/>
          </p:cNvSpPr>
          <p:nvPr>
            <p:ph idx="1"/>
          </p:nvPr>
        </p:nvSpPr>
        <p:spPr>
          <a:xfrm>
            <a:off x="5543552" y="540000"/>
            <a:ext cx="6107460" cy="2303213"/>
          </a:xfrm>
        </p:spPr>
        <p:txBody>
          <a:bodyPr vert="horz" lIns="0" tIns="0" rIns="0" bIns="0" rtlCol="0" anchor="ctr" anchorCtr="0">
            <a:normAutofit/>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4390262C-2CFA-4809-99AC-D38CC7EB6253}"/>
              </a:ext>
            </a:extLst>
          </p:cNvPr>
          <p:cNvPicPr>
            <a:picLocks noChangeAspect="1"/>
          </p:cNvPicPr>
          <p:nvPr/>
        </p:nvPicPr>
        <p:blipFill>
          <a:blip r:embed="rId2"/>
          <a:stretch>
            <a:fillRect/>
          </a:stretch>
        </p:blipFill>
        <p:spPr>
          <a:xfrm>
            <a:off x="541339" y="3849671"/>
            <a:ext cx="4678729" cy="204498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9674943-D736-95E0-3908-95F8B338640C}"/>
              </a:ext>
            </a:extLst>
          </p:cNvPr>
          <p:cNvPicPr>
            <a:picLocks noChangeAspect="1"/>
          </p:cNvPicPr>
          <p:nvPr/>
        </p:nvPicPr>
        <p:blipFill>
          <a:blip r:embed="rId3"/>
          <a:stretch>
            <a:fillRect/>
          </a:stretch>
        </p:blipFill>
        <p:spPr>
          <a:xfrm>
            <a:off x="5543552" y="2481024"/>
            <a:ext cx="6107460" cy="3413636"/>
          </a:xfrm>
          <a:prstGeom prst="rect">
            <a:avLst/>
          </a:prstGeom>
        </p:spPr>
      </p:pic>
    </p:spTree>
    <p:extLst>
      <p:ext uri="{BB962C8B-B14F-4D97-AF65-F5344CB8AC3E}">
        <p14:creationId xmlns:p14="http://schemas.microsoft.com/office/powerpoint/2010/main" val="162632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8" name="Freeform: Shape 1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0" name="Freeform: Shape 1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Connector 2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3BA30-557D-7232-3188-9CCFD94DA506}"/>
              </a:ext>
            </a:extLst>
          </p:cNvPr>
          <p:cNvSpPr>
            <a:spLocks noGrp="1"/>
          </p:cNvSpPr>
          <p:nvPr>
            <p:ph type="title"/>
          </p:nvPr>
        </p:nvSpPr>
        <p:spPr>
          <a:xfrm>
            <a:off x="1476545" y="148443"/>
            <a:ext cx="8899183" cy="1720850"/>
          </a:xfrm>
        </p:spPr>
        <p:txBody>
          <a:bodyPr vert="horz" lIns="0" tIns="0" rIns="0" bIns="0" rtlCol="0" anchor="ctr" anchorCtr="0">
            <a:normAutofit/>
          </a:bodyPr>
          <a:lstStyle/>
          <a:p>
            <a:pPr algn="ctr"/>
            <a:r>
              <a:rPr lang="en-US" dirty="0"/>
              <a:t>Minimum Spanning Tree standard graph</a:t>
            </a:r>
          </a:p>
        </p:txBody>
      </p:sp>
      <p:cxnSp>
        <p:nvCxnSpPr>
          <p:cNvPr id="25" name="Straight Connector 2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006AC87A-C96C-75D2-F5CA-EC346D2B8CB2}"/>
              </a:ext>
            </a:extLst>
          </p:cNvPr>
          <p:cNvSpPr txBox="1">
            <a:spLocks/>
          </p:cNvSpPr>
          <p:nvPr/>
        </p:nvSpPr>
        <p:spPr>
          <a:xfrm>
            <a:off x="504536" y="1737371"/>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endParaRPr lang="en-US" dirty="0"/>
          </a:p>
        </p:txBody>
      </p:sp>
      <p:sp>
        <p:nvSpPr>
          <p:cNvPr id="13" name="Title 1">
            <a:extLst>
              <a:ext uri="{FF2B5EF4-FFF2-40B4-BE49-F238E27FC236}">
                <a16:creationId xmlns:a16="http://schemas.microsoft.com/office/drawing/2014/main" id="{094DFCF5-D53E-28F7-7C1E-180EA61770FA}"/>
              </a:ext>
            </a:extLst>
          </p:cNvPr>
          <p:cNvSpPr txBox="1">
            <a:spLocks/>
          </p:cNvSpPr>
          <p:nvPr/>
        </p:nvSpPr>
        <p:spPr>
          <a:xfrm>
            <a:off x="6348268" y="1722142"/>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Kruskal</a:t>
            </a:r>
          </a:p>
        </p:txBody>
      </p:sp>
      <p:pic>
        <p:nvPicPr>
          <p:cNvPr id="4" name="Picture 3">
            <a:extLst>
              <a:ext uri="{FF2B5EF4-FFF2-40B4-BE49-F238E27FC236}">
                <a16:creationId xmlns:a16="http://schemas.microsoft.com/office/drawing/2014/main" id="{8DB78FB0-562B-891F-65FF-565871763888}"/>
              </a:ext>
            </a:extLst>
          </p:cNvPr>
          <p:cNvPicPr>
            <a:picLocks noChangeAspect="1"/>
          </p:cNvPicPr>
          <p:nvPr/>
        </p:nvPicPr>
        <p:blipFill>
          <a:blip r:embed="rId2"/>
          <a:stretch>
            <a:fillRect/>
          </a:stretch>
        </p:blipFill>
        <p:spPr>
          <a:xfrm>
            <a:off x="1003880" y="2827408"/>
            <a:ext cx="4387448" cy="3689628"/>
          </a:xfrm>
          <a:prstGeom prst="rect">
            <a:avLst/>
          </a:prstGeom>
        </p:spPr>
      </p:pic>
      <p:sp>
        <p:nvSpPr>
          <p:cNvPr id="7" name="Title 1">
            <a:extLst>
              <a:ext uri="{FF2B5EF4-FFF2-40B4-BE49-F238E27FC236}">
                <a16:creationId xmlns:a16="http://schemas.microsoft.com/office/drawing/2014/main" id="{C20045AE-9A24-28F0-BEF5-1DAF8637AD9D}"/>
              </a:ext>
            </a:extLst>
          </p:cNvPr>
          <p:cNvSpPr txBox="1">
            <a:spLocks/>
          </p:cNvSpPr>
          <p:nvPr/>
        </p:nvSpPr>
        <p:spPr>
          <a:xfrm>
            <a:off x="569208" y="1700491"/>
            <a:ext cx="5256792" cy="1053157"/>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Complete graph</a:t>
            </a:r>
          </a:p>
        </p:txBody>
      </p:sp>
      <p:pic>
        <p:nvPicPr>
          <p:cNvPr id="11" name="Picture 10">
            <a:extLst>
              <a:ext uri="{FF2B5EF4-FFF2-40B4-BE49-F238E27FC236}">
                <a16:creationId xmlns:a16="http://schemas.microsoft.com/office/drawing/2014/main" id="{44E9B694-8294-FF49-75A5-BC4A91B0AD10}"/>
              </a:ext>
            </a:extLst>
          </p:cNvPr>
          <p:cNvPicPr>
            <a:picLocks noChangeAspect="1"/>
          </p:cNvPicPr>
          <p:nvPr/>
        </p:nvPicPr>
        <p:blipFill>
          <a:blip r:embed="rId3"/>
          <a:stretch>
            <a:fillRect/>
          </a:stretch>
        </p:blipFill>
        <p:spPr>
          <a:xfrm>
            <a:off x="6787137" y="2830065"/>
            <a:ext cx="4323666" cy="3689628"/>
          </a:xfrm>
          <a:prstGeom prst="rect">
            <a:avLst/>
          </a:prstGeom>
        </p:spPr>
      </p:pic>
    </p:spTree>
    <p:extLst>
      <p:ext uri="{BB962C8B-B14F-4D97-AF65-F5344CB8AC3E}">
        <p14:creationId xmlns:p14="http://schemas.microsoft.com/office/powerpoint/2010/main" val="10237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2C59-8FD8-4D9C-1226-4129D0B6A4E4}"/>
              </a:ext>
            </a:extLst>
          </p:cNvPr>
          <p:cNvSpPr>
            <a:spLocks noGrp="1"/>
          </p:cNvSpPr>
          <p:nvPr>
            <p:ph type="title"/>
          </p:nvPr>
        </p:nvSpPr>
        <p:spPr>
          <a:xfrm>
            <a:off x="3308350" y="1011237"/>
            <a:ext cx="5575300" cy="860400"/>
          </a:xfrm>
        </p:spPr>
        <p:txBody>
          <a:bodyPr anchor="b">
            <a:normAutofit/>
          </a:bodyPr>
          <a:lstStyle/>
          <a:p>
            <a:pPr algn="ctr">
              <a:lnSpc>
                <a:spcPct val="90000"/>
              </a:lnSpc>
            </a:pPr>
            <a:r>
              <a:rPr lang="en-US" sz="2000" dirty="0"/>
              <a:t>Minimum Spanning Tree disconnected graph</a:t>
            </a:r>
            <a:br>
              <a:rPr lang="en-US" sz="2000" dirty="0"/>
            </a:br>
            <a:endParaRPr lang="en-PK" sz="2000" dirty="0"/>
          </a:p>
        </p:txBody>
      </p:sp>
      <p:cxnSp>
        <p:nvCxnSpPr>
          <p:cNvPr id="8"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68240C-1C9D-7439-A88E-BD0D4056B3C9}"/>
              </a:ext>
            </a:extLst>
          </p:cNvPr>
          <p:cNvSpPr>
            <a:spLocks noGrp="1"/>
          </p:cNvSpPr>
          <p:nvPr>
            <p:ph idx="1"/>
          </p:nvPr>
        </p:nvSpPr>
        <p:spPr>
          <a:xfrm>
            <a:off x="2748757" y="2759076"/>
            <a:ext cx="6694487" cy="3009899"/>
          </a:xfrm>
        </p:spPr>
        <p:txBody>
          <a:bodyPr>
            <a:normAutofit/>
          </a:bodyPr>
          <a:lstStyle/>
          <a:p>
            <a:pPr marL="0" indent="0">
              <a:buNone/>
            </a:pPr>
            <a:r>
              <a:rPr lang="en-US" dirty="0"/>
              <a:t>In a disconnected graph, the minimum spanning tree will have multiple components. The algorithm works by sorting all the edges in the graph by weight and then adding them to the minimum spanning tree one by one, as long as they do not create a cycle. In a disconnected graph, this process will result in multiple minimum spanning trees, one for each component.</a:t>
            </a:r>
            <a:endParaRPr lang="en-PK" dirty="0"/>
          </a:p>
        </p:txBody>
      </p:sp>
    </p:spTree>
    <p:extLst>
      <p:ext uri="{BB962C8B-B14F-4D97-AF65-F5344CB8AC3E}">
        <p14:creationId xmlns:p14="http://schemas.microsoft.com/office/powerpoint/2010/main" val="3468085413"/>
      </p:ext>
    </p:extLst>
  </p:cSld>
  <p:clrMapOvr>
    <a:masterClrMapping/>
  </p:clrMapOvr>
</p:sld>
</file>

<file path=ppt/theme/theme1.xml><?xml version="1.0" encoding="utf-8"?>
<a:theme xmlns:a="http://schemas.openxmlformats.org/drawingml/2006/main" name="Leaf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88</TotalTime>
  <Words>420</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 Light</vt:lpstr>
      <vt:lpstr>Rockwell Nova Light</vt:lpstr>
      <vt:lpstr>Wingdings</vt:lpstr>
      <vt:lpstr>LeafVTI</vt:lpstr>
      <vt:lpstr>Kruskal AlGORITHM</vt:lpstr>
      <vt:lpstr>PowerPoint Presentation</vt:lpstr>
      <vt:lpstr>PowerPoint Presentation</vt:lpstr>
      <vt:lpstr>PowerPoint Presentation</vt:lpstr>
      <vt:lpstr>Minimum spanning tree</vt:lpstr>
      <vt:lpstr>Minimum Spanning Tree</vt:lpstr>
      <vt:lpstr>PowerPoint Presentation</vt:lpstr>
      <vt:lpstr>Minimum Spanning Tree standard graph</vt:lpstr>
      <vt:lpstr>Minimum Spanning Tree disconnected graph </vt:lpstr>
      <vt:lpstr>PowerPoint Presentation</vt:lpstr>
      <vt:lpstr>Maximum Spanning Tree </vt:lpstr>
      <vt:lpstr>PowerPoint Presentation</vt:lpstr>
      <vt:lpstr>PowerPoint Presentation</vt:lpstr>
      <vt:lpstr>MAXimum Spanning Tree standard graph</vt:lpstr>
      <vt:lpstr>Time complexity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Kruskal AlGORITHM</dc:title>
  <dc:creator>aahil ashiqali</dc:creator>
  <cp:lastModifiedBy>aahil ashiqali</cp:lastModifiedBy>
  <cp:revision>9</cp:revision>
  <dcterms:created xsi:type="dcterms:W3CDTF">2023-11-28T16:24:22Z</dcterms:created>
  <dcterms:modified xsi:type="dcterms:W3CDTF">2023-11-29T10:33:50Z</dcterms:modified>
</cp:coreProperties>
</file>