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handoutMasterIdLst>
    <p:handoutMasterId r:id="rId10"/>
  </p:handoutMasterIdLst>
  <p:sldIdLst>
    <p:sldId id="256" r:id="rId3"/>
    <p:sldId id="257" r:id="rId4"/>
    <p:sldId id="262" r:id="rId5"/>
    <p:sldId id="258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0" id="{1D16D1DA-ACAD-4E10-B283-AADBC3F5CDBD}">
          <p14:sldIdLst>
            <p14:sldId id="256"/>
            <p14:sldId id="257"/>
          </p14:sldIdLst>
        </p14:section>
        <p14:section name="Day 1" id="{DDFC6817-248C-4506-BF7B-72F113843825}">
          <p14:sldIdLst>
            <p14:sldId id="262"/>
          </p14:sldIdLst>
        </p14:section>
        <p14:section name="Day 2" id="{242C94B5-5723-4560-AC01-F8C2AEC294E4}">
          <p14:sldIdLst>
            <p14:sldId id="258"/>
          </p14:sldIdLst>
        </p14:section>
        <p14:section name="Day 3" id="{DBDF1725-7FEC-4A1C-9869-445A2D466A1E}">
          <p14:sldIdLst>
            <p14:sldId id="263"/>
          </p14:sldIdLst>
        </p14:section>
        <p14:section name="Day 4" id="{FCD4091A-B4AF-4ABB-B2D5-ACF1733E43E6}">
          <p14:sldIdLst>
            <p14:sldId id="264"/>
          </p14:sldIdLst>
        </p14:section>
        <p14:section name="Day 5" id="{0AEBB606-CEA4-4116-A7BE-9F75C924F27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09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811C3A-C856-8E56-A361-5FE394F82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E1C0B-3932-59C0-4223-D1360A9D5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668-90A6-4547-97E8-9A0A42296A1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79FD-2E89-9494-D82D-3873DF53E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DBB4-BE94-3199-9671-8748230B2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F5ED-71F6-45E5-82DF-65EBF20CB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616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4EFA-8755-909F-D781-9856271C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202E-2CFC-EB67-1273-23945863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937A-FD08-00C3-8E65-300EE604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D0A0-301E-3B0B-8759-B0307CA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E1CE-3AE2-9015-ABB2-F69E6A7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026-65E2-8CD1-929B-3D5F278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81676-15A1-1299-6D38-5B1BFC68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340E-E4A6-DAFC-FA0D-64898C8E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9099-47CE-2DC6-A608-FA02214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EAE2-20C1-11D6-D7A8-8EE65D08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5E57F-1C4E-D022-E7E6-A559DB6FD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2FF7-96C4-2541-0A60-FC578F07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3BAE-2CD6-0E70-210E-8ADB8078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FABD-E5FC-0C31-696C-F20AECD3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F063-16D4-EE36-BAD8-BA8DB82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9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1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4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0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6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9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257-5DCB-61A4-75F9-B906668C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769-6A84-B1E6-5D04-35FC2493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2F98-B003-6D5C-BFB8-48A2260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C427-565B-F449-B5A1-E0A9E8D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768A-AA2A-18E5-EE64-4CB42717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9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3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9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1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07F-24C8-7322-A903-2FA6D9CE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8592E-A485-718A-8F3A-9EA7497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B1DF-8020-7DCD-4F60-8E4224B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42A22-9395-FFDC-E859-C300E9C3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F2E3-E103-3295-54BD-082FC496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EAD7-B0FA-9057-FA62-9A7B1C9A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DF24-2DB8-60D4-47A0-1B0EE7F2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E035-0A93-DC31-41A5-00DFCAB2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F62D-D748-37A7-506A-B00DF0ED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4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91F-C18C-DE8D-B92C-305550F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1F15-F9F4-3DBE-B9FA-47DC566A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F5A2-0214-E15D-43A4-595407DC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84CCA-BC1A-30D3-CDDD-789D37E0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BD09-A0FD-8063-5FF3-610F7147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7CD3-B41B-34C0-8E1A-4F77326E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8CC0-FE5C-9FC7-C3CA-D8D315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43E3-924E-DAFF-937D-50DA8D8C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B8C0-63BF-79EF-DE0D-7E27AD7A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1B9FB-E529-189A-73AF-1BF545595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CA2F-A1FF-2774-A945-AF560083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CD5-918E-67CC-F064-39BCF79C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2B903-4D0C-C0F5-AFC0-5D4448AB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1465-A4B5-A1DC-FA15-F010C83C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AED-52B8-10A5-2C07-D8600CED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B7FD4-99FD-AEBE-5F01-E9E31DC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01B40-67F3-9CCC-52A7-7629E78C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70C1-EDAB-4BA7-17AF-09E9FDCA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E18F8-9126-BBBF-A4FB-1BD98CA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E2FC4-F558-D173-1D38-F0CB667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1FA29-9661-7EF7-2AFE-CBDA2402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F220-0CE9-86DD-E8D6-8C117A23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24E7-EFBE-DCE2-745C-A161A568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762D-7A23-0922-D2B9-3EA5CB93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6E6F-D672-6C51-112E-56C81C24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A04C-0975-029E-F1F5-E5CA7E59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76E9-C17C-6ECC-A4BF-0AAEDEDF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5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2B0-FEA6-AEBE-7443-33430C5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94663-319C-B848-593E-2FAC8612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5737-17ED-E2F6-06C1-896C7ADA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215F2-8EFC-5617-C453-F90D29B1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2E1B-D145-2BCD-B78B-745CB2F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796F-6AF2-46EC-679B-721883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D1C31-EC50-EB4D-EAF6-19B203B3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7544-D756-6B37-688B-BFAA3307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584E-D936-8FBA-FF9F-41BBCFB9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9722-6D9A-B35A-E425-2AB7F717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0808-0D33-E467-B60E-E55445E0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odiag-holocron.github.io/r4proteomics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1.html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2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3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4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5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2D5630-14D6-1110-97A0-0B4473CFD2EB}"/>
              </a:ext>
            </a:extLst>
          </p:cNvPr>
          <p:cNvSpPr/>
          <p:nvPr/>
        </p:nvSpPr>
        <p:spPr>
          <a:xfrm>
            <a:off x="403075" y="1041061"/>
            <a:ext cx="6437746" cy="5581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Fira Sans" panose="020B05030500000200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B2404C-6DD2-560B-C6BF-C49A7258BEBC}"/>
              </a:ext>
            </a:extLst>
          </p:cNvPr>
          <p:cNvCxnSpPr>
            <a:endCxn id="31" idx="0"/>
          </p:cNvCxnSpPr>
          <p:nvPr/>
        </p:nvCxnSpPr>
        <p:spPr>
          <a:xfrm>
            <a:off x="1038165" y="1530668"/>
            <a:ext cx="1" cy="403904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CC7ED-73CF-5B87-8E7D-48D6AC68F436}"/>
              </a:ext>
            </a:extLst>
          </p:cNvPr>
          <p:cNvCxnSpPr>
            <a:stCxn id="3" idx="4"/>
            <a:endCxn id="30" idx="0"/>
          </p:cNvCxnSpPr>
          <p:nvPr/>
        </p:nvCxnSpPr>
        <p:spPr>
          <a:xfrm>
            <a:off x="-485835" y="1530670"/>
            <a:ext cx="0" cy="398965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DD196-F3B6-5B82-1124-065EA7402ACC}"/>
              </a:ext>
            </a:extLst>
          </p:cNvPr>
          <p:cNvGrpSpPr/>
          <p:nvPr/>
        </p:nvGrpSpPr>
        <p:grpSpPr>
          <a:xfrm>
            <a:off x="904815" y="1233428"/>
            <a:ext cx="3124438" cy="583388"/>
            <a:chOff x="2171462" y="1271528"/>
            <a:chExt cx="3124438" cy="583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0BA193-91EC-8482-C54D-041E1FE32CA7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9DE1701-0F7B-A227-6670-C72EDFC7FB64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D971003-87F9-9338-3CE5-A57F964DD647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83863-4AB4-37C1-FE31-9CC40224DE67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Day Course 1</a:t>
              </a:r>
              <a:endParaRPr lang="en-GB" sz="1200" b="1" dirty="0">
                <a:solidFill>
                  <a:schemeClr val="tx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5821D-817C-47BC-5D5C-9724DD182F3C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Introduction to R and RStudio</a:t>
              </a:r>
              <a:endParaRPr lang="en-GB" sz="1100" dirty="0">
                <a:solidFill>
                  <a:schemeClr val="bg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C1AE5-B545-4FE1-C6BF-8DA872C3A65F}"/>
              </a:ext>
            </a:extLst>
          </p:cNvPr>
          <p:cNvGrpSpPr/>
          <p:nvPr/>
        </p:nvGrpSpPr>
        <p:grpSpPr>
          <a:xfrm>
            <a:off x="904815" y="2298863"/>
            <a:ext cx="3124438" cy="752665"/>
            <a:chOff x="2171462" y="1271528"/>
            <a:chExt cx="3124438" cy="752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8DB19A-1F9A-B2E3-99E8-FA3DA4076E2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ED98D4C-7A6A-6F08-D59F-21C90776BF2F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DB0F75-D479-0AE3-61C8-B1565D53CD94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0C9955-CC95-C4D7-9ED2-FB143EBDEB3E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Day Course 2</a:t>
              </a:r>
              <a:endParaRPr lang="en-GB" sz="1200" b="1" dirty="0">
                <a:solidFill>
                  <a:schemeClr val="tx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71933-E529-9DA2-CAA3-E62CE75EEE76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Applying Statistics  and Core Data science Techniques in Proteomics</a:t>
              </a:r>
              <a:endParaRPr lang="en-GB" sz="1100" dirty="0">
                <a:solidFill>
                  <a:schemeClr val="bg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7758F-AA16-9593-598B-61589C3CA0A5}"/>
              </a:ext>
            </a:extLst>
          </p:cNvPr>
          <p:cNvGrpSpPr/>
          <p:nvPr/>
        </p:nvGrpSpPr>
        <p:grpSpPr>
          <a:xfrm>
            <a:off x="904815" y="3364296"/>
            <a:ext cx="3124438" cy="752665"/>
            <a:chOff x="2171462" y="1271528"/>
            <a:chExt cx="3124438" cy="752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A9F51A-5755-BC81-754C-ED4218524AF8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9976B80-90AF-72D4-9183-5D49E7A94000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11AAFFD-EB1E-B596-B2C9-9C4A17C32DC1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F5FE77-72C6-8B6A-D9B8-14D2DD353220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Day Course 3</a:t>
              </a:r>
              <a:endParaRPr lang="en-GB" sz="1200" b="1" dirty="0">
                <a:solidFill>
                  <a:schemeClr val="tx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4275A-F63F-3F80-6F74-5CEC90AC07B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Quality Control, Preprocessing and Differential Expression</a:t>
              </a:r>
              <a:endParaRPr lang="en-GB" sz="1100" dirty="0">
                <a:solidFill>
                  <a:schemeClr val="bg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D4D7B-B8B8-58DD-919C-DABA4E0E1AF0}"/>
              </a:ext>
            </a:extLst>
          </p:cNvPr>
          <p:cNvGrpSpPr/>
          <p:nvPr/>
        </p:nvGrpSpPr>
        <p:grpSpPr>
          <a:xfrm>
            <a:off x="904815" y="4429729"/>
            <a:ext cx="3124438" cy="752665"/>
            <a:chOff x="2171462" y="1271528"/>
            <a:chExt cx="3124438" cy="7526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8BED34-4936-6F6C-4B7D-2E2028D1A5AE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D0CBC1-1A30-F5EA-8BF7-CB35FA192272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BE0FAC-BA21-CB40-ABDA-1D02ADA973AB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0423E0-7802-1A8B-DC34-B25E9465BA69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Day Course 4</a:t>
              </a:r>
              <a:endParaRPr lang="en-GB" sz="1200" b="1" dirty="0">
                <a:solidFill>
                  <a:schemeClr val="tx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258EA-40A6-7749-BE1A-233AB7AC5431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Functional Analysis, Longitudinal &amp; Public Data</a:t>
              </a:r>
              <a:endParaRPr lang="en-GB" sz="1100" dirty="0">
                <a:solidFill>
                  <a:schemeClr val="bg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0A57D1-D13B-5FC5-7489-97894F11DB97}"/>
              </a:ext>
            </a:extLst>
          </p:cNvPr>
          <p:cNvGrpSpPr/>
          <p:nvPr/>
        </p:nvGrpSpPr>
        <p:grpSpPr>
          <a:xfrm>
            <a:off x="904815" y="5495163"/>
            <a:ext cx="3124438" cy="1091219"/>
            <a:chOff x="2171462" y="1271528"/>
            <a:chExt cx="3124438" cy="1091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4EB97-C476-CF68-1DD0-869586D2AEE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9910088-4F1D-EC50-9031-50DE4E46233A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EE60E8-22B7-B32C-28E9-6F32D6F78726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Fira Sans" panose="020B05030500000200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D76C50-EADD-A25F-3D49-14489BA25418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Day Course 5</a:t>
              </a:r>
              <a:endParaRPr lang="en-GB" sz="1200" b="1" dirty="0">
                <a:solidFill>
                  <a:schemeClr val="tx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8416BA-66D8-4178-B3F5-46041029CF8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Fira Sans" panose="020B0503050000020004" pitchFamily="34" charset="0"/>
                  <a:cs typeface="Arial" panose="020B0604020202020204" pitchFamily="34" charset="0"/>
                </a:rPr>
                <a:t>Application on Real Data, Advanced techniques, solving problems with supervised learning + Exploring future direction of proteomics</a:t>
              </a:r>
              <a:endParaRPr lang="en-GB" sz="1100" dirty="0">
                <a:solidFill>
                  <a:schemeClr val="bg1"/>
                </a:solidFill>
                <a:latin typeface="Fira Sans" panose="020B05030500000200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B5DA55-DF4E-3061-3827-C7AB22D31D59}"/>
              </a:ext>
            </a:extLst>
          </p:cNvPr>
          <p:cNvSpPr txBox="1"/>
          <p:nvPr/>
        </p:nvSpPr>
        <p:spPr>
          <a:xfrm>
            <a:off x="292238" y="692420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" panose="020B0503050000020004" pitchFamily="34" charset="0"/>
                <a:cs typeface="Arial" panose="020B0604020202020204" pitchFamily="34" charset="0"/>
              </a:rPr>
              <a:t>In-person: </a:t>
            </a:r>
            <a:r>
              <a:rPr lang="en-US" i="1" dirty="0">
                <a:latin typeface="Fira Sans" panose="020B0503050000020004" pitchFamily="34" charset="0"/>
                <a:cs typeface="Arial" panose="020B0604020202020204" pitchFamily="34" charset="0"/>
              </a:rPr>
              <a:t>r4proteomics</a:t>
            </a:r>
            <a:r>
              <a:rPr lang="en-US" dirty="0">
                <a:latin typeface="Fira Sans" panose="020B0503050000020004" pitchFamily="34" charset="0"/>
                <a:cs typeface="Arial" panose="020B0604020202020204" pitchFamily="34" charset="0"/>
              </a:rPr>
              <a:t> training</a:t>
            </a:r>
            <a:endParaRPr lang="en-GB" dirty="0">
              <a:latin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3AA0A-771C-EAC7-8AC7-7B518661E70D}"/>
              </a:ext>
            </a:extLst>
          </p:cNvPr>
          <p:cNvSpPr txBox="1"/>
          <p:nvPr/>
        </p:nvSpPr>
        <p:spPr>
          <a:xfrm>
            <a:off x="292238" y="139157"/>
            <a:ext cx="78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 panose="020B05030500000200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Fira Sans" panose="020B0503050000020004" pitchFamily="34" charset="0"/>
                <a:cs typeface="Arial" panose="020B0604020202020204" pitchFamily="34" charset="0"/>
              </a:rPr>
              <a:t>5-day training</a:t>
            </a:r>
            <a:r>
              <a:rPr lang="en-US" sz="2400" dirty="0">
                <a:latin typeface="Fira Sans" panose="020B0503050000020004" pitchFamily="34" charset="0"/>
                <a:cs typeface="Arial" panose="020B0604020202020204" pitchFamily="34" charset="0"/>
              </a:rPr>
              <a:t> on proteomics data analysis using </a:t>
            </a:r>
            <a:r>
              <a:rPr lang="en-US" sz="2400" b="1" dirty="0">
                <a:latin typeface="Fira Sans" panose="020B05030500000200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Fira Sans" panose="020B05030500000200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EA54D-5BA8-0C63-00E1-F88E4F3B6ABC}"/>
              </a:ext>
            </a:extLst>
          </p:cNvPr>
          <p:cNvSpPr txBox="1"/>
          <p:nvPr/>
        </p:nvSpPr>
        <p:spPr>
          <a:xfrm>
            <a:off x="7256456" y="245975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Fira Sans" panose="020B0503050000020004" pitchFamily="34" charset="0"/>
                <a:cs typeface="Arial" panose="020B0604020202020204" pitchFamily="34" charset="0"/>
              </a:rPr>
              <a:t>Supporting materials available on: </a:t>
            </a:r>
            <a:r>
              <a:rPr lang="en-GB" sz="1600" dirty="0">
                <a:latin typeface="Fira Sans" panose="020B0503050000020004" pitchFamily="34" charset="0"/>
                <a:cs typeface="Arial" panose="020B0604020202020204" pitchFamily="34" charset="0"/>
                <a:hlinkClick r:id="rId2"/>
              </a:rPr>
              <a:t>Welcome | r4proteomics</a:t>
            </a:r>
            <a:endParaRPr lang="en-GB" sz="1600" dirty="0">
              <a:latin typeface="Fira Sans" panose="020B05030500000200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6BE8C-7F4D-1804-64A2-49AD13A8398F}"/>
              </a:ext>
            </a:extLst>
          </p:cNvPr>
          <p:cNvSpPr txBox="1"/>
          <p:nvPr/>
        </p:nvSpPr>
        <p:spPr>
          <a:xfrm>
            <a:off x="7256456" y="4597619"/>
            <a:ext cx="3469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Fira Sans" panose="020B0503050000020004" pitchFamily="34" charset="0"/>
                <a:cs typeface="Arial" panose="020B0604020202020204" pitchFamily="34" charset="0"/>
              </a:rPr>
              <a:t>written by: </a:t>
            </a:r>
          </a:p>
          <a:p>
            <a:r>
              <a:rPr lang="en-GB" sz="1600" b="1" dirty="0">
                <a:latin typeface="Fira Sans" panose="020B0503050000020004" pitchFamily="34" charset="0"/>
                <a:cs typeface="Arial" panose="020B0604020202020204" pitchFamily="34" charset="0"/>
              </a:rPr>
              <a:t>Miguel CASANOVA</a:t>
            </a:r>
            <a:r>
              <a:rPr lang="en-GB" sz="1600" dirty="0">
                <a:latin typeface="Fira Sans" panose="020B0503050000020004" pitchFamily="34" charset="0"/>
                <a:cs typeface="Arial" panose="020B0604020202020204" pitchFamily="34" charset="0"/>
              </a:rPr>
              <a:t>, PhD &amp; </a:t>
            </a:r>
          </a:p>
          <a:p>
            <a:r>
              <a:rPr lang="en-GB" sz="1600" b="1" dirty="0">
                <a:latin typeface="Fira Sans" panose="020B0503050000020004" pitchFamily="34" charset="0"/>
                <a:cs typeface="Arial" panose="020B0604020202020204" pitchFamily="34" charset="0"/>
              </a:rPr>
              <a:t>Dany MUKESHA</a:t>
            </a:r>
          </a:p>
        </p:txBody>
      </p:sp>
    </p:spTree>
    <p:extLst>
      <p:ext uri="{BB962C8B-B14F-4D97-AF65-F5344CB8AC3E}">
        <p14:creationId xmlns:p14="http://schemas.microsoft.com/office/powerpoint/2010/main" val="34801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8B0EBC-B656-E35D-A0F4-FCE2D438F528}"/>
              </a:ext>
            </a:extLst>
          </p:cNvPr>
          <p:cNvGrpSpPr/>
          <p:nvPr/>
        </p:nvGrpSpPr>
        <p:grpSpPr>
          <a:xfrm>
            <a:off x="493777" y="270357"/>
            <a:ext cx="5529072" cy="4057342"/>
            <a:chOff x="624078" y="270357"/>
            <a:chExt cx="5154930" cy="40573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A16537-008A-D8C4-4987-3D36D08AA530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958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Advantages:</a:t>
              </a:r>
              <a:endParaRPr lang="en-US" b="0" i="0" dirty="0">
                <a:solidFill>
                  <a:srgbClr val="000000"/>
                </a:solidFill>
                <a:effectLst/>
                <a:latin typeface="Fira Sans" panose="020F0502020204030204" pitchFamily="34" charset="0"/>
              </a:endParaRP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Free and open-source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Extensive statistical packages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Reproducible analysis workflows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Publication-quality graphics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Active bioinformatics community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Integration with proteomics tools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B8D22-0EC8-213E-B7EF-8E7BD055802F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F0502020204030204" pitchFamily="34" charset="0"/>
                </a:rPr>
                <a:t>Why R for Proteomics?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97489F-553A-E12F-FAAD-4D892A9B638F}"/>
              </a:ext>
            </a:extLst>
          </p:cNvPr>
          <p:cNvGrpSpPr/>
          <p:nvPr/>
        </p:nvGrpSpPr>
        <p:grpSpPr>
          <a:xfrm>
            <a:off x="6169152" y="270357"/>
            <a:ext cx="5946648" cy="3595614"/>
            <a:chOff x="624078" y="270357"/>
            <a:chExt cx="5869258" cy="35956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1510CF-D717-E4B8-EA4D-2B5EA7A94AAC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2496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Four Main Panels: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Source Editor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Write and save your code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Execute commands interactively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Environment/History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View objects and command history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Files/Plots/Help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Navigate files, view plots, access help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C12DE0-4EA5-FA69-7B14-B28D14404157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F0502020204030204" pitchFamily="34" charset="0"/>
                </a:rPr>
                <a:t>RStudio Interface Tour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94C54D-3D28-2A20-6A54-2BE41404A5BB}"/>
              </a:ext>
            </a:extLst>
          </p:cNvPr>
          <p:cNvSpPr txBox="1"/>
          <p:nvPr/>
        </p:nvSpPr>
        <p:spPr>
          <a:xfrm>
            <a:off x="6096000" y="3945415"/>
            <a:ext cx="6094476" cy="40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1">
              <a:lnSpc>
                <a:spcPct val="150000"/>
              </a:lnSpc>
            </a:pPr>
            <a:r>
              <a:rPr lang="en-US" sz="1500" b="1" i="1" dirty="0">
                <a:solidFill>
                  <a:srgbClr val="000000"/>
                </a:solidFill>
                <a:latin typeface="Fira Sans" panose="020B0503050000020004" pitchFamily="34" charset="0"/>
              </a:rPr>
              <a:t>Best Practice:</a:t>
            </a:r>
            <a:r>
              <a:rPr lang="en-US" sz="1500" i="1" dirty="0">
                <a:solidFill>
                  <a:srgbClr val="000000"/>
                </a:solidFill>
                <a:latin typeface="Fira Sans" panose="020B0503050000020004" pitchFamily="34" charset="0"/>
              </a:rPr>
              <a:t> Always work in R scripts (.R) or R Markdown (.</a:t>
            </a:r>
            <a:r>
              <a:rPr lang="en-US" sz="15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Rmd</a:t>
            </a:r>
            <a:r>
              <a:rPr lang="en-US" sz="1500" i="1" dirty="0">
                <a:solidFill>
                  <a:srgbClr val="000000"/>
                </a:solidFill>
                <a:latin typeface="Fira Sans" panose="020B0503050000020004" pitchFamily="34" charset="0"/>
              </a:rPr>
              <a:t>) files</a:t>
            </a:r>
          </a:p>
        </p:txBody>
      </p:sp>
    </p:spTree>
    <p:extLst>
      <p:ext uri="{BB962C8B-B14F-4D97-AF65-F5344CB8AC3E}">
        <p14:creationId xmlns:p14="http://schemas.microsoft.com/office/powerpoint/2010/main" val="23639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5850C7-B4BC-9A8F-3939-4CAC96919E89}"/>
              </a:ext>
            </a:extLst>
          </p:cNvPr>
          <p:cNvGrpSpPr/>
          <p:nvPr/>
        </p:nvGrpSpPr>
        <p:grpSpPr>
          <a:xfrm>
            <a:off x="493777" y="270357"/>
            <a:ext cx="5529072" cy="3641844"/>
            <a:chOff x="624078" y="270357"/>
            <a:chExt cx="5154930" cy="36418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E14C34-A149-925D-04EF-0298D025F9A3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5426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Fira Sans" panose="020B0503050000020004" pitchFamily="34" charset="0"/>
                </a:rPr>
                <a:t>Advantages:</a:t>
              </a:r>
              <a:endPara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1: Setting Up and Getting Started with 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2: Data Types and Structures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3: Control Flow and Functions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4: Importing and exploring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5: Data Wrangling with `tidyverse`</a:t>
              </a:r>
              <a:endParaRPr lang="en-GB" dirty="0">
                <a:latin typeface="Fira Sans" panose="020B05030500000200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CBD90-B104-1ED6-712C-5BEA66A22916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Fira Sans" panose="020B0503050000020004" pitchFamily="34" charset="0"/>
                  <a:hlinkClick r:id="rId2" action="ppaction://hlinkfile"/>
                </a:rPr>
                <a:t>Introduction</a:t>
              </a:r>
              <a:r>
                <a:rPr lang="en-US" dirty="0">
                  <a:latin typeface="Fira Sans" panose="020B0503050000020004" pitchFamily="34" charset="0"/>
                  <a:hlinkClick r:id="rId2" action="ppaction://hlinkfile"/>
                </a:rPr>
                <a:t> to R and RStudio</a:t>
              </a:r>
              <a:endParaRPr lang="en-US" sz="28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40918E-6333-1FCA-7B2D-DBFDA27B50A4}"/>
              </a:ext>
            </a:extLst>
          </p:cNvPr>
          <p:cNvGrpSpPr/>
          <p:nvPr/>
        </p:nvGrpSpPr>
        <p:grpSpPr>
          <a:xfrm>
            <a:off x="6169152" y="270357"/>
            <a:ext cx="5946648" cy="4470917"/>
            <a:chOff x="624078" y="270357"/>
            <a:chExt cx="5869258" cy="44709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87D50-6D13-0575-2630-1BAFE04894D8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37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How to set up R and </a:t>
              </a:r>
              <a:r>
                <a:rPr lang="en-GB" dirty="0" err="1">
                  <a:latin typeface="Fira Sans" panose="020B0503050000020004" pitchFamily="34" charset="0"/>
                </a:rPr>
                <a:t>Rstudio</a:t>
              </a:r>
              <a:endParaRPr lang="en-GB" dirty="0"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Basic R operators and syntax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Data structures: vectors, data frames, lists, factors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Indexing and sub-setting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Control flow: if/else, loops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Writing custom functions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Importing and exploring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7DB8EC-2FE9-43E6-B31F-A0821907DA2D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1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E1D3DC-971B-B0DF-DBB6-45FEE40D080A}"/>
              </a:ext>
            </a:extLst>
          </p:cNvPr>
          <p:cNvGrpSpPr/>
          <p:nvPr/>
        </p:nvGrpSpPr>
        <p:grpSpPr>
          <a:xfrm>
            <a:off x="493777" y="270357"/>
            <a:ext cx="5529072" cy="4426674"/>
            <a:chOff x="624078" y="270357"/>
            <a:chExt cx="5154930" cy="44266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41810A-413B-5C95-6A7F-334486213768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3327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Learning Objectives:</a:t>
              </a:r>
            </a:p>
            <a:p>
              <a:pPr algn="l"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By the end of Day 2, you will be able to: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1: Treat Proteomic Data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Fira Sans" panose="020B0503050000020004" pitchFamily="34" charset="0"/>
                </a:rPr>
                <a:t>From Mass Spectrometry to Quantified Proteins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Fira Sans" panose="020B0503050000020004" pitchFamily="34" charset="0"/>
                </a:rPr>
                <a:t>Structure of Proteomic Data Matrices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dirty="0">
                  <a:latin typeface="Fira Sans" panose="020B0503050000020004" pitchFamily="34" charset="0"/>
                </a:rPr>
                <a:t>Understanding Your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2: Initial Quality Control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3: Exploratory Data Analysis (EDA)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B60C9-97D8-D5BB-9F1B-78D33A52D8AF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u="sng" dirty="0">
                  <a:latin typeface="Fira Sans" panose="020B0503050000020004" pitchFamily="34" charset="0"/>
                  <a:hlinkClick r:id="rId2" action="ppaction://hlinkfile"/>
                </a:rPr>
                <a:t>Introduction to Proteomic Data &amp; Quality Control</a:t>
              </a:r>
              <a:endParaRPr lang="en-US" sz="40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352149-06AE-19E8-6A8C-8577B9412E81}"/>
              </a:ext>
            </a:extLst>
          </p:cNvPr>
          <p:cNvGrpSpPr/>
          <p:nvPr/>
        </p:nvGrpSpPr>
        <p:grpSpPr>
          <a:xfrm>
            <a:off x="6169152" y="270357"/>
            <a:ext cx="5946648" cy="4886416"/>
            <a:chOff x="624078" y="270357"/>
            <a:chExt cx="5869258" cy="48864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DFDA27-2473-25EF-0AD6-F620E47A52CC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78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Structure of proteomic data matrices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Common data quality issues (</a:t>
              </a:r>
              <a:r>
                <a:rPr lang="en-GB" b="1" dirty="0">
                  <a:latin typeface="Fira Sans" panose="020B0503050000020004" pitchFamily="34" charset="0"/>
                </a:rPr>
                <a:t>missing values, outliers, batch effects</a:t>
              </a:r>
              <a:r>
                <a:rPr lang="en-GB" dirty="0">
                  <a:latin typeface="Fira Sans" panose="020B0503050000020004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Quality control </a:t>
              </a:r>
              <a:r>
                <a:rPr lang="en-GB" b="1" dirty="0">
                  <a:latin typeface="Fira Sans" panose="020B0503050000020004" pitchFamily="34" charset="0"/>
                </a:rPr>
                <a:t>visualization</a:t>
              </a:r>
              <a:r>
                <a:rPr lang="en-GB" dirty="0">
                  <a:latin typeface="Fira Sans" panose="020B0503050000020004" pitchFamily="34" charset="0"/>
                </a:rPr>
                <a:t> techniques (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PCA, boxplots, and heatmaps)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Conduct exploratory data analysis (EDA)</a:t>
              </a:r>
              <a:endParaRPr lang="en-GB" dirty="0"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Exploratory data analysis methods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Sample correlation and clustering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47AD5-8550-4A89-A148-B2E533BED619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2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9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EF8CE-D733-4D7D-285E-20951FEE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368535-A238-3DDB-D876-E02FD3651AE2}"/>
              </a:ext>
            </a:extLst>
          </p:cNvPr>
          <p:cNvGrpSpPr/>
          <p:nvPr/>
        </p:nvGrpSpPr>
        <p:grpSpPr>
          <a:xfrm>
            <a:off x="493777" y="270357"/>
            <a:ext cx="5529072" cy="3229103"/>
            <a:chOff x="624078" y="270357"/>
            <a:chExt cx="5154930" cy="32291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15CE10-0707-081B-4479-B1A2A38C4D8E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129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Learning Objectives:</a:t>
              </a:r>
            </a:p>
            <a:p>
              <a:pPr algn="l"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By the end of Day 3, you will be able to perform: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1: Data Preprocessing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2: Batch Effect Correction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3: Differential Expression Analysis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F09D1-D6C3-5A0A-3C90-15D8172E0C84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u="sng" dirty="0">
                  <a:latin typeface="Fira Sans" panose="020B0503050000020004" pitchFamily="34" charset="0"/>
                  <a:hlinkClick r:id="rId2" action="ppaction://hlinkfile"/>
                </a:rPr>
                <a:t>Preprocessing and Differential Expression</a:t>
              </a:r>
              <a:endParaRPr lang="en-US" sz="44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F47EB-5D25-7980-17B5-9826F098B01D}"/>
              </a:ext>
            </a:extLst>
          </p:cNvPr>
          <p:cNvGrpSpPr/>
          <p:nvPr/>
        </p:nvGrpSpPr>
        <p:grpSpPr>
          <a:xfrm>
            <a:off x="6169152" y="270357"/>
            <a:ext cx="5946648" cy="4886416"/>
            <a:chOff x="624078" y="270357"/>
            <a:chExt cx="5869258" cy="48864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8F76C9-3560-34EE-B3A9-E22A7DC9FF7B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78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Apply different normalization methods to proteomic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Perform batch effect correction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Conduct differential expression analysis using `</a:t>
              </a:r>
              <a:r>
                <a:rPr lang="en-US" dirty="0" err="1">
                  <a:solidFill>
                    <a:srgbClr val="212529"/>
                  </a:solidFill>
                  <a:latin typeface="Fira Sans" panose="020B0503050000020004" pitchFamily="34" charset="0"/>
                </a:rPr>
                <a:t>limma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`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Interpret and visualize differential expression results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solidFill>
                    <a:srgbClr val="212529"/>
                  </a:solidFill>
                  <a:latin typeface="Fira Sans" panose="020B0503050000020004" pitchFamily="34" charset="0"/>
                </a:rPr>
                <a:t>Create volcano plots and MA plots</a:t>
              </a:r>
              <a:endParaRPr lang="en-US" dirty="0">
                <a:latin typeface="Fira Sans" panose="020B05030500000200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9BF9D-074F-C8EF-EDAF-419880F72D38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</a:t>
              </a:r>
              <a:r>
                <a:rPr lang="en-US" sz="2800" dirty="0">
                  <a:solidFill>
                    <a:srgbClr val="1A292C"/>
                  </a:solidFill>
                  <a:latin typeface="Fira Sans" panose="020B0503050000020004" pitchFamily="34" charset="0"/>
                </a:rPr>
                <a:t>3</a:t>
              </a: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0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15CF-E6DA-FCC8-5AFE-97D63C8A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EB5BCAA-00E9-2D81-592C-971F28D67D2A}"/>
              </a:ext>
            </a:extLst>
          </p:cNvPr>
          <p:cNvGrpSpPr/>
          <p:nvPr/>
        </p:nvGrpSpPr>
        <p:grpSpPr>
          <a:xfrm>
            <a:off x="493777" y="270357"/>
            <a:ext cx="5529072" cy="2810847"/>
            <a:chOff x="624078" y="270357"/>
            <a:chExt cx="5154930" cy="28108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1EBA82-F3AE-35F8-E43F-DB7CB82228C8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17116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Learning Objectives:</a:t>
              </a:r>
            </a:p>
            <a:p>
              <a:pPr algn="l">
                <a:lnSpc>
                  <a:spcPct val="150000"/>
                </a:lnSpc>
                <a:buNone/>
              </a:pPr>
              <a:r>
                <a:rPr lang="en-US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By the end of Day 4, you will be able to perform: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1: Functional Enrichment &amp; GSEA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Module 2: Public Data integration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47D1AC-ED87-36D8-2225-32CE7A87D3E1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latin typeface="Fira Sans" panose="020B0503050000020004" pitchFamily="34" charset="0"/>
                  <a:hlinkClick r:id="rId2" action="ppaction://hlinkfile"/>
                </a:rPr>
                <a:t>Functional Analysis, Longitudinal &amp; Public Data</a:t>
              </a:r>
              <a:endParaRPr lang="en-US" sz="44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61908C-E107-33B9-0723-A58D5516E8DB}"/>
              </a:ext>
            </a:extLst>
          </p:cNvPr>
          <p:cNvGrpSpPr/>
          <p:nvPr/>
        </p:nvGrpSpPr>
        <p:grpSpPr>
          <a:xfrm>
            <a:off x="6169152" y="270357"/>
            <a:ext cx="5946648" cy="2811040"/>
            <a:chOff x="624078" y="270357"/>
            <a:chExt cx="5869258" cy="2811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C63589-B290-AA70-03AA-45F8C2D4CDE3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1711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Interpret DE results biologically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Explore longitudinal trajectories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Work with public datasets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0B2C5-393B-8A0D-E03C-9202C77693A7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4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38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73B58-32F8-5A8B-62B2-B2EA29E1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856232-84D3-1727-8C54-CBB27D4D50E8}"/>
              </a:ext>
            </a:extLst>
          </p:cNvPr>
          <p:cNvGrpSpPr/>
          <p:nvPr/>
        </p:nvGrpSpPr>
        <p:grpSpPr>
          <a:xfrm>
            <a:off x="493777" y="270357"/>
            <a:ext cx="5529072" cy="5677914"/>
            <a:chOff x="624078" y="270357"/>
            <a:chExt cx="5154930" cy="56779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67873-3E2F-11B9-25B3-69B32E10E0AC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45786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GB" b="1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Modules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Full Analysis Pipeline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From QC → normalization → DE → functional → longitudinal (if relevant).</a:t>
              </a:r>
              <a:b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</a:br>
              <a:r>
                <a:rPr lang="en-GB" sz="12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Run through all steps on a provided dataset (or participants’ data).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Group Discussion &amp; Interpretation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Interpret results, compare across participants, discuss limitations, challenges, possible variations.</a:t>
              </a: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Presentation &amp; Reporting</a:t>
              </a:r>
            </a:p>
            <a:p>
              <a:pPr marL="285750" indent="-28575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Generate basic report/graphics (ggplot2), integrate into R Markdown / html / PDF.</a:t>
              </a:r>
              <a:b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</a:br>
              <a:r>
                <a:rPr lang="en-GB" sz="1600" b="0" i="0" dirty="0">
                  <a:solidFill>
                    <a:srgbClr val="212529"/>
                  </a:solidFill>
                  <a:effectLst/>
                  <a:latin typeface="Fira Sans" panose="020B0503050000020004" pitchFamily="34" charset="0"/>
                </a:rPr>
                <a:t>Provide guidance for next steps.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82F423-B178-6D5E-07FE-6572830A50C3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465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b="1" u="sng" dirty="0">
                  <a:latin typeface="Fira Sans" panose="020B0503050000020004" pitchFamily="34" charset="0"/>
                  <a:hlinkClick r:id="rId2" action="ppaction://hlinkfile"/>
                </a:rPr>
                <a:t>Application on Real Data</a:t>
              </a:r>
              <a:endParaRPr lang="en-US" sz="44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53B61-64C3-6CF1-C7B7-04EA0D82DD1D}"/>
              </a:ext>
            </a:extLst>
          </p:cNvPr>
          <p:cNvGrpSpPr/>
          <p:nvPr/>
        </p:nvGrpSpPr>
        <p:grpSpPr>
          <a:xfrm>
            <a:off x="6169152" y="270357"/>
            <a:ext cx="5946648" cy="2808924"/>
            <a:chOff x="624078" y="270357"/>
            <a:chExt cx="5869258" cy="280892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A4D673-2AFB-8626-2E84-D6A4F1C1E624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17096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Apply full workflow to real or internal dataset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Interpret results in biological context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✓ </a:t>
              </a:r>
              <a:r>
                <a:rPr lang="en-US" dirty="0">
                  <a:latin typeface="Fira Sans" panose="020B0503050000020004" pitchFamily="34" charset="0"/>
                </a:rPr>
                <a:t>Troubleshoot and discuss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FB6393-4146-87E5-C61E-159BF2FED89A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</a:t>
              </a:r>
              <a:r>
                <a:rPr lang="en-US" sz="2800" dirty="0">
                  <a:solidFill>
                    <a:srgbClr val="1A292C"/>
                  </a:solidFill>
                  <a:latin typeface="Fira Sans" panose="020B0503050000020004" pitchFamily="34" charset="0"/>
                </a:rPr>
                <a:t>5</a:t>
              </a: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6860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Fira Sans</vt:lpstr>
      <vt:lpstr>Wingdings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37</cp:revision>
  <dcterms:created xsi:type="dcterms:W3CDTF">2025-10-20T08:43:40Z</dcterms:created>
  <dcterms:modified xsi:type="dcterms:W3CDTF">2025-10-23T14:54:30Z</dcterms:modified>
</cp:coreProperties>
</file>