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75" r:id="rId4"/>
    <p:sldId id="286" r:id="rId5"/>
    <p:sldId id="263" r:id="rId6"/>
    <p:sldId id="281" r:id="rId7"/>
    <p:sldId id="261" r:id="rId8"/>
    <p:sldId id="282" r:id="rId9"/>
    <p:sldId id="262" r:id="rId10"/>
    <p:sldId id="283" r:id="rId11"/>
    <p:sldId id="257" r:id="rId12"/>
    <p:sldId id="285" r:id="rId13"/>
    <p:sldId id="258" r:id="rId14"/>
    <p:sldId id="274" r:id="rId15"/>
    <p:sldId id="298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杭 刘" initials="程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Singapore</a:t>
            </a:r>
            <a:r>
              <a:rPr lang="zh-CN" altLang="en-US" dirty="0"/>
              <a:t> </a:t>
            </a:r>
            <a:r>
              <a:rPr lang="en-US" altLang="zh-CN" dirty="0"/>
              <a:t>Travel Guide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Code Monkey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1705" y="631836"/>
            <a:ext cx="7012710" cy="533928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0" i="0" dirty="0">
                <a:effectLst/>
              </a:rPr>
              <a:t>Traffic congestion judgment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</a:t>
            </a:r>
            <a:r>
              <a:rPr lang="en-US" altLang="zh-CN" sz="2800" b="0" i="0" dirty="0">
                <a:effectLst/>
              </a:rPr>
              <a:t>isplays the traffic status</a:t>
            </a:r>
          </a:p>
          <a:p>
            <a:pPr lvl="1" algn="just"/>
            <a:r>
              <a:rPr lang="en-US" altLang="zh-CN" sz="2800" b="0" i="0" dirty="0">
                <a:effectLst/>
              </a:rPr>
              <a:t>Design a threshold for determining whether traffic is currently congested </a:t>
            </a:r>
            <a:endParaRPr lang="en-US" altLang="zh-CN" sz="2800" dirty="0"/>
          </a:p>
          <a:p>
            <a:pPr lvl="1" algn="just"/>
            <a:r>
              <a:rPr lang="en-US" altLang="zh-CN" sz="2800" dirty="0"/>
              <a:t>Draw</a:t>
            </a:r>
            <a:r>
              <a:rPr lang="zh-CN" altLang="en-US" sz="2800" dirty="0"/>
              <a:t> </a:t>
            </a:r>
            <a:r>
              <a:rPr lang="en-US" altLang="zh-CN" sz="2800" dirty="0"/>
              <a:t>paths on the map.</a:t>
            </a:r>
          </a:p>
          <a:p>
            <a:pPr lvl="1" algn="just"/>
            <a:r>
              <a:rPr lang="en-US" altLang="zh-CN" sz="2800" b="0" i="0" dirty="0">
                <a:solidFill>
                  <a:schemeClr val="accent1"/>
                </a:solidFill>
                <a:effectLst/>
              </a:rPr>
              <a:t>Displays</a:t>
            </a:r>
            <a:r>
              <a:rPr lang="en-US" altLang="zh-CN" sz="2800" b="0" i="0" dirty="0">
                <a:effectLst/>
              </a:rPr>
              <a:t> the traffic status in the user interface and </a:t>
            </a:r>
            <a:r>
              <a:rPr lang="en-US" altLang="zh-CN" sz="2800" b="0" i="0">
                <a:effectLst/>
              </a:rPr>
              <a:t>give suggestions</a:t>
            </a:r>
            <a:endParaRPr lang="en-US" altLang="zh-CN" b="0" i="0" dirty="0">
              <a:effectLst/>
            </a:endParaRPr>
          </a:p>
          <a:p>
            <a:pPr marL="0" indent="0" algn="l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MARKEY</a:t>
            </a:r>
            <a:br>
              <a:rPr lang="en-US" altLang="en-US"/>
            </a:br>
            <a:r>
              <a:rPr lang="en-US" altLang="en-US"/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735" y="1143000"/>
            <a:ext cx="6282055" cy="490918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zh-CN" sz="11200" dirty="0"/>
              <a:t>Market Size</a:t>
            </a:r>
          </a:p>
          <a:p>
            <a:pPr marL="685800" lvl="1" indent="-228600" algn="just">
              <a:buFont typeface="Wingdings" panose="05000000000000000000" charset="0"/>
              <a:buChar char="§"/>
            </a:pPr>
            <a:r>
              <a:rPr lang="en-US" altLang="zh-CN" sz="11200" dirty="0">
                <a:sym typeface="+mn-ea"/>
              </a:rPr>
              <a:t>Traffic congestion is a common problem in urban life, so there is a high degree of attention to traffic conditions. According to the Global Transportation market, the traffic management and navigation applications market is worth more than $10 billion</a:t>
            </a:r>
            <a:endParaRPr lang="en-US" altLang="zh-CN" sz="1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MARKEY</a:t>
            </a:r>
            <a:br>
              <a:rPr lang="en-US" altLang="en-US"/>
            </a:br>
            <a:r>
              <a:rPr lang="en-US" altLang="en-US"/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800" y="948055"/>
            <a:ext cx="6282055" cy="496189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Font typeface="Wingdings" panose="05000000000000000000" charset="0"/>
              <a:buNone/>
            </a:pPr>
            <a:endParaRPr lang="en-US" altLang="zh-CN" sz="5200" dirty="0"/>
          </a:p>
          <a:p>
            <a:r>
              <a:rPr lang="en-US" altLang="zh-CN" sz="2800" dirty="0"/>
              <a:t>Difference</a:t>
            </a:r>
          </a:p>
          <a:p>
            <a:pPr lvl="1" algn="just"/>
            <a:r>
              <a:rPr lang="en-US" altLang="zh-CN" sz="2800" dirty="0"/>
              <a:t>Google Maps : historical data about the average time it takes to travel a particular section of road at specific times on specific days and real-time data sent by sensors and smartphones</a:t>
            </a:r>
          </a:p>
          <a:p>
            <a:pPr lvl="1" algn="just"/>
            <a:r>
              <a:rPr lang="en-US" altLang="zh-CN" sz="2800" dirty="0"/>
              <a:t>Ours : analyze junction vehicle data to obtain </a:t>
            </a:r>
            <a:r>
              <a:rPr lang="en-US" altLang="zh-CN" sz="2800" dirty="0">
                <a:solidFill>
                  <a:schemeClr val="accent1"/>
                </a:solidFill>
              </a:rPr>
              <a:t>real-time</a:t>
            </a:r>
            <a:r>
              <a:rPr lang="en-US" altLang="zh-CN" sz="2800" dirty="0"/>
              <a:t> road conditions.</a:t>
            </a:r>
          </a:p>
          <a:p>
            <a:pPr marL="685800" lvl="1" indent="-228600">
              <a:buFont typeface="Wingdings" panose="05000000000000000000" charset="0"/>
              <a:buChar char="§"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COMPETITORS</a:t>
            </a:r>
            <a:br>
              <a:rPr lang="en-US" altLang="zh-CN"/>
            </a:br>
            <a:r>
              <a:rPr lang="en-US" altLang="zh-CN"/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Real-time</a:t>
            </a:r>
          </a:p>
          <a:p>
            <a:pPr marL="685800" lvl="1" indent="-228600">
              <a:buFont typeface="Wingdings" panose="05000000000000000000" charset="0"/>
              <a:buChar char="§"/>
            </a:pPr>
            <a:r>
              <a:rPr lang="en-US" altLang="zh-CN" sz="2800" dirty="0">
                <a:sym typeface="+mn-ea"/>
              </a:rPr>
              <a:t>In countries with developed tourism, high real-time performance can better meet the needs of tourists</a:t>
            </a:r>
            <a:endParaRPr lang="en-US" altLang="zh-CN" sz="2800" dirty="0"/>
          </a:p>
          <a:p>
            <a:pPr marL="685800" lvl="1" indent="-228600">
              <a:buFont typeface="Wingdings" panose="05000000000000000000" charset="0"/>
              <a:buChar char="§"/>
            </a:pPr>
            <a:endParaRPr lang="en-US" altLang="zh-CN" sz="2800" dirty="0"/>
          </a:p>
          <a:p>
            <a:r>
              <a:rPr lang="en-US" altLang="zh-CN" sz="2800" dirty="0">
                <a:solidFill>
                  <a:schemeClr val="accent1"/>
                </a:solidFill>
              </a:rPr>
              <a:t>Accuracy</a:t>
            </a:r>
          </a:p>
          <a:p>
            <a:pPr marL="685800" lvl="1" indent="-228600">
              <a:buFont typeface="Wingdings" panose="05000000000000000000" charset="0"/>
              <a:buChar char="§"/>
            </a:pPr>
            <a:r>
              <a:rPr lang="en-US" altLang="zh-CN" sz="2800" dirty="0">
                <a:sym typeface="+mn-ea"/>
              </a:rPr>
              <a:t>We process information with real-time images more accurately than other apps</a:t>
            </a:r>
            <a:endParaRPr lang="en-US" altLang="zh-CN" dirty="0"/>
          </a:p>
          <a:p>
            <a:pPr marL="457200" lvl="1" indent="0"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TEAM</a:t>
            </a:r>
            <a:br>
              <a:rPr lang="en-US" altLang="zh-CN"/>
            </a:br>
            <a:r>
              <a:rPr lang="en-US" altLang="zh-CN"/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</a:rPr>
              <a:t>Front End---Tang Tang</a:t>
            </a:r>
          </a:p>
          <a:p>
            <a:r>
              <a:rPr lang="en-US" altLang="zh-CN" sz="2800">
                <a:solidFill>
                  <a:schemeClr val="tx1"/>
                </a:solidFill>
              </a:rPr>
              <a:t>AI---Yao ChenXuan</a:t>
            </a:r>
          </a:p>
          <a:p>
            <a:r>
              <a:rPr lang="en-US" altLang="zh-CN" sz="2800">
                <a:solidFill>
                  <a:schemeClr val="tx1"/>
                </a:solidFill>
              </a:rPr>
              <a:t>Database---Zhu YunDian</a:t>
            </a:r>
          </a:p>
          <a:p>
            <a:r>
              <a:rPr lang="en-US" altLang="zh-CN" sz="2800">
                <a:solidFill>
                  <a:schemeClr val="tx1"/>
                </a:solidFill>
              </a:rPr>
              <a:t>Processing---Liu ChengHang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Singapore</a:t>
            </a:r>
            <a:r>
              <a:rPr lang="zh-CN" altLang="en-US" dirty="0"/>
              <a:t> </a:t>
            </a:r>
            <a:r>
              <a:rPr lang="en-US" altLang="zh-CN" dirty="0"/>
              <a:t>Travel Guide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Code Monkey Team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86713-F71F-E8E9-DE39-324C35F3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23" y="903311"/>
            <a:ext cx="9157447" cy="47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7812" y="953681"/>
            <a:ext cx="6281873" cy="5248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/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Objective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Marketing&amp;Competitiors Analysis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Team Work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6050" y="1855177"/>
            <a:ext cx="6269355" cy="3899827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Importance</a:t>
            </a:r>
          </a:p>
          <a:p>
            <a:pPr lvl="1"/>
            <a:r>
              <a:rPr lang="en-US" altLang="zh-CN" sz="3000" dirty="0"/>
              <a:t>Monitor the level of traffic congestion very accurately</a:t>
            </a:r>
          </a:p>
          <a:p>
            <a:pPr lvl="1"/>
            <a:r>
              <a:rPr lang="en-US" altLang="zh-CN" sz="3000" dirty="0"/>
              <a:t>Easy to use</a:t>
            </a:r>
          </a:p>
          <a:p>
            <a:pPr lvl="1"/>
            <a:r>
              <a:rPr lang="en-US" altLang="zh-CN" sz="3000" dirty="0"/>
              <a:t>Powerful</a:t>
            </a:r>
          </a:p>
          <a:p>
            <a:pPr marL="228600" lvl="0" indent="-228600">
              <a:buFont typeface="Wingdings" panose="05000000000000000000" charset="0"/>
              <a:buChar char="§"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How to help users?</a:t>
            </a:r>
          </a:p>
          <a:p>
            <a:pPr lvl="1"/>
            <a:r>
              <a:rPr lang="en-US" altLang="zh-CN" sz="2600" dirty="0"/>
              <a:t>Users can plan their travel times and routes by using our product to monitor traffic congestion levels </a:t>
            </a:r>
            <a:r>
              <a:rPr lang="en-US" altLang="zh-CN" sz="2600" dirty="0">
                <a:solidFill>
                  <a:srgbClr val="FF0000"/>
                </a:solidFill>
              </a:rPr>
              <a:t>in real time.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850" y="1609090"/>
            <a:ext cx="7386320" cy="5248910"/>
          </a:xfrm>
        </p:spPr>
        <p:txBody>
          <a:bodyPr>
            <a:normAutofit/>
          </a:bodyPr>
          <a:lstStyle/>
          <a:p>
            <a:pPr marL="228600" lvl="0" indent="-228600">
              <a:buFont typeface="Wingdings" panose="05000000000000000000" charset="0"/>
              <a:buChar char="§"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Aim: A Travel Guide for Singapore</a:t>
            </a:r>
          </a:p>
          <a:p>
            <a:pPr marL="228600" lvl="0" indent="-228600">
              <a:buFont typeface="Wingdings" panose="05000000000000000000" charset="0"/>
              <a:buChar char="§"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800" dirty="0">
                <a:sym typeface="+mn-ea"/>
              </a:rPr>
              <a:t>Tell the user whether the traffic is crowded</a:t>
            </a:r>
          </a:p>
          <a:p>
            <a:pPr lvl="1"/>
            <a:r>
              <a:rPr lang="en-US" altLang="zh-CN" sz="2600" dirty="0">
                <a:sym typeface="+mn-ea"/>
              </a:rPr>
              <a:t>display real time traffic status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dirty="0">
                <a:sym typeface="+mn-ea"/>
              </a:rPr>
              <a:t>Application of the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ML</a:t>
            </a:r>
            <a:r>
              <a:rPr lang="en-US" altLang="zh-CN" sz="2800" dirty="0">
                <a:sym typeface="+mn-ea"/>
              </a:rPr>
              <a:t> model</a:t>
            </a:r>
          </a:p>
          <a:p>
            <a:pPr lvl="1"/>
            <a:r>
              <a:rPr lang="en-US" altLang="zh-CN" sz="2600" dirty="0">
                <a:solidFill>
                  <a:schemeClr val="accent1"/>
                </a:solidFill>
                <a:sym typeface="+mn-ea"/>
              </a:rPr>
              <a:t>Recommend</a:t>
            </a:r>
            <a:r>
              <a:rPr lang="en-US" altLang="zh-CN" sz="2600" dirty="0">
                <a:sym typeface="+mn-ea"/>
              </a:rPr>
              <a:t> one or more optimal path if multiple routes are available depending on time or shortest path</a:t>
            </a:r>
            <a:endParaRPr lang="en-US" altLang="zh-CN" sz="1600" b="0" i="0" dirty="0">
              <a:effectLst/>
            </a:endParaRPr>
          </a:p>
          <a:p>
            <a:pPr marL="0" indent="0" algn="l">
              <a:buNone/>
            </a:pPr>
            <a:r>
              <a:rPr lang="en-US" altLang="zh-CN" sz="1600" dirty="0">
                <a:latin typeface="PingFang SC"/>
                <a:sym typeface="+mn-ea"/>
              </a:rPr>
              <a:t> </a:t>
            </a:r>
            <a:endParaRPr lang="en-US" altLang="zh-CN" sz="1600" b="0" i="0" dirty="0">
              <a:effectLst/>
              <a:latin typeface="PingFang SC"/>
            </a:endParaRPr>
          </a:p>
          <a:p>
            <a:pPr marL="0" indent="0" algn="l">
              <a:buNone/>
            </a:pPr>
            <a:endParaRPr lang="zh-CN" alt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b="0" i="0" dirty="0">
              <a:effectLst/>
              <a:latin typeface="PingFang SC"/>
            </a:endParaRPr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850" y="1609090"/>
            <a:ext cx="7186930" cy="5248910"/>
          </a:xfrm>
        </p:spPr>
        <p:txBody>
          <a:bodyPr>
            <a:normAutofit/>
          </a:bodyPr>
          <a:lstStyle/>
          <a:p>
            <a:pPr marL="228600" lvl="0" indent="-228600">
              <a:buFont typeface="Wingdings" panose="05000000000000000000" charset="0"/>
              <a:buChar char="§"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Aim: A Travel Guide for Singapore</a:t>
            </a:r>
          </a:p>
          <a:p>
            <a:pPr marL="0" lvl="0" indent="0">
              <a:buFont typeface="Wingdings" panose="05000000000000000000" charset="0"/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800" dirty="0">
                <a:sym typeface="+mn-ea"/>
              </a:rPr>
              <a:t>Memorize routes 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+mn-ea"/>
              </a:rPr>
              <a:t>save the start/end point information the first time it is inputed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dirty="0">
                <a:sym typeface="+mn-ea"/>
              </a:rPr>
              <a:t>set the most viewed as preference</a:t>
            </a:r>
          </a:p>
          <a:p>
            <a:pPr lvl="1"/>
            <a:r>
              <a:rPr lang="en-US" altLang="zh-CN" sz="2800" dirty="0">
                <a:sym typeface="+mn-ea"/>
              </a:rPr>
              <a:t>(optional)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Add some features about recommending where to go</a:t>
            </a:r>
            <a:r>
              <a:rPr lang="en-US" altLang="zh-CN" sz="1600" dirty="0">
                <a:latin typeface="PingFang SC"/>
                <a:sym typeface="+mn-ea"/>
              </a:rPr>
              <a:t> </a:t>
            </a:r>
            <a:endParaRPr lang="en-US" altLang="zh-CN" sz="1600" b="0" i="0" dirty="0">
              <a:effectLst/>
              <a:latin typeface="PingFang SC"/>
            </a:endParaRPr>
          </a:p>
          <a:p>
            <a:pPr marL="0" indent="0" algn="l">
              <a:buNone/>
            </a:pPr>
            <a:endParaRPr lang="zh-CN" alt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b="0" i="0" dirty="0">
              <a:effectLst/>
              <a:latin typeface="PingFang SC"/>
            </a:endParaRPr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7812" y="953681"/>
            <a:ext cx="6281873" cy="5248622"/>
          </a:xfrm>
        </p:spPr>
        <p:txBody>
          <a:bodyPr>
            <a:normAutofit fontScale="97500" lnSpcReduction="10000"/>
          </a:bodyPr>
          <a:lstStyle/>
          <a:p>
            <a:pPr algn="l"/>
            <a:r>
              <a:rPr lang="en-US" altLang="zh-CN" sz="3110" b="0" i="0" dirty="0">
                <a:effectLst/>
              </a:rPr>
              <a:t>Data collection: </a:t>
            </a:r>
          </a:p>
          <a:p>
            <a:pPr lvl="1" algn="just">
              <a:spcBef>
                <a:spcPts val="1000"/>
              </a:spcBef>
            </a:pPr>
            <a:r>
              <a:rPr lang="en-US" altLang="zh-CN" sz="3110" b="0" i="0" dirty="0">
                <a:effectLst/>
              </a:rPr>
              <a:t>Get the API available on data.gov.sg for displaying live traffic pictures around Singapore. </a:t>
            </a:r>
          </a:p>
          <a:p>
            <a:pPr lvl="1" algn="just">
              <a:spcBef>
                <a:spcPts val="1000"/>
              </a:spcBef>
            </a:pPr>
            <a:r>
              <a:rPr lang="en-US" altLang="zh-CN" sz="3110" b="0" i="0" dirty="0">
                <a:effectLst/>
              </a:rPr>
              <a:t>Write code to fetch traffic picture data from the API and save it in a storage service in the </a:t>
            </a:r>
            <a:r>
              <a:rPr lang="en-US" altLang="zh-CN" sz="3300" b="0" i="0" dirty="0">
                <a:solidFill>
                  <a:schemeClr val="accent1"/>
                </a:solidFill>
                <a:effectLst/>
              </a:rPr>
              <a:t>AWS cloud</a:t>
            </a:r>
            <a:endParaRPr lang="en-US" altLang="zh-CN" sz="3110" b="0" i="0" dirty="0">
              <a:solidFill>
                <a:schemeClr val="accent1"/>
              </a:solidFill>
              <a:effectLst/>
            </a:endParaRPr>
          </a:p>
          <a:p>
            <a:pPr marL="0" indent="0" algn="l">
              <a:buNone/>
            </a:pPr>
            <a:endParaRPr lang="en-US" altLang="zh-CN" b="0" i="0" dirty="0">
              <a:effectLst/>
            </a:endParaRPr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1360" y="803275"/>
            <a:ext cx="7575550" cy="52489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0" i="0" dirty="0">
                <a:effectLst/>
              </a:rPr>
              <a:t>Image processing and vehicle counting: </a:t>
            </a:r>
          </a:p>
          <a:p>
            <a:pPr lvl="1" algn="just">
              <a:spcBef>
                <a:spcPts val="1000"/>
              </a:spcBef>
            </a:pPr>
            <a:r>
              <a:rPr lang="en-US" altLang="zh-CN" sz="2800" b="0" i="0" dirty="0">
                <a:effectLst/>
              </a:rPr>
              <a:t>A machine learning model such as </a:t>
            </a:r>
            <a:r>
              <a:rPr lang="en-US" altLang="zh-CN" sz="2800" b="0" i="0" dirty="0">
                <a:solidFill>
                  <a:schemeClr val="accent1"/>
                </a:solidFill>
                <a:effectLst/>
              </a:rPr>
              <a:t>Amazon Rekognition, </a:t>
            </a:r>
            <a:r>
              <a:rPr lang="en-US" altLang="zh-CN" sz="2800" b="0" i="0" dirty="0">
                <a:effectLst/>
              </a:rPr>
              <a:t>can be used for image processing and vehicle counting functions. </a:t>
            </a:r>
          </a:p>
          <a:p>
            <a:pPr lvl="1" algn="just">
              <a:spcBef>
                <a:spcPts val="1000"/>
              </a:spcBef>
            </a:pPr>
            <a:r>
              <a:rPr lang="en-US" altLang="zh-CN" sz="2800" b="0" i="0" dirty="0">
                <a:effectLst/>
              </a:rPr>
              <a:t>Store the vehicle count results in a database, such as </a:t>
            </a:r>
            <a:r>
              <a:rPr lang="en-US" altLang="zh-CN" sz="2800" b="0" i="0" dirty="0">
                <a:solidFill>
                  <a:schemeClr val="accent1"/>
                </a:solidFill>
                <a:effectLst/>
              </a:rPr>
              <a:t>Amazon RDB</a:t>
            </a:r>
            <a:r>
              <a:rPr lang="en-US" altLang="zh-CN" sz="2800" b="0" i="0" dirty="0">
                <a:effectLst/>
              </a:rPr>
              <a:t>, for analysis and decision making.</a:t>
            </a:r>
          </a:p>
          <a:p>
            <a:endParaRPr lang="en-US" altLang="zh-CN" sz="2800" b="0" i="0" dirty="0"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735" y="675005"/>
            <a:ext cx="6282055" cy="550735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3500" b="0" i="0" dirty="0">
                <a:effectLst/>
              </a:rPr>
              <a:t>Route planning and user preferences: </a:t>
            </a:r>
          </a:p>
          <a:p>
            <a:pPr lvl="1" algn="just"/>
            <a:r>
              <a:rPr lang="en-US" altLang="zh-CN" sz="3500" b="0" i="0" dirty="0">
                <a:effectLst/>
              </a:rPr>
              <a:t>Implement a user interface (which can be a </a:t>
            </a:r>
            <a:r>
              <a:rPr lang="en-US" altLang="zh-CN" sz="3500" b="0" i="0" dirty="0">
                <a:solidFill>
                  <a:schemeClr val="accent1"/>
                </a:solidFill>
                <a:effectLst/>
              </a:rPr>
              <a:t>web page</a:t>
            </a:r>
            <a:r>
              <a:rPr lang="en-US" altLang="zh-CN" sz="3500" b="0" i="0" dirty="0">
                <a:effectLst/>
              </a:rPr>
              <a:t> or a </a:t>
            </a:r>
            <a:r>
              <a:rPr lang="en-US" altLang="zh-CN" sz="3500" b="0" i="0" dirty="0">
                <a:solidFill>
                  <a:schemeClr val="accent1"/>
                </a:solidFill>
                <a:effectLst/>
              </a:rPr>
              <a:t>mobile app</a:t>
            </a:r>
            <a:r>
              <a:rPr lang="en-US" altLang="zh-CN" sz="3500" b="0" i="0" dirty="0">
                <a:effectLst/>
              </a:rPr>
              <a:t>) that allows the user to enter the start and end point of a commuter route. </a:t>
            </a:r>
          </a:p>
          <a:p>
            <a:pPr lvl="1" algn="just"/>
            <a:r>
              <a:rPr lang="en-US" altLang="zh-CN" sz="3500" b="0" i="0" dirty="0">
                <a:effectLst/>
              </a:rPr>
              <a:t>After the user enters the commute route for the first time, save that information as the user's preference for the next time.</a:t>
            </a:r>
          </a:p>
          <a:p>
            <a:pPr marL="0" indent="0" algn="l">
              <a:buNone/>
            </a:pPr>
            <a:endParaRPr lang="en-US" altLang="zh-CN" b="0" i="0" dirty="0">
              <a:effectLst/>
            </a:endParaRPr>
          </a:p>
          <a:p>
            <a:pPr marL="0" indent="0" algn="l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FjYWZmYzQ2NDRhZTRkZGEwZWFmM2NiNTMwNjdmOGIifQ=="/>
  <p:tag name="KSO_WPP_MARK_KEY" val="a5a44efa-9258-414f-976b-26816845cf32"/>
</p:tagLst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F81B02"/>
    </a:accent1>
    <a:accent2>
      <a:srgbClr val="FC7715"/>
    </a:accent2>
    <a:accent3>
      <a:srgbClr val="AFBF41"/>
    </a:accent3>
    <a:accent4>
      <a:srgbClr val="50C49F"/>
    </a:accent4>
    <a:accent5>
      <a:srgbClr val="3B95C4"/>
    </a:accent5>
    <a:accent6>
      <a:srgbClr val="B560D4"/>
    </a:accent6>
    <a:hlink>
      <a:srgbClr val="FC5A1A"/>
    </a:hlink>
    <a:folHlink>
      <a:srgbClr val="B49E74"/>
    </a:folHlink>
  </a:clrScheme>
</a:themeOverride>
</file>

<file path=ppt/theme/themeOverride2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F81B02"/>
    </a:accent1>
    <a:accent2>
      <a:srgbClr val="FC7715"/>
    </a:accent2>
    <a:accent3>
      <a:srgbClr val="AFBF41"/>
    </a:accent3>
    <a:accent4>
      <a:srgbClr val="50C49F"/>
    </a:accent4>
    <a:accent5>
      <a:srgbClr val="3B95C4"/>
    </a:accent5>
    <a:accent6>
      <a:srgbClr val="B560D4"/>
    </a:accent6>
    <a:hlink>
      <a:srgbClr val="FC5A1A"/>
    </a:hlink>
    <a:folHlink>
      <a:srgbClr val="B49E74"/>
    </a:folHlink>
  </a:clrScheme>
</a:themeOverride>
</file>

<file path=ppt/theme/themeOverride3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F81B02"/>
    </a:accent1>
    <a:accent2>
      <a:srgbClr val="FC7715"/>
    </a:accent2>
    <a:accent3>
      <a:srgbClr val="AFBF41"/>
    </a:accent3>
    <a:accent4>
      <a:srgbClr val="50C49F"/>
    </a:accent4>
    <a:accent5>
      <a:srgbClr val="3B95C4"/>
    </a:accent5>
    <a:accent6>
      <a:srgbClr val="B560D4"/>
    </a:accent6>
    <a:hlink>
      <a:srgbClr val="FC5A1A"/>
    </a:hlink>
    <a:folHlink>
      <a:srgbClr val="B49E74"/>
    </a:folHlink>
  </a:clrScheme>
</a:themeOverride>
</file>

<file path=ppt/theme/themeOverride4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F81B02"/>
    </a:accent1>
    <a:accent2>
      <a:srgbClr val="FC7715"/>
    </a:accent2>
    <a:accent3>
      <a:srgbClr val="AFBF41"/>
    </a:accent3>
    <a:accent4>
      <a:srgbClr val="50C49F"/>
    </a:accent4>
    <a:accent5>
      <a:srgbClr val="3B95C4"/>
    </a:accent5>
    <a:accent6>
      <a:srgbClr val="B560D4"/>
    </a:accent6>
    <a:hlink>
      <a:srgbClr val="FC5A1A"/>
    </a:hlink>
    <a:folHlink>
      <a:srgbClr val="B49E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TM16401371[[fn=地图集]]</Template>
  <TotalTime>4</TotalTime>
  <Words>484</Words>
  <Application>Microsoft Macintosh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Arial</vt:lpstr>
      <vt:lpstr>Calibri Light</vt:lpstr>
      <vt:lpstr>Rockwell</vt:lpstr>
      <vt:lpstr>Wingdings</vt:lpstr>
      <vt:lpstr>地图集</vt:lpstr>
      <vt:lpstr>Singapore Travel Guide</vt:lpstr>
      <vt:lpstr>OUTLINE</vt:lpstr>
      <vt:lpstr>MOTIVATION</vt:lpstr>
      <vt:lpstr>MOTIVATION</vt:lpstr>
      <vt:lpstr>OBJECTIVE</vt:lpstr>
      <vt:lpstr>OBJECTIVE</vt:lpstr>
      <vt:lpstr>INPLEMENT</vt:lpstr>
      <vt:lpstr>INPLEMENT</vt:lpstr>
      <vt:lpstr>INPLEMENT</vt:lpstr>
      <vt:lpstr>INPLEMENT</vt:lpstr>
      <vt:lpstr>MARKEY ANALYSIS</vt:lpstr>
      <vt:lpstr>MARKEY ANALYSIS</vt:lpstr>
      <vt:lpstr>COMPETITORS ANALYSIS</vt:lpstr>
      <vt:lpstr>TEAM WORK</vt:lpstr>
      <vt:lpstr>Singapore Travel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Chenxuan Yao</dc:creator>
  <cp:lastModifiedBy>YaoChenxuan</cp:lastModifiedBy>
  <cp:revision>25</cp:revision>
  <dcterms:created xsi:type="dcterms:W3CDTF">2023-07-06T15:02:00Z</dcterms:created>
  <dcterms:modified xsi:type="dcterms:W3CDTF">2023-07-07T07:18:29Z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6ED162B1F5954A5DAA87F80E9FB078D2_12</vt:lpwstr>
  </property>
  <property fmtid="{D5CDD505-2E9C-101B-9397-08002B2CF9AE}" pid="3" name="KSOProductBuildVer">
    <vt:lpwstr>2052-11.1.0.14309</vt:lpwstr>
  </property>
</Properties>
</file>