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0.webp" ContentType="image/webp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649" r:id="rId3"/>
    <p:sldId id="727" r:id="rId4"/>
    <p:sldId id="740" r:id="rId5"/>
    <p:sldId id="731" r:id="rId6"/>
    <p:sldId id="729" r:id="rId7"/>
    <p:sldId id="765" r:id="rId8"/>
    <p:sldId id="737" r:id="rId9"/>
    <p:sldId id="733" r:id="rId10"/>
    <p:sldId id="766" r:id="rId11"/>
    <p:sldId id="736" r:id="rId12"/>
    <p:sldId id="732" r:id="rId13"/>
    <p:sldId id="741" r:id="rId14"/>
    <p:sldId id="742" r:id="rId15"/>
    <p:sldId id="750" r:id="rId16"/>
    <p:sldId id="751" r:id="rId17"/>
    <p:sldId id="752" r:id="rId18"/>
    <p:sldId id="753" r:id="rId19"/>
    <p:sldId id="755" r:id="rId20"/>
    <p:sldId id="756" r:id="rId21"/>
    <p:sldId id="757" r:id="rId22"/>
    <p:sldId id="758" r:id="rId23"/>
    <p:sldId id="759" r:id="rId24"/>
    <p:sldId id="760" r:id="rId25"/>
    <p:sldId id="761" r:id="rId26"/>
    <p:sldId id="738" r:id="rId27"/>
    <p:sldId id="769" r:id="rId28"/>
    <p:sldId id="734" r:id="rId29"/>
    <p:sldId id="767" r:id="rId30"/>
    <p:sldId id="768" r:id="rId31"/>
    <p:sldId id="762" r:id="rId32"/>
  </p:sldIdLst>
  <p:sldSz cx="13504545" cy="7595870"/>
  <p:notesSz cx="7595870" cy="10151745"/>
  <p:custDataLst>
    <p:tags r:id="rId39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6" userDrawn="1">
          <p15:clr>
            <a:srgbClr val="A4A3A4"/>
          </p15:clr>
        </p15:guide>
        <p15:guide id="2" pos="432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Xinyu" initials="C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5050"/>
    <a:srgbClr val="003399"/>
    <a:srgbClr val="FF6600"/>
    <a:srgbClr val="81ABFF"/>
    <a:srgbClr val="003300"/>
    <a:srgbClr val="969696"/>
    <a:srgbClr val="FFFF66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9" autoAdjust="0"/>
    <p:restoredTop sz="85370" autoAdjust="0"/>
  </p:normalViewPr>
  <p:slideViewPr>
    <p:cSldViewPr showGuides="1">
      <p:cViewPr varScale="1">
        <p:scale>
          <a:sx n="67" d="100"/>
          <a:sy n="67" d="100"/>
        </p:scale>
        <p:origin x="970" y="67"/>
      </p:cViewPr>
      <p:guideLst>
        <p:guide orient="horz" pos="1386"/>
        <p:guide pos="43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3184" y="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gs" Target="tags/tag95.xml"/><Relationship Id="rId38" Type="http://schemas.openxmlformats.org/officeDocument/2006/relationships/commentAuthors" Target="commentAuthors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302125" y="0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42475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302125" y="9642475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3728AF44-D823-4724-A853-1093A72A0941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302125" y="0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5925" y="762000"/>
            <a:ext cx="6765925" cy="3806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0413" y="4822825"/>
            <a:ext cx="6076950" cy="45672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42475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302125" y="9642475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54901CC-E834-4EBA-8890-E59F33DE9E15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Rectangle 10"/>
          <p:cNvSpPr>
            <a:spLocks noChangeArrowheads="1"/>
          </p:cNvSpPr>
          <p:nvPr userDrawn="1"/>
        </p:nvSpPr>
        <p:spPr bwMode="auto">
          <a:xfrm>
            <a:off x="1" y="0"/>
            <a:ext cx="13504863" cy="548640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8203" name="Rectangle 11"/>
          <p:cNvSpPr>
            <a:spLocks noChangeArrowheads="1"/>
          </p:cNvSpPr>
          <p:nvPr userDrawn="1"/>
        </p:nvSpPr>
        <p:spPr bwMode="auto">
          <a:xfrm>
            <a:off x="1" y="7315200"/>
            <a:ext cx="13504863" cy="280988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0925" y="1524000"/>
            <a:ext cx="11961148" cy="1752600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/>
          </a:p>
        </p:txBody>
      </p:sp>
      <p:pic>
        <p:nvPicPr>
          <p:cNvPr id="2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14886" r="10000" b="20613"/>
          <a:stretch>
            <a:fillRect/>
          </a:stretch>
        </p:blipFill>
        <p:spPr>
          <a:xfrm>
            <a:off x="5724366" y="5867466"/>
            <a:ext cx="2133600" cy="10667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2784" y="322264"/>
            <a:ext cx="2867803" cy="6611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3038" y="322264"/>
            <a:ext cx="8407014" cy="6611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7CBC53-0468-4F6C-80ED-218DC62F935B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037" y="322264"/>
            <a:ext cx="10804945" cy="961231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038" y="1359694"/>
            <a:ext cx="11477548" cy="5574506"/>
          </a:xfrm>
        </p:spPr>
        <p:txBody>
          <a:bodyPr/>
          <a:lstStyle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452" y="4881564"/>
            <a:ext cx="11479661" cy="1508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452" y="3219451"/>
            <a:ext cx="11479661" cy="16621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797668-4770-4979-B1D4-D6D2511F0B65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039" y="1817688"/>
            <a:ext cx="5636352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52122" y="1817688"/>
            <a:ext cx="5638465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0D269CF-64BA-444E-9F2D-69BD9F60489F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772" y="304800"/>
            <a:ext cx="12153321" cy="12652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71" y="1700214"/>
            <a:ext cx="5965792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71" y="2408239"/>
            <a:ext cx="5965792" cy="43767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61190" y="1700214"/>
            <a:ext cx="5967903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61190" y="2408239"/>
            <a:ext cx="5967903" cy="43767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B54B7F-CFD7-42C9-95D8-A751AB99534C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771" y="303214"/>
            <a:ext cx="4443195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9462" y="303213"/>
            <a:ext cx="7549631" cy="64817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5771" y="1589089"/>
            <a:ext cx="4443195" cy="51958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E5FF68-5D0A-4A29-8164-F5FA0A65DE11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067" y="5318126"/>
            <a:ext cx="8102917" cy="6270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46067" y="679451"/>
            <a:ext cx="8102917" cy="45577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6067" y="5945189"/>
            <a:ext cx="8102917" cy="8921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42643D-99CE-49A6-B68E-51ECE14F37DF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7693E4-C871-4A11-9A28-7FDAD6AD934A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B3CE18-A588-438A-818D-D402E37F5853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3037" y="322264"/>
            <a:ext cx="10831342" cy="7326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1384" tIns="50691" rIns="101384" bIns="50691" numCol="1" anchor="ctr" anchorCtr="0" compatLnSpc="1"/>
          <a:lstStyle/>
          <a:p>
            <a:pPr lvl="0"/>
            <a:r>
              <a:rPr lang="en-GB" dirty="0"/>
              <a:t>Click to edit Master title style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3038" y="1358107"/>
            <a:ext cx="11477548" cy="55760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1384" tIns="50691" rIns="101384" bIns="50691" numCol="1" anchor="t" anchorCtr="0" compatLnSpc="1"/>
          <a:lstStyle/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3038" y="7016751"/>
            <a:ext cx="2812897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1384" tIns="50691" rIns="101384" bIns="50691" numCol="1" anchor="t" anchorCtr="0" compatLnSpc="1"/>
          <a:lstStyle>
            <a:lvl1pPr defTabSz="1014730">
              <a:defRPr sz="1000">
                <a:solidFill>
                  <a:srgbClr val="003399"/>
                </a:solidFill>
              </a:defRPr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237932" y="7016751"/>
            <a:ext cx="2812897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1384" tIns="50691" rIns="101384" bIns="50691" numCol="1" anchor="t" anchorCtr="0" compatLnSpc="1"/>
          <a:lstStyle>
            <a:lvl1pPr algn="r" defTabSz="1014730">
              <a:defRPr sz="1100">
                <a:solidFill>
                  <a:srgbClr val="003399"/>
                </a:solidFill>
              </a:defRPr>
            </a:lvl1pPr>
          </a:lstStyle>
          <a:p>
            <a:fld id="{F354BF72-ACA3-44A4-878A-614A75F1CF45}" type="slidenum">
              <a:rPr lang="en-GB" smtClean="0"/>
            </a:fld>
            <a:endParaRPr lang="en-GB" sz="1600" dirty="0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1" y="7319964"/>
            <a:ext cx="13504863" cy="288925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1" y="0"/>
            <a:ext cx="13504863" cy="280988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pic>
        <p:nvPicPr>
          <p:cNvPr id="3" name="Picture 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14886" r="10000" b="20613"/>
          <a:stretch>
            <a:fillRect/>
          </a:stretch>
        </p:blipFill>
        <p:spPr>
          <a:xfrm>
            <a:off x="11857196" y="406004"/>
            <a:ext cx="1219200" cy="6095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1014730" rtl="0" fontAlgn="base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+mj-lt"/>
          <a:ea typeface="+mj-ea"/>
          <a:cs typeface="+mj-cs"/>
        </a:defRPr>
      </a:lvl1pPr>
      <a:lvl2pPr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2pPr>
      <a:lvl3pPr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3pPr>
      <a:lvl4pPr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4pPr>
      <a:lvl5pPr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5pPr>
      <a:lvl6pPr marL="457200"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6pPr>
      <a:lvl7pPr marL="914400"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7pPr>
      <a:lvl8pPr marL="1371600"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8pPr>
      <a:lvl9pPr marL="1828800"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9pPr>
    </p:titleStyle>
    <p:bodyStyle>
      <a:lvl1pPr marL="342900" indent="-342900" algn="l" defTabSz="101473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00" b="1">
          <a:solidFill>
            <a:srgbClr val="003399"/>
          </a:solidFill>
          <a:latin typeface="+mn-lt"/>
          <a:ea typeface="+mn-ea"/>
          <a:cs typeface="+mn-cs"/>
        </a:defRPr>
      </a:lvl1pPr>
      <a:lvl2pPr marL="717550" indent="-342900" algn="l" defTabSz="101473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3399"/>
          </a:solidFill>
          <a:latin typeface="+mn-lt"/>
        </a:defRPr>
      </a:lvl2pPr>
      <a:lvl3pPr marL="1098550" indent="-342900" algn="l" defTabSz="101473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b="1">
          <a:solidFill>
            <a:srgbClr val="FF6600"/>
          </a:solidFill>
          <a:latin typeface="+mn-lt"/>
        </a:defRPr>
      </a:lvl3pPr>
      <a:lvl4pPr marL="1485900" indent="-342900" algn="l" defTabSz="101473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i="1">
          <a:solidFill>
            <a:srgbClr val="003399"/>
          </a:solidFill>
          <a:latin typeface="+mn-lt"/>
        </a:defRPr>
      </a:lvl4pPr>
      <a:lvl5pPr marL="1866900" indent="-342900" algn="l" defTabSz="101473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rgbClr val="003399"/>
          </a:solidFill>
          <a:latin typeface="+mn-lt"/>
        </a:defRPr>
      </a:lvl5pPr>
      <a:lvl6pPr marL="1981200" algn="l" defTabSz="1014730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6pPr>
      <a:lvl7pPr marL="2438400" algn="l" defTabSz="1014730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7pPr>
      <a:lvl8pPr marL="2895600" algn="l" defTabSz="1014730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8pPr>
      <a:lvl9pPr marL="3352800" algn="l" defTabSz="1014730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image" Target="../media/image11.png"/><Relationship Id="rId3" Type="http://schemas.openxmlformats.org/officeDocument/2006/relationships/image" Target="../media/image10.webp"/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image" Target="../media/image3.png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image" Target="../media/image3.png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image" Target="../media/image3.png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image" Target="../media/image3.png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image" Target="../media/image3.png"/><Relationship Id="rId1" Type="http://schemas.openxmlformats.org/officeDocument/2006/relationships/tags" Target="../tags/tag30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image" Target="../media/image3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52.xml"/><Relationship Id="rId1" Type="http://schemas.openxmlformats.org/officeDocument/2006/relationships/tags" Target="../tags/tag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image" Target="../media/image3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61.xml"/><Relationship Id="rId1" Type="http://schemas.openxmlformats.org/officeDocument/2006/relationships/tags" Target="../tags/tag53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3.png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tags" Target="../tags/tag6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image" Target="../media/image3.png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tags" Target="../tags/tag7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8.xml"/><Relationship Id="rId3" Type="http://schemas.openxmlformats.org/officeDocument/2006/relationships/image" Target="../media/image17.png"/><Relationship Id="rId2" Type="http://schemas.openxmlformats.org/officeDocument/2006/relationships/tags" Target="../tags/tag87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image" Target="../media/image6.png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image" Target="../media/image7.png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/>
          </p:cNvSpPr>
          <p:nvPr/>
        </p:nvSpPr>
        <p:spPr>
          <a:xfrm>
            <a:off x="809020" y="3493135"/>
            <a:ext cx="11961148" cy="175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1384" tIns="50691" rIns="101384" bIns="50691" numCol="1" anchor="ctr" anchorCtr="0" compatLnSpc="1"/>
          <a:lstStyle>
            <a:lvl1pPr algn="ctr" defTabSz="1014730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2pPr>
            <a:lvl3pPr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3pPr>
            <a:lvl4pPr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4pPr>
            <a:lvl5pPr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5pPr>
            <a:lvl6pPr marL="457200"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6pPr>
            <a:lvl7pPr marL="914400"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7pPr>
            <a:lvl8pPr marL="1371600"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8pPr>
            <a:lvl9pPr marL="1828800"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9pPr>
          </a:lstStyle>
          <a:p>
            <a:endParaRPr lang="en-US" sz="320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810895" y="1524000"/>
            <a:ext cx="11960860" cy="3626485"/>
          </a:xfrm>
        </p:spPr>
        <p:txBody>
          <a:bodyPr/>
          <a:lstStyle/>
          <a:p>
            <a:r>
              <a:rPr lang="en-US" altLang="zh-CN" sz="7200">
                <a:latin typeface="Calibri" panose="020F0502020204030204" charset="0"/>
                <a:cs typeface="Calibri" panose="020F0502020204030204" charset="0"/>
              </a:rPr>
              <a:t>Singapore Travel Guide</a:t>
            </a:r>
            <a:br>
              <a:rPr lang="en-US" altLang="zh-CN" sz="7200">
                <a:latin typeface="Calibri" panose="020F0502020204030204" charset="0"/>
                <a:cs typeface="Calibri" panose="020F0502020204030204" charset="0"/>
              </a:rPr>
            </a:br>
            <a:r>
              <a:rPr lang="en-US" altLang="zh-CN" sz="4000">
                <a:latin typeface="Calibri" panose="020F0502020204030204" charset="0"/>
                <a:cs typeface="Calibri" panose="020F0502020204030204" charset="0"/>
              </a:rPr>
              <a:t>Project</a:t>
            </a:r>
            <a:r>
              <a:rPr lang="en-US" altLang="zh-CN" sz="72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4000">
                <a:latin typeface="Calibri" panose="020F0502020204030204" charset="0"/>
                <a:cs typeface="Calibri" panose="020F0502020204030204" charset="0"/>
              </a:rPr>
              <a:t>Milestone #2</a:t>
            </a:r>
            <a:endParaRPr lang="en-US" altLang="zh-CN" sz="40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7625" cy="961390"/>
          </a:xfrm>
        </p:spPr>
        <p:txBody>
          <a:bodyPr/>
          <a:lstStyle/>
          <a:p>
            <a:pPr algn="ctr"/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Outline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Overview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UI Design Diagram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Image Processing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Car Detection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SQL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Cloud Architecture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Web Server On Cloud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Image Processing On Cloud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Elasticity &amp; Scalability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Implementation Plan</a:t>
            </a:r>
            <a:endParaRPr lang="en-US" altLang="zh-CN" sz="28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4085590" y="1979930"/>
            <a:ext cx="3975735" cy="5113020"/>
          </a:xfrm>
          <a:prstGeom prst="round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Cloud Architecture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199515"/>
            <a:ext cx="11477625" cy="5734685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Web Server On Cloud</a:t>
            </a:r>
            <a:endParaRPr lang="en-US" altLang="zh-CN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371590" y="5398135"/>
            <a:ext cx="1109345" cy="723900"/>
          </a:xfrm>
          <a:prstGeom prst="rect">
            <a:avLst/>
          </a:prstGeom>
          <a:noFill/>
        </p:spPr>
      </p:pic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4847590" y="5398135"/>
            <a:ext cx="1313815" cy="7645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10243820" y="1816735"/>
            <a:ext cx="326072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>
                <a:latin typeface="Calibri" panose="020F0502020204030204" charset="0"/>
                <a:cs typeface="Calibri" panose="020F0502020204030204" charset="0"/>
              </a:rPr>
              <a:t>NodeJS &amp; Express</a:t>
            </a:r>
            <a:endParaRPr lang="en-US" altLang="zh-CN" sz="2800"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Serve static web content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Process HTTP requests from frontend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Use MySQL statement to get data from RDS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04790" y="6351905"/>
            <a:ext cx="2506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Web Server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65130" y="6294120"/>
            <a:ext cx="2618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r>
              <a:rPr lang="en-US" altLang="zh-CN" sz="3600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IaaS</a:t>
            </a:r>
            <a:endParaRPr lang="en-US" altLang="zh-CN" sz="3600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1" name="图片 10" descr="web server.drawio (1)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5190" y="1816735"/>
            <a:ext cx="9375775" cy="545846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4846955" y="4782185"/>
            <a:ext cx="5271135" cy="2234565"/>
          </a:xfrm>
          <a:prstGeom prst="round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11" name="图片 10" descr="image-process.drawio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4555" y="1785620"/>
            <a:ext cx="9314180" cy="54521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Cloud Architecture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199515"/>
            <a:ext cx="11477625" cy="586105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Image Processing On Cloud</a:t>
            </a:r>
            <a:endParaRPr lang="en-US" altLang="zh-CN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180955" y="2350135"/>
            <a:ext cx="369316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>
                <a:latin typeface="Calibri" panose="020F0502020204030204" charset="0"/>
                <a:cs typeface="Calibri" panose="020F0502020204030204" charset="0"/>
              </a:rPr>
              <a:t>Python </a:t>
            </a:r>
            <a:endParaRPr lang="en-US" altLang="zh-CN" sz="2800"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OpenCV API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zh-CN" sz="2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>
                <a:latin typeface="Calibri" panose="020F0502020204030204" charset="0"/>
                <a:cs typeface="Calibri" panose="020F0502020204030204" charset="0"/>
              </a:rPr>
              <a:t>Map&amp;Reduce</a:t>
            </a:r>
            <a:endParaRPr lang="en-US" altLang="zh-CN" sz="2800"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Large Dataset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Parallel makes Efficiences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75555" y="4940935"/>
            <a:ext cx="2506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Image Processing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8656955" y="5550535"/>
            <a:ext cx="1608455" cy="7759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Cloud Architecture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199515"/>
            <a:ext cx="2510790" cy="586105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Workflow</a:t>
            </a:r>
            <a:endParaRPr lang="en-US" altLang="zh-CN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6" name="内容占位符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96390" y="1740535"/>
            <a:ext cx="9909810" cy="557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文本框 9"/>
          <p:cNvSpPr txBox="1"/>
          <p:nvPr/>
        </p:nvSpPr>
        <p:spPr>
          <a:xfrm>
            <a:off x="6066790" y="978535"/>
            <a:ext cx="1755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2" name="直接箭头连接符 11"/>
          <p:cNvCxnSpPr>
            <a:stCxn id="10" idx="2"/>
          </p:cNvCxnSpPr>
          <p:nvPr/>
        </p:nvCxnSpPr>
        <p:spPr>
          <a:xfrm flipH="1">
            <a:off x="6287770" y="1438910"/>
            <a:ext cx="656590" cy="53022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Cloud Architecture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199515"/>
            <a:ext cx="2510790" cy="586105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Workflow</a:t>
            </a:r>
            <a:endParaRPr lang="en-US" altLang="zh-CN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6" name="内容占位符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96390" y="1740535"/>
            <a:ext cx="9909810" cy="557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文本框 9"/>
          <p:cNvSpPr txBox="1"/>
          <p:nvPr/>
        </p:nvSpPr>
        <p:spPr>
          <a:xfrm>
            <a:off x="6066790" y="978535"/>
            <a:ext cx="1755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2" name="直接箭头连接符 11"/>
          <p:cNvCxnSpPr>
            <a:stCxn id="10" idx="2"/>
          </p:cNvCxnSpPr>
          <p:nvPr/>
        </p:nvCxnSpPr>
        <p:spPr>
          <a:xfrm flipH="1">
            <a:off x="6287770" y="1438910"/>
            <a:ext cx="656590" cy="53022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809990" y="2502535"/>
            <a:ext cx="2157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Store Images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7" name="直接箭头连接符 6"/>
          <p:cNvCxnSpPr/>
          <p:nvPr>
            <p:custDataLst>
              <p:tags r:id="rId3"/>
            </p:custDataLst>
          </p:nvPr>
        </p:nvCxnSpPr>
        <p:spPr>
          <a:xfrm flipH="1" flipV="1">
            <a:off x="7209790" y="2731135"/>
            <a:ext cx="1492250" cy="31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Cloud Architecture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199515"/>
            <a:ext cx="2510790" cy="586105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Workflow</a:t>
            </a:r>
            <a:endParaRPr lang="en-US" altLang="zh-CN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6" name="内容占位符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96390" y="1740535"/>
            <a:ext cx="9909810" cy="557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文本框 9"/>
          <p:cNvSpPr txBox="1"/>
          <p:nvPr/>
        </p:nvSpPr>
        <p:spPr>
          <a:xfrm>
            <a:off x="6066790" y="978535"/>
            <a:ext cx="1755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2" name="直接箭头连接符 11"/>
          <p:cNvCxnSpPr>
            <a:stCxn id="10" idx="2"/>
          </p:cNvCxnSpPr>
          <p:nvPr/>
        </p:nvCxnSpPr>
        <p:spPr>
          <a:xfrm flipH="1">
            <a:off x="6287770" y="1438910"/>
            <a:ext cx="656590" cy="53022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809990" y="2502535"/>
            <a:ext cx="2157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Store Images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7" name="直接箭头连接符 6"/>
          <p:cNvCxnSpPr/>
          <p:nvPr>
            <p:custDataLst>
              <p:tags r:id="rId3"/>
            </p:custDataLst>
          </p:nvPr>
        </p:nvCxnSpPr>
        <p:spPr>
          <a:xfrm flipH="1" flipV="1">
            <a:off x="7209790" y="2731135"/>
            <a:ext cx="1492250" cy="31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9343390" y="3340735"/>
            <a:ext cx="2717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Map&amp;Reduce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Machine Learning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9" name="直接箭头连接符 8"/>
          <p:cNvCxnSpPr/>
          <p:nvPr>
            <p:custDataLst>
              <p:tags r:id="rId5"/>
            </p:custDataLst>
          </p:nvPr>
        </p:nvCxnSpPr>
        <p:spPr>
          <a:xfrm flipH="1">
            <a:off x="8602345" y="3797935"/>
            <a:ext cx="72898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Cloud Architecture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199515"/>
            <a:ext cx="2510790" cy="586105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Workflow</a:t>
            </a:r>
            <a:endParaRPr lang="en-US" altLang="zh-CN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6" name="内容占位符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96390" y="1740535"/>
            <a:ext cx="9909810" cy="557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文本框 9"/>
          <p:cNvSpPr txBox="1"/>
          <p:nvPr/>
        </p:nvSpPr>
        <p:spPr>
          <a:xfrm>
            <a:off x="6066790" y="978535"/>
            <a:ext cx="1755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2" name="直接箭头连接符 11"/>
          <p:cNvCxnSpPr>
            <a:stCxn id="10" idx="2"/>
          </p:cNvCxnSpPr>
          <p:nvPr/>
        </p:nvCxnSpPr>
        <p:spPr>
          <a:xfrm flipH="1">
            <a:off x="6287770" y="1438910"/>
            <a:ext cx="656590" cy="53022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809990" y="2502535"/>
            <a:ext cx="2157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Store Images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7" name="直接箭头连接符 6"/>
          <p:cNvCxnSpPr/>
          <p:nvPr>
            <p:custDataLst>
              <p:tags r:id="rId3"/>
            </p:custDataLst>
          </p:nvPr>
        </p:nvCxnSpPr>
        <p:spPr>
          <a:xfrm flipH="1" flipV="1">
            <a:off x="7209790" y="2731135"/>
            <a:ext cx="1492250" cy="31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9343390" y="3340735"/>
            <a:ext cx="2717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Map&amp;Reduce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Machine Learning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9" name="直接箭头连接符 8"/>
          <p:cNvCxnSpPr/>
          <p:nvPr>
            <p:custDataLst>
              <p:tags r:id="rId5"/>
            </p:custDataLst>
          </p:nvPr>
        </p:nvCxnSpPr>
        <p:spPr>
          <a:xfrm flipH="1">
            <a:off x="8602345" y="3797935"/>
            <a:ext cx="72898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57565" y="4255135"/>
            <a:ext cx="28632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Update to the database on cloud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3" name="直接箭头连接符 12"/>
          <p:cNvCxnSpPr/>
          <p:nvPr>
            <p:custDataLst>
              <p:tags r:id="rId6"/>
            </p:custDataLst>
          </p:nvPr>
        </p:nvCxnSpPr>
        <p:spPr>
          <a:xfrm flipH="1">
            <a:off x="6904990" y="4636135"/>
            <a:ext cx="149479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885190" y="1740535"/>
            <a:ext cx="11734800" cy="2819400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Cloud Architecture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199515"/>
            <a:ext cx="2510790" cy="586105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Workflow</a:t>
            </a:r>
            <a:endParaRPr lang="en-US" altLang="zh-CN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6" name="内容占位符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6390" y="1740535"/>
            <a:ext cx="9909810" cy="557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文本框 9"/>
          <p:cNvSpPr txBox="1"/>
          <p:nvPr/>
        </p:nvSpPr>
        <p:spPr>
          <a:xfrm>
            <a:off x="6066790" y="978535"/>
            <a:ext cx="1755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2" name="直接箭头连接符 11"/>
          <p:cNvCxnSpPr>
            <a:stCxn id="10" idx="2"/>
          </p:cNvCxnSpPr>
          <p:nvPr/>
        </p:nvCxnSpPr>
        <p:spPr>
          <a:xfrm flipH="1">
            <a:off x="6287770" y="1438910"/>
            <a:ext cx="656590" cy="53022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809990" y="2502535"/>
            <a:ext cx="2157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Store Images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7" name="直接箭头连接符 6"/>
          <p:cNvCxnSpPr/>
          <p:nvPr>
            <p:custDataLst>
              <p:tags r:id="rId3"/>
            </p:custDataLst>
          </p:nvPr>
        </p:nvCxnSpPr>
        <p:spPr>
          <a:xfrm flipH="1" flipV="1">
            <a:off x="7209790" y="2731135"/>
            <a:ext cx="1492250" cy="31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9343390" y="3340735"/>
            <a:ext cx="2717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Map&amp;Reduce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Machine Learning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9" name="直接箭头连接符 8"/>
          <p:cNvCxnSpPr/>
          <p:nvPr>
            <p:custDataLst>
              <p:tags r:id="rId5"/>
            </p:custDataLst>
          </p:nvPr>
        </p:nvCxnSpPr>
        <p:spPr>
          <a:xfrm flipH="1">
            <a:off x="8602345" y="3797935"/>
            <a:ext cx="72898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57565" y="4255135"/>
            <a:ext cx="28632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Update to the database on cloud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3" name="直接箭头连接符 12"/>
          <p:cNvCxnSpPr/>
          <p:nvPr>
            <p:custDataLst>
              <p:tags r:id="rId6"/>
            </p:custDataLst>
          </p:nvPr>
        </p:nvCxnSpPr>
        <p:spPr>
          <a:xfrm flipH="1">
            <a:off x="6904990" y="4636135"/>
            <a:ext cx="149479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409065" y="2204720"/>
            <a:ext cx="29597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Keep Running in the background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 and process every 5 mins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885190" y="1740535"/>
            <a:ext cx="11734800" cy="2819400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Cloud Architecture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199515"/>
            <a:ext cx="2510790" cy="586105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Workflow</a:t>
            </a:r>
            <a:endParaRPr lang="en-US" altLang="zh-CN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6" name="内容占位符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6390" y="1740535"/>
            <a:ext cx="9909810" cy="557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文本框 9"/>
          <p:cNvSpPr txBox="1"/>
          <p:nvPr/>
        </p:nvSpPr>
        <p:spPr>
          <a:xfrm>
            <a:off x="6066790" y="978535"/>
            <a:ext cx="1755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2" name="直接箭头连接符 11"/>
          <p:cNvCxnSpPr>
            <a:stCxn id="10" idx="2"/>
          </p:cNvCxnSpPr>
          <p:nvPr/>
        </p:nvCxnSpPr>
        <p:spPr>
          <a:xfrm flipH="1">
            <a:off x="6287770" y="1438910"/>
            <a:ext cx="656590" cy="53022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809990" y="2502535"/>
            <a:ext cx="2157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Store Images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7" name="直接箭头连接符 6"/>
          <p:cNvCxnSpPr/>
          <p:nvPr>
            <p:custDataLst>
              <p:tags r:id="rId3"/>
            </p:custDataLst>
          </p:nvPr>
        </p:nvCxnSpPr>
        <p:spPr>
          <a:xfrm flipH="1" flipV="1">
            <a:off x="7209790" y="2731135"/>
            <a:ext cx="1492250" cy="31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9343390" y="3340735"/>
            <a:ext cx="2717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Map&amp;Reduce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Machine Learning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9" name="直接箭头连接符 8"/>
          <p:cNvCxnSpPr/>
          <p:nvPr>
            <p:custDataLst>
              <p:tags r:id="rId5"/>
            </p:custDataLst>
          </p:nvPr>
        </p:nvCxnSpPr>
        <p:spPr>
          <a:xfrm flipH="1">
            <a:off x="8602345" y="3797935"/>
            <a:ext cx="72898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57565" y="4255135"/>
            <a:ext cx="28632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Update to the database on cloud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3" name="直接箭头连接符 12"/>
          <p:cNvCxnSpPr/>
          <p:nvPr>
            <p:custDataLst>
              <p:tags r:id="rId6"/>
            </p:custDataLst>
          </p:nvPr>
        </p:nvCxnSpPr>
        <p:spPr>
          <a:xfrm flipH="1">
            <a:off x="6904990" y="4636135"/>
            <a:ext cx="149479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409065" y="2204720"/>
            <a:ext cx="29597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Keep Running in the background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 and process every 5 mins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812800" y="6468110"/>
            <a:ext cx="427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Users interact with Web UI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7" name="直接箭头连接符 16"/>
          <p:cNvCxnSpPr/>
          <p:nvPr>
            <p:custDataLst>
              <p:tags r:id="rId8"/>
            </p:custDataLst>
          </p:nvPr>
        </p:nvCxnSpPr>
        <p:spPr>
          <a:xfrm>
            <a:off x="4466590" y="6693535"/>
            <a:ext cx="1905000" cy="3048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885190" y="1740535"/>
            <a:ext cx="11734800" cy="2819400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Cloud Architecture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199515"/>
            <a:ext cx="2510790" cy="586105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Workflow</a:t>
            </a:r>
            <a:endParaRPr lang="en-US" altLang="zh-CN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6" name="内容占位符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6390" y="1740535"/>
            <a:ext cx="9909810" cy="557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文本框 9"/>
          <p:cNvSpPr txBox="1"/>
          <p:nvPr/>
        </p:nvSpPr>
        <p:spPr>
          <a:xfrm>
            <a:off x="6066790" y="978535"/>
            <a:ext cx="1755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2" name="直接箭头连接符 11"/>
          <p:cNvCxnSpPr>
            <a:stCxn id="10" idx="2"/>
          </p:cNvCxnSpPr>
          <p:nvPr/>
        </p:nvCxnSpPr>
        <p:spPr>
          <a:xfrm flipH="1">
            <a:off x="6287770" y="1438910"/>
            <a:ext cx="656590" cy="53022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809990" y="2502535"/>
            <a:ext cx="2157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Store Images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7" name="直接箭头连接符 6"/>
          <p:cNvCxnSpPr/>
          <p:nvPr>
            <p:custDataLst>
              <p:tags r:id="rId3"/>
            </p:custDataLst>
          </p:nvPr>
        </p:nvCxnSpPr>
        <p:spPr>
          <a:xfrm flipH="1" flipV="1">
            <a:off x="7209790" y="2731135"/>
            <a:ext cx="1492250" cy="31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9343390" y="3340735"/>
            <a:ext cx="2717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Map&amp;Reduce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Machine Learning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9" name="直接箭头连接符 8"/>
          <p:cNvCxnSpPr/>
          <p:nvPr>
            <p:custDataLst>
              <p:tags r:id="rId5"/>
            </p:custDataLst>
          </p:nvPr>
        </p:nvCxnSpPr>
        <p:spPr>
          <a:xfrm flipH="1">
            <a:off x="8602345" y="3797935"/>
            <a:ext cx="72898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57565" y="4255135"/>
            <a:ext cx="28632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Update to the database on cloud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3" name="直接箭头连接符 12"/>
          <p:cNvCxnSpPr/>
          <p:nvPr>
            <p:custDataLst>
              <p:tags r:id="rId6"/>
            </p:custDataLst>
          </p:nvPr>
        </p:nvCxnSpPr>
        <p:spPr>
          <a:xfrm flipH="1">
            <a:off x="6904990" y="4636135"/>
            <a:ext cx="149479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409065" y="2204720"/>
            <a:ext cx="29597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Keep Running in the background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 and process every 5 mins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812800" y="6468110"/>
            <a:ext cx="427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Users interact with Web UI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7" name="直接箭头连接符 16"/>
          <p:cNvCxnSpPr/>
          <p:nvPr>
            <p:custDataLst>
              <p:tags r:id="rId8"/>
            </p:custDataLst>
          </p:nvPr>
        </p:nvCxnSpPr>
        <p:spPr>
          <a:xfrm>
            <a:off x="4466590" y="6693535"/>
            <a:ext cx="1905000" cy="3048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9"/>
            </p:custDataLst>
          </p:nvPr>
        </p:nvCxnSpPr>
        <p:spPr>
          <a:xfrm flipV="1">
            <a:off x="7666990" y="6312535"/>
            <a:ext cx="0" cy="51181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743190" y="6377305"/>
            <a:ext cx="3874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send HTTP request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7625" cy="961390"/>
          </a:xfrm>
        </p:spPr>
        <p:txBody>
          <a:bodyPr/>
          <a:lstStyle/>
          <a:p>
            <a:pPr algn="ctr"/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Outline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Overview</a:t>
            </a:r>
            <a:endParaRPr lang="en-US" altLang="zh-CN" sz="280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UI Design Diagram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Image Processing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Car Detection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SQL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Cloud Architecture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Web Server On Cloud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Image Processing On Cloud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Elasticity &amp; Scalability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Implementation Plan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863830" y="713232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885190" y="1740535"/>
            <a:ext cx="11734800" cy="2819400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Cloud Architecture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199515"/>
            <a:ext cx="2510790" cy="586105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Workflow</a:t>
            </a:r>
            <a:endParaRPr lang="en-US" altLang="zh-CN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6" name="内容占位符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6390" y="1740535"/>
            <a:ext cx="9909810" cy="557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文本框 9"/>
          <p:cNvSpPr txBox="1"/>
          <p:nvPr/>
        </p:nvSpPr>
        <p:spPr>
          <a:xfrm>
            <a:off x="6066790" y="978535"/>
            <a:ext cx="1755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2" name="直接箭头连接符 11"/>
          <p:cNvCxnSpPr>
            <a:stCxn id="10" idx="2"/>
          </p:cNvCxnSpPr>
          <p:nvPr/>
        </p:nvCxnSpPr>
        <p:spPr>
          <a:xfrm flipH="1">
            <a:off x="6287770" y="1438910"/>
            <a:ext cx="656590" cy="53022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809990" y="2502535"/>
            <a:ext cx="2157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Store Images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7" name="直接箭头连接符 6"/>
          <p:cNvCxnSpPr/>
          <p:nvPr>
            <p:custDataLst>
              <p:tags r:id="rId3"/>
            </p:custDataLst>
          </p:nvPr>
        </p:nvCxnSpPr>
        <p:spPr>
          <a:xfrm flipH="1" flipV="1">
            <a:off x="7209790" y="2731135"/>
            <a:ext cx="1492250" cy="31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9343390" y="3340735"/>
            <a:ext cx="2717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Map&amp;Reduce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Machine Learning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9" name="直接箭头连接符 8"/>
          <p:cNvCxnSpPr/>
          <p:nvPr>
            <p:custDataLst>
              <p:tags r:id="rId5"/>
            </p:custDataLst>
          </p:nvPr>
        </p:nvCxnSpPr>
        <p:spPr>
          <a:xfrm flipH="1">
            <a:off x="8602345" y="3797935"/>
            <a:ext cx="72898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57565" y="4255135"/>
            <a:ext cx="28632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Update to the database on cloud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3" name="直接箭头连接符 12"/>
          <p:cNvCxnSpPr/>
          <p:nvPr>
            <p:custDataLst>
              <p:tags r:id="rId6"/>
            </p:custDataLst>
          </p:nvPr>
        </p:nvCxnSpPr>
        <p:spPr>
          <a:xfrm flipH="1">
            <a:off x="6904990" y="4636135"/>
            <a:ext cx="149479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409065" y="2204720"/>
            <a:ext cx="29597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Keep Running in the background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 and process every 5 mins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812800" y="6468110"/>
            <a:ext cx="427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Users interact with Web UI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7" name="直接箭头连接符 16"/>
          <p:cNvCxnSpPr/>
          <p:nvPr>
            <p:custDataLst>
              <p:tags r:id="rId8"/>
            </p:custDataLst>
          </p:nvPr>
        </p:nvCxnSpPr>
        <p:spPr>
          <a:xfrm>
            <a:off x="4466590" y="6693535"/>
            <a:ext cx="1905000" cy="3048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9"/>
            </p:custDataLst>
          </p:nvPr>
        </p:nvCxnSpPr>
        <p:spPr>
          <a:xfrm flipV="1">
            <a:off x="7666990" y="6312535"/>
            <a:ext cx="0" cy="51181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743190" y="6377305"/>
            <a:ext cx="3874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send HTTP request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2" name="右弧形箭头 21"/>
          <p:cNvSpPr/>
          <p:nvPr/>
        </p:nvSpPr>
        <p:spPr>
          <a:xfrm>
            <a:off x="8505190" y="5767705"/>
            <a:ext cx="360680" cy="384810"/>
          </a:xfrm>
          <a:prstGeom prst="curvedLef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017000" y="5745480"/>
            <a:ext cx="3044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parse HTTP request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885190" y="1740535"/>
            <a:ext cx="11734800" cy="2819400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Cloud Architecture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199515"/>
            <a:ext cx="2510790" cy="586105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Workflow</a:t>
            </a:r>
            <a:endParaRPr lang="en-US" altLang="zh-CN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6" name="内容占位符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6390" y="1740535"/>
            <a:ext cx="9909810" cy="557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文本框 9"/>
          <p:cNvSpPr txBox="1"/>
          <p:nvPr/>
        </p:nvSpPr>
        <p:spPr>
          <a:xfrm>
            <a:off x="6066790" y="978535"/>
            <a:ext cx="1755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2" name="直接箭头连接符 11"/>
          <p:cNvCxnSpPr>
            <a:stCxn id="10" idx="2"/>
          </p:cNvCxnSpPr>
          <p:nvPr/>
        </p:nvCxnSpPr>
        <p:spPr>
          <a:xfrm flipH="1">
            <a:off x="6287770" y="1438910"/>
            <a:ext cx="656590" cy="53022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809990" y="2502535"/>
            <a:ext cx="2157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Store Images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7" name="直接箭头连接符 6"/>
          <p:cNvCxnSpPr/>
          <p:nvPr>
            <p:custDataLst>
              <p:tags r:id="rId3"/>
            </p:custDataLst>
          </p:nvPr>
        </p:nvCxnSpPr>
        <p:spPr>
          <a:xfrm flipH="1" flipV="1">
            <a:off x="7209790" y="2731135"/>
            <a:ext cx="1492250" cy="31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9343390" y="3340735"/>
            <a:ext cx="2717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Map&amp;Reduce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Machine Learning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9" name="直接箭头连接符 8"/>
          <p:cNvCxnSpPr/>
          <p:nvPr>
            <p:custDataLst>
              <p:tags r:id="rId5"/>
            </p:custDataLst>
          </p:nvPr>
        </p:nvCxnSpPr>
        <p:spPr>
          <a:xfrm flipH="1">
            <a:off x="8602345" y="3797935"/>
            <a:ext cx="72898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57565" y="4255135"/>
            <a:ext cx="28632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Update to the database on cloud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3" name="直接箭头连接符 12"/>
          <p:cNvCxnSpPr/>
          <p:nvPr>
            <p:custDataLst>
              <p:tags r:id="rId6"/>
            </p:custDataLst>
          </p:nvPr>
        </p:nvCxnSpPr>
        <p:spPr>
          <a:xfrm flipH="1">
            <a:off x="6904990" y="4636135"/>
            <a:ext cx="149479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409065" y="2204720"/>
            <a:ext cx="29597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Keep Running in the background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 and process every 5 mins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812800" y="6468110"/>
            <a:ext cx="427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Users interact with Web UI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7" name="直接箭头连接符 16"/>
          <p:cNvCxnSpPr/>
          <p:nvPr>
            <p:custDataLst>
              <p:tags r:id="rId8"/>
            </p:custDataLst>
          </p:nvPr>
        </p:nvCxnSpPr>
        <p:spPr>
          <a:xfrm>
            <a:off x="4466590" y="6693535"/>
            <a:ext cx="1905000" cy="3048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9"/>
            </p:custDataLst>
          </p:nvPr>
        </p:nvCxnSpPr>
        <p:spPr>
          <a:xfrm flipV="1">
            <a:off x="7666990" y="6312535"/>
            <a:ext cx="0" cy="51181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743190" y="6377305"/>
            <a:ext cx="3874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send HTTP request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2" name="右弧形箭头 21"/>
          <p:cNvSpPr/>
          <p:nvPr/>
        </p:nvSpPr>
        <p:spPr>
          <a:xfrm>
            <a:off x="8505190" y="5767705"/>
            <a:ext cx="360680" cy="384810"/>
          </a:xfrm>
          <a:prstGeom prst="curvedLef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017000" y="5745480"/>
            <a:ext cx="3044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parse HTTP request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20" name="直接箭头连接符 19"/>
          <p:cNvCxnSpPr/>
          <p:nvPr>
            <p:custDataLst>
              <p:tags r:id="rId10"/>
            </p:custDataLst>
          </p:nvPr>
        </p:nvCxnSpPr>
        <p:spPr>
          <a:xfrm flipH="1" flipV="1">
            <a:off x="7285990" y="5093335"/>
            <a:ext cx="685800" cy="51181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123555" y="5117465"/>
            <a:ext cx="3908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request traffic info(MySQL)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11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885190" y="1740535"/>
            <a:ext cx="11734800" cy="2819400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Cloud Architecture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199515"/>
            <a:ext cx="2510790" cy="586105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Workflow</a:t>
            </a:r>
            <a:endParaRPr lang="en-US" altLang="zh-CN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6" name="内容占位符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6390" y="1740535"/>
            <a:ext cx="9909810" cy="557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文本框 9"/>
          <p:cNvSpPr txBox="1"/>
          <p:nvPr/>
        </p:nvSpPr>
        <p:spPr>
          <a:xfrm>
            <a:off x="6066790" y="978535"/>
            <a:ext cx="1755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2" name="直接箭头连接符 11"/>
          <p:cNvCxnSpPr>
            <a:stCxn id="10" idx="2"/>
          </p:cNvCxnSpPr>
          <p:nvPr/>
        </p:nvCxnSpPr>
        <p:spPr>
          <a:xfrm flipH="1">
            <a:off x="6287770" y="1438910"/>
            <a:ext cx="656590" cy="53022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809990" y="2502535"/>
            <a:ext cx="2157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Store Images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7" name="直接箭头连接符 6"/>
          <p:cNvCxnSpPr/>
          <p:nvPr>
            <p:custDataLst>
              <p:tags r:id="rId3"/>
            </p:custDataLst>
          </p:nvPr>
        </p:nvCxnSpPr>
        <p:spPr>
          <a:xfrm flipH="1" flipV="1">
            <a:off x="7209790" y="2731135"/>
            <a:ext cx="1492250" cy="31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9343390" y="3340735"/>
            <a:ext cx="2717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Map&amp;Reduce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Machine Learning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9" name="直接箭头连接符 8"/>
          <p:cNvCxnSpPr/>
          <p:nvPr>
            <p:custDataLst>
              <p:tags r:id="rId5"/>
            </p:custDataLst>
          </p:nvPr>
        </p:nvCxnSpPr>
        <p:spPr>
          <a:xfrm flipH="1">
            <a:off x="8602345" y="3797935"/>
            <a:ext cx="72898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57565" y="4255135"/>
            <a:ext cx="28632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Update to the database on cloud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3" name="直接箭头连接符 12"/>
          <p:cNvCxnSpPr/>
          <p:nvPr>
            <p:custDataLst>
              <p:tags r:id="rId6"/>
            </p:custDataLst>
          </p:nvPr>
        </p:nvCxnSpPr>
        <p:spPr>
          <a:xfrm flipH="1">
            <a:off x="6904990" y="4636135"/>
            <a:ext cx="149479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409065" y="2204720"/>
            <a:ext cx="29597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Keep Running in the background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 and process every 5 mins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812800" y="6468110"/>
            <a:ext cx="427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Users interact with Web UI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7" name="直接箭头连接符 16"/>
          <p:cNvCxnSpPr/>
          <p:nvPr>
            <p:custDataLst>
              <p:tags r:id="rId8"/>
            </p:custDataLst>
          </p:nvPr>
        </p:nvCxnSpPr>
        <p:spPr>
          <a:xfrm>
            <a:off x="4466590" y="6693535"/>
            <a:ext cx="1905000" cy="3048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9"/>
            </p:custDataLst>
          </p:nvPr>
        </p:nvCxnSpPr>
        <p:spPr>
          <a:xfrm flipV="1">
            <a:off x="7666990" y="6312535"/>
            <a:ext cx="0" cy="51181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743190" y="6377305"/>
            <a:ext cx="3874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send HTTP request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2" name="右弧形箭头 21"/>
          <p:cNvSpPr/>
          <p:nvPr/>
        </p:nvSpPr>
        <p:spPr>
          <a:xfrm>
            <a:off x="8505190" y="5767705"/>
            <a:ext cx="360680" cy="384810"/>
          </a:xfrm>
          <a:prstGeom prst="curvedLef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017000" y="5745480"/>
            <a:ext cx="3044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parse HTTP request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20" name="直接箭头连接符 19"/>
          <p:cNvCxnSpPr/>
          <p:nvPr>
            <p:custDataLst>
              <p:tags r:id="rId10"/>
            </p:custDataLst>
          </p:nvPr>
        </p:nvCxnSpPr>
        <p:spPr>
          <a:xfrm flipH="1" flipV="1">
            <a:off x="7285990" y="5093335"/>
            <a:ext cx="685800" cy="51181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123555" y="5117465"/>
            <a:ext cx="3809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request traffic info(MySQL)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24" name="直接箭头连接符 23"/>
          <p:cNvCxnSpPr/>
          <p:nvPr>
            <p:custDataLst>
              <p:tags r:id="rId11"/>
            </p:custDataLst>
          </p:nvPr>
        </p:nvCxnSpPr>
        <p:spPr>
          <a:xfrm flipH="1">
            <a:off x="5609590" y="5093335"/>
            <a:ext cx="533400" cy="4572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12"/>
            </p:custDataLst>
          </p:nvPr>
        </p:nvSpPr>
        <p:spPr>
          <a:xfrm>
            <a:off x="2490470" y="5016500"/>
            <a:ext cx="35763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return traffic info(json)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26" name="直接箭头连接符 25"/>
          <p:cNvCxnSpPr/>
          <p:nvPr>
            <p:custDataLst>
              <p:tags r:id="rId13"/>
            </p:custDataLst>
          </p:nvPr>
        </p:nvCxnSpPr>
        <p:spPr>
          <a:xfrm>
            <a:off x="5761990" y="6312535"/>
            <a:ext cx="685800" cy="4572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14"/>
            </p:custDataLst>
          </p:nvPr>
        </p:nvSpPr>
        <p:spPr>
          <a:xfrm>
            <a:off x="2637790" y="6083935"/>
            <a:ext cx="36728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return traffic info(json)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15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Cloud Architecture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199515"/>
            <a:ext cx="8248015" cy="5734685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Elasticity &amp; Scalability</a:t>
            </a:r>
            <a:endParaRPr lang="en-US" altLang="zh-CN" sz="32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sz="3200">
              <a:solidFill>
                <a:schemeClr val="tx1"/>
              </a:solidFill>
            </a:endParaRPr>
          </a:p>
          <a:p>
            <a:r>
              <a:rPr lang="en-US" altLang="zh-CN" sz="3200" b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Web Server</a:t>
            </a:r>
            <a:endParaRPr lang="en-US" altLang="zh-CN" sz="3200" b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Elastic Load Blancer &amp; Auto Scalling Group</a:t>
            </a:r>
            <a:endParaRPr lang="en-US" altLang="zh-CN" sz="32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3200" b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Automaticlly Scales capacity based on the incoming traffic(Scalability) </a:t>
            </a:r>
            <a:endParaRPr lang="en-US" altLang="zh-CN" sz="3200" b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3200" b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Distrubute incoming traffic to mutiple resources(Elasticity)</a:t>
            </a:r>
            <a:endParaRPr lang="en-US" altLang="zh-CN" sz="320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320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320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9419590" y="1969135"/>
            <a:ext cx="2227580" cy="21691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9571990" y="4484052"/>
            <a:ext cx="2143125" cy="2143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Cloud Architecture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199515"/>
            <a:ext cx="7567930" cy="5734685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Elasticity &amp; Scalability</a:t>
            </a:r>
            <a:endParaRPr lang="en-US" altLang="zh-CN" sz="32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</a:endParaRPr>
          </a:p>
          <a:p>
            <a:r>
              <a:rPr lang="en-US" altLang="zh-CN" sz="3200" b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Image Processing</a:t>
            </a:r>
            <a:endParaRPr lang="en-US" altLang="zh-CN" sz="3200" b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 b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Use pyspark for parallelism</a:t>
            </a:r>
            <a:endParaRPr lang="en-US" altLang="zh-CN" sz="3200" b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AWS EMR</a:t>
            </a:r>
            <a:endParaRPr lang="en-US" altLang="zh-CN" sz="32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3200" b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Automatically scaling the compute resources based on the load(Elasticity)</a:t>
            </a:r>
            <a:endParaRPr lang="en-US" altLang="zh-CN" sz="3200" b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3200" b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various big data processing frameworks(Scalability)</a:t>
            </a:r>
            <a:endParaRPr lang="en-US" altLang="zh-CN" sz="32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32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320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320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320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320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105" name="图片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8581707" y="4483735"/>
            <a:ext cx="4610100" cy="2133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6" name="Picture 2" descr="Apache Spark - Wikipedia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148" y="1950827"/>
            <a:ext cx="410924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7625" cy="961390"/>
          </a:xfrm>
        </p:spPr>
        <p:txBody>
          <a:bodyPr/>
          <a:lstStyle/>
          <a:p>
            <a:pPr algn="ctr"/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Outline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Overview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UI Design Diagram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Image Processing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Car Detection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SQL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Cloud Architecture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Web Server On Cloud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Image Processing On Cloud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Elasticity &amp; Scalability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Implementation Plan</a:t>
            </a:r>
            <a:endParaRPr lang="en-US" altLang="zh-CN" sz="280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en-US" altLang="zh-CN" sz="72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DEMO</a:t>
            </a:r>
            <a:endParaRPr lang="en-US" altLang="zh-CN" sz="72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 smtClean="0"/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Implementation Plan</a:t>
            </a:r>
            <a:endParaRPr lang="en-US" altLang="zh-CN" sz="48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Frontend----Zhu </a:t>
            </a:r>
            <a:r>
              <a:rPr lang="en-US" altLang="zh-CN" sz="3200" dirty="0" err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Yundian</a:t>
            </a:r>
            <a:r>
              <a:rPr lang="zh-CN" altLang="en-US" sz="32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，</a:t>
            </a:r>
            <a:r>
              <a:rPr lang="en-US" altLang="zh-CN" sz="32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Liu </a:t>
            </a:r>
            <a:r>
              <a:rPr lang="en-US" altLang="zh-CN" sz="3200" dirty="0" err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Chenghang</a:t>
            </a:r>
            <a:endParaRPr lang="en-US" altLang="zh-CN" sz="32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endParaRPr lang="en-US" altLang="zh-CN" sz="32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Finished work</a:t>
            </a:r>
            <a:endParaRPr lang="en-US" altLang="zh-CN" sz="28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altLang="zh-CN" sz="25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The website’s basic framework</a:t>
            </a:r>
            <a:endParaRPr lang="en-US" altLang="zh-CN" sz="25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altLang="zh-CN" sz="25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Displaying the map, route and icons</a:t>
            </a:r>
            <a:endParaRPr lang="en-US" altLang="zh-CN" sz="25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lvl="2"/>
            <a:endParaRPr lang="en-US" altLang="zh-CN" sz="25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Unfinished work and problems</a:t>
            </a:r>
            <a:endParaRPr lang="en-US" altLang="zh-CN" sz="28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altLang="zh-CN" sz="25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Connecting to the database</a:t>
            </a:r>
            <a:endParaRPr lang="en-US" altLang="zh-CN" sz="25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altLang="zh-CN" sz="25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Website beautification</a:t>
            </a:r>
            <a:endParaRPr lang="en-US" altLang="zh-CN" sz="25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sz="28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sz="28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Implementation Plan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Image Processing----Yao </a:t>
            </a:r>
            <a:r>
              <a:rPr lang="en-US" altLang="zh-CN" sz="3200" dirty="0" err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Chenxuan</a:t>
            </a:r>
            <a:endParaRPr lang="en-US" altLang="zh-CN" sz="32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sz="32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Finished work</a:t>
            </a:r>
            <a:endParaRPr lang="en-US" altLang="zh-CN" sz="28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altLang="zh-CN" sz="25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Successfully identifying the car number in every intersection</a:t>
            </a:r>
            <a:endParaRPr lang="en-US" altLang="zh-CN" sz="25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lvl="2"/>
            <a:endParaRPr lang="en-US" altLang="zh-CN" sz="25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Problems</a:t>
            </a:r>
            <a:endParaRPr lang="en-US" altLang="zh-CN" sz="28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altLang="zh-CN" sz="25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Can not find a reliable method to know the orientation of the camera</a:t>
            </a:r>
            <a:endParaRPr lang="zh-CN" altLang="en-US" sz="25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 smtClean="0"/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4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+mj-ea"/>
                <a:cs typeface="Calibri" panose="020F0502020204030204" charset="0"/>
              </a:rPr>
              <a:t>Implementation Plan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Cloud Architecture----Tang </a:t>
            </a:r>
            <a:r>
              <a:rPr lang="en-US" altLang="zh-CN" sz="3200" dirty="0" err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Tang</a:t>
            </a:r>
            <a:endParaRPr lang="en-US" altLang="zh-CN" sz="32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dirty="0"/>
          </a:p>
          <a:p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Finished work</a:t>
            </a:r>
            <a:endParaRPr lang="en-US" altLang="zh-CN" sz="28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altLang="zh-CN" sz="25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Building a simple cloud architecture</a:t>
            </a:r>
            <a:endParaRPr lang="en-US" altLang="zh-CN" sz="25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lvl="2"/>
            <a:endParaRPr lang="en-US" altLang="zh-CN" sz="25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Unfinished work</a:t>
            </a:r>
            <a:endParaRPr lang="en-US" altLang="zh-CN" sz="28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altLang="zh-CN" sz="25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Adding more details and functions.</a:t>
            </a:r>
            <a:endParaRPr lang="en-US" altLang="zh-CN" sz="25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lvl="2"/>
            <a:endParaRPr lang="zh-CN" altLang="en-US" sz="25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 smtClean="0"/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Overview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96390" y="1359535"/>
            <a:ext cx="9909810" cy="557466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1066452" y="2654936"/>
            <a:ext cx="11479661" cy="1662113"/>
          </a:xfrm>
        </p:spPr>
        <p:txBody>
          <a:bodyPr/>
          <a:lstStyle/>
          <a:p>
            <a:pPr algn="ctr"/>
            <a:r>
              <a:rPr lang="en-US" altLang="zh-CN" sz="7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Thank You!</a:t>
            </a:r>
            <a:endParaRPr lang="en-US" altLang="zh-CN" sz="72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B3CE18-A588-438A-818D-D402E37F5853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7625" cy="961390"/>
          </a:xfrm>
        </p:spPr>
        <p:txBody>
          <a:bodyPr/>
          <a:lstStyle/>
          <a:p>
            <a:pPr algn="ctr"/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Outline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Overview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UI Design Diagram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Image Processing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Car Detection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SQL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Cloud Architecture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Web Server On Cloud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Image Processing On Cloud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Elasticity &amp; Scalability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Implementation Plan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UI.drawio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7355" y="1435735"/>
            <a:ext cx="9921875" cy="54140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UI Design Diagram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10636885" y="1207135"/>
            <a:ext cx="289179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charset="0"/>
                <a:cs typeface="Calibri" panose="020F0502020204030204" charset="0"/>
              </a:rPr>
              <a:t>When the user enters the start and end points, Routing.js  draws the line on the map</a:t>
            </a:r>
            <a:endParaRPr lang="en-US" altLang="zh-CN" sz="2800" dirty="0"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charset="0"/>
                <a:cs typeface="Calibri" panose="020F0502020204030204" charset="0"/>
                <a:sym typeface="+mn-ea"/>
              </a:rPr>
              <a:t>To show all the the location of all cameras on the map, as well as the number of vehicles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21" name="文本框 20"/>
          <p:cNvSpPr txBox="1"/>
          <p:nvPr>
            <p:custDataLst>
              <p:tags r:id="rId3"/>
            </p:custDataLst>
          </p:nvPr>
        </p:nvSpPr>
        <p:spPr>
          <a:xfrm>
            <a:off x="7590790" y="6007735"/>
            <a:ext cx="2847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More features?</a:t>
            </a:r>
            <a:endParaRPr lang="en-US" altLang="zh-CN" sz="3200" b="1" dirty="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UI Design Diagram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6" name="内容占位符 5" descr="Screenshot from 2023-07-14 11-06-5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2800" y="1725295"/>
            <a:ext cx="11477625" cy="484187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7625" cy="961390"/>
          </a:xfrm>
        </p:spPr>
        <p:txBody>
          <a:bodyPr/>
          <a:lstStyle/>
          <a:p>
            <a:pPr algn="ctr"/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Outline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Overview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UI Design Diagram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Image Processing</a:t>
            </a:r>
            <a:endParaRPr lang="en-US" altLang="zh-CN" sz="280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Car Detection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SQL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Cloud Architecture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Web Server On Cloud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Image Processing On Cloud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Elasticity &amp; Scalability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Implementation Plan</a:t>
            </a:r>
            <a:endParaRPr lang="en-US" altLang="zh-CN" sz="32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32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Image Processing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230630"/>
            <a:ext cx="6680200" cy="5703570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Car Detection</a:t>
            </a:r>
            <a:endParaRPr lang="en-US" altLang="zh-CN" sz="2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  <a:p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We will use machine learning to count the num of cars</a:t>
            </a:r>
            <a:endParaRPr lang="en-US" altLang="zh-CN" sz="2800" b="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endParaRPr lang="en-US" altLang="zh-CN" sz="2800" b="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  <a:p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We use </a:t>
            </a:r>
            <a:r>
              <a:rPr lang="en-US" sz="2800" b="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anchor boxes</a:t>
            </a:r>
            <a:r>
              <a:rPr lang="zh-CN" altLang="en-US" sz="2800" b="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 </a:t>
            </a:r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to mark cars and count the num of anchor boxes</a:t>
            </a:r>
            <a:endParaRPr lang="en-US" altLang="zh-CN" sz="2800" b="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endParaRPr lang="en-US" altLang="zh-CN" sz="2800" b="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  <a:p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The program runs every 5 minutes to  fetch the data from data.gov.sg and process it in </a:t>
            </a:r>
            <a:r>
              <a:rPr lang="en-US" altLang="zh-CN" sz="2800" b="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AWS EC2</a:t>
            </a:r>
            <a:endParaRPr lang="en-US" altLang="zh-CN" sz="28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" r="43413"/>
          <a:stretch>
            <a:fillRect/>
          </a:stretch>
        </p:blipFill>
        <p:spPr bwMode="auto">
          <a:xfrm>
            <a:off x="7438546" y="3645592"/>
            <a:ext cx="5689753" cy="313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Image Processing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230630"/>
            <a:ext cx="6680200" cy="5703570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SQL</a:t>
            </a:r>
            <a:endParaRPr lang="en-US" altLang="zh-CN" sz="32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We use AWS RDS</a:t>
            </a:r>
            <a:r>
              <a:rPr lang="zh-CN" altLang="en-US" sz="28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to store the result.</a:t>
            </a:r>
            <a:endParaRPr lang="en-US" altLang="zh-CN" sz="28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endParaRPr lang="en-US" altLang="zh-CN" sz="28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The front-end will get the information from SQL and print it in the map.</a:t>
            </a:r>
            <a:endParaRPr lang="en-US" altLang="zh-CN" sz="28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endParaRPr lang="en-US" altLang="zh-CN" sz="28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For each camera , we have its camera id as its primary key and location to mark it on the map.</a:t>
            </a:r>
            <a:endParaRPr lang="zh-CN" altLang="en-US" sz="2800" dirty="0"/>
          </a:p>
          <a:p>
            <a:endParaRPr lang="en-US" altLang="zh-CN" sz="28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85939" y="3569494"/>
            <a:ext cx="6053667" cy="304800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959.9984251968503,&quot;width&quot;:1920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PP_MARK_KEY" val="7220e3b5-90e9-4db8-ab7b-c2077a98cd7e"/>
  <p:tag name="COMMONDATA" val="eyJoZGlkIjoiNGFjYWZmYzQ2NDRhZTRkZGEwZWFmM2NiNTMwNjdmOGIifQ=="/>
</p:tagLst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4710</Words>
  <Application>WPS 演示</Application>
  <PresentationFormat>自定义</PresentationFormat>
  <Paragraphs>498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宋体</vt:lpstr>
      <vt:lpstr>Wingdings</vt:lpstr>
      <vt:lpstr>Times</vt:lpstr>
      <vt:lpstr>Times New Roman</vt:lpstr>
      <vt:lpstr>Calibri</vt:lpstr>
      <vt:lpstr>微软雅黑</vt:lpstr>
      <vt:lpstr>Arial Unicode MS</vt:lpstr>
      <vt:lpstr>Blank</vt:lpstr>
      <vt:lpstr>Singapore Travel Guide Project Milestone #2</vt:lpstr>
      <vt:lpstr>Outline</vt:lpstr>
      <vt:lpstr>Overview</vt:lpstr>
      <vt:lpstr>Outline</vt:lpstr>
      <vt:lpstr>UI Design Diagram</vt:lpstr>
      <vt:lpstr>UI Design Diagram</vt:lpstr>
      <vt:lpstr>Outline</vt:lpstr>
      <vt:lpstr>Image Processing</vt:lpstr>
      <vt:lpstr>Image Processing</vt:lpstr>
      <vt:lpstr>Outline</vt:lpstr>
      <vt:lpstr>Cloud Architecture</vt:lpstr>
      <vt:lpstr>Cloud Architecture</vt:lpstr>
      <vt:lpstr>Cloud Architecture</vt:lpstr>
      <vt:lpstr>Cloud Architecture</vt:lpstr>
      <vt:lpstr>Cloud Architecture</vt:lpstr>
      <vt:lpstr>Cloud Architecture</vt:lpstr>
      <vt:lpstr>Cloud Architecture</vt:lpstr>
      <vt:lpstr>Cloud Architecture</vt:lpstr>
      <vt:lpstr>Cloud Architecture</vt:lpstr>
      <vt:lpstr>Cloud Architecture</vt:lpstr>
      <vt:lpstr>Cloud Architecture</vt:lpstr>
      <vt:lpstr>Cloud Architecture</vt:lpstr>
      <vt:lpstr>Cloud Architecture</vt:lpstr>
      <vt:lpstr>Cloud Architecture</vt:lpstr>
      <vt:lpstr>Outline</vt:lpstr>
      <vt:lpstr>PowerPoint 演示文稿</vt:lpstr>
      <vt:lpstr>Implementation Plan</vt:lpstr>
      <vt:lpstr>Implementation Plan</vt:lpstr>
      <vt:lpstr>Implementation Plan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PowerPC</dc:creator>
  <cp:lastModifiedBy>棒棒糖</cp:lastModifiedBy>
  <cp:revision>3496</cp:revision>
  <cp:lastPrinted>2002-11-20T02:08:00Z</cp:lastPrinted>
  <dcterms:created xsi:type="dcterms:W3CDTF">2001-10-04T11:39:00Z</dcterms:created>
  <dcterms:modified xsi:type="dcterms:W3CDTF">2023-07-14T07:54:39Z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EA3A2CDDA52F480E915FE7C6BA1FC0DD_13</vt:lpwstr>
  </property>
  <property fmtid="{D5CDD505-2E9C-101B-9397-08002B2CF9AE}" pid="3" name="KSOProductBuildVer">
    <vt:lpwstr>2052-11.1.0.14309</vt:lpwstr>
  </property>
</Properties>
</file>