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49" r:id="rId2"/>
    <p:sldId id="727" r:id="rId3"/>
    <p:sldId id="740" r:id="rId4"/>
    <p:sldId id="731" r:id="rId5"/>
    <p:sldId id="729" r:id="rId6"/>
    <p:sldId id="765" r:id="rId7"/>
    <p:sldId id="737" r:id="rId8"/>
    <p:sldId id="733" r:id="rId9"/>
    <p:sldId id="766" r:id="rId10"/>
    <p:sldId id="736" r:id="rId11"/>
    <p:sldId id="732" r:id="rId12"/>
    <p:sldId id="741" r:id="rId13"/>
    <p:sldId id="742" r:id="rId14"/>
    <p:sldId id="750" r:id="rId15"/>
    <p:sldId id="751" r:id="rId16"/>
    <p:sldId id="752" r:id="rId17"/>
    <p:sldId id="753" r:id="rId18"/>
    <p:sldId id="755" r:id="rId19"/>
    <p:sldId id="756" r:id="rId20"/>
    <p:sldId id="757" r:id="rId21"/>
    <p:sldId id="758" r:id="rId22"/>
    <p:sldId id="759" r:id="rId23"/>
    <p:sldId id="760" r:id="rId24"/>
    <p:sldId id="761" r:id="rId25"/>
    <p:sldId id="738" r:id="rId26"/>
    <p:sldId id="769" r:id="rId27"/>
    <p:sldId id="734" r:id="rId28"/>
    <p:sldId id="767" r:id="rId29"/>
    <p:sldId id="768" r:id="rId30"/>
    <p:sldId id="762" r:id="rId31"/>
  </p:sldIdLst>
  <p:sldSz cx="13504863" cy="7596188"/>
  <p:notesSz cx="7596188" cy="10152063"/>
  <p:custDataLst>
    <p:tags r:id="rId3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6" userDrawn="1">
          <p15:clr>
            <a:srgbClr val="A4A3A4"/>
          </p15:clr>
        </p15:guide>
        <p15:guide id="2" pos="43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y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3399"/>
    <a:srgbClr val="FF6600"/>
    <a:srgbClr val="81ABFF"/>
    <a:srgbClr val="003300"/>
    <a:srgbClr val="969696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9" autoAdjust="0"/>
    <p:restoredTop sz="85352" autoAdjust="0"/>
  </p:normalViewPr>
  <p:slideViewPr>
    <p:cSldViewPr showGuides="1">
      <p:cViewPr varScale="1">
        <p:scale>
          <a:sx n="94" d="100"/>
          <a:sy n="94" d="100"/>
        </p:scale>
        <p:origin x="-528" y="200"/>
      </p:cViewPr>
      <p:guideLst>
        <p:guide orient="horz" pos="1386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1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925" y="762000"/>
            <a:ext cx="6765925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1" y="0"/>
            <a:ext cx="135048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1" y="7315200"/>
            <a:ext cx="135048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925" y="1524000"/>
            <a:ext cx="11961148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2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5724366" y="5867466"/>
            <a:ext cx="2133600" cy="1066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784" y="322264"/>
            <a:ext cx="2867803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038" y="322264"/>
            <a:ext cx="8407014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7" y="322264"/>
            <a:ext cx="10804945" cy="9612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8" y="1359694"/>
            <a:ext cx="11477548" cy="5574506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52" y="4881564"/>
            <a:ext cx="11479661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452" y="3219451"/>
            <a:ext cx="11479661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039" y="1817688"/>
            <a:ext cx="5636352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122" y="1817688"/>
            <a:ext cx="563846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2" y="304800"/>
            <a:ext cx="12153321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71" y="1700214"/>
            <a:ext cx="596579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71" y="2408239"/>
            <a:ext cx="5965792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190" y="1700214"/>
            <a:ext cx="5967903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1190" y="2408239"/>
            <a:ext cx="5967903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1" y="303214"/>
            <a:ext cx="4443195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62" y="303213"/>
            <a:ext cx="7549631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771" y="1589089"/>
            <a:ext cx="4443195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67" y="5318126"/>
            <a:ext cx="810291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067" y="679451"/>
            <a:ext cx="810291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067" y="5945189"/>
            <a:ext cx="810291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3037" y="322264"/>
            <a:ext cx="10831342" cy="732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3038" y="1358107"/>
            <a:ext cx="11477548" cy="5576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3038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1014730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37932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1014730">
              <a:defRPr sz="11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 smtClean="0"/>
              <a:t>‹#›</a:t>
            </a:fld>
            <a:endParaRPr lang="en-GB" sz="1600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" y="7319964"/>
            <a:ext cx="135048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" y="0"/>
            <a:ext cx="135048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1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11857196" y="406004"/>
            <a:ext cx="1219200" cy="60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14730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2pPr>
      <a:lvl3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3pPr>
      <a:lvl4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4pPr>
      <a:lvl5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5pPr>
      <a:lvl6pPr marL="4572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6pPr>
      <a:lvl7pPr marL="9144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7pPr>
      <a:lvl8pPr marL="13716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8pPr>
      <a:lvl9pPr marL="18288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342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717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99"/>
          </a:solidFill>
          <a:latin typeface="+mn-lt"/>
        </a:defRPr>
      </a:lvl2pPr>
      <a:lvl3pPr marL="1098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rgbClr val="FF6600"/>
          </a:solidFill>
          <a:latin typeface="+mn-lt"/>
        </a:defRPr>
      </a:lvl3pPr>
      <a:lvl4pPr marL="1485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i="1">
          <a:solidFill>
            <a:srgbClr val="003399"/>
          </a:solidFill>
          <a:latin typeface="+mn-lt"/>
        </a:defRPr>
      </a:lvl4pPr>
      <a:lvl5pPr marL="1866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3399"/>
          </a:solidFill>
          <a:latin typeface="+mn-lt"/>
        </a:defRPr>
      </a:lvl5pPr>
      <a:lvl6pPr marL="19812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3.png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.png"/><Relationship Id="rId5" Type="http://schemas.openxmlformats.org/officeDocument/2006/relationships/tags" Target="../tags/tag4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3.png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6" Type="http://schemas.openxmlformats.org/officeDocument/2006/relationships/image" Target="../media/image3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/>
        </p:nvSpPr>
        <p:spPr>
          <a:xfrm>
            <a:off x="809020" y="3493135"/>
            <a:ext cx="11961148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>
            <a:lvl1pPr algn="ctr" defTabSz="1014730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9144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3716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8288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endParaRPr 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10895" y="1524000"/>
            <a:ext cx="11960860" cy="3626485"/>
          </a:xfrm>
        </p:spPr>
        <p:txBody>
          <a:bodyPr/>
          <a:lstStyle/>
          <a:p>
            <a:r>
              <a:rPr lang="en-US" altLang="zh-CN" sz="7200" dirty="0">
                <a:latin typeface="Calibri" panose="020F0502020204030204" charset="0"/>
                <a:cs typeface="Calibri" panose="020F0502020204030204" charset="0"/>
              </a:rPr>
              <a:t>Singapore Travel Guide</a:t>
            </a:r>
            <a:br>
              <a:rPr lang="en-US" altLang="zh-CN" sz="72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4000" dirty="0">
                <a:latin typeface="Calibri" panose="020F0502020204030204" charset="0"/>
                <a:cs typeface="Calibri" panose="020F0502020204030204" charset="0"/>
              </a:rPr>
              <a:t>Project</a:t>
            </a:r>
            <a:r>
              <a:rPr lang="en-US" altLang="zh-CN" sz="7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4000" dirty="0">
                <a:latin typeface="Calibri" panose="020F0502020204030204" charset="0"/>
                <a:cs typeface="Calibri" panose="020F0502020204030204" charset="0"/>
              </a:rPr>
              <a:t>Milestone #2</a:t>
            </a:r>
            <a:br>
              <a:rPr lang="en-US" altLang="zh-CN" sz="40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4000" dirty="0">
                <a:latin typeface="Calibri" panose="020F0502020204030204" charset="0"/>
                <a:cs typeface="Calibri" panose="020F0502020204030204" charset="0"/>
              </a:rPr>
              <a:t>Code Monkey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10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085590" y="1979930"/>
            <a:ext cx="3975735" cy="5113020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11477625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 Server On Cloud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11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1590" y="5398135"/>
            <a:ext cx="1109345" cy="723900"/>
          </a:xfrm>
          <a:prstGeom prst="rect">
            <a:avLst/>
          </a:prstGeom>
          <a:noFill/>
        </p:spPr>
      </p:pic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4847590" y="5398135"/>
            <a:ext cx="13138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243820" y="1816735"/>
            <a:ext cx="32607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NodeJS &amp; Express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Serve static web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Process HTTP requests from frontend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MySQL statement to get data from RDS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04790" y="635190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Web Server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65130" y="6294120"/>
            <a:ext cx="261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en-US" altLang="zh-CN" sz="36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IaaS</a:t>
            </a:r>
          </a:p>
        </p:txBody>
      </p:sp>
      <p:pic>
        <p:nvPicPr>
          <p:cNvPr id="11" name="图片 10" descr="web server.drawio (1)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190" y="1816735"/>
            <a:ext cx="9375775" cy="545846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846955" y="4782185"/>
            <a:ext cx="5271135" cy="2234565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1" name="图片 10" descr="image-process.drawio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555" y="1785620"/>
            <a:ext cx="9314180" cy="5452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11477625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 On Cloud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12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80955" y="2350135"/>
            <a:ext cx="36931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Python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OpenCV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Large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Parallel makes Efficiences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5555" y="494093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Image Processing</a:t>
            </a: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8656955" y="5550535"/>
            <a:ext cx="1608455" cy="775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13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14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15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16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17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18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</a:p>
        </p:txBody>
      </p: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19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</a:p>
        </p:txBody>
      </p: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UI Design Diagram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Cloud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63830" y="713232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20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</a:p>
        </p:txBody>
      </p: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21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</a:p>
        </p:txBody>
      </p: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</a:p>
        </p:txBody>
      </p:sp>
      <p:cxnSp>
        <p:nvCxnSpPr>
          <p:cNvPr id="20" name="直接箭头连接符 19"/>
          <p:cNvCxnSpPr/>
          <p:nvPr>
            <p:custDataLst>
              <p:tags r:id="rId9"/>
            </p:custDataLst>
          </p:nvPr>
        </p:nvCxnSpPr>
        <p:spPr>
          <a:xfrm flipH="1" flipV="1">
            <a:off x="7285990" y="5093335"/>
            <a:ext cx="68580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23555" y="5117465"/>
            <a:ext cx="3908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request traffic info(MySQL)</a:t>
            </a: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22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</a:p>
        </p:txBody>
      </p:sp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</a:p>
        </p:txBody>
      </p: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</a:p>
        </p:txBody>
      </p: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</a:p>
        </p:txBody>
      </p:sp>
      <p:cxnSp>
        <p:nvCxnSpPr>
          <p:cNvPr id="20" name="直接箭头连接符 19"/>
          <p:cNvCxnSpPr/>
          <p:nvPr>
            <p:custDataLst>
              <p:tags r:id="rId9"/>
            </p:custDataLst>
          </p:nvPr>
        </p:nvCxnSpPr>
        <p:spPr>
          <a:xfrm flipH="1" flipV="1">
            <a:off x="7285990" y="5093335"/>
            <a:ext cx="68580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23555" y="511746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request traffic info(MySQL)</a:t>
            </a:r>
          </a:p>
        </p:txBody>
      </p:sp>
      <p:cxnSp>
        <p:nvCxnSpPr>
          <p:cNvPr id="24" name="直接箭头连接符 23"/>
          <p:cNvCxnSpPr/>
          <p:nvPr>
            <p:custDataLst>
              <p:tags r:id="rId10"/>
            </p:custDataLst>
          </p:nvPr>
        </p:nvCxnSpPr>
        <p:spPr>
          <a:xfrm flipH="1">
            <a:off x="5609590" y="5093335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2490470" y="5016500"/>
            <a:ext cx="3576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return traffic info(json)</a:t>
            </a:r>
          </a:p>
        </p:txBody>
      </p:sp>
      <p:cxnSp>
        <p:nvCxnSpPr>
          <p:cNvPr id="26" name="直接箭头连接符 25"/>
          <p:cNvCxnSpPr/>
          <p:nvPr>
            <p:custDataLst>
              <p:tags r:id="rId12"/>
            </p:custDataLst>
          </p:nvPr>
        </p:nvCxnSpPr>
        <p:spPr>
          <a:xfrm>
            <a:off x="5761990" y="6312535"/>
            <a:ext cx="6858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2637790" y="6083935"/>
            <a:ext cx="3672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return traffic info(json)</a:t>
            </a: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8248015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Elasticity &amp; Scalability</a:t>
            </a:r>
          </a:p>
          <a:p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 Load Blancer &amp; Auto Scalling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Automaticlly Scales capacity based on the incoming traffic(Scalability)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Distrubute incoming traffic to mutiple resources(Elasticity)</a:t>
            </a: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23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9419590" y="1969135"/>
            <a:ext cx="2227580" cy="2169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9571990" y="4484052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7567930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Elasticity &amp; Scalability</a:t>
            </a: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pyspark for parallelism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AWS EMR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Automatically scaling the compute resources based on the load(Elasticity)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various big data processing frameworks(Scalability)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24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5" name="图片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8581707" y="4483735"/>
            <a:ext cx="4610100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Apache Spark - Wikipedi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48" y="1950827"/>
            <a:ext cx="410924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25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DEMO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  <a:t>26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Frontend----Zhu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Yundian</a:t>
            </a:r>
            <a:r>
              <a:rPr lang="zh-CN" altLang="en-US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Liu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Chenghang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website’s basic framework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Displaying the map, route and icons</a:t>
            </a: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Unfinished work and problems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Connecting to the database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Website beautification</a:t>
            </a:r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27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Processing----Yao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Chenxuan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Successfully identifying the car number in every intersection</a:t>
            </a: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Problems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Can not find a reliable method to know the orientation of the camera</a:t>
            </a:r>
            <a:endParaRPr lang="zh-CN" altLang="en-US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  <a:t>28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Calibri" panose="020F0502020204030204" charset="0"/>
              </a:rPr>
              <a:t>Implementation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Architecture----Tang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Tang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dirty="0"/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Building a simple cloud architecture</a:t>
            </a: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Unfinished work</a:t>
            </a: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Adding more details and functions.</a:t>
            </a:r>
          </a:p>
          <a:p>
            <a:pPr lvl="2"/>
            <a:endParaRPr lang="zh-CN" altLang="en-US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  <a:t>29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Overview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3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231" y="1112057"/>
            <a:ext cx="10946598" cy="61579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66452" y="2654936"/>
            <a:ext cx="11479661" cy="1662113"/>
          </a:xfrm>
        </p:spPr>
        <p:txBody>
          <a:bodyPr/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Thank You!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B3CE18-A588-438A-818D-D402E37F5853}" type="slidenum">
              <a:rPr lang="en-GB"/>
              <a:t>30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4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UI.drawio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55" y="1435735"/>
            <a:ext cx="9921875" cy="54140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UI Design Diagram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5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636885" y="1207135"/>
            <a:ext cx="2891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When the user enters the start and end points, Routing.js  draws the line on the 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To show all the the location of all cameras on the map, as well as the number of vehicles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7590790" y="6007735"/>
            <a:ext cx="2847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More features?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UI Design Diagram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6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5" descr="Screenshot from 2023-07-14 11-06-5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800" y="1725295"/>
            <a:ext cx="11477625" cy="484187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Car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7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Car Detection</a:t>
            </a:r>
            <a:endParaRPr lang="en-US" altLang="zh-CN" sz="2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 will use machine learning to count the num of cars</a:t>
            </a: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 use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anchor boxes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 mark cars and count the num of anchor boxes</a:t>
            </a: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The program runs every 5 minutes to  fetch the data from data.gov.sg and process it in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AWS EC2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8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" r="43413"/>
          <a:stretch>
            <a:fillRect/>
          </a:stretch>
        </p:blipFill>
        <p:spPr bwMode="auto">
          <a:xfrm>
            <a:off x="7438546" y="3645592"/>
            <a:ext cx="5689753" cy="313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use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AWS RDS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 store the result.</a:t>
            </a: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front-end will get the information from SQL and print it in the map.</a:t>
            </a: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For each camera , we have its camera id as its primary key and location to mark it on the map.</a:t>
            </a:r>
            <a:endParaRPr lang="zh-CN" altLang="en-US" sz="2800" dirty="0"/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  <a:t>9</a:t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5939" y="3569494"/>
            <a:ext cx="6053667" cy="304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220e3b5-90e9-4db8-ab7b-c2077a98cd7e"/>
  <p:tag name="COMMONDATA" val="eyJoZGlkIjoiNGFjYWZmYzQ2NDRhZTRkZGEwZWFmM2NiNTMwNjdmOG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59.9984251968503,&quot;width&quot;:192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876</Words>
  <Application>Microsoft Macintosh PowerPoint</Application>
  <PresentationFormat>Custom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Times</vt:lpstr>
      <vt:lpstr>Arial</vt:lpstr>
      <vt:lpstr>Calibri</vt:lpstr>
      <vt:lpstr>Blank</vt:lpstr>
      <vt:lpstr>Singapore Travel Guide Project Milestone #2 Code Monkey Team</vt:lpstr>
      <vt:lpstr>Outline</vt:lpstr>
      <vt:lpstr>Overview</vt:lpstr>
      <vt:lpstr>Outline</vt:lpstr>
      <vt:lpstr>UI Design Diagram</vt:lpstr>
      <vt:lpstr>UI Design Diagram</vt:lpstr>
      <vt:lpstr>Outline</vt:lpstr>
      <vt:lpstr>Image Processing</vt:lpstr>
      <vt:lpstr>Image Processing</vt:lpstr>
      <vt:lpstr>Outline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Outline</vt:lpstr>
      <vt:lpstr>PowerPoint Presentation</vt:lpstr>
      <vt:lpstr>Implementation Plan</vt:lpstr>
      <vt:lpstr>Implementation Plan</vt:lpstr>
      <vt:lpstr>Implementation Plan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YaoChenxuan</cp:lastModifiedBy>
  <cp:revision>3494</cp:revision>
  <cp:lastPrinted>2002-11-20T02:08:00Z</cp:lastPrinted>
  <dcterms:created xsi:type="dcterms:W3CDTF">2001-10-04T11:39:00Z</dcterms:created>
  <dcterms:modified xsi:type="dcterms:W3CDTF">2023-07-14T08:07:27Z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EA3A2CDDA52F480E915FE7C6BA1FC0DD_13</vt:lpwstr>
  </property>
  <property fmtid="{D5CDD505-2E9C-101B-9397-08002B2CF9AE}" pid="3" name="KSOProductBuildVer">
    <vt:lpwstr>2052-11.1.0.14309</vt:lpwstr>
  </property>
</Properties>
</file>