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9912" initials="5" lastIdx="4" clrIdx="0">
    <p:extLst>
      <p:ext uri="{19B8F6BF-5375-455C-9EA6-DF929625EA0E}">
        <p15:presenceInfo xmlns:p15="http://schemas.microsoft.com/office/powerpoint/2012/main" userId="5dbd368639d27f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5:10:30.994" idx="1">
    <p:pos x="1992" y="1247"/>
    <p:text>模块一中的部分题对应的分数相加</p:text>
    <p:extLst>
      <p:ext uri="{C676402C-5697-4E1C-873F-D02D1690AC5C}">
        <p15:threadingInfo xmlns:p15="http://schemas.microsoft.com/office/powerpoint/2012/main" timeZoneBias="-480"/>
      </p:ext>
    </p:extLst>
  </p:cm>
  <p:cm authorId="1" dt="2021-11-07T15:12:11.890" idx="2">
    <p:pos x="1992" y="1383"/>
    <p:text>是总分，不是学生的得分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1-11-07T15:12:34.474" idx="3">
    <p:pos x="2859" y="2354"/>
    <p:text>对应的课程目标由用户自定义</p:text>
    <p:extLst>
      <p:ext uri="{C676402C-5697-4E1C-873F-D02D1690AC5C}">
        <p15:threadingInfo xmlns:p15="http://schemas.microsoft.com/office/powerpoint/2012/main" timeZoneBias="-480"/>
      </p:ext>
    </p:extLst>
  </p:cm>
  <p:cm authorId="1" dt="2021-11-07T15:16:55.469" idx="4">
    <p:pos x="4362" y="3946"/>
    <p:text>这里的A3是0，所以没有显示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84C6-0059-4090-9CC4-71394A58C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C9A27-3430-4E4C-947C-6B5806F2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9766F-05A0-4F56-9167-7EFBED4D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4A1D7-6A1F-4422-A14A-AC521CB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CC3D9-78FC-4706-A556-DC84878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EFE9-F874-4F5E-A77C-0F92C823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10F84-89DE-469E-99C2-37B5E6F2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0CC3E-8F40-417D-B68B-DABEEA88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90113-4C7B-4F0E-9EB3-43A3BEF0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D07F-ADBD-4123-AECA-7D01F58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5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CB4E4-4BD5-4E25-880D-9FDBDB160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454FC-2DA9-405B-8847-985F19B8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57649-A304-41CF-9230-85EA2487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BC6B3-AD37-4D60-8E2E-115F9D06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40771-BCC9-4ECD-95B2-87637E07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BC5E-CBD2-406A-9B4F-8D945B7B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708C0-7AFC-4E51-9DA5-B373EEA4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F2CEB-11A6-474E-817A-5B03DB5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9D71F-F9CE-4812-A432-ABAF5AEC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6ED37-3297-4C79-8F7D-B47F4869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C95ED-02BA-474B-A93F-6EFE4DBF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A7B07-AA5D-430A-90EC-F71DCFCF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8F3E8-58C3-466F-AEBC-97FF241C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804DF-FCD5-4A5C-9E8C-09B9BCE0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BABE0-CB72-455B-9EB6-2F1290EB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455C-6F18-4E06-AC4C-4BB960A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065F9-D5F4-4610-9303-6020525C0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A3200-AD91-4D1A-980A-4F559D8E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A016B-35C4-49A4-AF57-36E9D40C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0F51D-C5A0-45A9-B3AC-904660E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AE6D1-507E-4E3D-889C-5C949DA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5BADA-5CD3-4423-ADCA-1910D341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7334E-8EC9-4C3B-9AD0-8C9EF0FE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54010-F4B9-4E34-A2AD-CEF0C01E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FCC4E-7441-421D-B235-F8D67197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8CC11-9CB1-4D5C-9657-6B14CBD4E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50E0A-1C1E-4E34-A355-6C7BB59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67C2D1-C800-4A78-8F2A-848B5198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FFCA8-CF9D-454C-9ACA-7CEAC18F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2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7C726-0A6D-474C-B8DD-D4B22DC9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92686B-A02A-492A-A63B-6EAD433E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2CA95-471E-4214-A595-482BC65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86A95A-641A-4155-B3C1-D672786A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47F5E5-5333-413E-A9FD-DAD7EDF5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2FDAB-9E20-45F3-8BE4-506EA0A1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106AC-EFF1-41F9-B516-1AEE0729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8C813-AFC0-4892-A0B7-0B6EA3F1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9EB4A-62AE-4FB6-8C5D-68D44DBA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66E9F-678E-4CC2-B719-5B34637B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E59E7-5046-4436-A243-96BA5920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7F7BD-7E62-4B7D-9E5D-1ECA9F0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F2F31-A8B1-4E2C-807F-D80D3C2A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4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029B5-E07E-4936-8550-C91FF3F5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494753-B04E-45BC-A87C-FA237E879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1A22D-3B18-4240-A8CA-7F106AA2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604EF-8624-41EF-BB37-4C7C189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53701-E7F8-4F5D-9B8E-FF0C29B6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4BAA6-3EC0-48FF-BCB2-7722F7A4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A6840E-E529-48C5-8852-81B99EA1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B896-D872-433B-88C2-D6E12A8C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7205F-4DC1-4EF9-9FB1-9D3C8D1AB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7672-D3F4-4895-94E2-A4B98D19F14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6A929-AF77-45E9-97B0-589C4C61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33832-34C8-456E-ACDE-D430B3D2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2B7D-00B6-4621-8399-E2FEE592B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E0BF4B7-D359-4996-BD13-1476E808C6A4}"/>
              </a:ext>
            </a:extLst>
          </p:cNvPr>
          <p:cNvSpPr/>
          <p:nvPr/>
        </p:nvSpPr>
        <p:spPr>
          <a:xfrm>
            <a:off x="1574358" y="2099144"/>
            <a:ext cx="1264258" cy="652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模块一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BAFCB5-4E40-417F-86B9-2AFC725B94F2}"/>
              </a:ext>
            </a:extLst>
          </p:cNvPr>
          <p:cNvSpPr/>
          <p:nvPr/>
        </p:nvSpPr>
        <p:spPr>
          <a:xfrm>
            <a:off x="1574358" y="3205701"/>
            <a:ext cx="1264258" cy="652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3594E1D-BD73-4B2C-AFD4-476331C1E2DB}"/>
              </a:ext>
            </a:extLst>
          </p:cNvPr>
          <p:cNvSpPr/>
          <p:nvPr/>
        </p:nvSpPr>
        <p:spPr>
          <a:xfrm>
            <a:off x="1574358" y="4266538"/>
            <a:ext cx="1264258" cy="652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E667C8-4F4D-4C01-992B-079E3958570D}"/>
              </a:ext>
            </a:extLst>
          </p:cNvPr>
          <p:cNvSpPr txBox="1"/>
          <p:nvPr/>
        </p:nvSpPr>
        <p:spPr>
          <a:xfrm>
            <a:off x="5111659" y="2335991"/>
            <a:ext cx="13596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/>
              <a:t>课程目标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7CEF96E-90CC-4BC4-BDFC-41E001F79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58420"/>
              </p:ext>
            </p:extLst>
          </p:nvPr>
        </p:nvGraphicFramePr>
        <p:xfrm>
          <a:off x="3467511" y="2783178"/>
          <a:ext cx="61973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338">
                  <a:extLst>
                    <a:ext uri="{9D8B030D-6E8A-4147-A177-3AD203B41FA5}">
                      <a16:colId xmlns:a16="http://schemas.microsoft.com/office/drawing/2014/main" val="2369026634"/>
                    </a:ext>
                  </a:extLst>
                </a:gridCol>
                <a:gridCol w="1549338">
                  <a:extLst>
                    <a:ext uri="{9D8B030D-6E8A-4147-A177-3AD203B41FA5}">
                      <a16:colId xmlns:a16="http://schemas.microsoft.com/office/drawing/2014/main" val="1232201858"/>
                    </a:ext>
                  </a:extLst>
                </a:gridCol>
                <a:gridCol w="1549338">
                  <a:extLst>
                    <a:ext uri="{9D8B030D-6E8A-4147-A177-3AD203B41FA5}">
                      <a16:colId xmlns:a16="http://schemas.microsoft.com/office/drawing/2014/main" val="3148079401"/>
                    </a:ext>
                  </a:extLst>
                </a:gridCol>
                <a:gridCol w="1549338">
                  <a:extLst>
                    <a:ext uri="{9D8B030D-6E8A-4147-A177-3AD203B41FA5}">
                      <a16:colId xmlns:a16="http://schemas.microsoft.com/office/drawing/2014/main" val="203193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模块一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模块二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模块三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2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课程目标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课程目标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课程目标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57361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B9D12F-0E2A-45B6-BC5D-61A71D28B2C9}"/>
              </a:ext>
            </a:extLst>
          </p:cNvPr>
          <p:cNvCxnSpPr/>
          <p:nvPr/>
        </p:nvCxnSpPr>
        <p:spPr>
          <a:xfrm>
            <a:off x="2939845" y="2335991"/>
            <a:ext cx="3156155" cy="100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9AEA3A-033E-427E-AF51-1FBFD58267C6}"/>
              </a:ext>
            </a:extLst>
          </p:cNvPr>
          <p:cNvCxnSpPr/>
          <p:nvPr/>
        </p:nvCxnSpPr>
        <p:spPr>
          <a:xfrm>
            <a:off x="2939845" y="2827483"/>
            <a:ext cx="3156155" cy="100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B93DD9-5F8A-46DF-B625-AB8562BCA61B}"/>
              </a:ext>
            </a:extLst>
          </p:cNvPr>
          <p:cNvCxnSpPr>
            <a:cxnSpLocks/>
          </p:cNvCxnSpPr>
          <p:nvPr/>
        </p:nvCxnSpPr>
        <p:spPr>
          <a:xfrm flipV="1">
            <a:off x="3003456" y="4069224"/>
            <a:ext cx="5851177" cy="61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521AD162-89A5-4F1B-AC6A-FABE3D0A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21940"/>
              </p:ext>
            </p:extLst>
          </p:nvPr>
        </p:nvGraphicFramePr>
        <p:xfrm>
          <a:off x="3627120" y="4680906"/>
          <a:ext cx="7736840" cy="3701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224">
                  <a:extLst>
                    <a:ext uri="{9D8B030D-6E8A-4147-A177-3AD203B41FA5}">
                      <a16:colId xmlns:a16="http://schemas.microsoft.com/office/drawing/2014/main" val="3161272286"/>
                    </a:ext>
                  </a:extLst>
                </a:gridCol>
                <a:gridCol w="732332">
                  <a:extLst>
                    <a:ext uri="{9D8B030D-6E8A-4147-A177-3AD203B41FA5}">
                      <a16:colId xmlns:a16="http://schemas.microsoft.com/office/drawing/2014/main" val="2307127605"/>
                    </a:ext>
                  </a:extLst>
                </a:gridCol>
                <a:gridCol w="1031243">
                  <a:extLst>
                    <a:ext uri="{9D8B030D-6E8A-4147-A177-3AD203B41FA5}">
                      <a16:colId xmlns:a16="http://schemas.microsoft.com/office/drawing/2014/main" val="4153338122"/>
                    </a:ext>
                  </a:extLst>
                </a:gridCol>
                <a:gridCol w="842929">
                  <a:extLst>
                    <a:ext uri="{9D8B030D-6E8A-4147-A177-3AD203B41FA5}">
                      <a16:colId xmlns:a16="http://schemas.microsoft.com/office/drawing/2014/main" val="3839521966"/>
                    </a:ext>
                  </a:extLst>
                </a:gridCol>
                <a:gridCol w="762223">
                  <a:extLst>
                    <a:ext uri="{9D8B030D-6E8A-4147-A177-3AD203B41FA5}">
                      <a16:colId xmlns:a16="http://schemas.microsoft.com/office/drawing/2014/main" val="288391794"/>
                    </a:ext>
                  </a:extLst>
                </a:gridCol>
                <a:gridCol w="762223">
                  <a:extLst>
                    <a:ext uri="{9D8B030D-6E8A-4147-A177-3AD203B41FA5}">
                      <a16:colId xmlns:a16="http://schemas.microsoft.com/office/drawing/2014/main" val="2165437205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3560128444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2956012379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846603633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646747400"/>
                    </a:ext>
                  </a:extLst>
                </a:gridCol>
                <a:gridCol w="1008162">
                  <a:extLst>
                    <a:ext uri="{9D8B030D-6E8A-4147-A177-3AD203B41FA5}">
                      <a16:colId xmlns:a16="http://schemas.microsoft.com/office/drawing/2014/main" val="3992429447"/>
                    </a:ext>
                  </a:extLst>
                </a:gridCol>
              </a:tblGrid>
              <a:tr h="1182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课程教学目标达成度分数统计表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87729"/>
                  </a:ext>
                </a:extLst>
              </a:tr>
              <a:tr h="4010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课程目标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课程目标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课程目标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课程目标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87609"/>
                  </a:ext>
                </a:extLst>
              </a:tr>
              <a:tr h="6197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考核环节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期末考试（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模块二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模块一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期末考试（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模块二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模块一</a:t>
                      </a:r>
                      <a:r>
                        <a:rPr lang="zh-CN" altLang="en-US" sz="1100" u="none" strike="noStrike" dirty="0">
                          <a:effectLst/>
                        </a:rPr>
                        <a:t>） 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实验成绩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模块三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期末考试（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模块二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模块一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实验成绩（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模块三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4951517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题目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1-1</a:t>
                      </a:r>
                      <a:r>
                        <a:rPr lang="zh-CN" altLang="en-US" sz="1100" u="none" strike="noStrike">
                          <a:effectLst/>
                        </a:rPr>
                        <a:t>、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平时作业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1-2</a:t>
                      </a:r>
                      <a:r>
                        <a:rPr lang="zh-CN" altLang="en-US" sz="1100" u="none" strike="noStrike">
                          <a:effectLst/>
                        </a:rPr>
                        <a:t>、</a:t>
                      </a:r>
                      <a:r>
                        <a:rPr lang="en-US" altLang="zh-CN" sz="1100" u="none" strike="noStrike">
                          <a:effectLst/>
                        </a:rPr>
                        <a:t>1-3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平时作业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平时作业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总分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0945988"/>
                  </a:ext>
                </a:extLst>
              </a:tr>
              <a:tr h="1714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15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目标分值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A6*B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A9*B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506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序号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学生姓名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99449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戴新月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2140502026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89958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金雪怡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2140502027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0648507"/>
                  </a:ext>
                </a:extLst>
              </a:tr>
              <a:tr h="33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苗杉杉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2140502028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9846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平均得分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243150"/>
                  </a:ext>
                </a:extLst>
              </a:tr>
              <a:tr h="2057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课程目标达成度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(C1+C2)/(A1+A2)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(C3+C4+C5)/(A5+A4+A6*B)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(C6+C7)/(A8+A7+A9*B)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0620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课程总达成度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取以上三个最小值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7478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1EB8B4B-B51A-427D-BF70-88782A84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11806"/>
              </p:ext>
            </p:extLst>
          </p:nvPr>
        </p:nvGraphicFramePr>
        <p:xfrm>
          <a:off x="1396999" y="-770969"/>
          <a:ext cx="10515601" cy="2548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353">
                  <a:extLst>
                    <a:ext uri="{9D8B030D-6E8A-4147-A177-3AD203B41FA5}">
                      <a16:colId xmlns:a16="http://schemas.microsoft.com/office/drawing/2014/main" val="3450362480"/>
                    </a:ext>
                  </a:extLst>
                </a:gridCol>
                <a:gridCol w="669697">
                  <a:extLst>
                    <a:ext uri="{9D8B030D-6E8A-4147-A177-3AD203B41FA5}">
                      <a16:colId xmlns:a16="http://schemas.microsoft.com/office/drawing/2014/main" val="102325202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1090409219"/>
                    </a:ext>
                  </a:extLst>
                </a:gridCol>
                <a:gridCol w="574025">
                  <a:extLst>
                    <a:ext uri="{9D8B030D-6E8A-4147-A177-3AD203B41FA5}">
                      <a16:colId xmlns:a16="http://schemas.microsoft.com/office/drawing/2014/main" val="811176141"/>
                    </a:ext>
                  </a:extLst>
                </a:gridCol>
                <a:gridCol w="557625">
                  <a:extLst>
                    <a:ext uri="{9D8B030D-6E8A-4147-A177-3AD203B41FA5}">
                      <a16:colId xmlns:a16="http://schemas.microsoft.com/office/drawing/2014/main" val="1343000709"/>
                    </a:ext>
                  </a:extLst>
                </a:gridCol>
                <a:gridCol w="533024">
                  <a:extLst>
                    <a:ext uri="{9D8B030D-6E8A-4147-A177-3AD203B41FA5}">
                      <a16:colId xmlns:a16="http://schemas.microsoft.com/office/drawing/2014/main" val="3552463738"/>
                    </a:ext>
                  </a:extLst>
                </a:gridCol>
                <a:gridCol w="765367">
                  <a:extLst>
                    <a:ext uri="{9D8B030D-6E8A-4147-A177-3AD203B41FA5}">
                      <a16:colId xmlns:a16="http://schemas.microsoft.com/office/drawing/2014/main" val="2069892955"/>
                    </a:ext>
                  </a:extLst>
                </a:gridCol>
                <a:gridCol w="533024">
                  <a:extLst>
                    <a:ext uri="{9D8B030D-6E8A-4147-A177-3AD203B41FA5}">
                      <a16:colId xmlns:a16="http://schemas.microsoft.com/office/drawing/2014/main" val="1788363157"/>
                    </a:ext>
                  </a:extLst>
                </a:gridCol>
                <a:gridCol w="533024">
                  <a:extLst>
                    <a:ext uri="{9D8B030D-6E8A-4147-A177-3AD203B41FA5}">
                      <a16:colId xmlns:a16="http://schemas.microsoft.com/office/drawing/2014/main" val="2474777306"/>
                    </a:ext>
                  </a:extLst>
                </a:gridCol>
                <a:gridCol w="574025">
                  <a:extLst>
                    <a:ext uri="{9D8B030D-6E8A-4147-A177-3AD203B41FA5}">
                      <a16:colId xmlns:a16="http://schemas.microsoft.com/office/drawing/2014/main" val="458289946"/>
                    </a:ext>
                  </a:extLst>
                </a:gridCol>
                <a:gridCol w="672430">
                  <a:extLst>
                    <a:ext uri="{9D8B030D-6E8A-4147-A177-3AD203B41FA5}">
                      <a16:colId xmlns:a16="http://schemas.microsoft.com/office/drawing/2014/main" val="416957019"/>
                    </a:ext>
                  </a:extLst>
                </a:gridCol>
                <a:gridCol w="574025">
                  <a:extLst>
                    <a:ext uri="{9D8B030D-6E8A-4147-A177-3AD203B41FA5}">
                      <a16:colId xmlns:a16="http://schemas.microsoft.com/office/drawing/2014/main" val="1433712806"/>
                    </a:ext>
                  </a:extLst>
                </a:gridCol>
                <a:gridCol w="533024">
                  <a:extLst>
                    <a:ext uri="{9D8B030D-6E8A-4147-A177-3AD203B41FA5}">
                      <a16:colId xmlns:a16="http://schemas.microsoft.com/office/drawing/2014/main" val="2261011233"/>
                    </a:ext>
                  </a:extLst>
                </a:gridCol>
                <a:gridCol w="893840">
                  <a:extLst>
                    <a:ext uri="{9D8B030D-6E8A-4147-A177-3AD203B41FA5}">
                      <a16:colId xmlns:a16="http://schemas.microsoft.com/office/drawing/2014/main" val="421636850"/>
                    </a:ext>
                  </a:extLst>
                </a:gridCol>
                <a:gridCol w="1489733">
                  <a:extLst>
                    <a:ext uri="{9D8B030D-6E8A-4147-A177-3AD203B41FA5}">
                      <a16:colId xmlns:a16="http://schemas.microsoft.com/office/drawing/2014/main" val="3872893134"/>
                    </a:ext>
                  </a:extLst>
                </a:gridCol>
              </a:tblGrid>
              <a:tr h="709254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课程考核环节分数详细统计表</a:t>
                      </a:r>
                      <a:endParaRPr lang="zh-CN" altLang="en-US" sz="17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73460"/>
                  </a:ext>
                </a:extLst>
              </a:tr>
              <a:tr h="26378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考核环节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期末考试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平时成绩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实验成绩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总成绩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682726"/>
                  </a:ext>
                </a:extLst>
              </a:tr>
              <a:tr h="3230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成绩占比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期末考试*</a:t>
                      </a:r>
                      <a:r>
                        <a:rPr lang="en-US" altLang="zh-CN" sz="1000" u="none" strike="noStrike">
                          <a:effectLst/>
                        </a:rPr>
                        <a:t>0.7+</a:t>
                      </a:r>
                      <a:r>
                        <a:rPr lang="zh-CN" altLang="en-US" sz="1000" u="none" strike="noStrike">
                          <a:effectLst/>
                        </a:rPr>
                        <a:t>平时成绩*</a:t>
                      </a:r>
                      <a:r>
                        <a:rPr lang="en-US" altLang="zh-CN" sz="1000" u="none" strike="noStrike">
                          <a:effectLst/>
                        </a:rPr>
                        <a:t>0.1+</a:t>
                      </a:r>
                      <a:r>
                        <a:rPr lang="zh-CN" altLang="en-US" sz="1000" u="none" strike="noStrike">
                          <a:effectLst/>
                        </a:rPr>
                        <a:t>实验成绩*</a:t>
                      </a:r>
                      <a:r>
                        <a:rPr lang="en-US" altLang="zh-CN" sz="1000" u="none" strike="noStrike">
                          <a:effectLst/>
                        </a:rPr>
                        <a:t>0.2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8672228"/>
                  </a:ext>
                </a:extLst>
              </a:tr>
              <a:tr h="172269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题号</a:t>
                      </a:r>
                      <a:endParaRPr lang="zh-CN" altLang="en-US" sz="1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第</a:t>
                      </a:r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大题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第</a:t>
                      </a: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大题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第</a:t>
                      </a: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大题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平时作业</a:t>
                      </a:r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平时作业</a:t>
                      </a: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平时作业</a:t>
                      </a: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总分</a:t>
                      </a:r>
                      <a:endParaRPr lang="zh-CN" altLang="en-US" sz="1000" b="1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0189552"/>
                  </a:ext>
                </a:extLst>
              </a:tr>
              <a:tr h="161502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1-1</a:t>
                      </a:r>
                      <a:endParaRPr lang="en-US" altLang="zh-CN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1-2</a:t>
                      </a:r>
                      <a:endParaRPr lang="en-US" altLang="zh-CN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1-3</a:t>
                      </a:r>
                      <a:endParaRPr lang="en-US" altLang="zh-CN" sz="10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93794"/>
                  </a:ext>
                </a:extLst>
              </a:tr>
              <a:tr h="1722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总分值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32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6471433"/>
                  </a:ext>
                </a:extLst>
              </a:tr>
              <a:tr h="1794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学生姓名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0467535"/>
                  </a:ext>
                </a:extLst>
              </a:tr>
              <a:tr h="18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 戴新月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 </a:t>
                      </a:r>
                      <a:r>
                        <a:rPr lang="en-US" altLang="zh-CN" sz="1100" u="none" strike="noStrike">
                          <a:effectLst/>
                        </a:rPr>
                        <a:t>2140502026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473414"/>
                  </a:ext>
                </a:extLst>
              </a:tr>
              <a:tr h="18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 金雪怡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 </a:t>
                      </a:r>
                      <a:r>
                        <a:rPr lang="en-US" altLang="zh-CN" sz="1100" u="none" strike="noStrike">
                          <a:effectLst/>
                        </a:rPr>
                        <a:t>2140502027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59.3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0805005"/>
                  </a:ext>
                </a:extLst>
              </a:tr>
              <a:tr h="193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 苗杉杉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 </a:t>
                      </a:r>
                      <a:r>
                        <a:rPr lang="en-US" altLang="zh-CN" sz="1100" u="none" strike="noStrike">
                          <a:effectLst/>
                        </a:rPr>
                        <a:t>2140502028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69.6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23058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85FAC9E2-19F1-4BBC-B43A-75228D6B0B4D}"/>
              </a:ext>
            </a:extLst>
          </p:cNvPr>
          <p:cNvSpPr txBox="1"/>
          <p:nvPr/>
        </p:nvSpPr>
        <p:spPr>
          <a:xfrm>
            <a:off x="9997440" y="2705323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A</a:t>
            </a:r>
            <a:r>
              <a:rPr lang="zh-CN" altLang="en-US" dirty="0"/>
              <a:t>是划分的分数与模块总分之比，是</a:t>
            </a:r>
            <a:r>
              <a:rPr lang="zh-CN" altLang="en-US" dirty="0">
                <a:solidFill>
                  <a:srgbClr val="C00000"/>
                </a:solidFill>
              </a:rPr>
              <a:t>比分数</a:t>
            </a:r>
          </a:p>
        </p:txBody>
      </p:sp>
    </p:spTree>
    <p:extLst>
      <p:ext uri="{BB962C8B-B14F-4D97-AF65-F5344CB8AC3E}">
        <p14:creationId xmlns:p14="http://schemas.microsoft.com/office/powerpoint/2010/main" val="94041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B278F2-C0A0-4F2D-A03E-9178F7AA8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78465"/>
              </p:ext>
            </p:extLst>
          </p:nvPr>
        </p:nvGraphicFramePr>
        <p:xfrm>
          <a:off x="2240280" y="525781"/>
          <a:ext cx="8435340" cy="2705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4956">
                  <a:extLst>
                    <a:ext uri="{9D8B030D-6E8A-4147-A177-3AD203B41FA5}">
                      <a16:colId xmlns:a16="http://schemas.microsoft.com/office/drawing/2014/main" val="2525897325"/>
                    </a:ext>
                  </a:extLst>
                </a:gridCol>
                <a:gridCol w="2682824">
                  <a:extLst>
                    <a:ext uri="{9D8B030D-6E8A-4147-A177-3AD203B41FA5}">
                      <a16:colId xmlns:a16="http://schemas.microsoft.com/office/drawing/2014/main" val="1277242075"/>
                    </a:ext>
                  </a:extLst>
                </a:gridCol>
                <a:gridCol w="1670900">
                  <a:extLst>
                    <a:ext uri="{9D8B030D-6E8A-4147-A177-3AD203B41FA5}">
                      <a16:colId xmlns:a16="http://schemas.microsoft.com/office/drawing/2014/main" val="3369757241"/>
                    </a:ext>
                  </a:extLst>
                </a:gridCol>
                <a:gridCol w="1666660">
                  <a:extLst>
                    <a:ext uri="{9D8B030D-6E8A-4147-A177-3AD203B41FA5}">
                      <a16:colId xmlns:a16="http://schemas.microsoft.com/office/drawing/2014/main" val="30361224"/>
                    </a:ext>
                  </a:extLst>
                </a:gridCol>
              </a:tblGrid>
              <a:tr h="41639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课程目标对毕业要求指标点达成度分析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10779"/>
                  </a:ext>
                </a:extLst>
              </a:tr>
              <a:tr h="6046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指标点</a:t>
                      </a:r>
                      <a:r>
                        <a:rPr lang="en-US" sz="1200" u="none" strike="noStrike">
                          <a:effectLst/>
                        </a:rPr>
                        <a:t>A1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指标点</a:t>
                      </a:r>
                      <a:r>
                        <a:rPr lang="en-US" sz="1200" u="none" strike="noStrike" dirty="0">
                          <a:effectLst/>
                        </a:rPr>
                        <a:t>B2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指标点</a:t>
                      </a:r>
                      <a:r>
                        <a:rPr lang="en-US" sz="1200" u="none" strike="noStrike" dirty="0">
                          <a:effectLst/>
                        </a:rPr>
                        <a:t>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4534215"/>
                  </a:ext>
                </a:extLst>
              </a:tr>
              <a:tr h="4163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课程目标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S1=(C1+C2)/(A1+A2+A4+A5+</a:t>
                      </a:r>
                      <a:r>
                        <a:rPr lang="en-US" altLang="zh-CN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A6*B)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11407"/>
                  </a:ext>
                </a:extLst>
              </a:tr>
              <a:tr h="4356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课程目标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S2=(C3+C4+C%)/(A1+A2+A4+A5+</a:t>
                      </a:r>
                      <a:r>
                        <a:rPr lang="en-US" altLang="zh-CN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A6*B)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68300"/>
                  </a:ext>
                </a:extLst>
              </a:tr>
              <a:tr h="4163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课程目标</a:t>
                      </a:r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00301"/>
                  </a:ext>
                </a:extLst>
              </a:tr>
              <a:tr h="4163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达成度总计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S1+S2+S3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同左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同左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34879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30E7C0D-69D0-4C04-973F-13C52054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75336"/>
              </p:ext>
            </p:extLst>
          </p:nvPr>
        </p:nvGraphicFramePr>
        <p:xfrm>
          <a:off x="3604260" y="3682686"/>
          <a:ext cx="7736840" cy="3701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224">
                  <a:extLst>
                    <a:ext uri="{9D8B030D-6E8A-4147-A177-3AD203B41FA5}">
                      <a16:colId xmlns:a16="http://schemas.microsoft.com/office/drawing/2014/main" val="3161272286"/>
                    </a:ext>
                  </a:extLst>
                </a:gridCol>
                <a:gridCol w="732332">
                  <a:extLst>
                    <a:ext uri="{9D8B030D-6E8A-4147-A177-3AD203B41FA5}">
                      <a16:colId xmlns:a16="http://schemas.microsoft.com/office/drawing/2014/main" val="2307127605"/>
                    </a:ext>
                  </a:extLst>
                </a:gridCol>
                <a:gridCol w="1031243">
                  <a:extLst>
                    <a:ext uri="{9D8B030D-6E8A-4147-A177-3AD203B41FA5}">
                      <a16:colId xmlns:a16="http://schemas.microsoft.com/office/drawing/2014/main" val="4153338122"/>
                    </a:ext>
                  </a:extLst>
                </a:gridCol>
                <a:gridCol w="842929">
                  <a:extLst>
                    <a:ext uri="{9D8B030D-6E8A-4147-A177-3AD203B41FA5}">
                      <a16:colId xmlns:a16="http://schemas.microsoft.com/office/drawing/2014/main" val="3839521966"/>
                    </a:ext>
                  </a:extLst>
                </a:gridCol>
                <a:gridCol w="762223">
                  <a:extLst>
                    <a:ext uri="{9D8B030D-6E8A-4147-A177-3AD203B41FA5}">
                      <a16:colId xmlns:a16="http://schemas.microsoft.com/office/drawing/2014/main" val="288391794"/>
                    </a:ext>
                  </a:extLst>
                </a:gridCol>
                <a:gridCol w="762223">
                  <a:extLst>
                    <a:ext uri="{9D8B030D-6E8A-4147-A177-3AD203B41FA5}">
                      <a16:colId xmlns:a16="http://schemas.microsoft.com/office/drawing/2014/main" val="2165437205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3560128444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2956012379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846603633"/>
                    </a:ext>
                  </a:extLst>
                </a:gridCol>
                <a:gridCol w="582876">
                  <a:extLst>
                    <a:ext uri="{9D8B030D-6E8A-4147-A177-3AD203B41FA5}">
                      <a16:colId xmlns:a16="http://schemas.microsoft.com/office/drawing/2014/main" val="646747400"/>
                    </a:ext>
                  </a:extLst>
                </a:gridCol>
                <a:gridCol w="1008162">
                  <a:extLst>
                    <a:ext uri="{9D8B030D-6E8A-4147-A177-3AD203B41FA5}">
                      <a16:colId xmlns:a16="http://schemas.microsoft.com/office/drawing/2014/main" val="3992429447"/>
                    </a:ext>
                  </a:extLst>
                </a:gridCol>
              </a:tblGrid>
              <a:tr h="1182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课程教学目标达成度分数统计表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87729"/>
                  </a:ext>
                </a:extLst>
              </a:tr>
              <a:tr h="4010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课程目标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课程目标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课程目标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课程目标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87609"/>
                  </a:ext>
                </a:extLst>
              </a:tr>
              <a:tr h="6197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考核环节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期末考试（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模块二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模块一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期末考试（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模块二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模块一</a:t>
                      </a:r>
                      <a:r>
                        <a:rPr lang="zh-CN" altLang="en-US" sz="1100" u="none" strike="noStrike" dirty="0">
                          <a:effectLst/>
                        </a:rPr>
                        <a:t>） 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实验成绩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模块三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期末考试（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模块二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模块一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实验成绩（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模块三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4951517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题目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1-1</a:t>
                      </a:r>
                      <a:r>
                        <a:rPr lang="zh-CN" altLang="en-US" sz="1100" u="none" strike="noStrike">
                          <a:effectLst/>
                        </a:rPr>
                        <a:t>、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平时作业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1-2</a:t>
                      </a:r>
                      <a:r>
                        <a:rPr lang="zh-CN" altLang="en-US" sz="1100" u="none" strike="noStrike">
                          <a:effectLst/>
                        </a:rPr>
                        <a:t>、</a:t>
                      </a:r>
                      <a:r>
                        <a:rPr lang="en-US" altLang="zh-CN" sz="1100" u="none" strike="noStrike">
                          <a:effectLst/>
                        </a:rPr>
                        <a:t>1-3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平时作业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平时作业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总分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0945988"/>
                  </a:ext>
                </a:extLst>
              </a:tr>
              <a:tr h="1714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6615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目标分值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A6*B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A9*B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506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序号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学生姓名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99449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戴新月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2140502026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89958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金雪怡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2140502027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0648507"/>
                  </a:ext>
                </a:extLst>
              </a:tr>
              <a:tr h="33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苗杉杉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2140502028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9846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平均得分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243150"/>
                  </a:ext>
                </a:extLst>
              </a:tr>
              <a:tr h="2057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课程目标达成度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=(C1+C2)/(A1+A2)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=(C3+C4+C5)/(A5+A4+A6*B)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D3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=(C6+C7)/(A8+A7+A9*B)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0620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课程总达成度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取以上三个最小值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7478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5B5971-00A7-47D9-9660-6653FA1BA074}"/>
              </a:ext>
            </a:extLst>
          </p:cNvPr>
          <p:cNvSpPr txBox="1"/>
          <p:nvPr/>
        </p:nvSpPr>
        <p:spPr>
          <a:xfrm>
            <a:off x="850900" y="2745963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模块分数</a:t>
            </a:r>
            <a:r>
              <a:rPr lang="zh-CN" altLang="en-US" dirty="0"/>
              <a:t>，不是百分数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648</Words>
  <Application>Microsoft Office PowerPoint</Application>
  <PresentationFormat>宽屏</PresentationFormat>
  <Paragraphs>325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59912</dc:creator>
  <cp:lastModifiedBy>59912</cp:lastModifiedBy>
  <cp:revision>14</cp:revision>
  <dcterms:created xsi:type="dcterms:W3CDTF">2021-11-07T07:02:56Z</dcterms:created>
  <dcterms:modified xsi:type="dcterms:W3CDTF">2021-11-07T07:48:15Z</dcterms:modified>
</cp:coreProperties>
</file>