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73" r:id="rId3"/>
    <p:sldId id="283" r:id="rId4"/>
    <p:sldId id="272" r:id="rId5"/>
    <p:sldId id="279" r:id="rId6"/>
    <p:sldId id="280" r:id="rId7"/>
    <p:sldId id="293" r:id="rId8"/>
    <p:sldId id="284" r:id="rId9"/>
    <p:sldId id="260" r:id="rId10"/>
    <p:sldId id="274" r:id="rId11"/>
    <p:sldId id="277" r:id="rId12"/>
    <p:sldId id="278" r:id="rId13"/>
    <p:sldId id="292" r:id="rId14"/>
    <p:sldId id="285" r:id="rId15"/>
    <p:sldId id="287" r:id="rId16"/>
    <p:sldId id="288" r:id="rId17"/>
    <p:sldId id="289" r:id="rId18"/>
    <p:sldId id="294" r:id="rId19"/>
    <p:sldId id="290" r:id="rId20"/>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EB26D8E-2BBE-4915-A990-CE6C76A8D657}">
          <p14:sldIdLst>
            <p14:sldId id="256"/>
            <p14:sldId id="273"/>
            <p14:sldId id="283"/>
            <p14:sldId id="272"/>
            <p14:sldId id="279"/>
            <p14:sldId id="280"/>
            <p14:sldId id="293"/>
            <p14:sldId id="284"/>
            <p14:sldId id="260"/>
            <p14:sldId id="274"/>
            <p14:sldId id="277"/>
            <p14:sldId id="278"/>
            <p14:sldId id="292"/>
            <p14:sldId id="285"/>
            <p14:sldId id="287"/>
            <p14:sldId id="288"/>
            <p14:sldId id="289"/>
            <p14:sldId id="294"/>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620"/>
    <p:restoredTop sz="80889" autoAdjust="0"/>
  </p:normalViewPr>
  <p:slideViewPr>
    <p:cSldViewPr>
      <p:cViewPr>
        <p:scale>
          <a:sx n="100" d="100"/>
          <a:sy n="100" d="100"/>
        </p:scale>
        <p:origin x="-94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6ED5C-1E2F-43D4-8B5A-A704E6CC60E5}" type="doc">
      <dgm:prSet loTypeId="urn:microsoft.com/office/officeart/2005/8/layout/gear1" loCatId="relationship" qsTypeId="urn:microsoft.com/office/officeart/2005/8/quickstyle/simple4" qsCatId="simple" csTypeId="urn:microsoft.com/office/officeart/2005/8/colors/colorful5" csCatId="colorful" phldr="1"/>
      <dgm:spPr/>
      <dgm:t>
        <a:bodyPr/>
        <a:lstStyle/>
        <a:p>
          <a:endParaRPr kumimoji="1" lang="ja-JP" altLang="en-US"/>
        </a:p>
      </dgm:t>
    </dgm:pt>
    <dgm:pt modelId="{FF69956A-2AB3-47BC-B7A8-0C1B5FE5F83F}">
      <dgm:prSet phldrT="[テキスト]"/>
      <dgm:spPr/>
      <dgm:t>
        <a:bodyPr/>
        <a:lstStyle/>
        <a:p>
          <a:r>
            <a:rPr kumimoji="1" lang="ja-JP" altLang="en-US" dirty="0" smtClean="0"/>
            <a:t>パッケージ</a:t>
          </a:r>
          <a:r>
            <a:rPr kumimoji="1" lang="en-US" altLang="ja-JP" dirty="0" smtClean="0"/>
            <a:t/>
          </a:r>
          <a:br>
            <a:rPr kumimoji="1" lang="en-US" altLang="ja-JP" dirty="0" smtClean="0"/>
          </a:br>
          <a:r>
            <a:rPr kumimoji="1" lang="ja-JP" altLang="en-US" dirty="0" smtClean="0"/>
            <a:t>ソリューション</a:t>
          </a:r>
          <a:endParaRPr kumimoji="1" lang="ja-JP" altLang="en-US" dirty="0"/>
        </a:p>
      </dgm:t>
    </dgm:pt>
    <dgm:pt modelId="{898CC2A4-3290-43CA-A29D-BAF5BB568239}" type="parTrans" cxnId="{17B09D41-BAE9-421C-88B4-1EAFA33B6161}">
      <dgm:prSet/>
      <dgm:spPr/>
      <dgm:t>
        <a:bodyPr/>
        <a:lstStyle/>
        <a:p>
          <a:endParaRPr kumimoji="1" lang="ja-JP" altLang="en-US"/>
        </a:p>
      </dgm:t>
    </dgm:pt>
    <dgm:pt modelId="{C2C45B6B-4B32-462B-B008-BFB4F77278A4}" type="sibTrans" cxnId="{17B09D41-BAE9-421C-88B4-1EAFA33B6161}">
      <dgm:prSet/>
      <dgm:spPr/>
      <dgm:t>
        <a:bodyPr/>
        <a:lstStyle/>
        <a:p>
          <a:endParaRPr kumimoji="1" lang="ja-JP" altLang="en-US"/>
        </a:p>
      </dgm:t>
    </dgm:pt>
    <dgm:pt modelId="{47D510EA-3A9C-4760-BBB4-ECB4AE710FCB}">
      <dgm:prSet phldrT="[テキスト]"/>
      <dgm:spPr>
        <a:solidFill>
          <a:srgbClr val="92D050"/>
        </a:solidFill>
        <a:ln>
          <a:solidFill>
            <a:srgbClr val="92D050"/>
          </a:solidFill>
        </a:ln>
      </dgm:spPr>
      <dgm:t>
        <a:bodyPr/>
        <a:lstStyle/>
        <a:p>
          <a:r>
            <a:rPr kumimoji="1" lang="ja-JP" altLang="en-US" dirty="0" smtClean="0"/>
            <a:t>ＳＩ</a:t>
          </a:r>
          <a:r>
            <a:rPr kumimoji="1" lang="en-US" altLang="ja-JP" dirty="0" smtClean="0"/>
            <a:t/>
          </a:r>
          <a:br>
            <a:rPr kumimoji="1" lang="en-US" altLang="ja-JP" dirty="0" smtClean="0"/>
          </a:br>
          <a:r>
            <a:rPr kumimoji="1" lang="ja-JP" altLang="en-US" dirty="0" smtClean="0"/>
            <a:t>開発</a:t>
          </a:r>
          <a:endParaRPr kumimoji="1" lang="ja-JP" altLang="en-US" dirty="0"/>
        </a:p>
      </dgm:t>
    </dgm:pt>
    <dgm:pt modelId="{6F5AC6BD-8744-4BE3-B7BA-DB930EDDC4BD}" type="parTrans" cxnId="{D19A313B-5086-4458-875B-0046A61C42ED}">
      <dgm:prSet/>
      <dgm:spPr/>
      <dgm:t>
        <a:bodyPr/>
        <a:lstStyle/>
        <a:p>
          <a:endParaRPr kumimoji="1" lang="ja-JP" altLang="en-US"/>
        </a:p>
      </dgm:t>
    </dgm:pt>
    <dgm:pt modelId="{51802C1D-CC72-4BEE-8455-0B7D7583777C}" type="sibTrans" cxnId="{D19A313B-5086-4458-875B-0046A61C42ED}">
      <dgm:prSet/>
      <dgm:spPr/>
      <dgm:t>
        <a:bodyPr/>
        <a:lstStyle/>
        <a:p>
          <a:endParaRPr kumimoji="1" lang="ja-JP" altLang="en-US"/>
        </a:p>
      </dgm:t>
    </dgm:pt>
    <dgm:pt modelId="{91525545-06F4-430D-AE29-D13035C4A517}">
      <dgm:prSet phldrT="[テキスト]"/>
      <dgm:spPr/>
      <dgm:t>
        <a:bodyPr/>
        <a:lstStyle/>
        <a:p>
          <a:r>
            <a:rPr kumimoji="1" lang="ja-JP" altLang="en-US" dirty="0" smtClean="0"/>
            <a:t>調査</a:t>
          </a:r>
          <a:r>
            <a:rPr kumimoji="1" lang="en-US" altLang="ja-JP" dirty="0" smtClean="0"/>
            <a:t/>
          </a:r>
          <a:br>
            <a:rPr kumimoji="1" lang="en-US" altLang="ja-JP" dirty="0" smtClean="0"/>
          </a:br>
          <a:r>
            <a:rPr kumimoji="1" lang="ja-JP" altLang="en-US" dirty="0" smtClean="0"/>
            <a:t>研究</a:t>
          </a:r>
          <a:endParaRPr kumimoji="1" lang="ja-JP" altLang="en-US" dirty="0"/>
        </a:p>
      </dgm:t>
    </dgm:pt>
    <dgm:pt modelId="{E1CBF592-FE48-41A9-8AD0-A762488FE7F5}" type="parTrans" cxnId="{C99AE1AD-269F-4B65-B160-E2A3AAAB9BE3}">
      <dgm:prSet/>
      <dgm:spPr/>
      <dgm:t>
        <a:bodyPr/>
        <a:lstStyle/>
        <a:p>
          <a:endParaRPr kumimoji="1" lang="ja-JP" altLang="en-US"/>
        </a:p>
      </dgm:t>
    </dgm:pt>
    <dgm:pt modelId="{18DB94DB-9FC4-444D-B6D5-C2C0943F2407}" type="sibTrans" cxnId="{C99AE1AD-269F-4B65-B160-E2A3AAAB9BE3}">
      <dgm:prSet/>
      <dgm:spPr/>
      <dgm:t>
        <a:bodyPr/>
        <a:lstStyle/>
        <a:p>
          <a:endParaRPr kumimoji="1" lang="ja-JP" altLang="en-US"/>
        </a:p>
      </dgm:t>
    </dgm:pt>
    <dgm:pt modelId="{1DA25DE4-7390-4156-82F1-0E6132A8E09B}" type="pres">
      <dgm:prSet presAssocID="{1BB6ED5C-1E2F-43D4-8B5A-A704E6CC60E5}" presName="composite" presStyleCnt="0">
        <dgm:presLayoutVars>
          <dgm:chMax val="3"/>
          <dgm:animLvl val="lvl"/>
          <dgm:resizeHandles val="exact"/>
        </dgm:presLayoutVars>
      </dgm:prSet>
      <dgm:spPr/>
      <dgm:t>
        <a:bodyPr/>
        <a:lstStyle/>
        <a:p>
          <a:endParaRPr kumimoji="1" lang="ja-JP" altLang="en-US"/>
        </a:p>
      </dgm:t>
    </dgm:pt>
    <dgm:pt modelId="{CAD97759-E047-47D2-9111-5AC7B0C242F9}" type="pres">
      <dgm:prSet presAssocID="{FF69956A-2AB3-47BC-B7A8-0C1B5FE5F83F}" presName="gear1" presStyleLbl="node1" presStyleIdx="0" presStyleCnt="3">
        <dgm:presLayoutVars>
          <dgm:chMax val="1"/>
          <dgm:bulletEnabled val="1"/>
        </dgm:presLayoutVars>
      </dgm:prSet>
      <dgm:spPr/>
      <dgm:t>
        <a:bodyPr/>
        <a:lstStyle/>
        <a:p>
          <a:endParaRPr kumimoji="1" lang="ja-JP" altLang="en-US"/>
        </a:p>
      </dgm:t>
    </dgm:pt>
    <dgm:pt modelId="{A527DC77-B3A4-41CC-8476-324B5F6DB51F}" type="pres">
      <dgm:prSet presAssocID="{FF69956A-2AB3-47BC-B7A8-0C1B5FE5F83F}" presName="gear1srcNode" presStyleLbl="node1" presStyleIdx="0" presStyleCnt="3"/>
      <dgm:spPr/>
      <dgm:t>
        <a:bodyPr/>
        <a:lstStyle/>
        <a:p>
          <a:endParaRPr kumimoji="1" lang="ja-JP" altLang="en-US"/>
        </a:p>
      </dgm:t>
    </dgm:pt>
    <dgm:pt modelId="{528D63FF-CEA9-40A5-811E-965ED09A0887}" type="pres">
      <dgm:prSet presAssocID="{FF69956A-2AB3-47BC-B7A8-0C1B5FE5F83F}" presName="gear1dstNode" presStyleLbl="node1" presStyleIdx="0" presStyleCnt="3"/>
      <dgm:spPr/>
      <dgm:t>
        <a:bodyPr/>
        <a:lstStyle/>
        <a:p>
          <a:endParaRPr kumimoji="1" lang="ja-JP" altLang="en-US"/>
        </a:p>
      </dgm:t>
    </dgm:pt>
    <dgm:pt modelId="{EA970407-6BC6-4C99-823B-7D00C183069E}" type="pres">
      <dgm:prSet presAssocID="{47D510EA-3A9C-4760-BBB4-ECB4AE710FCB}" presName="gear2" presStyleLbl="node1" presStyleIdx="1" presStyleCnt="3">
        <dgm:presLayoutVars>
          <dgm:chMax val="1"/>
          <dgm:bulletEnabled val="1"/>
        </dgm:presLayoutVars>
      </dgm:prSet>
      <dgm:spPr/>
      <dgm:t>
        <a:bodyPr/>
        <a:lstStyle/>
        <a:p>
          <a:endParaRPr kumimoji="1" lang="ja-JP" altLang="en-US"/>
        </a:p>
      </dgm:t>
    </dgm:pt>
    <dgm:pt modelId="{12ABAC46-E7C2-410D-8ED6-3E3EC3753A04}" type="pres">
      <dgm:prSet presAssocID="{47D510EA-3A9C-4760-BBB4-ECB4AE710FCB}" presName="gear2srcNode" presStyleLbl="node1" presStyleIdx="1" presStyleCnt="3"/>
      <dgm:spPr/>
      <dgm:t>
        <a:bodyPr/>
        <a:lstStyle/>
        <a:p>
          <a:endParaRPr kumimoji="1" lang="ja-JP" altLang="en-US"/>
        </a:p>
      </dgm:t>
    </dgm:pt>
    <dgm:pt modelId="{033E71D8-F889-4C25-AC9D-1C2D79DBE932}" type="pres">
      <dgm:prSet presAssocID="{47D510EA-3A9C-4760-BBB4-ECB4AE710FCB}" presName="gear2dstNode" presStyleLbl="node1" presStyleIdx="1" presStyleCnt="3"/>
      <dgm:spPr/>
      <dgm:t>
        <a:bodyPr/>
        <a:lstStyle/>
        <a:p>
          <a:endParaRPr kumimoji="1" lang="ja-JP" altLang="en-US"/>
        </a:p>
      </dgm:t>
    </dgm:pt>
    <dgm:pt modelId="{3F56EEEC-50D6-41F3-A1FC-D8889A623682}" type="pres">
      <dgm:prSet presAssocID="{91525545-06F4-430D-AE29-D13035C4A517}" presName="gear3" presStyleLbl="node1" presStyleIdx="2" presStyleCnt="3"/>
      <dgm:spPr/>
      <dgm:t>
        <a:bodyPr/>
        <a:lstStyle/>
        <a:p>
          <a:endParaRPr kumimoji="1" lang="ja-JP" altLang="en-US"/>
        </a:p>
      </dgm:t>
    </dgm:pt>
    <dgm:pt modelId="{64D10E93-1DBF-4045-93CC-6875342EE1E1}" type="pres">
      <dgm:prSet presAssocID="{91525545-06F4-430D-AE29-D13035C4A517}" presName="gear3tx" presStyleLbl="node1" presStyleIdx="2" presStyleCnt="3">
        <dgm:presLayoutVars>
          <dgm:chMax val="1"/>
          <dgm:bulletEnabled val="1"/>
        </dgm:presLayoutVars>
      </dgm:prSet>
      <dgm:spPr/>
      <dgm:t>
        <a:bodyPr/>
        <a:lstStyle/>
        <a:p>
          <a:endParaRPr kumimoji="1" lang="ja-JP" altLang="en-US"/>
        </a:p>
      </dgm:t>
    </dgm:pt>
    <dgm:pt modelId="{A327336E-FF68-4FF0-97C1-89711DE53242}" type="pres">
      <dgm:prSet presAssocID="{91525545-06F4-430D-AE29-D13035C4A517}" presName="gear3srcNode" presStyleLbl="node1" presStyleIdx="2" presStyleCnt="3"/>
      <dgm:spPr/>
      <dgm:t>
        <a:bodyPr/>
        <a:lstStyle/>
        <a:p>
          <a:endParaRPr kumimoji="1" lang="ja-JP" altLang="en-US"/>
        </a:p>
      </dgm:t>
    </dgm:pt>
    <dgm:pt modelId="{55DBD353-8F7A-46AA-A73A-BD1DE230902B}" type="pres">
      <dgm:prSet presAssocID="{91525545-06F4-430D-AE29-D13035C4A517}" presName="gear3dstNode" presStyleLbl="node1" presStyleIdx="2" presStyleCnt="3"/>
      <dgm:spPr/>
      <dgm:t>
        <a:bodyPr/>
        <a:lstStyle/>
        <a:p>
          <a:endParaRPr kumimoji="1" lang="ja-JP" altLang="en-US"/>
        </a:p>
      </dgm:t>
    </dgm:pt>
    <dgm:pt modelId="{F8E8C883-4C63-4C0C-87CF-1324644847C2}" type="pres">
      <dgm:prSet presAssocID="{C2C45B6B-4B32-462B-B008-BFB4F77278A4}" presName="connector1" presStyleLbl="sibTrans2D1" presStyleIdx="0" presStyleCnt="3"/>
      <dgm:spPr/>
      <dgm:t>
        <a:bodyPr/>
        <a:lstStyle/>
        <a:p>
          <a:endParaRPr kumimoji="1" lang="ja-JP" altLang="en-US"/>
        </a:p>
      </dgm:t>
    </dgm:pt>
    <dgm:pt modelId="{40648C3F-3165-4C41-9638-501C6D2FAB2E}" type="pres">
      <dgm:prSet presAssocID="{51802C1D-CC72-4BEE-8455-0B7D7583777C}" presName="connector2" presStyleLbl="sibTrans2D1" presStyleIdx="1" presStyleCnt="3"/>
      <dgm:spPr/>
      <dgm:t>
        <a:bodyPr/>
        <a:lstStyle/>
        <a:p>
          <a:endParaRPr kumimoji="1" lang="ja-JP" altLang="en-US"/>
        </a:p>
      </dgm:t>
    </dgm:pt>
    <dgm:pt modelId="{1C3EF98F-3B95-4EA7-924E-E4BCD44EF0CE}" type="pres">
      <dgm:prSet presAssocID="{18DB94DB-9FC4-444D-B6D5-C2C0943F2407}" presName="connector3" presStyleLbl="sibTrans2D1" presStyleIdx="2" presStyleCnt="3"/>
      <dgm:spPr/>
      <dgm:t>
        <a:bodyPr/>
        <a:lstStyle/>
        <a:p>
          <a:endParaRPr kumimoji="1" lang="ja-JP" altLang="en-US"/>
        </a:p>
      </dgm:t>
    </dgm:pt>
  </dgm:ptLst>
  <dgm:cxnLst>
    <dgm:cxn modelId="{EE04A097-A08A-45F5-A557-A3F4556561F8}" type="presOf" srcId="{FF69956A-2AB3-47BC-B7A8-0C1B5FE5F83F}" destId="{CAD97759-E047-47D2-9111-5AC7B0C242F9}" srcOrd="0" destOrd="0" presId="urn:microsoft.com/office/officeart/2005/8/layout/gear1"/>
    <dgm:cxn modelId="{46C64255-FAAC-459A-A3E6-58213C23EA43}" type="presOf" srcId="{47D510EA-3A9C-4760-BBB4-ECB4AE710FCB}" destId="{EA970407-6BC6-4C99-823B-7D00C183069E}" srcOrd="0" destOrd="0" presId="urn:microsoft.com/office/officeart/2005/8/layout/gear1"/>
    <dgm:cxn modelId="{17B09D41-BAE9-421C-88B4-1EAFA33B6161}" srcId="{1BB6ED5C-1E2F-43D4-8B5A-A704E6CC60E5}" destId="{FF69956A-2AB3-47BC-B7A8-0C1B5FE5F83F}" srcOrd="0" destOrd="0" parTransId="{898CC2A4-3290-43CA-A29D-BAF5BB568239}" sibTransId="{C2C45B6B-4B32-462B-B008-BFB4F77278A4}"/>
    <dgm:cxn modelId="{96637D51-482E-4039-BED5-A8B99BC9DF66}" type="presOf" srcId="{18DB94DB-9FC4-444D-B6D5-C2C0943F2407}" destId="{1C3EF98F-3B95-4EA7-924E-E4BCD44EF0CE}" srcOrd="0" destOrd="0" presId="urn:microsoft.com/office/officeart/2005/8/layout/gear1"/>
    <dgm:cxn modelId="{5942498B-F64D-4281-AFE5-9985B3428236}" type="presOf" srcId="{51802C1D-CC72-4BEE-8455-0B7D7583777C}" destId="{40648C3F-3165-4C41-9638-501C6D2FAB2E}" srcOrd="0" destOrd="0" presId="urn:microsoft.com/office/officeart/2005/8/layout/gear1"/>
    <dgm:cxn modelId="{0E3C75FF-1AB8-44D9-835F-E8CC93518852}" type="presOf" srcId="{1BB6ED5C-1E2F-43D4-8B5A-A704E6CC60E5}" destId="{1DA25DE4-7390-4156-82F1-0E6132A8E09B}" srcOrd="0" destOrd="0" presId="urn:microsoft.com/office/officeart/2005/8/layout/gear1"/>
    <dgm:cxn modelId="{79CE3435-1DAF-44BA-800F-6B195427A686}" type="presOf" srcId="{47D510EA-3A9C-4760-BBB4-ECB4AE710FCB}" destId="{033E71D8-F889-4C25-AC9D-1C2D79DBE932}" srcOrd="2" destOrd="0" presId="urn:microsoft.com/office/officeart/2005/8/layout/gear1"/>
    <dgm:cxn modelId="{C99AE1AD-269F-4B65-B160-E2A3AAAB9BE3}" srcId="{1BB6ED5C-1E2F-43D4-8B5A-A704E6CC60E5}" destId="{91525545-06F4-430D-AE29-D13035C4A517}" srcOrd="2" destOrd="0" parTransId="{E1CBF592-FE48-41A9-8AD0-A762488FE7F5}" sibTransId="{18DB94DB-9FC4-444D-B6D5-C2C0943F2407}"/>
    <dgm:cxn modelId="{FA4F77DF-570C-4BDD-B074-E6F0F99E112C}" type="presOf" srcId="{91525545-06F4-430D-AE29-D13035C4A517}" destId="{55DBD353-8F7A-46AA-A73A-BD1DE230902B}" srcOrd="3" destOrd="0" presId="urn:microsoft.com/office/officeart/2005/8/layout/gear1"/>
    <dgm:cxn modelId="{14F25298-4A7A-4824-9516-341609B92AD2}" type="presOf" srcId="{47D510EA-3A9C-4760-BBB4-ECB4AE710FCB}" destId="{12ABAC46-E7C2-410D-8ED6-3E3EC3753A04}" srcOrd="1" destOrd="0" presId="urn:microsoft.com/office/officeart/2005/8/layout/gear1"/>
    <dgm:cxn modelId="{9A0EDF8B-A00D-463A-9161-9FC2A089476C}" type="presOf" srcId="{91525545-06F4-430D-AE29-D13035C4A517}" destId="{64D10E93-1DBF-4045-93CC-6875342EE1E1}" srcOrd="1" destOrd="0" presId="urn:microsoft.com/office/officeart/2005/8/layout/gear1"/>
    <dgm:cxn modelId="{D19A313B-5086-4458-875B-0046A61C42ED}" srcId="{1BB6ED5C-1E2F-43D4-8B5A-A704E6CC60E5}" destId="{47D510EA-3A9C-4760-BBB4-ECB4AE710FCB}" srcOrd="1" destOrd="0" parTransId="{6F5AC6BD-8744-4BE3-B7BA-DB930EDDC4BD}" sibTransId="{51802C1D-CC72-4BEE-8455-0B7D7583777C}"/>
    <dgm:cxn modelId="{A2F01E51-4512-46FC-B86F-B8D3651BEF60}" type="presOf" srcId="{91525545-06F4-430D-AE29-D13035C4A517}" destId="{A327336E-FF68-4FF0-97C1-89711DE53242}" srcOrd="2" destOrd="0" presId="urn:microsoft.com/office/officeart/2005/8/layout/gear1"/>
    <dgm:cxn modelId="{7F2E0361-04AF-49F8-BC0A-DD8AF3DC8CA3}" type="presOf" srcId="{C2C45B6B-4B32-462B-B008-BFB4F77278A4}" destId="{F8E8C883-4C63-4C0C-87CF-1324644847C2}" srcOrd="0" destOrd="0" presId="urn:microsoft.com/office/officeart/2005/8/layout/gear1"/>
    <dgm:cxn modelId="{98A13B53-94DF-4CA2-9474-1F51DD8C2FCF}" type="presOf" srcId="{FF69956A-2AB3-47BC-B7A8-0C1B5FE5F83F}" destId="{528D63FF-CEA9-40A5-811E-965ED09A0887}" srcOrd="2" destOrd="0" presId="urn:microsoft.com/office/officeart/2005/8/layout/gear1"/>
    <dgm:cxn modelId="{69FF987B-8F3E-4FC2-A64A-605732C711D4}" type="presOf" srcId="{91525545-06F4-430D-AE29-D13035C4A517}" destId="{3F56EEEC-50D6-41F3-A1FC-D8889A623682}" srcOrd="0" destOrd="0" presId="urn:microsoft.com/office/officeart/2005/8/layout/gear1"/>
    <dgm:cxn modelId="{3A9B4293-3FEE-4326-8D40-29CEEEB8B672}" type="presOf" srcId="{FF69956A-2AB3-47BC-B7A8-0C1B5FE5F83F}" destId="{A527DC77-B3A4-41CC-8476-324B5F6DB51F}" srcOrd="1" destOrd="0" presId="urn:microsoft.com/office/officeart/2005/8/layout/gear1"/>
    <dgm:cxn modelId="{9FEA7C39-25E2-47A0-8F09-89E4E68D9397}" type="presParOf" srcId="{1DA25DE4-7390-4156-82F1-0E6132A8E09B}" destId="{CAD97759-E047-47D2-9111-5AC7B0C242F9}" srcOrd="0" destOrd="0" presId="urn:microsoft.com/office/officeart/2005/8/layout/gear1"/>
    <dgm:cxn modelId="{5973FCD0-E89B-4AF6-BA14-653525063823}" type="presParOf" srcId="{1DA25DE4-7390-4156-82F1-0E6132A8E09B}" destId="{A527DC77-B3A4-41CC-8476-324B5F6DB51F}" srcOrd="1" destOrd="0" presId="urn:microsoft.com/office/officeart/2005/8/layout/gear1"/>
    <dgm:cxn modelId="{F44F456E-86BD-4012-9534-C411A92F27FA}" type="presParOf" srcId="{1DA25DE4-7390-4156-82F1-0E6132A8E09B}" destId="{528D63FF-CEA9-40A5-811E-965ED09A0887}" srcOrd="2" destOrd="0" presId="urn:microsoft.com/office/officeart/2005/8/layout/gear1"/>
    <dgm:cxn modelId="{0C68439E-E809-4919-ABE6-AA6DAD362815}" type="presParOf" srcId="{1DA25DE4-7390-4156-82F1-0E6132A8E09B}" destId="{EA970407-6BC6-4C99-823B-7D00C183069E}" srcOrd="3" destOrd="0" presId="urn:microsoft.com/office/officeart/2005/8/layout/gear1"/>
    <dgm:cxn modelId="{570F9C50-A938-4FB5-89AB-55B619BCE2E1}" type="presParOf" srcId="{1DA25DE4-7390-4156-82F1-0E6132A8E09B}" destId="{12ABAC46-E7C2-410D-8ED6-3E3EC3753A04}" srcOrd="4" destOrd="0" presId="urn:microsoft.com/office/officeart/2005/8/layout/gear1"/>
    <dgm:cxn modelId="{0FC78C85-132E-425C-A3B8-1AF17F61060C}" type="presParOf" srcId="{1DA25DE4-7390-4156-82F1-0E6132A8E09B}" destId="{033E71D8-F889-4C25-AC9D-1C2D79DBE932}" srcOrd="5" destOrd="0" presId="urn:microsoft.com/office/officeart/2005/8/layout/gear1"/>
    <dgm:cxn modelId="{5242A224-7AAA-464B-AB38-C5081A387D08}" type="presParOf" srcId="{1DA25DE4-7390-4156-82F1-0E6132A8E09B}" destId="{3F56EEEC-50D6-41F3-A1FC-D8889A623682}" srcOrd="6" destOrd="0" presId="urn:microsoft.com/office/officeart/2005/8/layout/gear1"/>
    <dgm:cxn modelId="{DC851333-E1F5-4F24-93C0-B3588891CB2E}" type="presParOf" srcId="{1DA25DE4-7390-4156-82F1-0E6132A8E09B}" destId="{64D10E93-1DBF-4045-93CC-6875342EE1E1}" srcOrd="7" destOrd="0" presId="urn:microsoft.com/office/officeart/2005/8/layout/gear1"/>
    <dgm:cxn modelId="{8802A962-F9AA-4611-8C92-774D2E8DAA79}" type="presParOf" srcId="{1DA25DE4-7390-4156-82F1-0E6132A8E09B}" destId="{A327336E-FF68-4FF0-97C1-89711DE53242}" srcOrd="8" destOrd="0" presId="urn:microsoft.com/office/officeart/2005/8/layout/gear1"/>
    <dgm:cxn modelId="{DA3A1BDA-8248-42E5-AD70-93162DE657EC}" type="presParOf" srcId="{1DA25DE4-7390-4156-82F1-0E6132A8E09B}" destId="{55DBD353-8F7A-46AA-A73A-BD1DE230902B}" srcOrd="9" destOrd="0" presId="urn:microsoft.com/office/officeart/2005/8/layout/gear1"/>
    <dgm:cxn modelId="{31CC7596-ABA3-4C9E-8A30-497BBF263E1D}" type="presParOf" srcId="{1DA25DE4-7390-4156-82F1-0E6132A8E09B}" destId="{F8E8C883-4C63-4C0C-87CF-1324644847C2}" srcOrd="10" destOrd="0" presId="urn:microsoft.com/office/officeart/2005/8/layout/gear1"/>
    <dgm:cxn modelId="{11A81467-441C-41F1-AB04-920A088FE72E}" type="presParOf" srcId="{1DA25DE4-7390-4156-82F1-0E6132A8E09B}" destId="{40648C3F-3165-4C41-9638-501C6D2FAB2E}" srcOrd="11" destOrd="0" presId="urn:microsoft.com/office/officeart/2005/8/layout/gear1"/>
    <dgm:cxn modelId="{536890B6-AD83-4498-AF1A-B8F9CD9D218E}" type="presParOf" srcId="{1DA25DE4-7390-4156-82F1-0E6132A8E09B}" destId="{1C3EF98F-3B95-4EA7-924E-E4BCD44EF0C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9BC714-4B1A-44A8-91C0-EE810D59341F}"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kumimoji="1" lang="ja-JP" altLang="en-US"/>
        </a:p>
      </dgm:t>
    </dgm:pt>
    <dgm:pt modelId="{C31EBE99-56F7-4918-BCE2-E6533360A64A}">
      <dgm:prSet phldrT="[テキスト]"/>
      <dgm:spPr/>
      <dgm:t>
        <a:bodyPr/>
        <a:lstStyle/>
        <a:p>
          <a:r>
            <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API</a:t>
          </a:r>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を登録</a:t>
          </a:r>
          <a:endPar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(SPARQL</a:t>
          </a:r>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登録</a:t>
          </a:r>
          <a:r>
            <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459DFF91-8F6A-4666-97A2-57148B9A7352}" type="parTrans" cxnId="{37A36A87-3871-4E6D-8831-62C410C1B665}">
      <dgm:prSet/>
      <dgm:spPr/>
      <dgm:t>
        <a:bodyPr/>
        <a:lstStyle/>
        <a:p>
          <a:endParaRPr kumimoji="1" lang="ja-JP" altLang="en-US"/>
        </a:p>
      </dgm:t>
    </dgm:pt>
    <dgm:pt modelId="{844E7B7D-E0F4-4FBB-9528-F5E77C3FB132}" type="sibTrans" cxnId="{37A36A87-3871-4E6D-8831-62C410C1B665}">
      <dgm:prSet/>
      <dgm:spPr>
        <a:solidFill>
          <a:srgbClr val="7030A0"/>
        </a:solidFill>
        <a:ln>
          <a:solidFill>
            <a:srgbClr val="7030A0"/>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B968488E-F30D-4C49-BD1E-D11463E11C0E}">
      <dgm:prSet phldrT="[テキスト]"/>
      <dgm:spPr/>
      <dgm:t>
        <a:bodyPr/>
        <a:lstStyle/>
        <a:p>
          <a:r>
            <a:rPr kumimoji="1" lang="en-US" altLang="ja-JP"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で機能の実装</a:t>
          </a:r>
          <a:endParaRPr kumimoji="1" lang="ja-JP" altLang="en-US"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9A52E6F1-96AE-4AAC-9DF0-092943697D4B}" type="parTrans" cxnId="{ED7C0CEE-8B00-41FA-97EF-F536D6157703}">
      <dgm:prSet/>
      <dgm:spPr/>
      <dgm:t>
        <a:bodyPr/>
        <a:lstStyle/>
        <a:p>
          <a:endParaRPr kumimoji="1" lang="ja-JP" altLang="en-US"/>
        </a:p>
      </dgm:t>
    </dgm:pt>
    <dgm:pt modelId="{136DFDD7-BA80-472E-BFB3-E42879EAA427}" type="sibTrans" cxnId="{ED7C0CEE-8B00-41FA-97EF-F536D6157703}">
      <dgm:prSet/>
      <dgm:spPr>
        <a:solidFill>
          <a:srgbClr val="7030A0"/>
        </a:solidFill>
        <a:ln>
          <a:solidFill>
            <a:srgbClr val="7030A0"/>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942867D-296F-4A87-9A09-2E5EA9F59705}">
      <dgm:prSet phldrT="[テキスト]"/>
      <dgm:spPr/>
      <dgm:t>
        <a:bodyPr/>
        <a:lstStyle/>
        <a:p>
          <a:r>
            <a:rPr kumimoji="1" lang="ja-JP" altLang="en-US"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動作確認</a:t>
          </a:r>
          <a:endParaRPr kumimoji="1" lang="ja-JP" altLang="en-US"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11A84FDF-C49F-44DA-95AA-AC7F30F69BA6}" type="parTrans" cxnId="{98F799ED-C69F-4B76-968C-1528DD2597CE}">
      <dgm:prSet/>
      <dgm:spPr/>
      <dgm:t>
        <a:bodyPr/>
        <a:lstStyle/>
        <a:p>
          <a:endParaRPr kumimoji="1" lang="ja-JP" altLang="en-US"/>
        </a:p>
      </dgm:t>
    </dgm:pt>
    <dgm:pt modelId="{BA9C0525-4A0B-476B-BEE3-7270EADA865C}" type="sibTrans" cxnId="{98F799ED-C69F-4B76-968C-1528DD2597CE}">
      <dgm:prSet/>
      <dgm:spPr>
        <a:solidFill>
          <a:srgbClr val="7030A0"/>
        </a:solidFill>
        <a:ln>
          <a:solidFill>
            <a:srgbClr val="7030A0"/>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6AD8DC2-5B4F-4EAD-8637-BCF16BD1D9B0}" type="pres">
      <dgm:prSet presAssocID="{6F9BC714-4B1A-44A8-91C0-EE810D59341F}" presName="cycle" presStyleCnt="0">
        <dgm:presLayoutVars>
          <dgm:dir/>
          <dgm:resizeHandles val="exact"/>
        </dgm:presLayoutVars>
      </dgm:prSet>
      <dgm:spPr/>
      <dgm:t>
        <a:bodyPr/>
        <a:lstStyle/>
        <a:p>
          <a:endParaRPr kumimoji="1" lang="ja-JP" altLang="en-US"/>
        </a:p>
      </dgm:t>
    </dgm:pt>
    <dgm:pt modelId="{B8D384AF-93F4-4606-85E4-0A7ACE809837}" type="pres">
      <dgm:prSet presAssocID="{C31EBE99-56F7-4918-BCE2-E6533360A64A}" presName="dummy" presStyleCnt="0"/>
      <dgm:spPr/>
    </dgm:pt>
    <dgm:pt modelId="{9E83F1BA-E8DA-40F9-B6F8-D6C8B2A931DC}" type="pres">
      <dgm:prSet presAssocID="{C31EBE99-56F7-4918-BCE2-E6533360A64A}" presName="node" presStyleLbl="revTx" presStyleIdx="0" presStyleCnt="3">
        <dgm:presLayoutVars>
          <dgm:bulletEnabled val="1"/>
        </dgm:presLayoutVars>
      </dgm:prSet>
      <dgm:spPr/>
      <dgm:t>
        <a:bodyPr/>
        <a:lstStyle/>
        <a:p>
          <a:endParaRPr kumimoji="1" lang="ja-JP" altLang="en-US"/>
        </a:p>
      </dgm:t>
    </dgm:pt>
    <dgm:pt modelId="{39699A8A-FE03-4D36-A818-6EAB3BA143B8}" type="pres">
      <dgm:prSet presAssocID="{844E7B7D-E0F4-4FBB-9528-F5E77C3FB132}" presName="sibTrans" presStyleLbl="node1" presStyleIdx="0" presStyleCnt="3"/>
      <dgm:spPr/>
      <dgm:t>
        <a:bodyPr/>
        <a:lstStyle/>
        <a:p>
          <a:endParaRPr kumimoji="1" lang="ja-JP" altLang="en-US"/>
        </a:p>
      </dgm:t>
    </dgm:pt>
    <dgm:pt modelId="{5FC59DA6-7FDF-4780-92E0-C4227EB7E4D1}" type="pres">
      <dgm:prSet presAssocID="{B968488E-F30D-4C49-BD1E-D11463E11C0E}" presName="dummy" presStyleCnt="0"/>
      <dgm:spPr/>
    </dgm:pt>
    <dgm:pt modelId="{46FEC209-0D3F-4F50-8FFF-DC1A5A3B3E93}" type="pres">
      <dgm:prSet presAssocID="{B968488E-F30D-4C49-BD1E-D11463E11C0E}" presName="node" presStyleLbl="revTx" presStyleIdx="1" presStyleCnt="3">
        <dgm:presLayoutVars>
          <dgm:bulletEnabled val="1"/>
        </dgm:presLayoutVars>
      </dgm:prSet>
      <dgm:spPr/>
      <dgm:t>
        <a:bodyPr/>
        <a:lstStyle/>
        <a:p>
          <a:endParaRPr kumimoji="1" lang="ja-JP" altLang="en-US"/>
        </a:p>
      </dgm:t>
    </dgm:pt>
    <dgm:pt modelId="{CEFD3177-81CF-48BD-9978-AED88302AB86}" type="pres">
      <dgm:prSet presAssocID="{136DFDD7-BA80-472E-BFB3-E42879EAA427}" presName="sibTrans" presStyleLbl="node1" presStyleIdx="1" presStyleCnt="3"/>
      <dgm:spPr/>
      <dgm:t>
        <a:bodyPr/>
        <a:lstStyle/>
        <a:p>
          <a:endParaRPr kumimoji="1" lang="ja-JP" altLang="en-US"/>
        </a:p>
      </dgm:t>
    </dgm:pt>
    <dgm:pt modelId="{48903E1D-2E7E-49B9-852D-FB66BDC93A20}" type="pres">
      <dgm:prSet presAssocID="{7942867D-296F-4A87-9A09-2E5EA9F59705}" presName="dummy" presStyleCnt="0"/>
      <dgm:spPr/>
    </dgm:pt>
    <dgm:pt modelId="{CDC3F67A-7D36-4EB1-8C80-90AECBAD2B5A}" type="pres">
      <dgm:prSet presAssocID="{7942867D-296F-4A87-9A09-2E5EA9F59705}" presName="node" presStyleLbl="revTx" presStyleIdx="2" presStyleCnt="3">
        <dgm:presLayoutVars>
          <dgm:bulletEnabled val="1"/>
        </dgm:presLayoutVars>
      </dgm:prSet>
      <dgm:spPr/>
      <dgm:t>
        <a:bodyPr/>
        <a:lstStyle/>
        <a:p>
          <a:endParaRPr kumimoji="1" lang="ja-JP" altLang="en-US"/>
        </a:p>
      </dgm:t>
    </dgm:pt>
    <dgm:pt modelId="{35AD1511-FA1C-4D57-BB9D-B9044653548A}" type="pres">
      <dgm:prSet presAssocID="{BA9C0525-4A0B-476B-BEE3-7270EADA865C}" presName="sibTrans" presStyleLbl="node1" presStyleIdx="2" presStyleCnt="3"/>
      <dgm:spPr/>
      <dgm:t>
        <a:bodyPr/>
        <a:lstStyle/>
        <a:p>
          <a:endParaRPr kumimoji="1" lang="ja-JP" altLang="en-US"/>
        </a:p>
      </dgm:t>
    </dgm:pt>
  </dgm:ptLst>
  <dgm:cxnLst>
    <dgm:cxn modelId="{95B654AD-DD4C-4C90-B71A-F794E3887A12}" type="presOf" srcId="{B968488E-F30D-4C49-BD1E-D11463E11C0E}" destId="{46FEC209-0D3F-4F50-8FFF-DC1A5A3B3E93}" srcOrd="0" destOrd="0" presId="urn:microsoft.com/office/officeart/2005/8/layout/cycle1"/>
    <dgm:cxn modelId="{6E2DE22C-81AA-4A76-A9EC-47AA6FEBE73C}" type="presOf" srcId="{6F9BC714-4B1A-44A8-91C0-EE810D59341F}" destId="{96AD8DC2-5B4F-4EAD-8637-BCF16BD1D9B0}" srcOrd="0" destOrd="0" presId="urn:microsoft.com/office/officeart/2005/8/layout/cycle1"/>
    <dgm:cxn modelId="{921B54C3-4740-4D62-9C81-229B0A122E82}" type="presOf" srcId="{C31EBE99-56F7-4918-BCE2-E6533360A64A}" destId="{9E83F1BA-E8DA-40F9-B6F8-D6C8B2A931DC}" srcOrd="0" destOrd="0" presId="urn:microsoft.com/office/officeart/2005/8/layout/cycle1"/>
    <dgm:cxn modelId="{ED7C0CEE-8B00-41FA-97EF-F536D6157703}" srcId="{6F9BC714-4B1A-44A8-91C0-EE810D59341F}" destId="{B968488E-F30D-4C49-BD1E-D11463E11C0E}" srcOrd="1" destOrd="0" parTransId="{9A52E6F1-96AE-4AAC-9DF0-092943697D4B}" sibTransId="{136DFDD7-BA80-472E-BFB3-E42879EAA427}"/>
    <dgm:cxn modelId="{BA38032B-740F-4999-8B7E-D0010FB5AC8A}" type="presOf" srcId="{844E7B7D-E0F4-4FBB-9528-F5E77C3FB132}" destId="{39699A8A-FE03-4D36-A818-6EAB3BA143B8}" srcOrd="0" destOrd="0" presId="urn:microsoft.com/office/officeart/2005/8/layout/cycle1"/>
    <dgm:cxn modelId="{98F799ED-C69F-4B76-968C-1528DD2597CE}" srcId="{6F9BC714-4B1A-44A8-91C0-EE810D59341F}" destId="{7942867D-296F-4A87-9A09-2E5EA9F59705}" srcOrd="2" destOrd="0" parTransId="{11A84FDF-C49F-44DA-95AA-AC7F30F69BA6}" sibTransId="{BA9C0525-4A0B-476B-BEE3-7270EADA865C}"/>
    <dgm:cxn modelId="{F433D3E3-7039-4526-A4A1-F1A3D8908575}" type="presOf" srcId="{BA9C0525-4A0B-476B-BEE3-7270EADA865C}" destId="{35AD1511-FA1C-4D57-BB9D-B9044653548A}" srcOrd="0" destOrd="0" presId="urn:microsoft.com/office/officeart/2005/8/layout/cycle1"/>
    <dgm:cxn modelId="{37A36A87-3871-4E6D-8831-62C410C1B665}" srcId="{6F9BC714-4B1A-44A8-91C0-EE810D59341F}" destId="{C31EBE99-56F7-4918-BCE2-E6533360A64A}" srcOrd="0" destOrd="0" parTransId="{459DFF91-8F6A-4666-97A2-57148B9A7352}" sibTransId="{844E7B7D-E0F4-4FBB-9528-F5E77C3FB132}"/>
    <dgm:cxn modelId="{35E86514-A15A-4D70-A7B0-D49B4812617E}" type="presOf" srcId="{136DFDD7-BA80-472E-BFB3-E42879EAA427}" destId="{CEFD3177-81CF-48BD-9978-AED88302AB86}" srcOrd="0" destOrd="0" presId="urn:microsoft.com/office/officeart/2005/8/layout/cycle1"/>
    <dgm:cxn modelId="{F8E08BE0-3329-4311-AFC2-37704A267D1A}" type="presOf" srcId="{7942867D-296F-4A87-9A09-2E5EA9F59705}" destId="{CDC3F67A-7D36-4EB1-8C80-90AECBAD2B5A}" srcOrd="0" destOrd="0" presId="urn:microsoft.com/office/officeart/2005/8/layout/cycle1"/>
    <dgm:cxn modelId="{B733216A-BFC0-4829-9152-34270A2E61B2}" type="presParOf" srcId="{96AD8DC2-5B4F-4EAD-8637-BCF16BD1D9B0}" destId="{B8D384AF-93F4-4606-85E4-0A7ACE809837}" srcOrd="0" destOrd="0" presId="urn:microsoft.com/office/officeart/2005/8/layout/cycle1"/>
    <dgm:cxn modelId="{C3CF3C86-D2F7-4A93-B3BC-554347B74033}" type="presParOf" srcId="{96AD8DC2-5B4F-4EAD-8637-BCF16BD1D9B0}" destId="{9E83F1BA-E8DA-40F9-B6F8-D6C8B2A931DC}" srcOrd="1" destOrd="0" presId="urn:microsoft.com/office/officeart/2005/8/layout/cycle1"/>
    <dgm:cxn modelId="{BF56BC3C-A4CC-4A75-9D0E-C683130E112D}" type="presParOf" srcId="{96AD8DC2-5B4F-4EAD-8637-BCF16BD1D9B0}" destId="{39699A8A-FE03-4D36-A818-6EAB3BA143B8}" srcOrd="2" destOrd="0" presId="urn:microsoft.com/office/officeart/2005/8/layout/cycle1"/>
    <dgm:cxn modelId="{93533022-BE71-4DFE-B746-D250F691BEBB}" type="presParOf" srcId="{96AD8DC2-5B4F-4EAD-8637-BCF16BD1D9B0}" destId="{5FC59DA6-7FDF-4780-92E0-C4227EB7E4D1}" srcOrd="3" destOrd="0" presId="urn:microsoft.com/office/officeart/2005/8/layout/cycle1"/>
    <dgm:cxn modelId="{5E8E4B2B-6842-47E3-8918-D8EE67E1B35F}" type="presParOf" srcId="{96AD8DC2-5B4F-4EAD-8637-BCF16BD1D9B0}" destId="{46FEC209-0D3F-4F50-8FFF-DC1A5A3B3E93}" srcOrd="4" destOrd="0" presId="urn:microsoft.com/office/officeart/2005/8/layout/cycle1"/>
    <dgm:cxn modelId="{3E6F69BD-D88D-440A-8EF0-608ECBFB5FA9}" type="presParOf" srcId="{96AD8DC2-5B4F-4EAD-8637-BCF16BD1D9B0}" destId="{CEFD3177-81CF-48BD-9978-AED88302AB86}" srcOrd="5" destOrd="0" presId="urn:microsoft.com/office/officeart/2005/8/layout/cycle1"/>
    <dgm:cxn modelId="{6C030325-96D3-4540-B840-59CAEB06BFB8}" type="presParOf" srcId="{96AD8DC2-5B4F-4EAD-8637-BCF16BD1D9B0}" destId="{48903E1D-2E7E-49B9-852D-FB66BDC93A20}" srcOrd="6" destOrd="0" presId="urn:microsoft.com/office/officeart/2005/8/layout/cycle1"/>
    <dgm:cxn modelId="{7C34F1D1-5467-4DE0-82A0-54C9CE0DDD2A}" type="presParOf" srcId="{96AD8DC2-5B4F-4EAD-8637-BCF16BD1D9B0}" destId="{CDC3F67A-7D36-4EB1-8C80-90AECBAD2B5A}" srcOrd="7" destOrd="0" presId="urn:microsoft.com/office/officeart/2005/8/layout/cycle1"/>
    <dgm:cxn modelId="{E094F3BA-8CC9-4F11-A0FA-8F920F3C7206}" type="presParOf" srcId="{96AD8DC2-5B4F-4EAD-8637-BCF16BD1D9B0}" destId="{35AD1511-FA1C-4D57-BB9D-B9044653548A}" srcOrd="8" destOrd="0" presId="urn:microsoft.com/office/officeart/2005/8/layout/cycle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97759-E047-47D2-9111-5AC7B0C242F9}">
      <dsp:nvSpPr>
        <dsp:cNvPr id="0" name=""/>
        <dsp:cNvSpPr/>
      </dsp:nvSpPr>
      <dsp:spPr>
        <a:xfrm>
          <a:off x="3524524" y="1006915"/>
          <a:ext cx="1230675" cy="1230675"/>
        </a:xfrm>
        <a:prstGeom prst="gear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kumimoji="1" lang="ja-JP" altLang="en-US" sz="1200" kern="1200" dirty="0" smtClean="0"/>
            <a:t>パッケージ</a:t>
          </a:r>
          <a:r>
            <a:rPr kumimoji="1" lang="en-US" altLang="ja-JP" sz="1200" kern="1200" dirty="0" smtClean="0"/>
            <a:t/>
          </a:r>
          <a:br>
            <a:rPr kumimoji="1" lang="en-US" altLang="ja-JP" sz="1200" kern="1200" dirty="0" smtClean="0"/>
          </a:br>
          <a:r>
            <a:rPr kumimoji="1" lang="ja-JP" altLang="en-US" sz="1200" kern="1200" dirty="0" smtClean="0"/>
            <a:t>ソリューション</a:t>
          </a:r>
          <a:endParaRPr kumimoji="1" lang="ja-JP" altLang="en-US" sz="1200" kern="1200" dirty="0"/>
        </a:p>
      </dsp:txBody>
      <dsp:txXfrm>
        <a:off x="3771944" y="1295195"/>
        <a:ext cx="735835" cy="632592"/>
      </dsp:txXfrm>
    </dsp:sp>
    <dsp:sp modelId="{EA970407-6BC6-4C99-823B-7D00C183069E}">
      <dsp:nvSpPr>
        <dsp:cNvPr id="0" name=""/>
        <dsp:cNvSpPr/>
      </dsp:nvSpPr>
      <dsp:spPr>
        <a:xfrm>
          <a:off x="2808495" y="716029"/>
          <a:ext cx="895036" cy="895036"/>
        </a:xfrm>
        <a:prstGeom prst="gear6">
          <a:avLst/>
        </a:prstGeom>
        <a:solidFill>
          <a:srgbClr val="92D050"/>
        </a:solidFill>
        <a:ln>
          <a:solidFill>
            <a:srgbClr val="92D05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kumimoji="1" lang="ja-JP" altLang="en-US" sz="1200" kern="1200" dirty="0" smtClean="0"/>
            <a:t>ＳＩ</a:t>
          </a:r>
          <a:r>
            <a:rPr kumimoji="1" lang="en-US" altLang="ja-JP" sz="1200" kern="1200" dirty="0" smtClean="0"/>
            <a:t/>
          </a:r>
          <a:br>
            <a:rPr kumimoji="1" lang="en-US" altLang="ja-JP" sz="1200" kern="1200" dirty="0" smtClean="0"/>
          </a:br>
          <a:r>
            <a:rPr kumimoji="1" lang="ja-JP" altLang="en-US" sz="1200" kern="1200" dirty="0" smtClean="0"/>
            <a:t>開発</a:t>
          </a:r>
          <a:endParaRPr kumimoji="1" lang="ja-JP" altLang="en-US" sz="1200" kern="1200" dirty="0"/>
        </a:p>
      </dsp:txBody>
      <dsp:txXfrm>
        <a:off x="3033823" y="942719"/>
        <a:ext cx="444380" cy="441656"/>
      </dsp:txXfrm>
    </dsp:sp>
    <dsp:sp modelId="{3F56EEEC-50D6-41F3-A1FC-D8889A623682}">
      <dsp:nvSpPr>
        <dsp:cNvPr id="0" name=""/>
        <dsp:cNvSpPr/>
      </dsp:nvSpPr>
      <dsp:spPr>
        <a:xfrm rot="20700000">
          <a:off x="3309807" y="98545"/>
          <a:ext cx="876952" cy="876952"/>
        </a:xfrm>
        <a:prstGeom prst="gear6">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kumimoji="1" lang="ja-JP" altLang="en-US" sz="1200" kern="1200" dirty="0" smtClean="0"/>
            <a:t>調査</a:t>
          </a:r>
          <a:r>
            <a:rPr kumimoji="1" lang="en-US" altLang="ja-JP" sz="1200" kern="1200" dirty="0" smtClean="0"/>
            <a:t/>
          </a:r>
          <a:br>
            <a:rPr kumimoji="1" lang="en-US" altLang="ja-JP" sz="1200" kern="1200" dirty="0" smtClean="0"/>
          </a:br>
          <a:r>
            <a:rPr kumimoji="1" lang="ja-JP" altLang="en-US" sz="1200" kern="1200" dirty="0" smtClean="0"/>
            <a:t>研究</a:t>
          </a:r>
          <a:endParaRPr kumimoji="1" lang="ja-JP" altLang="en-US" sz="1200" kern="1200" dirty="0"/>
        </a:p>
      </dsp:txBody>
      <dsp:txXfrm rot="-20700000">
        <a:off x="3502148" y="290886"/>
        <a:ext cx="492270" cy="492270"/>
      </dsp:txXfrm>
    </dsp:sp>
    <dsp:sp modelId="{F8E8C883-4C63-4C0C-87CF-1324644847C2}">
      <dsp:nvSpPr>
        <dsp:cNvPr id="0" name=""/>
        <dsp:cNvSpPr/>
      </dsp:nvSpPr>
      <dsp:spPr>
        <a:xfrm>
          <a:off x="3409924" y="832278"/>
          <a:ext cx="1575264" cy="1575264"/>
        </a:xfrm>
        <a:prstGeom prst="circularArrow">
          <a:avLst>
            <a:gd name="adj1" fmla="val 4687"/>
            <a:gd name="adj2" fmla="val 299029"/>
            <a:gd name="adj3" fmla="val 2438452"/>
            <a:gd name="adj4" fmla="val 16040195"/>
            <a:gd name="adj5" fmla="val 546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0648C3F-3165-4C41-9638-501C6D2FAB2E}">
      <dsp:nvSpPr>
        <dsp:cNvPr id="0" name=""/>
        <dsp:cNvSpPr/>
      </dsp:nvSpPr>
      <dsp:spPr>
        <a:xfrm>
          <a:off x="2649986" y="526388"/>
          <a:ext cx="1144527" cy="1144527"/>
        </a:xfrm>
        <a:prstGeom prst="leftCircularArrow">
          <a:avLst>
            <a:gd name="adj1" fmla="val 6452"/>
            <a:gd name="adj2" fmla="val 429999"/>
            <a:gd name="adj3" fmla="val 10489124"/>
            <a:gd name="adj4" fmla="val 14837806"/>
            <a:gd name="adj5" fmla="val 7527"/>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C3EF98F-3B95-4EA7-924E-E4BCD44EF0CE}">
      <dsp:nvSpPr>
        <dsp:cNvPr id="0" name=""/>
        <dsp:cNvSpPr/>
      </dsp:nvSpPr>
      <dsp:spPr>
        <a:xfrm>
          <a:off x="3106958" y="-85143"/>
          <a:ext cx="1234031" cy="1234031"/>
        </a:xfrm>
        <a:prstGeom prst="circularArrow">
          <a:avLst>
            <a:gd name="adj1" fmla="val 5984"/>
            <a:gd name="adj2" fmla="val 394124"/>
            <a:gd name="adj3" fmla="val 13313824"/>
            <a:gd name="adj4" fmla="val 10508221"/>
            <a:gd name="adj5" fmla="val 6981"/>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3F1BA-E8DA-40F9-B6F8-D6C8B2A931DC}">
      <dsp:nvSpPr>
        <dsp:cNvPr id="0" name=""/>
        <dsp:cNvSpPr/>
      </dsp:nvSpPr>
      <dsp:spPr>
        <a:xfrm>
          <a:off x="1772839" y="191216"/>
          <a:ext cx="976045" cy="976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kumimoji="1" lang="en-US" altLang="ja-JP" sz="1200" kern="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API</a:t>
          </a:r>
          <a:r>
            <a:rPr kumimoji="1" lang="ja-JP" altLang="en-US" sz="1200" kern="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を登録</a:t>
          </a:r>
          <a:endParaRPr kumimoji="1" lang="en-US" altLang="ja-JP" sz="1200" kern="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a:p>
          <a:pPr lvl="0" algn="ctr" defTabSz="533400">
            <a:lnSpc>
              <a:spcPct val="90000"/>
            </a:lnSpc>
            <a:spcBef>
              <a:spcPct val="0"/>
            </a:spcBef>
            <a:spcAft>
              <a:spcPct val="35000"/>
            </a:spcAft>
          </a:pPr>
          <a:r>
            <a:rPr kumimoji="1" lang="en-US" altLang="ja-JP" sz="1200" kern="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(SPARQL</a:t>
          </a:r>
          <a:r>
            <a:rPr kumimoji="1" lang="ja-JP" altLang="en-US" sz="1200" kern="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登録</a:t>
          </a:r>
          <a:r>
            <a:rPr kumimoji="1" lang="en-US" altLang="ja-JP" sz="1200" kern="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kern="1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1772839" y="191216"/>
        <a:ext cx="976045" cy="976045"/>
      </dsp:txXfrm>
    </dsp:sp>
    <dsp:sp modelId="{39699A8A-FE03-4D36-A818-6EAB3BA143B8}">
      <dsp:nvSpPr>
        <dsp:cNvPr id="0" name=""/>
        <dsp:cNvSpPr/>
      </dsp:nvSpPr>
      <dsp:spPr>
        <a:xfrm>
          <a:off x="286304" y="-783"/>
          <a:ext cx="2307710" cy="2307710"/>
        </a:xfrm>
        <a:prstGeom prst="circularArrow">
          <a:avLst>
            <a:gd name="adj1" fmla="val 8248"/>
            <a:gd name="adj2" fmla="val 576037"/>
            <a:gd name="adj3" fmla="val 2964221"/>
            <a:gd name="adj4" fmla="val 51478"/>
            <a:gd name="adj5" fmla="val 9622"/>
          </a:avLst>
        </a:prstGeom>
        <a:solidFill>
          <a:srgbClr val="7030A0"/>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sp>
    <dsp:sp modelId="{46FEC209-0D3F-4F50-8FFF-DC1A5A3B3E93}">
      <dsp:nvSpPr>
        <dsp:cNvPr id="0" name=""/>
        <dsp:cNvSpPr/>
      </dsp:nvSpPr>
      <dsp:spPr>
        <a:xfrm>
          <a:off x="952137" y="1612715"/>
          <a:ext cx="976045" cy="976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kumimoji="1" lang="en-US" altLang="ja-JP" sz="1200" kern="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javascript</a:t>
          </a:r>
          <a:r>
            <a:rPr kumimoji="1" lang="ja-JP" altLang="en-US" sz="1200" kern="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で機能の実装</a:t>
          </a:r>
          <a:endParaRPr kumimoji="1" lang="ja-JP" altLang="en-US" sz="1200" kern="1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952137" y="1612715"/>
        <a:ext cx="976045" cy="976045"/>
      </dsp:txXfrm>
    </dsp:sp>
    <dsp:sp modelId="{CEFD3177-81CF-48BD-9978-AED88302AB86}">
      <dsp:nvSpPr>
        <dsp:cNvPr id="0" name=""/>
        <dsp:cNvSpPr/>
      </dsp:nvSpPr>
      <dsp:spPr>
        <a:xfrm>
          <a:off x="286304" y="-783"/>
          <a:ext cx="2307710" cy="2307710"/>
        </a:xfrm>
        <a:prstGeom prst="circularArrow">
          <a:avLst>
            <a:gd name="adj1" fmla="val 8248"/>
            <a:gd name="adj2" fmla="val 576037"/>
            <a:gd name="adj3" fmla="val 10172485"/>
            <a:gd name="adj4" fmla="val 7259742"/>
            <a:gd name="adj5" fmla="val 9622"/>
          </a:avLst>
        </a:prstGeom>
        <a:solidFill>
          <a:srgbClr val="7030A0"/>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sp>
    <dsp:sp modelId="{CDC3F67A-7D36-4EB1-8C80-90AECBAD2B5A}">
      <dsp:nvSpPr>
        <dsp:cNvPr id="0" name=""/>
        <dsp:cNvSpPr/>
      </dsp:nvSpPr>
      <dsp:spPr>
        <a:xfrm>
          <a:off x="131434" y="191216"/>
          <a:ext cx="976045" cy="976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kumimoji="1" lang="ja-JP" altLang="en-US" sz="1200" kern="12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動作確認</a:t>
          </a:r>
          <a:endParaRPr kumimoji="1" lang="ja-JP" altLang="en-US" sz="1200" kern="12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131434" y="191216"/>
        <a:ext cx="976045" cy="976045"/>
      </dsp:txXfrm>
    </dsp:sp>
    <dsp:sp modelId="{35AD1511-FA1C-4D57-BB9D-B9044653548A}">
      <dsp:nvSpPr>
        <dsp:cNvPr id="0" name=""/>
        <dsp:cNvSpPr/>
      </dsp:nvSpPr>
      <dsp:spPr>
        <a:xfrm>
          <a:off x="286304" y="-783"/>
          <a:ext cx="2307710" cy="2307710"/>
        </a:xfrm>
        <a:prstGeom prst="circularArrow">
          <a:avLst>
            <a:gd name="adj1" fmla="val 8248"/>
            <a:gd name="adj2" fmla="val 576037"/>
            <a:gd name="adj3" fmla="val 16857062"/>
            <a:gd name="adj4" fmla="val 14966901"/>
            <a:gd name="adj5" fmla="val 9622"/>
          </a:avLst>
        </a:prstGeom>
        <a:solidFill>
          <a:srgbClr val="7030A0"/>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50193" cy="496427"/>
          </a:xfrm>
          <a:prstGeom prst="rect">
            <a:avLst/>
          </a:prstGeom>
        </p:spPr>
        <p:txBody>
          <a:bodyPr vert="horz" lIns="88322" tIns="44161" rIns="88322" bIns="44161"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487" y="1"/>
            <a:ext cx="2950193" cy="496427"/>
          </a:xfrm>
          <a:prstGeom prst="rect">
            <a:avLst/>
          </a:prstGeom>
        </p:spPr>
        <p:txBody>
          <a:bodyPr vert="horz" lIns="88322" tIns="44161" rIns="88322" bIns="44161" rtlCol="0"/>
          <a:lstStyle>
            <a:lvl1pPr algn="r">
              <a:defRPr sz="1200"/>
            </a:lvl1pPr>
          </a:lstStyle>
          <a:p>
            <a:fld id="{9C4120E9-8647-41F5-A16C-C6418D16694B}" type="datetimeFigureOut">
              <a:rPr kumimoji="1" lang="ja-JP" altLang="en-US" smtClean="0"/>
              <a:t>2013/10/9</a:t>
            </a:fld>
            <a:endParaRPr kumimoji="1" lang="ja-JP" altLang="en-US"/>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88322" tIns="44161" rIns="88322" bIns="44161" rtlCol="0" anchor="ctr"/>
          <a:lstStyle/>
          <a:p>
            <a:endParaRPr lang="ja-JP" altLang="en-US"/>
          </a:p>
        </p:txBody>
      </p:sp>
      <p:sp>
        <p:nvSpPr>
          <p:cNvPr id="5" name="ノート プレースホルダー 4"/>
          <p:cNvSpPr>
            <a:spLocks noGrp="1"/>
          </p:cNvSpPr>
          <p:nvPr>
            <p:ph type="body" sz="quarter" idx="3"/>
          </p:nvPr>
        </p:nvSpPr>
        <p:spPr>
          <a:xfrm>
            <a:off x="680112" y="4720684"/>
            <a:ext cx="5446977" cy="4472471"/>
          </a:xfrm>
          <a:prstGeom prst="rect">
            <a:avLst/>
          </a:prstGeom>
        </p:spPr>
        <p:txBody>
          <a:bodyPr vert="horz" lIns="88322" tIns="44161" rIns="88322" bIns="4416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1369"/>
            <a:ext cx="2950193" cy="496427"/>
          </a:xfrm>
          <a:prstGeom prst="rect">
            <a:avLst/>
          </a:prstGeom>
        </p:spPr>
        <p:txBody>
          <a:bodyPr vert="horz" lIns="88322" tIns="44161" rIns="88322" bIns="44161"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487" y="9441369"/>
            <a:ext cx="2950193" cy="496427"/>
          </a:xfrm>
          <a:prstGeom prst="rect">
            <a:avLst/>
          </a:prstGeom>
        </p:spPr>
        <p:txBody>
          <a:bodyPr vert="horz" lIns="88322" tIns="44161" rIns="88322" bIns="44161" rtlCol="0" anchor="b"/>
          <a:lstStyle>
            <a:lvl1pPr algn="r">
              <a:defRPr sz="1200"/>
            </a:lvl1pPr>
          </a:lstStyle>
          <a:p>
            <a:fld id="{B3732850-8CBC-4965-96F4-CA282E4F461F}" type="slidenum">
              <a:rPr kumimoji="1" lang="ja-JP" altLang="en-US" smtClean="0"/>
              <a:t>‹#›</a:t>
            </a:fld>
            <a:endParaRPr kumimoji="1" lang="ja-JP" altLang="en-US"/>
          </a:p>
        </p:txBody>
      </p:sp>
    </p:spTree>
    <p:extLst>
      <p:ext uri="{BB962C8B-B14F-4D97-AF65-F5344CB8AC3E}">
        <p14:creationId xmlns:p14="http://schemas.microsoft.com/office/powerpoint/2010/main" val="24868308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smtClean="0"/>
              <a:t>InfoLib</a:t>
            </a:r>
            <a:r>
              <a:rPr lang="en-US" altLang="ja-JP" dirty="0" smtClean="0"/>
              <a:t>-LOD</a:t>
            </a:r>
            <a:r>
              <a:rPr lang="ja-JP" altLang="en-US" dirty="0" smtClean="0"/>
              <a:t>について</a:t>
            </a:r>
            <a:endParaRPr lang="en-US" altLang="ja-JP" dirty="0" smtClean="0"/>
          </a:p>
          <a:p>
            <a:pPr lvl="1"/>
            <a:endParaRPr lang="en-US" altLang="ja-JP" dirty="0" smtClean="0"/>
          </a:p>
          <a:p>
            <a:r>
              <a:rPr lang="en-US" altLang="ja-JP" dirty="0" err="1" smtClean="0"/>
              <a:t>InfoLib</a:t>
            </a:r>
            <a:r>
              <a:rPr lang="en-US" altLang="ja-JP" dirty="0" smtClean="0"/>
              <a:t>-LOD</a:t>
            </a:r>
            <a:r>
              <a:rPr lang="ja-JP" altLang="en-US" dirty="0" smtClean="0"/>
              <a:t>の特徴</a:t>
            </a:r>
            <a:endParaRPr lang="en-US" altLang="ja-JP" dirty="0" smtClean="0"/>
          </a:p>
          <a:p>
            <a:pPr lvl="1"/>
            <a:endParaRPr kumimoji="1" lang="en-US" altLang="ja-JP" dirty="0" smtClean="0"/>
          </a:p>
          <a:p>
            <a:r>
              <a:rPr lang="en-US" altLang="ja-JP" dirty="0" err="1" smtClean="0"/>
              <a:t>InfoLib</a:t>
            </a:r>
            <a:r>
              <a:rPr lang="en-US" altLang="ja-JP" dirty="0" smtClean="0"/>
              <a:t>-LOD</a:t>
            </a:r>
            <a:r>
              <a:rPr lang="ja-JP" altLang="en-US" dirty="0" smtClean="0"/>
              <a:t>の機能</a:t>
            </a:r>
            <a:endParaRPr lang="en-US" altLang="ja-JP" dirty="0" smtClean="0"/>
          </a:p>
          <a:p>
            <a:pPr lvl="1"/>
            <a:endParaRPr kumimoji="1" lang="en-US" altLang="ja-JP"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3732850-8CBC-4965-96F4-CA282E4F461F}" type="slidenum">
              <a:rPr kumimoji="1" lang="ja-JP" altLang="en-US" smtClean="0"/>
              <a:t>9</a:t>
            </a:fld>
            <a:endParaRPr kumimoji="1" lang="ja-JP" altLang="en-US"/>
          </a:p>
        </p:txBody>
      </p:sp>
    </p:spTree>
    <p:extLst>
      <p:ext uri="{BB962C8B-B14F-4D97-AF65-F5344CB8AC3E}">
        <p14:creationId xmlns:p14="http://schemas.microsoft.com/office/powerpoint/2010/main" val="36691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F9F9F9"/>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6" name="スライド番号プレースホルダー 5"/>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11408466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3395323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27213446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スライド番号プレースホルダー 5"/>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28414901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6" name="スライド番号プレースホルダー 5"/>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22694835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スライド番号プレースホルダー 6"/>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33043299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9" name="スライド番号プレースホルダー 8"/>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252413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5" name="スライド番号プレースホルダー 4"/>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218073280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29305497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7" name="スライド番号プレースホルダー 6"/>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8118927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7" name="スライド番号プレースホルダー 6"/>
          <p:cNvSpPr>
            <a:spLocks noGrp="1"/>
          </p:cNvSpPr>
          <p:nvPr>
            <p:ph type="sldNum" sz="quarter" idx="12"/>
          </p:nvPr>
        </p:nvSpPr>
        <p:spPr/>
        <p:txBody>
          <a:bodyPr/>
          <a:lstStyle/>
          <a:p>
            <a:fld id="{A8BD8595-4817-43C8-95B4-7D6109F94DAB}" type="slidenum">
              <a:rPr kumimoji="1" lang="ja-JP" altLang="en-US" smtClean="0"/>
              <a:t>‹#›</a:t>
            </a:fld>
            <a:endParaRPr kumimoji="1" lang="ja-JP" altLang="en-US"/>
          </a:p>
        </p:txBody>
      </p:sp>
    </p:spTree>
    <p:extLst>
      <p:ext uri="{BB962C8B-B14F-4D97-AF65-F5344CB8AC3E}">
        <p14:creationId xmlns:p14="http://schemas.microsoft.com/office/powerpoint/2010/main" val="17995181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8152" y="692696"/>
            <a:ext cx="8229600" cy="792088"/>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28800"/>
            <a:ext cx="8229600" cy="44973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pic>
        <p:nvPicPr>
          <p:cNvPr id="7" name="図 16" descr="01.psd"/>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128" y="3175"/>
            <a:ext cx="9154160" cy="53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図 12" descr="04.psd"/>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12360" y="96044"/>
            <a:ext cx="1144588"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図 10" descr="01.psd"/>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543675"/>
            <a:ext cx="915003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正方形/長方形 11"/>
          <p:cNvSpPr>
            <a:spLocks noChangeArrowheads="1"/>
          </p:cNvSpPr>
          <p:nvPr userDrawn="1"/>
        </p:nvSpPr>
        <p:spPr bwMode="auto">
          <a:xfrm>
            <a:off x="685800" y="6561138"/>
            <a:ext cx="2541401" cy="2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9688">
              <a:lnSpc>
                <a:spcPct val="110000"/>
              </a:lnSpc>
            </a:pPr>
            <a:r>
              <a:rPr kumimoji="0" lang="en-US" altLang="ja-JP" sz="800" b="1" dirty="0">
                <a:solidFill>
                  <a:schemeClr val="bg1"/>
                </a:solidFill>
                <a:sym typeface="Arial" charset="0"/>
              </a:rPr>
              <a:t>© </a:t>
            </a:r>
            <a:r>
              <a:rPr kumimoji="0" lang="en-US" altLang="ja-JP" sz="800" b="1" dirty="0" smtClean="0">
                <a:solidFill>
                  <a:schemeClr val="bg1"/>
                </a:solidFill>
                <a:sym typeface="Arial" charset="0"/>
              </a:rPr>
              <a:t>2013</a:t>
            </a:r>
            <a:r>
              <a:rPr kumimoji="0" lang="ja-JP" altLang="en-US" sz="800" b="1" dirty="0">
                <a:solidFill>
                  <a:schemeClr val="bg1"/>
                </a:solidFill>
                <a:sym typeface="Arial" charset="0"/>
              </a:rPr>
              <a:t>　</a:t>
            </a:r>
            <a:r>
              <a:rPr kumimoji="0" lang="en-US" altLang="ja-JP" sz="800" b="1" dirty="0">
                <a:solidFill>
                  <a:schemeClr val="bg1"/>
                </a:solidFill>
                <a:sym typeface="Arial" charset="0"/>
              </a:rPr>
              <a:t>INFOCOM CORPORATION. All rights reserved.</a:t>
            </a:r>
          </a:p>
        </p:txBody>
      </p:sp>
      <p:sp>
        <p:nvSpPr>
          <p:cNvPr id="6" name="スライド番号プレースホルダー 5"/>
          <p:cNvSpPr>
            <a:spLocks noGrp="1"/>
          </p:cNvSpPr>
          <p:nvPr>
            <p:ph type="sldNum" sz="quarter" idx="4"/>
          </p:nvPr>
        </p:nvSpPr>
        <p:spPr>
          <a:xfrm>
            <a:off x="6997784" y="6492452"/>
            <a:ext cx="1822688" cy="365125"/>
          </a:xfrm>
          <a:prstGeom prst="rect">
            <a:avLst/>
          </a:prstGeom>
        </p:spPr>
        <p:txBody>
          <a:bodyPr vert="horz" lIns="91440" tIns="45720" rIns="91440" bIns="45720" rtlCol="0" anchor="ctr"/>
          <a:lstStyle>
            <a:lvl1pPr algn="r">
              <a:defRPr sz="1200">
                <a:solidFill>
                  <a:schemeClr val="bg1"/>
                </a:solidFill>
              </a:defRPr>
            </a:lvl1pPr>
          </a:lstStyle>
          <a:p>
            <a:fld id="{A8BD8595-4817-43C8-95B4-7D6109F94DAB}" type="slidenum">
              <a:rPr lang="ja-JP" altLang="en-US" smtClean="0"/>
              <a:pPr/>
              <a:t>‹#›</a:t>
            </a:fld>
            <a:endParaRPr lang="ja-JP" altLang="en-US"/>
          </a:p>
        </p:txBody>
      </p:sp>
    </p:spTree>
    <p:extLst>
      <p:ext uri="{BB962C8B-B14F-4D97-AF65-F5344CB8AC3E}">
        <p14:creationId xmlns:p14="http://schemas.microsoft.com/office/powerpoint/2010/main" val="36155260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defTabSz="914400" rtl="0" eaLnBrk="1" latinLnBrk="0" hangingPunct="1">
        <a:spcBef>
          <a:spcPct val="0"/>
        </a:spcBef>
        <a:buNone/>
        <a:defRPr kumimoji="1"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http://fukushima.archive-disasters.jp/id/resource/M2013032611333601564" TargetMode="Externa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rihnexers.chikyu.ac.jp/sparqlendpoint/#learn_more"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7.png"/><Relationship Id="rId7" Type="http://schemas.openxmlformats.org/officeDocument/2006/relationships/diagramLayout" Target="../diagrams/layout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hyperlink" Target="http://rihnexers.chikyu.ac.jp/sparqlendpoint/" TargetMode="External"/><Relationship Id="rId5" Type="http://schemas.openxmlformats.org/officeDocument/2006/relationships/image" Target="../media/image12.png"/><Relationship Id="rId10" Type="http://schemas.microsoft.com/office/2007/relationships/diagramDrawing" Target="../diagrams/drawing2.xml"/><Relationship Id="rId4" Type="http://schemas.openxmlformats.org/officeDocument/2006/relationships/hyperlink" Target="http://rihnexers.chikyu.ac.jp/" TargetMode="External"/><Relationship Id="rId9" Type="http://schemas.openxmlformats.org/officeDocument/2006/relationships/diagramColors" Target="../diagrams/colors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fukushima.archive-disasters.jp/sparqlendpoint/"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hyperlink" Target="http://www.metabridge.jp/" TargetMode="External"/><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www.i-repository.net/il/meta_pub/G0000012odpt"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67544" y="1700808"/>
            <a:ext cx="8208912" cy="1470025"/>
          </a:xfrm>
        </p:spPr>
        <p:txBody>
          <a:bodyPr>
            <a:noAutofit/>
          </a:bodyPr>
          <a:lstStyle/>
          <a:p>
            <a:r>
              <a:rPr lang="en-US" altLang="ja-JP" sz="4800" dirty="0" err="1">
                <a:latin typeface="Arial" panose="020B0604020202020204" pitchFamily="34" charset="0"/>
                <a:ea typeface="メイリオ" panose="020B0604030504040204" pitchFamily="50" charset="-128"/>
                <a:cs typeface="Arial" panose="020B0604020202020204" pitchFamily="34" charset="0"/>
              </a:rPr>
              <a:t>InfoLib</a:t>
            </a:r>
            <a:r>
              <a:rPr lang="en-US" altLang="ja-JP" sz="4800" dirty="0">
                <a:latin typeface="Arial" panose="020B0604020202020204" pitchFamily="34" charset="0"/>
                <a:ea typeface="メイリオ" panose="020B0604030504040204" pitchFamily="50" charset="-128"/>
                <a:cs typeface="Arial" panose="020B0604020202020204" pitchFamily="34" charset="0"/>
              </a:rPr>
              <a:t>-LOD</a:t>
            </a:r>
            <a:r>
              <a:rPr lang="ja-JP" altLang="en-US" sz="4800" dirty="0" smtClean="0">
                <a:latin typeface="Arial" panose="020B0604020202020204" pitchFamily="34" charset="0"/>
                <a:ea typeface="メイリオ" panose="020B0604030504040204" pitchFamily="50" charset="-128"/>
                <a:cs typeface="Arial" panose="020B0604020202020204" pitchFamily="34" charset="0"/>
              </a:rPr>
              <a:t>と</a:t>
            </a:r>
            <a:r>
              <a:rPr lang="en-US" altLang="ja-JP" sz="4800" dirty="0" smtClean="0">
                <a:latin typeface="Arial" panose="020B0604020202020204" pitchFamily="34" charset="0"/>
                <a:ea typeface="メイリオ" panose="020B0604030504040204" pitchFamily="50" charset="-128"/>
                <a:cs typeface="Arial" panose="020B0604020202020204" pitchFamily="34" charset="0"/>
              </a:rPr>
              <a:t/>
            </a:r>
            <a:br>
              <a:rPr lang="en-US" altLang="ja-JP" sz="4800" dirty="0" smtClean="0">
                <a:latin typeface="Arial" panose="020B0604020202020204" pitchFamily="34" charset="0"/>
                <a:ea typeface="メイリオ" panose="020B0604030504040204" pitchFamily="50" charset="-128"/>
                <a:cs typeface="Arial" panose="020B0604020202020204" pitchFamily="34" charset="0"/>
              </a:rPr>
            </a:br>
            <a:r>
              <a:rPr lang="ja-JP" altLang="en-US" sz="4800" dirty="0" smtClean="0">
                <a:latin typeface="Arial" panose="020B0604020202020204" pitchFamily="34" charset="0"/>
                <a:ea typeface="メイリオ" panose="020B0604030504040204" pitchFamily="50" charset="-128"/>
                <a:cs typeface="Arial" panose="020B0604020202020204" pitchFamily="34" charset="0"/>
              </a:rPr>
              <a:t>システム</a:t>
            </a:r>
            <a:r>
              <a:rPr lang="ja-JP" altLang="en-US" sz="4800" dirty="0">
                <a:latin typeface="Arial" panose="020B0604020202020204" pitchFamily="34" charset="0"/>
                <a:ea typeface="メイリオ" panose="020B0604030504040204" pitchFamily="50" charset="-128"/>
                <a:cs typeface="Arial" panose="020B0604020202020204" pitchFamily="34" charset="0"/>
              </a:rPr>
              <a:t>構築事例のご紹介 </a:t>
            </a:r>
            <a:endParaRPr kumimoji="1" lang="ja-JP" altLang="en-US" sz="4800" dirty="0">
              <a:latin typeface="Arial" panose="020B0604020202020204" pitchFamily="34" charset="0"/>
              <a:ea typeface="メイリオ" panose="020B0604030504040204" pitchFamily="50" charset="-128"/>
              <a:cs typeface="Arial" panose="020B0604020202020204" pitchFamily="34" charset="0"/>
            </a:endParaRPr>
          </a:p>
        </p:txBody>
      </p:sp>
      <p:sp>
        <p:nvSpPr>
          <p:cNvPr id="4" name="サブタイトル 3"/>
          <p:cNvSpPr>
            <a:spLocks noGrp="1"/>
          </p:cNvSpPr>
          <p:nvPr>
            <p:ph type="subTitle" idx="1"/>
          </p:nvPr>
        </p:nvSpPr>
        <p:spPr>
          <a:xfrm>
            <a:off x="611560" y="3645024"/>
            <a:ext cx="7920880" cy="1993776"/>
          </a:xfrm>
        </p:spPr>
        <p:txBody>
          <a:bodyPr>
            <a:noAutofit/>
          </a:bodyPr>
          <a:lstStyle/>
          <a:p>
            <a:pPr algn="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インフォコム株式会社</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デジタルアーカイブシステム部</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オープンデータ推進チーム</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小嶋 将士</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942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角丸四角形 32"/>
          <p:cNvSpPr/>
          <p:nvPr/>
        </p:nvSpPr>
        <p:spPr>
          <a:xfrm>
            <a:off x="2134141" y="2813489"/>
            <a:ext cx="6360288" cy="3668690"/>
          </a:xfrm>
          <a:prstGeom prst="roundRect">
            <a:avLst>
              <a:gd name="adj" fmla="val 1804"/>
            </a:avLst>
          </a:prstGeom>
          <a:solidFill>
            <a:schemeClr val="bg1"/>
          </a:solidFill>
          <a:ln>
            <a:solidFill>
              <a:srgbClr val="0070C0"/>
            </a:solidFill>
          </a:ln>
          <a:effectLst/>
        </p:spPr>
        <p:style>
          <a:lnRef idx="2">
            <a:schemeClr val="accent6"/>
          </a:lnRef>
          <a:fillRef idx="1">
            <a:schemeClr val="lt1"/>
          </a:fillRef>
          <a:effectRef idx="0">
            <a:schemeClr val="accent6"/>
          </a:effectRef>
          <a:fontRef idx="minor">
            <a:schemeClr val="dk1"/>
          </a:fontRef>
        </p:style>
        <p:txBody>
          <a:bodyPr rtlCol="0" anchor="t" anchorCtr="0"/>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角丸四角形 33"/>
          <p:cNvSpPr/>
          <p:nvPr/>
        </p:nvSpPr>
        <p:spPr>
          <a:xfrm>
            <a:off x="2640076" y="4899618"/>
            <a:ext cx="2359609" cy="461843"/>
          </a:xfrm>
          <a:prstGeom prst="roundRect">
            <a:avLst>
              <a:gd name="adj" fmla="val 8902"/>
            </a:avLst>
          </a:prstGeom>
          <a:solidFill>
            <a:srgbClr val="00B0F0"/>
          </a:solidFill>
          <a:ln>
            <a:solidFill>
              <a:srgbClr val="00B0F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smtClean="0">
                <a:solidFill>
                  <a:schemeClr val="bg1"/>
                </a:solidFill>
                <a:latin typeface="メイリオ" pitchFamily="50" charset="-128"/>
                <a:ea typeface="メイリオ" pitchFamily="50" charset="-128"/>
                <a:cs typeface="メイリオ" pitchFamily="50" charset="-128"/>
              </a:rPr>
              <a:t>メタデータ変換</a:t>
            </a:r>
            <a:r>
              <a:rPr kumimoji="1" lang="en-US" altLang="ja-JP" sz="1200" dirty="0" smtClean="0">
                <a:solidFill>
                  <a:schemeClr val="bg1"/>
                </a:solidFill>
                <a:latin typeface="メイリオ" pitchFamily="50" charset="-128"/>
                <a:ea typeface="メイリオ" pitchFamily="50" charset="-128"/>
                <a:cs typeface="メイリオ" pitchFamily="50" charset="-128"/>
              </a:rPr>
              <a:t>API</a:t>
            </a:r>
            <a:r>
              <a:rPr kumimoji="1" lang="ja-JP" altLang="en-US" sz="1200" dirty="0" smtClean="0">
                <a:solidFill>
                  <a:schemeClr val="bg1"/>
                </a:solidFill>
                <a:latin typeface="メイリオ" pitchFamily="50" charset="-128"/>
                <a:ea typeface="メイリオ" pitchFamily="50" charset="-128"/>
                <a:cs typeface="メイリオ" pitchFamily="50" charset="-128"/>
              </a:rPr>
              <a:t>連携</a:t>
            </a:r>
            <a:endParaRPr kumimoji="1" lang="en-US" altLang="ja-JP" sz="1200" dirty="0" smtClean="0">
              <a:solidFill>
                <a:schemeClr val="bg1"/>
              </a:solidFill>
              <a:latin typeface="メイリオ" pitchFamily="50" charset="-128"/>
              <a:ea typeface="メイリオ" pitchFamily="50" charset="-128"/>
              <a:cs typeface="メイリオ" pitchFamily="50" charset="-128"/>
            </a:endParaRPr>
          </a:p>
        </p:txBody>
      </p:sp>
      <p:pic>
        <p:nvPicPr>
          <p:cNvPr id="35" name="Picture 37" descr="01svm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137" y="5927683"/>
            <a:ext cx="475054" cy="509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正方形/長方形 35"/>
          <p:cNvSpPr/>
          <p:nvPr/>
        </p:nvSpPr>
        <p:spPr>
          <a:xfrm>
            <a:off x="1360846" y="5772055"/>
            <a:ext cx="924608" cy="232358"/>
          </a:xfrm>
          <a:prstGeom prst="rect">
            <a:avLst/>
          </a:prstGeom>
          <a:noFill/>
          <a:ln w="285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MetaBridge</a:t>
            </a:r>
            <a:endParaRPr lang="en-US" altLang="ja-JP" sz="1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7" name="カギ線コネクタ 36"/>
          <p:cNvCxnSpPr>
            <a:stCxn id="34" idx="2"/>
            <a:endCxn id="35" idx="0"/>
          </p:cNvCxnSpPr>
          <p:nvPr/>
        </p:nvCxnSpPr>
        <p:spPr>
          <a:xfrm rot="5400000">
            <a:off x="2204662" y="4312464"/>
            <a:ext cx="566222" cy="2664217"/>
          </a:xfrm>
          <a:prstGeom prst="bentConnector3">
            <a:avLst>
              <a:gd name="adj1" fmla="val 50000"/>
            </a:avLst>
          </a:prstGeom>
          <a:ln w="22225">
            <a:solidFill>
              <a:srgbClr val="00B0F0"/>
            </a:solidFill>
            <a:tailEnd type="arrow"/>
          </a:ln>
          <a:effectLst/>
        </p:spPr>
        <p:style>
          <a:lnRef idx="1">
            <a:schemeClr val="accent1"/>
          </a:lnRef>
          <a:fillRef idx="0">
            <a:schemeClr val="accent1"/>
          </a:fillRef>
          <a:effectRef idx="0">
            <a:schemeClr val="accent1"/>
          </a:effectRef>
          <a:fontRef idx="minor">
            <a:schemeClr val="tx1"/>
          </a:fontRef>
        </p:style>
      </p:cxnSp>
      <p:sp>
        <p:nvSpPr>
          <p:cNvPr id="38" name="メモ 37"/>
          <p:cNvSpPr/>
          <p:nvPr/>
        </p:nvSpPr>
        <p:spPr>
          <a:xfrm>
            <a:off x="2456075" y="5581516"/>
            <a:ext cx="702137" cy="381078"/>
          </a:xfrm>
          <a:prstGeom prst="foldedCorner">
            <a:avLst>
              <a:gd name="adj" fmla="val 35338"/>
            </a:avLst>
          </a:prstGeom>
          <a:solidFill>
            <a:schemeClr val="bg1"/>
          </a:solidFill>
          <a:ln>
            <a:solidFill>
              <a:srgbClr val="00B0F0"/>
            </a:solidFill>
          </a:ln>
          <a:effectLst/>
        </p:spPr>
        <p:style>
          <a:lnRef idx="2">
            <a:schemeClr val="accent1"/>
          </a:lnRef>
          <a:fillRef idx="1">
            <a:schemeClr val="lt1"/>
          </a:fillRef>
          <a:effectRef idx="0">
            <a:schemeClr val="accent1"/>
          </a:effectRef>
          <a:fontRef idx="minor">
            <a:schemeClr val="dk1"/>
          </a:fontRef>
        </p:style>
        <p:txBody>
          <a:bodyPr tIns="180000" rtlCol="0" anchor="ctr"/>
          <a:lstStyle/>
          <a:p>
            <a:pPr algn="ct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CSV</a:t>
            </a:r>
          </a:p>
        </p:txBody>
      </p:sp>
      <p:cxnSp>
        <p:nvCxnSpPr>
          <p:cNvPr id="39" name="カギ線コネクタ 38"/>
          <p:cNvCxnSpPr>
            <a:stCxn id="44" idx="3"/>
            <a:endCxn id="59" idx="2"/>
          </p:cNvCxnSpPr>
          <p:nvPr/>
        </p:nvCxnSpPr>
        <p:spPr>
          <a:xfrm>
            <a:off x="4999685" y="4369143"/>
            <a:ext cx="1003568" cy="575637"/>
          </a:xfrm>
          <a:prstGeom prst="bentConnector3">
            <a:avLst>
              <a:gd name="adj1" fmla="val 50000"/>
            </a:avLst>
          </a:prstGeom>
          <a:ln w="22225">
            <a:solidFill>
              <a:srgbClr val="00B050"/>
            </a:solidFill>
            <a:tailEnd type="arrow"/>
          </a:ln>
          <a:effectLst/>
        </p:spPr>
        <p:style>
          <a:lnRef idx="1">
            <a:schemeClr val="accent1"/>
          </a:lnRef>
          <a:fillRef idx="0">
            <a:schemeClr val="accent1"/>
          </a:fillRef>
          <a:effectRef idx="0">
            <a:schemeClr val="accent1"/>
          </a:effectRef>
          <a:fontRef idx="minor">
            <a:schemeClr val="tx1"/>
          </a:fontRef>
        </p:style>
      </p:cxnSp>
      <p:sp>
        <p:nvSpPr>
          <p:cNvPr id="40" name="円柱 39"/>
          <p:cNvSpPr/>
          <p:nvPr/>
        </p:nvSpPr>
        <p:spPr>
          <a:xfrm>
            <a:off x="248719" y="2540203"/>
            <a:ext cx="1546907" cy="797456"/>
          </a:xfrm>
          <a:prstGeom prst="can">
            <a:avLst>
              <a:gd name="adj" fmla="val 22974"/>
            </a:avLst>
          </a:prstGeom>
          <a:solidFill>
            <a:srgbClr val="7030A0"/>
          </a:solidFill>
          <a:ln>
            <a:solidFill>
              <a:srgbClr val="7030A0"/>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OAI-PMH</a:t>
            </a:r>
          </a:p>
          <a:p>
            <a:pPr algn="ctr"/>
            <a:r>
              <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repository</a:t>
            </a:r>
          </a:p>
        </p:txBody>
      </p:sp>
      <p:cxnSp>
        <p:nvCxnSpPr>
          <p:cNvPr id="41" name="直線矢印コネクタ 40"/>
          <p:cNvCxnSpPr>
            <a:stCxn id="40" idx="4"/>
            <a:endCxn id="65" idx="2"/>
          </p:cNvCxnSpPr>
          <p:nvPr/>
        </p:nvCxnSpPr>
        <p:spPr>
          <a:xfrm>
            <a:off x="1795626" y="2938931"/>
            <a:ext cx="1453662" cy="338230"/>
          </a:xfrm>
          <a:prstGeom prst="straightConnector1">
            <a:avLst/>
          </a:prstGeom>
          <a:ln w="25400">
            <a:solidFill>
              <a:srgbClr val="7030A0"/>
            </a:solidFill>
            <a:tailEnd type="arrow"/>
          </a:ln>
          <a:effectLst/>
        </p:spPr>
        <p:style>
          <a:lnRef idx="1">
            <a:schemeClr val="accent1"/>
          </a:lnRef>
          <a:fillRef idx="0">
            <a:schemeClr val="accent1"/>
          </a:fillRef>
          <a:effectRef idx="0">
            <a:schemeClr val="accent1"/>
          </a:effectRef>
          <a:fontRef idx="minor">
            <a:schemeClr val="tx1"/>
          </a:fontRef>
        </p:style>
      </p:cxnSp>
      <p:sp>
        <p:nvSpPr>
          <p:cNvPr id="42" name="円柱 41"/>
          <p:cNvSpPr/>
          <p:nvPr/>
        </p:nvSpPr>
        <p:spPr>
          <a:xfrm>
            <a:off x="616553" y="4171814"/>
            <a:ext cx="1078223" cy="398346"/>
          </a:xfrm>
          <a:prstGeom prst="can">
            <a:avLst>
              <a:gd name="adj" fmla="val 22974"/>
            </a:avLst>
          </a:prstGeom>
          <a:solidFill>
            <a:srgbClr val="00B050"/>
          </a:solidFill>
          <a:ln>
            <a:solidFill>
              <a:srgbClr val="00B050"/>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RDBMS</a:t>
            </a:r>
          </a:p>
        </p:txBody>
      </p:sp>
      <p:cxnSp>
        <p:nvCxnSpPr>
          <p:cNvPr id="43" name="直線矢印コネクタ 42"/>
          <p:cNvCxnSpPr>
            <a:stCxn id="42" idx="4"/>
            <a:endCxn id="44" idx="1"/>
          </p:cNvCxnSpPr>
          <p:nvPr/>
        </p:nvCxnSpPr>
        <p:spPr>
          <a:xfrm flipV="1">
            <a:off x="1694776" y="4369143"/>
            <a:ext cx="1554512" cy="1844"/>
          </a:xfrm>
          <a:prstGeom prst="straightConnector1">
            <a:avLst/>
          </a:prstGeom>
          <a:ln w="25400">
            <a:solidFill>
              <a:srgbClr val="00B050"/>
            </a:solidFill>
            <a:tailEnd type="arrow"/>
          </a:ln>
          <a:effectLst/>
        </p:spPr>
        <p:style>
          <a:lnRef idx="1">
            <a:schemeClr val="accent1"/>
          </a:lnRef>
          <a:fillRef idx="0">
            <a:schemeClr val="accent1"/>
          </a:fillRef>
          <a:effectRef idx="0">
            <a:schemeClr val="accent1"/>
          </a:effectRef>
          <a:fontRef idx="minor">
            <a:schemeClr val="tx1"/>
          </a:fontRef>
        </p:style>
      </p:cxnSp>
      <p:sp>
        <p:nvSpPr>
          <p:cNvPr id="44" name="角丸四角形 43"/>
          <p:cNvSpPr/>
          <p:nvPr/>
        </p:nvSpPr>
        <p:spPr>
          <a:xfrm>
            <a:off x="3249288" y="4196135"/>
            <a:ext cx="1750397" cy="346015"/>
          </a:xfrm>
          <a:prstGeom prst="roundRect">
            <a:avLst>
              <a:gd name="adj" fmla="val 8902"/>
            </a:avLst>
          </a:prstGeom>
          <a:solidFill>
            <a:srgbClr val="00B050"/>
          </a:solidFill>
          <a:ln>
            <a:solidFill>
              <a:srgbClr val="00B05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D2R</a:t>
            </a:r>
            <a:r>
              <a:rPr lang="en-US" altLang="ja-JP"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Q</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カギ線コネクタ 44"/>
          <p:cNvCxnSpPr>
            <a:stCxn id="35" idx="3"/>
            <a:endCxn id="59" idx="3"/>
          </p:cNvCxnSpPr>
          <p:nvPr/>
        </p:nvCxnSpPr>
        <p:spPr>
          <a:xfrm flipV="1">
            <a:off x="1393191" y="5608987"/>
            <a:ext cx="5783642" cy="573685"/>
          </a:xfrm>
          <a:prstGeom prst="bentConnector2">
            <a:avLst/>
          </a:prstGeom>
          <a:ln w="22225">
            <a:solidFill>
              <a:srgbClr val="00B0F0"/>
            </a:solidFill>
            <a:tailEnd type="arrow"/>
          </a:ln>
          <a:effectLst/>
        </p:spPr>
        <p:style>
          <a:lnRef idx="1">
            <a:schemeClr val="accent1"/>
          </a:lnRef>
          <a:fillRef idx="0">
            <a:schemeClr val="accent1"/>
          </a:fillRef>
          <a:effectRef idx="0">
            <a:schemeClr val="accent1"/>
          </a:effectRef>
          <a:fontRef idx="minor">
            <a:schemeClr val="tx1"/>
          </a:fontRef>
        </p:style>
      </p:cxnSp>
      <p:sp>
        <p:nvSpPr>
          <p:cNvPr id="46" name="メモ 45"/>
          <p:cNvSpPr/>
          <p:nvPr/>
        </p:nvSpPr>
        <p:spPr>
          <a:xfrm>
            <a:off x="7061116" y="2371913"/>
            <a:ext cx="850402" cy="389016"/>
          </a:xfrm>
          <a:prstGeom prst="foldedCorner">
            <a:avLst>
              <a:gd name="adj" fmla="val 28251"/>
            </a:avLst>
          </a:prstGeom>
          <a:solidFill>
            <a:schemeClr val="bg1"/>
          </a:solidFill>
          <a:ln>
            <a:solidFill>
              <a:srgbClr val="FFC000"/>
            </a:solidFill>
          </a:ln>
          <a:effectLst/>
        </p:spPr>
        <p:style>
          <a:lnRef idx="2">
            <a:schemeClr val="accent1"/>
          </a:lnRef>
          <a:fillRef idx="1">
            <a:schemeClr val="lt1"/>
          </a:fillRef>
          <a:effectRef idx="0">
            <a:schemeClr val="accent1"/>
          </a:effectRef>
          <a:fontRef idx="minor">
            <a:schemeClr val="dk1"/>
          </a:fontRef>
        </p:style>
        <p:txBody>
          <a:bodyPr tIns="180000" rtlCol="0" anchor="ctr"/>
          <a:lstStyle/>
          <a:p>
            <a:pPr algn="ct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RDF</a:t>
            </a:r>
          </a:p>
        </p:txBody>
      </p:sp>
      <p:cxnSp>
        <p:nvCxnSpPr>
          <p:cNvPr id="48" name="カギ線コネクタ 47"/>
          <p:cNvCxnSpPr>
            <a:stCxn id="65" idx="4"/>
            <a:endCxn id="59" idx="1"/>
          </p:cNvCxnSpPr>
          <p:nvPr/>
        </p:nvCxnSpPr>
        <p:spPr>
          <a:xfrm>
            <a:off x="4796195" y="3277161"/>
            <a:ext cx="2380638" cy="1003412"/>
          </a:xfrm>
          <a:prstGeom prst="bentConnector2">
            <a:avLst/>
          </a:prstGeom>
          <a:ln w="25400">
            <a:solidFill>
              <a:srgbClr val="7030A0"/>
            </a:solidFill>
            <a:tailEnd type="arrow"/>
          </a:ln>
          <a:effectLst/>
        </p:spPr>
        <p:style>
          <a:lnRef idx="1">
            <a:schemeClr val="accent1"/>
          </a:lnRef>
          <a:fillRef idx="0">
            <a:schemeClr val="accent1"/>
          </a:fillRef>
          <a:effectRef idx="0">
            <a:schemeClr val="accent1"/>
          </a:effectRef>
          <a:fontRef idx="minor">
            <a:schemeClr val="tx1"/>
          </a:fontRef>
        </p:style>
      </p:cxnSp>
      <p:sp>
        <p:nvSpPr>
          <p:cNvPr id="49" name="メモ 48"/>
          <p:cNvSpPr/>
          <p:nvPr/>
        </p:nvSpPr>
        <p:spPr>
          <a:xfrm>
            <a:off x="630989" y="4879240"/>
            <a:ext cx="1031873" cy="505281"/>
          </a:xfrm>
          <a:prstGeom prst="foldedCorner">
            <a:avLst/>
          </a:prstGeom>
          <a:solidFill>
            <a:srgbClr val="00B0F0"/>
          </a:solidFill>
          <a:ln>
            <a:solidFill>
              <a:srgbClr val="00B0F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200" dirty="0" err="1">
                <a:solidFill>
                  <a:schemeClr val="bg1"/>
                </a:solidFill>
                <a:latin typeface="メイリオ" pitchFamily="50" charset="-128"/>
                <a:ea typeface="メイリオ" pitchFamily="50" charset="-128"/>
                <a:cs typeface="メイリオ" pitchFamily="50" charset="-128"/>
              </a:rPr>
              <a:t>csv</a:t>
            </a:r>
            <a:endParaRPr lang="en-US" altLang="ja-JP" sz="1200" dirty="0">
              <a:solidFill>
                <a:schemeClr val="bg1"/>
              </a:solidFill>
              <a:latin typeface="メイリオ" pitchFamily="50" charset="-128"/>
              <a:ea typeface="メイリオ" pitchFamily="50" charset="-128"/>
              <a:cs typeface="メイリオ" pitchFamily="50" charset="-128"/>
            </a:endParaRPr>
          </a:p>
          <a:p>
            <a:pPr algn="ctr"/>
            <a:r>
              <a:rPr lang="en-US" altLang="ja-JP" sz="1200" dirty="0">
                <a:solidFill>
                  <a:schemeClr val="bg1"/>
                </a:solidFill>
                <a:latin typeface="メイリオ" pitchFamily="50" charset="-128"/>
                <a:ea typeface="メイリオ" pitchFamily="50" charset="-128"/>
                <a:cs typeface="メイリオ" pitchFamily="50" charset="-128"/>
              </a:rPr>
              <a:t>XML</a:t>
            </a:r>
            <a:endParaRPr lang="ja-JP" altLang="en-US" sz="1200" dirty="0">
              <a:solidFill>
                <a:schemeClr val="bg1"/>
              </a:solidFill>
              <a:latin typeface="メイリオ" pitchFamily="50" charset="-128"/>
              <a:ea typeface="メイリオ" pitchFamily="50" charset="-128"/>
              <a:cs typeface="メイリオ" pitchFamily="50" charset="-128"/>
            </a:endParaRPr>
          </a:p>
        </p:txBody>
      </p:sp>
      <p:cxnSp>
        <p:nvCxnSpPr>
          <p:cNvPr id="50" name="直線矢印コネクタ 49"/>
          <p:cNvCxnSpPr>
            <a:stCxn id="49" idx="3"/>
            <a:endCxn id="34" idx="1"/>
          </p:cNvCxnSpPr>
          <p:nvPr/>
        </p:nvCxnSpPr>
        <p:spPr>
          <a:xfrm flipV="1">
            <a:off x="1662862" y="5130540"/>
            <a:ext cx="977214" cy="1341"/>
          </a:xfrm>
          <a:prstGeom prst="straightConnector1">
            <a:avLst/>
          </a:prstGeom>
          <a:ln w="25400">
            <a:solidFill>
              <a:srgbClr val="00B0F0"/>
            </a:solidFill>
            <a:tailEnd type="arrow"/>
          </a:ln>
          <a:effectLst/>
        </p:spPr>
        <p:style>
          <a:lnRef idx="1">
            <a:schemeClr val="accent1"/>
          </a:lnRef>
          <a:fillRef idx="0">
            <a:schemeClr val="accent1"/>
          </a:fillRef>
          <a:effectRef idx="0">
            <a:schemeClr val="accent1"/>
          </a:effectRef>
          <a:fontRef idx="minor">
            <a:schemeClr val="tx1"/>
          </a:fontRef>
        </p:style>
      </p:cxnSp>
      <p:sp>
        <p:nvSpPr>
          <p:cNvPr id="51" name="メモ 50"/>
          <p:cNvSpPr/>
          <p:nvPr/>
        </p:nvSpPr>
        <p:spPr>
          <a:xfrm>
            <a:off x="1988082" y="2973166"/>
            <a:ext cx="702137" cy="381078"/>
          </a:xfrm>
          <a:prstGeom prst="foldedCorner">
            <a:avLst>
              <a:gd name="adj" fmla="val 35338"/>
            </a:avLst>
          </a:prstGeom>
          <a:solidFill>
            <a:schemeClr val="bg1"/>
          </a:solidFill>
          <a:ln>
            <a:solidFill>
              <a:srgbClr val="7030A0"/>
            </a:solidFill>
          </a:ln>
          <a:effectLst/>
        </p:spPr>
        <p:style>
          <a:lnRef idx="2">
            <a:schemeClr val="accent1"/>
          </a:lnRef>
          <a:fillRef idx="1">
            <a:schemeClr val="lt1"/>
          </a:fillRef>
          <a:effectRef idx="0">
            <a:schemeClr val="accent1"/>
          </a:effectRef>
          <a:fontRef idx="minor">
            <a:schemeClr val="dk1"/>
          </a:fontRef>
        </p:style>
        <p:txBody>
          <a:bodyPr tIns="180000" rtlCol="0" anchor="ctr"/>
          <a:lstStyle/>
          <a:p>
            <a:pPr algn="ct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XML</a:t>
            </a:r>
          </a:p>
        </p:txBody>
      </p:sp>
      <p:cxnSp>
        <p:nvCxnSpPr>
          <p:cNvPr id="53" name="直線矢印コネクタ 52"/>
          <p:cNvCxnSpPr>
            <a:stCxn id="49" idx="3"/>
            <a:endCxn id="44" idx="1"/>
          </p:cNvCxnSpPr>
          <p:nvPr/>
        </p:nvCxnSpPr>
        <p:spPr>
          <a:xfrm flipV="1">
            <a:off x="1662862" y="4369143"/>
            <a:ext cx="1586426" cy="762738"/>
          </a:xfrm>
          <a:prstGeom prst="straightConnector1">
            <a:avLst/>
          </a:prstGeom>
          <a:ln w="25400">
            <a:solidFill>
              <a:srgbClr val="00B050"/>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54" name="カギ線コネクタ 53"/>
          <p:cNvCxnSpPr>
            <a:stCxn id="46" idx="3"/>
            <a:endCxn id="58" idx="0"/>
          </p:cNvCxnSpPr>
          <p:nvPr/>
        </p:nvCxnSpPr>
        <p:spPr>
          <a:xfrm flipH="1">
            <a:off x="7486317" y="2566421"/>
            <a:ext cx="425201" cy="1750935"/>
          </a:xfrm>
          <a:prstGeom prst="bentConnector4">
            <a:avLst>
              <a:gd name="adj1" fmla="val -53763"/>
              <a:gd name="adj2" fmla="val 55554"/>
            </a:avLst>
          </a:prstGeom>
          <a:ln w="25400">
            <a:solidFill>
              <a:srgbClr val="FFC000"/>
            </a:solidFill>
            <a:tailEnd type="arrow"/>
          </a:ln>
          <a:effectLst/>
        </p:spPr>
        <p:style>
          <a:lnRef idx="1">
            <a:schemeClr val="accent1"/>
          </a:lnRef>
          <a:fillRef idx="0">
            <a:schemeClr val="accent1"/>
          </a:fillRef>
          <a:effectRef idx="0">
            <a:schemeClr val="accent1"/>
          </a:effectRef>
          <a:fontRef idx="minor">
            <a:schemeClr val="tx1"/>
          </a:fontRef>
        </p:style>
      </p:cxnSp>
      <p:sp>
        <p:nvSpPr>
          <p:cNvPr id="55" name="メモ 54"/>
          <p:cNvSpPr/>
          <p:nvPr/>
        </p:nvSpPr>
        <p:spPr>
          <a:xfrm>
            <a:off x="3768873" y="5888234"/>
            <a:ext cx="702137" cy="381078"/>
          </a:xfrm>
          <a:prstGeom prst="foldedCorner">
            <a:avLst>
              <a:gd name="adj" fmla="val 35338"/>
            </a:avLst>
          </a:prstGeom>
          <a:solidFill>
            <a:schemeClr val="bg1"/>
          </a:solidFill>
          <a:ln>
            <a:solidFill>
              <a:srgbClr val="00B0F0"/>
            </a:solidFill>
          </a:ln>
          <a:effectLst/>
        </p:spPr>
        <p:style>
          <a:lnRef idx="2">
            <a:schemeClr val="accent1"/>
          </a:lnRef>
          <a:fillRef idx="1">
            <a:schemeClr val="lt1"/>
          </a:fillRef>
          <a:effectRef idx="0">
            <a:schemeClr val="accent1"/>
          </a:effectRef>
          <a:fontRef idx="minor">
            <a:schemeClr val="dk1"/>
          </a:fontRef>
        </p:style>
        <p:txBody>
          <a:bodyPr tIns="180000" rtlCol="0" anchor="ctr"/>
          <a:lstStyle/>
          <a:p>
            <a:pPr algn="ct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RDF</a:t>
            </a:r>
          </a:p>
        </p:txBody>
      </p:sp>
      <p:sp>
        <p:nvSpPr>
          <p:cNvPr id="56" name="メモ 55"/>
          <p:cNvSpPr/>
          <p:nvPr/>
        </p:nvSpPr>
        <p:spPr>
          <a:xfrm>
            <a:off x="5479064" y="2994120"/>
            <a:ext cx="702137" cy="381078"/>
          </a:xfrm>
          <a:prstGeom prst="foldedCorner">
            <a:avLst>
              <a:gd name="adj" fmla="val 35338"/>
            </a:avLst>
          </a:prstGeom>
          <a:solidFill>
            <a:schemeClr val="bg1"/>
          </a:solidFill>
          <a:ln>
            <a:solidFill>
              <a:srgbClr val="7030A0"/>
            </a:solidFill>
          </a:ln>
          <a:effectLst/>
        </p:spPr>
        <p:style>
          <a:lnRef idx="2">
            <a:schemeClr val="accent1"/>
          </a:lnRef>
          <a:fillRef idx="1">
            <a:schemeClr val="lt1"/>
          </a:fillRef>
          <a:effectRef idx="0">
            <a:schemeClr val="accent1"/>
          </a:effectRef>
          <a:fontRef idx="minor">
            <a:schemeClr val="dk1"/>
          </a:fontRef>
        </p:style>
        <p:txBody>
          <a:bodyPr tIns="180000" rtlCol="0" anchor="ctr"/>
          <a:lstStyle/>
          <a:p>
            <a:pPr algn="ct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RDF</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メモ 56"/>
          <p:cNvSpPr/>
          <p:nvPr/>
        </p:nvSpPr>
        <p:spPr>
          <a:xfrm>
            <a:off x="5127996" y="4230810"/>
            <a:ext cx="702137" cy="381078"/>
          </a:xfrm>
          <a:prstGeom prst="foldedCorner">
            <a:avLst>
              <a:gd name="adj" fmla="val 35338"/>
            </a:avLst>
          </a:prstGeom>
          <a:solidFill>
            <a:schemeClr val="bg1"/>
          </a:solidFill>
          <a:ln>
            <a:solidFill>
              <a:srgbClr val="00B050"/>
            </a:solidFill>
          </a:ln>
          <a:effectLst/>
        </p:spPr>
        <p:style>
          <a:lnRef idx="2">
            <a:schemeClr val="accent1"/>
          </a:lnRef>
          <a:fillRef idx="1">
            <a:schemeClr val="lt1"/>
          </a:fillRef>
          <a:effectRef idx="0">
            <a:schemeClr val="accent1"/>
          </a:effectRef>
          <a:fontRef idx="minor">
            <a:schemeClr val="dk1"/>
          </a:fontRef>
        </p:style>
        <p:txBody>
          <a:bodyPr tIns="180000" rtlCol="0" anchor="ctr"/>
          <a:lstStyle/>
          <a:p>
            <a:pPr algn="ct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RDF</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7414309" y="4317356"/>
            <a:ext cx="144016" cy="19450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柱 58"/>
          <p:cNvSpPr/>
          <p:nvPr/>
        </p:nvSpPr>
        <p:spPr>
          <a:xfrm>
            <a:off x="6003253" y="4280573"/>
            <a:ext cx="2347160" cy="1328414"/>
          </a:xfrm>
          <a:prstGeom prst="can">
            <a:avLst>
              <a:gd name="adj" fmla="val 16044"/>
            </a:avLst>
          </a:prstGeom>
          <a:solidFill>
            <a:schemeClr val="bg1"/>
          </a:solidFill>
          <a:ln w="19050">
            <a:solidFill>
              <a:srgbClr val="0070C0"/>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solidFill>
                  <a:schemeClr val="tx1"/>
                </a:solidFill>
                <a:latin typeface="メイリオ" pitchFamily="50" charset="-128"/>
                <a:ea typeface="メイリオ" pitchFamily="50" charset="-128"/>
                <a:cs typeface="メイリオ" pitchFamily="50" charset="-128"/>
              </a:rPr>
              <a:t>RDF</a:t>
            </a:r>
            <a:r>
              <a:rPr lang="ja-JP" altLang="en-US" dirty="0" smtClean="0">
                <a:solidFill>
                  <a:schemeClr val="tx1"/>
                </a:solidFill>
                <a:latin typeface="メイリオ" pitchFamily="50" charset="-128"/>
                <a:ea typeface="メイリオ" pitchFamily="50" charset="-128"/>
                <a:cs typeface="メイリオ" pitchFamily="50" charset="-128"/>
              </a:rPr>
              <a:t>ストア</a:t>
            </a:r>
            <a:endParaRPr lang="en-US" altLang="ja-JP" dirty="0" smtClean="0">
              <a:solidFill>
                <a:schemeClr val="tx1"/>
              </a:solidFill>
              <a:latin typeface="メイリオ" pitchFamily="50" charset="-128"/>
              <a:ea typeface="メイリオ" pitchFamily="50" charset="-128"/>
              <a:cs typeface="メイリオ" pitchFamily="50" charset="-128"/>
            </a:endParaRPr>
          </a:p>
        </p:txBody>
      </p:sp>
      <p:sp>
        <p:nvSpPr>
          <p:cNvPr id="60" name="正方形/長方形 59"/>
          <p:cNvSpPr/>
          <p:nvPr/>
        </p:nvSpPr>
        <p:spPr>
          <a:xfrm>
            <a:off x="248719" y="764704"/>
            <a:ext cx="8640960" cy="504056"/>
          </a:xfrm>
          <a:prstGeom prst="rect">
            <a:avLst/>
          </a:prstGeom>
          <a:solidFill>
            <a:srgbClr val="00B0F0"/>
          </a:solidFill>
          <a:ln>
            <a:solidFill>
              <a:srgbClr val="00B0F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Wingdings" pitchFamily="2" charset="2"/>
              <a:buChar char="n"/>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RDF Generator</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コンテンツ プレースホルダー 4"/>
          <p:cNvSpPr>
            <a:spLocks noGrp="1"/>
          </p:cNvSpPr>
          <p:nvPr>
            <p:ph idx="1"/>
          </p:nvPr>
        </p:nvSpPr>
        <p:spPr>
          <a:xfrm>
            <a:off x="246878" y="1484784"/>
            <a:ext cx="8642802" cy="648072"/>
          </a:xfrm>
        </p:spPr>
        <p:txBody>
          <a:bodyPr>
            <a:noAutofit/>
          </a:bodyPr>
          <a:lstStyle/>
          <a:p>
            <a:pPr>
              <a:buClr>
                <a:schemeClr val="tx2">
                  <a:lumMod val="60000"/>
                  <a:lumOff val="40000"/>
                </a:schemeClr>
              </a:buClr>
              <a:buFont typeface="Wingdings" pitchFamily="2" charset="2"/>
              <a:buChar char="n"/>
            </a:pPr>
            <a:r>
              <a:rPr lang="ja-JP" altLang="en-US" sz="1600" dirty="0">
                <a:solidFill>
                  <a:srgbClr val="002060"/>
                </a:solidFill>
                <a:latin typeface="メイリオ" pitchFamily="50" charset="-128"/>
                <a:ea typeface="メイリオ" pitchFamily="50" charset="-128"/>
                <a:cs typeface="メイリオ" pitchFamily="50" charset="-128"/>
              </a:rPr>
              <a:t>様々</a:t>
            </a:r>
            <a:r>
              <a:rPr lang="ja-JP" altLang="en-US" sz="1600" dirty="0" smtClean="0">
                <a:solidFill>
                  <a:srgbClr val="002060"/>
                </a:solidFill>
                <a:latin typeface="メイリオ" pitchFamily="50" charset="-128"/>
                <a:ea typeface="メイリオ" pitchFamily="50" charset="-128"/>
                <a:cs typeface="メイリオ" pitchFamily="50" charset="-128"/>
              </a:rPr>
              <a:t>なデータソースを取込み、</a:t>
            </a:r>
            <a:r>
              <a:rPr lang="en-US" altLang="ja-JP" sz="1600" dirty="0" smtClean="0">
                <a:solidFill>
                  <a:srgbClr val="002060"/>
                </a:solidFill>
                <a:latin typeface="メイリオ" pitchFamily="50" charset="-128"/>
                <a:ea typeface="メイリオ" pitchFamily="50" charset="-128"/>
                <a:cs typeface="メイリオ" pitchFamily="50" charset="-128"/>
              </a:rPr>
              <a:t>RDF</a:t>
            </a:r>
            <a:r>
              <a:rPr lang="ja-JP" altLang="en-US" sz="1600" dirty="0" smtClean="0">
                <a:solidFill>
                  <a:srgbClr val="002060"/>
                </a:solidFill>
                <a:latin typeface="メイリオ" pitchFamily="50" charset="-128"/>
                <a:ea typeface="メイリオ" pitchFamily="50" charset="-128"/>
                <a:cs typeface="メイリオ" pitchFamily="50" charset="-128"/>
              </a:rPr>
              <a:t>ストアにデータを格納します。</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a:buClr>
                <a:schemeClr val="tx2">
                  <a:lumMod val="60000"/>
                  <a:lumOff val="40000"/>
                </a:schemeClr>
              </a:buClr>
              <a:buFont typeface="Wingdings" pitchFamily="2" charset="2"/>
              <a:buChar char="n"/>
            </a:pPr>
            <a:r>
              <a:rPr lang="ja-JP" altLang="en-US" sz="1600" dirty="0" smtClean="0">
                <a:solidFill>
                  <a:srgbClr val="002060"/>
                </a:solidFill>
                <a:latin typeface="メイリオ" pitchFamily="50" charset="-128"/>
                <a:ea typeface="メイリオ" pitchFamily="50" charset="-128"/>
                <a:cs typeface="メイリオ" pitchFamily="50" charset="-128"/>
              </a:rPr>
              <a:t>（予定）</a:t>
            </a:r>
            <a:r>
              <a:rPr lang="en-US" altLang="ja-JP" sz="1600" dirty="0" smtClean="0">
                <a:solidFill>
                  <a:srgbClr val="002060"/>
                </a:solidFill>
                <a:latin typeface="メイリオ" pitchFamily="50" charset="-128"/>
                <a:ea typeface="メイリオ" pitchFamily="50" charset="-128"/>
                <a:cs typeface="メイリオ" pitchFamily="50" charset="-128"/>
              </a:rPr>
              <a:t>MetaBridge</a:t>
            </a:r>
            <a:r>
              <a:rPr lang="ja-JP" altLang="en-US" sz="1600" dirty="0" smtClean="0">
                <a:solidFill>
                  <a:srgbClr val="002060"/>
                </a:solidFill>
                <a:latin typeface="メイリオ" pitchFamily="50" charset="-128"/>
                <a:ea typeface="メイリオ" pitchFamily="50" charset="-128"/>
                <a:cs typeface="メイリオ" pitchFamily="50" charset="-128"/>
              </a:rPr>
              <a:t>との連携を行い、</a:t>
            </a:r>
            <a:r>
              <a:rPr lang="en-US" altLang="ja-JP" sz="1600" dirty="0" smtClean="0">
                <a:solidFill>
                  <a:srgbClr val="002060"/>
                </a:solidFill>
                <a:latin typeface="メイリオ" pitchFamily="50" charset="-128"/>
                <a:ea typeface="メイリオ" pitchFamily="50" charset="-128"/>
                <a:cs typeface="メイリオ" pitchFamily="50" charset="-128"/>
              </a:rPr>
              <a:t>CSV</a:t>
            </a:r>
            <a:r>
              <a:rPr lang="ja-JP" altLang="en-US" sz="1600" dirty="0">
                <a:solidFill>
                  <a:srgbClr val="002060"/>
                </a:solidFill>
                <a:latin typeface="メイリオ" pitchFamily="50" charset="-128"/>
                <a:ea typeface="メイリオ" pitchFamily="50" charset="-128"/>
                <a:cs typeface="メイリオ" pitchFamily="50" charset="-128"/>
              </a:rPr>
              <a:t> </a:t>
            </a:r>
            <a:r>
              <a:rPr lang="en-US" altLang="ja-JP" sz="1600" dirty="0" smtClean="0">
                <a:solidFill>
                  <a:srgbClr val="002060"/>
                </a:solidFill>
                <a:latin typeface="メイリオ" pitchFamily="50" charset="-128"/>
                <a:ea typeface="メイリオ" pitchFamily="50" charset="-128"/>
                <a:cs typeface="メイリオ" pitchFamily="50" charset="-128"/>
              </a:rPr>
              <a:t>to RDF</a:t>
            </a:r>
            <a:r>
              <a:rPr lang="ja-JP" altLang="en-US" sz="1600" dirty="0" smtClean="0">
                <a:solidFill>
                  <a:srgbClr val="002060"/>
                </a:solidFill>
                <a:latin typeface="メイリオ" pitchFamily="50" charset="-128"/>
                <a:ea typeface="メイリオ" pitchFamily="50" charset="-128"/>
                <a:cs typeface="メイリオ" pitchFamily="50" charset="-128"/>
              </a:rPr>
              <a:t>変換、</a:t>
            </a:r>
            <a:r>
              <a:rPr lang="en-US" altLang="ja-JP" sz="1600" dirty="0" smtClean="0">
                <a:solidFill>
                  <a:srgbClr val="002060"/>
                </a:solidFill>
                <a:latin typeface="メイリオ" pitchFamily="50" charset="-128"/>
                <a:ea typeface="メイリオ" pitchFamily="50" charset="-128"/>
                <a:cs typeface="メイリオ" pitchFamily="50" charset="-128"/>
              </a:rPr>
              <a:t>RDF</a:t>
            </a:r>
            <a:r>
              <a:rPr lang="ja-JP" altLang="en-US" sz="1600" dirty="0">
                <a:solidFill>
                  <a:srgbClr val="002060"/>
                </a:solidFill>
                <a:latin typeface="メイリオ" pitchFamily="50" charset="-128"/>
                <a:ea typeface="メイリオ" pitchFamily="50" charset="-128"/>
                <a:cs typeface="メイリオ" pitchFamily="50" charset="-128"/>
              </a:rPr>
              <a:t> </a:t>
            </a:r>
            <a:r>
              <a:rPr lang="en-US" altLang="ja-JP" sz="1600" dirty="0" smtClean="0">
                <a:solidFill>
                  <a:srgbClr val="002060"/>
                </a:solidFill>
                <a:latin typeface="メイリオ" pitchFamily="50" charset="-128"/>
                <a:ea typeface="メイリオ" pitchFamily="50" charset="-128"/>
                <a:cs typeface="メイリオ" pitchFamily="50" charset="-128"/>
              </a:rPr>
              <a:t>to RDF</a:t>
            </a:r>
            <a:r>
              <a:rPr lang="ja-JP" altLang="en-US" sz="1600" dirty="0" smtClean="0">
                <a:solidFill>
                  <a:srgbClr val="002060"/>
                </a:solidFill>
                <a:latin typeface="メイリオ" pitchFamily="50" charset="-128"/>
                <a:ea typeface="メイリオ" pitchFamily="50" charset="-128"/>
                <a:cs typeface="メイリオ" pitchFamily="50" charset="-128"/>
              </a:rPr>
              <a:t>変換で高品質な</a:t>
            </a:r>
            <a:r>
              <a:rPr lang="en-US" altLang="ja-JP" sz="1600" dirty="0" smtClean="0">
                <a:solidFill>
                  <a:srgbClr val="002060"/>
                </a:solidFill>
                <a:latin typeface="メイリオ" pitchFamily="50" charset="-128"/>
                <a:ea typeface="メイリオ" pitchFamily="50" charset="-128"/>
                <a:cs typeface="メイリオ" pitchFamily="50" charset="-128"/>
              </a:rPr>
              <a:t>RDF</a:t>
            </a:r>
            <a:r>
              <a:rPr lang="ja-JP" altLang="en-US" sz="1600" dirty="0" smtClean="0">
                <a:solidFill>
                  <a:srgbClr val="002060"/>
                </a:solidFill>
                <a:latin typeface="メイリオ" pitchFamily="50" charset="-128"/>
                <a:ea typeface="メイリオ" pitchFamily="50" charset="-128"/>
                <a:cs typeface="メイリオ" pitchFamily="50" charset="-128"/>
              </a:rPr>
              <a:t>を生成（</a:t>
            </a:r>
            <a:r>
              <a:rPr lang="en-US" altLang="ja-JP" sz="1600" dirty="0">
                <a:solidFill>
                  <a:srgbClr val="002060"/>
                </a:solidFill>
                <a:latin typeface="メイリオ" pitchFamily="50" charset="-128"/>
                <a:ea typeface="メイリオ" pitchFamily="50" charset="-128"/>
                <a:cs typeface="メイリオ" pitchFamily="50" charset="-128"/>
              </a:rPr>
              <a:t> </a:t>
            </a:r>
            <a:r>
              <a:rPr lang="en-US" altLang="ja-JP" sz="1600" dirty="0" err="1">
                <a:solidFill>
                  <a:srgbClr val="002060"/>
                </a:solidFill>
                <a:latin typeface="メイリオ" pitchFamily="50" charset="-128"/>
                <a:ea typeface="メイリオ" pitchFamily="50" charset="-128"/>
                <a:cs typeface="メイリオ" pitchFamily="50" charset="-128"/>
              </a:rPr>
              <a:t>MetaBridge</a:t>
            </a:r>
            <a:r>
              <a:rPr lang="ja-JP" altLang="en-US" sz="1600" dirty="0" smtClean="0">
                <a:solidFill>
                  <a:srgbClr val="002060"/>
                </a:solidFill>
                <a:latin typeface="メイリオ" pitchFamily="50" charset="-128"/>
                <a:ea typeface="メイリオ" pitchFamily="50" charset="-128"/>
                <a:cs typeface="メイリオ" pitchFamily="50" charset="-128"/>
              </a:rPr>
              <a:t>に、あらかじめ登録</a:t>
            </a:r>
            <a:r>
              <a:rPr lang="ja-JP" altLang="en-US" sz="1600" dirty="0">
                <a:solidFill>
                  <a:srgbClr val="002060"/>
                </a:solidFill>
                <a:latin typeface="メイリオ" pitchFamily="50" charset="-128"/>
                <a:ea typeface="メイリオ" pitchFamily="50" charset="-128"/>
                <a:cs typeface="メイリオ" pitchFamily="50" charset="-128"/>
              </a:rPr>
              <a:t>されている記述</a:t>
            </a:r>
            <a:r>
              <a:rPr lang="ja-JP" altLang="en-US" sz="1600" dirty="0" smtClean="0">
                <a:solidFill>
                  <a:srgbClr val="002060"/>
                </a:solidFill>
                <a:latin typeface="メイリオ" pitchFamily="50" charset="-128"/>
                <a:ea typeface="メイリオ" pitchFamily="50" charset="-128"/>
                <a:cs typeface="メイリオ" pitchFamily="50" charset="-128"/>
              </a:rPr>
              <a:t>規則に沿った内容）</a:t>
            </a:r>
            <a:endParaRPr lang="en-US" altLang="ja-JP" sz="1600" dirty="0" smtClean="0">
              <a:solidFill>
                <a:srgbClr val="002060"/>
              </a:solidFill>
              <a:latin typeface="メイリオ" pitchFamily="50" charset="-128"/>
              <a:ea typeface="メイリオ" pitchFamily="50" charset="-128"/>
              <a:cs typeface="メイリオ" pitchFamily="50" charset="-128"/>
            </a:endParaRPr>
          </a:p>
        </p:txBody>
      </p:sp>
      <p:sp>
        <p:nvSpPr>
          <p:cNvPr id="2" name="正方形/長方形 1"/>
          <p:cNvSpPr/>
          <p:nvPr/>
        </p:nvSpPr>
        <p:spPr>
          <a:xfrm>
            <a:off x="616553" y="5505122"/>
            <a:ext cx="4171472" cy="1092229"/>
          </a:xfrm>
          <a:prstGeom prst="rect">
            <a:avLst/>
          </a:prstGeom>
          <a:noFill/>
          <a:ln>
            <a:solidFill>
              <a:srgbClr val="FF0000">
                <a:alpha val="78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吹き出し 61"/>
          <p:cNvSpPr/>
          <p:nvPr/>
        </p:nvSpPr>
        <p:spPr>
          <a:xfrm>
            <a:off x="5144395" y="5784336"/>
            <a:ext cx="3745284" cy="588874"/>
          </a:xfrm>
          <a:prstGeom prst="wedgeRectCallout">
            <a:avLst>
              <a:gd name="adj1" fmla="val -64553"/>
              <a:gd name="adj2" fmla="val -53259"/>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200" dirty="0" err="1" smtClean="0">
                <a:solidFill>
                  <a:srgbClr val="002060"/>
                </a:solidFill>
                <a:latin typeface="メイリオ" pitchFamily="50" charset="-128"/>
                <a:ea typeface="メイリオ" pitchFamily="50" charset="-128"/>
                <a:cs typeface="メイリオ" pitchFamily="50" charset="-128"/>
              </a:rPr>
              <a:t>MetaBridge</a:t>
            </a:r>
            <a:r>
              <a:rPr kumimoji="1" lang="ja-JP" altLang="en-US" sz="1200" dirty="0" smtClean="0">
                <a:solidFill>
                  <a:srgbClr val="002060"/>
                </a:solidFill>
                <a:latin typeface="メイリオ" pitchFamily="50" charset="-128"/>
                <a:ea typeface="メイリオ" pitchFamily="50" charset="-128"/>
                <a:cs typeface="メイリオ" pitchFamily="50" charset="-128"/>
              </a:rPr>
              <a:t>のメタデータ変換</a:t>
            </a:r>
            <a:r>
              <a:rPr lang="en-US" altLang="ja-JP" sz="1200" dirty="0" smtClean="0">
                <a:solidFill>
                  <a:srgbClr val="002060"/>
                </a:solidFill>
                <a:latin typeface="メイリオ" pitchFamily="50" charset="-128"/>
                <a:ea typeface="メイリオ" pitchFamily="50" charset="-128"/>
                <a:cs typeface="メイリオ" pitchFamily="50" charset="-128"/>
              </a:rPr>
              <a:t>API</a:t>
            </a:r>
            <a:r>
              <a:rPr lang="ja-JP" altLang="en-US" sz="1200" dirty="0" smtClean="0">
                <a:solidFill>
                  <a:srgbClr val="002060"/>
                </a:solidFill>
                <a:latin typeface="メイリオ" pitchFamily="50" charset="-128"/>
                <a:ea typeface="メイリオ" pitchFamily="50" charset="-128"/>
                <a:cs typeface="メイリオ" pitchFamily="50" charset="-128"/>
              </a:rPr>
              <a:t>と連携機能を予定</a:t>
            </a:r>
            <a:endParaRPr kumimoji="1" lang="en-US" altLang="ja-JP" sz="1200" dirty="0" smtClean="0">
              <a:solidFill>
                <a:srgbClr val="002060"/>
              </a:solidFill>
              <a:latin typeface="メイリオ" pitchFamily="50" charset="-128"/>
              <a:ea typeface="メイリオ" pitchFamily="50" charset="-128"/>
              <a:cs typeface="メイリオ" pitchFamily="50" charset="-128"/>
            </a:endParaRPr>
          </a:p>
        </p:txBody>
      </p:sp>
      <p:sp>
        <p:nvSpPr>
          <p:cNvPr id="64" name="タイトル 1"/>
          <p:cNvSpPr txBox="1">
            <a:spLocks/>
          </p:cNvSpPr>
          <p:nvPr/>
        </p:nvSpPr>
        <p:spPr>
          <a:xfrm>
            <a:off x="268945" y="116632"/>
            <a:ext cx="5311167"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en-US" altLang="ja-JP" sz="2000"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InfoLib</a:t>
            </a:r>
            <a:r>
              <a:rPr lang="en-US" altLang="ja-JP"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-LOD</a:t>
            </a:r>
            <a:r>
              <a:rPr lang="ja-JP" altLang="en-US"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のご紹介</a:t>
            </a:r>
            <a:endPar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円柱 64"/>
          <p:cNvSpPr/>
          <p:nvPr/>
        </p:nvSpPr>
        <p:spPr>
          <a:xfrm>
            <a:off x="3249288" y="2878433"/>
            <a:ext cx="1546907" cy="797456"/>
          </a:xfrm>
          <a:prstGeom prst="can">
            <a:avLst>
              <a:gd name="adj" fmla="val 22974"/>
            </a:avLst>
          </a:prstGeom>
          <a:solidFill>
            <a:srgbClr val="7030A0"/>
          </a:solidFill>
          <a:ln>
            <a:solidFill>
              <a:srgbClr val="7030A0"/>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OAI-PMH</a:t>
            </a:r>
          </a:p>
          <a:p>
            <a:pPr algn="ctr"/>
            <a:r>
              <a:rPr lang="en-US" altLang="ja-JP" sz="1200"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Harvestor</a:t>
            </a:r>
            <a:endPar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四角形吹き出し 51"/>
          <p:cNvSpPr/>
          <p:nvPr/>
        </p:nvSpPr>
        <p:spPr>
          <a:xfrm>
            <a:off x="576188" y="3551052"/>
            <a:ext cx="2784401" cy="472695"/>
          </a:xfrm>
          <a:prstGeom prst="wedgeRectCallout">
            <a:avLst>
              <a:gd name="adj1" fmla="val 60943"/>
              <a:gd name="adj2" fmla="val 85957"/>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200" dirty="0" smtClean="0">
                <a:latin typeface="メイリオ" pitchFamily="50" charset="-128"/>
                <a:ea typeface="メイリオ" pitchFamily="50" charset="-128"/>
                <a:cs typeface="メイリオ" pitchFamily="50" charset="-128"/>
              </a:rPr>
              <a:t>マッピングツールとして</a:t>
            </a:r>
            <a:r>
              <a:rPr kumimoji="1" lang="ja-JP" altLang="en-US" sz="1200" dirty="0" smtClean="0">
                <a:latin typeface="メイリオ" pitchFamily="50" charset="-128"/>
                <a:ea typeface="メイリオ" pitchFamily="50" charset="-128"/>
                <a:cs typeface="メイリオ" pitchFamily="50" charset="-128"/>
              </a:rPr>
              <a:t>利用</a:t>
            </a:r>
            <a:endParaRPr kumimoji="1" lang="en-US" altLang="ja-JP" sz="12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891130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248719" y="764704"/>
            <a:ext cx="8640960" cy="504056"/>
          </a:xfrm>
          <a:prstGeom prst="rect">
            <a:avLst/>
          </a:prstGeom>
          <a:solidFill>
            <a:srgbClr val="00B0F0"/>
          </a:solidFill>
          <a:ln>
            <a:solidFill>
              <a:srgbClr val="00B0F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Wingdings" pitchFamily="2" charset="2"/>
              <a:buChar char="n"/>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Link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Generator</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&amp; API Builder</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タイトル 1"/>
          <p:cNvSpPr txBox="1">
            <a:spLocks/>
          </p:cNvSpPr>
          <p:nvPr/>
        </p:nvSpPr>
        <p:spPr>
          <a:xfrm>
            <a:off x="268945" y="116632"/>
            <a:ext cx="5311167"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en-US" altLang="ja-JP" sz="2000"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InfoLib</a:t>
            </a:r>
            <a:r>
              <a:rPr lang="en-US" altLang="ja-JP"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-LOD</a:t>
            </a:r>
            <a:r>
              <a:rPr lang="ja-JP" altLang="en-US"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のご紹介</a:t>
            </a:r>
            <a:endPar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角丸四角形 5"/>
          <p:cNvSpPr/>
          <p:nvPr/>
        </p:nvSpPr>
        <p:spPr>
          <a:xfrm>
            <a:off x="261438" y="1563227"/>
            <a:ext cx="8612478" cy="1327456"/>
          </a:xfrm>
          <a:prstGeom prst="roundRect">
            <a:avLst>
              <a:gd name="adj" fmla="val 0"/>
            </a:avLst>
          </a:prstGeom>
          <a:solidFill>
            <a:schemeClr val="tx2">
              <a:lumMod val="20000"/>
              <a:lumOff val="80000"/>
              <a:alpha val="28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441058" y="1829165"/>
            <a:ext cx="8163390" cy="830997"/>
          </a:xfrm>
          <a:prstGeom prst="rect">
            <a:avLst/>
          </a:prstGeom>
          <a:noFill/>
        </p:spPr>
        <p:txBody>
          <a:bodyPr wrap="square" rtlCol="0">
            <a:spAutoFit/>
          </a:bodyPr>
          <a:lstStyle/>
          <a:p>
            <a:pPr marL="171450" indent="-171450">
              <a:lnSpc>
                <a:spcPct val="150000"/>
              </a:lnSpc>
              <a:buFont typeface="Wingdings" pitchFamily="2" charset="2"/>
              <a:buChar char="n"/>
            </a:pPr>
            <a:r>
              <a:rPr lang="ja-JP" altLang="en-US" sz="1600" dirty="0" smtClean="0">
                <a:latin typeface="メイリオ" pitchFamily="50" charset="-128"/>
                <a:ea typeface="メイリオ" pitchFamily="50" charset="-128"/>
                <a:cs typeface="メイリオ" pitchFamily="50" charset="-128"/>
              </a:rPr>
              <a:t>現状は</a:t>
            </a:r>
            <a:r>
              <a:rPr lang="en-US" altLang="ja-JP" sz="1600" u="sng" dirty="0" smtClean="0">
                <a:solidFill>
                  <a:srgbClr val="FF0000"/>
                </a:solidFill>
                <a:latin typeface="メイリオ" pitchFamily="50" charset="-128"/>
                <a:ea typeface="メイリオ" pitchFamily="50" charset="-128"/>
                <a:cs typeface="メイリオ" pitchFamily="50" charset="-128"/>
              </a:rPr>
              <a:t>Silk</a:t>
            </a:r>
            <a:r>
              <a:rPr lang="ja-JP" altLang="en-US" sz="1600" dirty="0" smtClean="0">
                <a:latin typeface="メイリオ" pitchFamily="50" charset="-128"/>
                <a:ea typeface="メイリオ" pitchFamily="50" charset="-128"/>
                <a:cs typeface="メイリオ" pitchFamily="50" charset="-128"/>
              </a:rPr>
              <a:t>を利用している</a:t>
            </a:r>
            <a:endParaRPr lang="en-US" altLang="ja-JP" sz="1600" dirty="0" smtClean="0">
              <a:latin typeface="メイリオ" pitchFamily="50" charset="-128"/>
              <a:ea typeface="メイリオ" pitchFamily="50" charset="-128"/>
              <a:cs typeface="メイリオ" pitchFamily="50" charset="-128"/>
            </a:endParaRPr>
          </a:p>
          <a:p>
            <a:pPr marL="171450" indent="-171450">
              <a:lnSpc>
                <a:spcPct val="150000"/>
              </a:lnSpc>
              <a:buFont typeface="Wingdings" pitchFamily="2" charset="2"/>
              <a:buChar char="n"/>
            </a:pPr>
            <a:r>
              <a:rPr kumimoji="1" lang="ja-JP" altLang="en-US" sz="1600" u="none" dirty="0" smtClean="0">
                <a:latin typeface="メイリオ" pitchFamily="50" charset="-128"/>
                <a:ea typeface="メイリオ" pitchFamily="50" charset="-128"/>
                <a:cs typeface="メイリオ" pitchFamily="50" charset="-128"/>
              </a:rPr>
              <a:t>要望に合わせたリンキングモジュール</a:t>
            </a:r>
            <a:r>
              <a:rPr lang="ja-JP" altLang="en-US" sz="1600" dirty="0" smtClean="0">
                <a:latin typeface="メイリオ" pitchFamily="50" charset="-128"/>
                <a:ea typeface="メイリオ" pitchFamily="50" charset="-128"/>
                <a:cs typeface="メイリオ" pitchFamily="50" charset="-128"/>
              </a:rPr>
              <a:t>を、作成・</a:t>
            </a:r>
            <a:r>
              <a:rPr kumimoji="1" lang="ja-JP" altLang="en-US" sz="1600" u="none" dirty="0" smtClean="0">
                <a:latin typeface="メイリオ" pitchFamily="50" charset="-128"/>
                <a:ea typeface="メイリオ" pitchFamily="50" charset="-128"/>
                <a:cs typeface="メイリオ" pitchFamily="50" charset="-128"/>
              </a:rPr>
              <a:t>追加できます。</a:t>
            </a:r>
            <a:endParaRPr kumimoji="1" lang="en-US" altLang="ja-JP" sz="1600" u="none" dirty="0" smtClean="0">
              <a:latin typeface="メイリオ" pitchFamily="50" charset="-128"/>
              <a:ea typeface="メイリオ" pitchFamily="50" charset="-128"/>
              <a:cs typeface="メイリオ" pitchFamily="50" charset="-128"/>
            </a:endParaRPr>
          </a:p>
        </p:txBody>
      </p:sp>
      <p:sp>
        <p:nvSpPr>
          <p:cNvPr id="8" name="角丸四角形 7"/>
          <p:cNvSpPr/>
          <p:nvPr/>
        </p:nvSpPr>
        <p:spPr>
          <a:xfrm>
            <a:off x="320931" y="1563227"/>
            <a:ext cx="3091515" cy="263155"/>
          </a:xfrm>
          <a:prstGeom prst="roundRect">
            <a:avLst>
              <a:gd name="adj" fmla="val 17424"/>
            </a:avLst>
          </a:prstGeom>
          <a:noFill/>
          <a:ln>
            <a:noFill/>
          </a:ln>
          <a:effectLst/>
        </p:spPr>
        <p:style>
          <a:lnRef idx="1">
            <a:schemeClr val="accent5"/>
          </a:lnRef>
          <a:fillRef idx="3">
            <a:schemeClr val="accent5"/>
          </a:fillRef>
          <a:effectRef idx="2">
            <a:schemeClr val="accent5"/>
          </a:effectRef>
          <a:fontRef idx="minor">
            <a:schemeClr val="lt1"/>
          </a:fontRef>
        </p:style>
        <p:txBody>
          <a:bodyPr bIns="0" rtlCol="0" anchor="ctr"/>
          <a:lstStyle/>
          <a:p>
            <a:pPr marL="171450" indent="-171450">
              <a:buClr>
                <a:schemeClr val="tx2"/>
              </a:buClr>
              <a:buFont typeface="Wingdings" pitchFamily="2" charset="2"/>
              <a:buChar char="n"/>
            </a:pPr>
            <a:r>
              <a:rPr lang="en-US" altLang="ja-JP" sz="1600" u="none" dirty="0" smtClean="0">
                <a:solidFill>
                  <a:schemeClr val="tx1"/>
                </a:solidFill>
                <a:latin typeface="メイリオ" pitchFamily="50" charset="-128"/>
                <a:ea typeface="メイリオ" pitchFamily="50" charset="-128"/>
                <a:cs typeface="メイリオ" pitchFamily="50" charset="-128"/>
              </a:rPr>
              <a:t>Link Generator</a:t>
            </a:r>
            <a:endParaRPr lang="ja-JP" altLang="en-US" sz="1600" u="none" dirty="0">
              <a:solidFill>
                <a:schemeClr val="tx1"/>
              </a:solidFill>
              <a:latin typeface="メイリオ" pitchFamily="50" charset="-128"/>
              <a:ea typeface="メイリオ" pitchFamily="50" charset="-128"/>
              <a:cs typeface="メイリオ" pitchFamily="50" charset="-128"/>
            </a:endParaRPr>
          </a:p>
        </p:txBody>
      </p:sp>
      <p:cxnSp>
        <p:nvCxnSpPr>
          <p:cNvPr id="9" name="直線コネクタ 8"/>
          <p:cNvCxnSpPr/>
          <p:nvPr/>
        </p:nvCxnSpPr>
        <p:spPr>
          <a:xfrm>
            <a:off x="391256" y="1829166"/>
            <a:ext cx="4089054"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角丸四角形 9"/>
          <p:cNvSpPr/>
          <p:nvPr/>
        </p:nvSpPr>
        <p:spPr>
          <a:xfrm>
            <a:off x="261438" y="3003386"/>
            <a:ext cx="8612478" cy="3449949"/>
          </a:xfrm>
          <a:prstGeom prst="roundRect">
            <a:avLst>
              <a:gd name="adj" fmla="val 0"/>
            </a:avLst>
          </a:prstGeom>
          <a:solidFill>
            <a:schemeClr val="tx2">
              <a:lumMod val="20000"/>
              <a:lumOff val="80000"/>
              <a:alpha val="28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11" name="テキスト ボックス 10"/>
          <p:cNvSpPr txBox="1"/>
          <p:nvPr/>
        </p:nvSpPr>
        <p:spPr>
          <a:xfrm>
            <a:off x="441058" y="3269325"/>
            <a:ext cx="8307406" cy="1569660"/>
          </a:xfrm>
          <a:prstGeom prst="rect">
            <a:avLst/>
          </a:prstGeom>
          <a:noFill/>
        </p:spPr>
        <p:txBody>
          <a:bodyPr wrap="square" rtlCol="0">
            <a:spAutoFit/>
          </a:bodyPr>
          <a:lstStyle/>
          <a:p>
            <a:pPr marL="171450" indent="-171450">
              <a:lnSpc>
                <a:spcPct val="150000"/>
              </a:lnSpc>
              <a:buFont typeface="Wingdings" pitchFamily="2" charset="2"/>
              <a:buChar char="n"/>
            </a:pPr>
            <a:r>
              <a:rPr kumimoji="1" lang="en-US" altLang="ja-JP" sz="1600" u="none" dirty="0" smtClean="0">
                <a:latin typeface="メイリオ" pitchFamily="50" charset="-128"/>
                <a:ea typeface="メイリオ" pitchFamily="50" charset="-128"/>
                <a:cs typeface="メイリオ" pitchFamily="50" charset="-128"/>
              </a:rPr>
              <a:t>SPARQL</a:t>
            </a:r>
            <a:r>
              <a:rPr kumimoji="1" lang="ja-JP" altLang="en-US" sz="1600" u="none" dirty="0" smtClean="0">
                <a:latin typeface="メイリオ" pitchFamily="50" charset="-128"/>
                <a:ea typeface="メイリオ" pitchFamily="50" charset="-128"/>
                <a:cs typeface="メイリオ" pitchFamily="50" charset="-128"/>
              </a:rPr>
              <a:t>テンプレートを登録し、シンプルな</a:t>
            </a:r>
            <a:r>
              <a:rPr kumimoji="1" lang="en-US" altLang="ja-JP" sz="1600" u="none" dirty="0" smtClean="0">
                <a:latin typeface="メイリオ" pitchFamily="50" charset="-128"/>
                <a:ea typeface="メイリオ" pitchFamily="50" charset="-128"/>
                <a:cs typeface="メイリオ" pitchFamily="50" charset="-128"/>
              </a:rPr>
              <a:t>GET</a:t>
            </a:r>
            <a:r>
              <a:rPr kumimoji="1" lang="ja-JP" altLang="en-US" sz="1600" u="none" dirty="0" smtClean="0">
                <a:latin typeface="メイリオ" pitchFamily="50" charset="-128"/>
                <a:ea typeface="メイリオ" pitchFamily="50" charset="-128"/>
                <a:cs typeface="メイリオ" pitchFamily="50" charset="-128"/>
              </a:rPr>
              <a:t>パラメータで</a:t>
            </a:r>
            <a:r>
              <a:rPr kumimoji="1" lang="en-US" altLang="ja-JP" sz="1600" u="none" dirty="0" smtClean="0">
                <a:latin typeface="メイリオ" pitchFamily="50" charset="-128"/>
                <a:ea typeface="メイリオ" pitchFamily="50" charset="-128"/>
                <a:cs typeface="メイリオ" pitchFamily="50" charset="-128"/>
              </a:rPr>
              <a:t>SPARQL</a:t>
            </a:r>
            <a:r>
              <a:rPr kumimoji="1" lang="ja-JP" altLang="en-US" sz="1600" u="none" dirty="0" smtClean="0">
                <a:latin typeface="メイリオ" pitchFamily="50" charset="-128"/>
                <a:ea typeface="メイリオ" pitchFamily="50" charset="-128"/>
                <a:cs typeface="メイリオ" pitchFamily="50" charset="-128"/>
              </a:rPr>
              <a:t>クエリを利用することが可能</a:t>
            </a:r>
          </a:p>
          <a:p>
            <a:pPr marL="171450" indent="-171450">
              <a:lnSpc>
                <a:spcPct val="150000"/>
              </a:lnSpc>
              <a:buFont typeface="Wingdings" pitchFamily="2" charset="2"/>
              <a:buChar char="n"/>
            </a:pPr>
            <a:r>
              <a:rPr lang="en-US" altLang="ja-JP" sz="1600" dirty="0" smtClean="0">
                <a:latin typeface="メイリオ" pitchFamily="50" charset="-128"/>
                <a:ea typeface="メイリオ" pitchFamily="50" charset="-128"/>
                <a:cs typeface="メイリオ" pitchFamily="50" charset="-128"/>
              </a:rPr>
              <a:t>SPARQL</a:t>
            </a:r>
            <a:r>
              <a:rPr lang="ja-JP" altLang="en-US" sz="1600" dirty="0" smtClean="0">
                <a:latin typeface="メイリオ" pitchFamily="50" charset="-128"/>
                <a:ea typeface="メイリオ" pitchFamily="50" charset="-128"/>
                <a:cs typeface="メイリオ" pitchFamily="50" charset="-128"/>
              </a:rPr>
              <a:t>からの返戻結果（</a:t>
            </a:r>
            <a:r>
              <a:rPr lang="en-US" altLang="ja-JP" sz="1600" dirty="0" smtClean="0">
                <a:latin typeface="メイリオ" pitchFamily="50" charset="-128"/>
                <a:ea typeface="メイリオ" pitchFamily="50" charset="-128"/>
                <a:cs typeface="メイリオ" pitchFamily="50" charset="-128"/>
              </a:rPr>
              <a:t>XML)</a:t>
            </a:r>
            <a:r>
              <a:rPr lang="ja-JP" altLang="en-US" sz="1600" dirty="0" smtClean="0">
                <a:latin typeface="メイリオ" pitchFamily="50" charset="-128"/>
                <a:ea typeface="メイリオ" pitchFamily="50" charset="-128"/>
                <a:cs typeface="メイリオ" pitchFamily="50" charset="-128"/>
              </a:rPr>
              <a:t>を、</a:t>
            </a:r>
            <a:r>
              <a:rPr lang="en-US" altLang="ja-JP" sz="1600" dirty="0" smtClean="0">
                <a:latin typeface="メイリオ" pitchFamily="50" charset="-128"/>
                <a:ea typeface="メイリオ" pitchFamily="50" charset="-128"/>
                <a:cs typeface="メイリオ" pitchFamily="50" charset="-128"/>
              </a:rPr>
              <a:t>XSLT</a:t>
            </a:r>
            <a:r>
              <a:rPr lang="ja-JP" altLang="en-US" sz="1600" dirty="0" smtClean="0">
                <a:latin typeface="メイリオ" pitchFamily="50" charset="-128"/>
                <a:ea typeface="メイリオ" pitchFamily="50" charset="-128"/>
                <a:cs typeface="メイリオ" pitchFamily="50" charset="-128"/>
              </a:rPr>
              <a:t>による変換モジュールを追加して任意に返戻形式を変更可能</a:t>
            </a:r>
            <a:endParaRPr lang="en-US" altLang="ja-JP" sz="1600" dirty="0" smtClean="0">
              <a:latin typeface="メイリオ" pitchFamily="50" charset="-128"/>
              <a:ea typeface="メイリオ" pitchFamily="50" charset="-128"/>
              <a:cs typeface="メイリオ" pitchFamily="50" charset="-128"/>
            </a:endParaRPr>
          </a:p>
        </p:txBody>
      </p:sp>
      <p:sp>
        <p:nvSpPr>
          <p:cNvPr id="12" name="角丸四角形 11"/>
          <p:cNvSpPr/>
          <p:nvPr/>
        </p:nvSpPr>
        <p:spPr>
          <a:xfrm>
            <a:off x="320931" y="3003387"/>
            <a:ext cx="3091515" cy="263155"/>
          </a:xfrm>
          <a:prstGeom prst="roundRect">
            <a:avLst>
              <a:gd name="adj" fmla="val 17424"/>
            </a:avLst>
          </a:prstGeom>
          <a:noFill/>
          <a:ln>
            <a:noFill/>
          </a:ln>
          <a:effectLst/>
        </p:spPr>
        <p:style>
          <a:lnRef idx="1">
            <a:schemeClr val="accent5"/>
          </a:lnRef>
          <a:fillRef idx="3">
            <a:schemeClr val="accent5"/>
          </a:fillRef>
          <a:effectRef idx="2">
            <a:schemeClr val="accent5"/>
          </a:effectRef>
          <a:fontRef idx="minor">
            <a:schemeClr val="lt1"/>
          </a:fontRef>
        </p:style>
        <p:txBody>
          <a:bodyPr bIns="0" rtlCol="0" anchor="ctr"/>
          <a:lstStyle/>
          <a:p>
            <a:pPr marL="171450" indent="-171450">
              <a:buClr>
                <a:schemeClr val="tx2"/>
              </a:buClr>
              <a:buFont typeface="Wingdings" pitchFamily="2" charset="2"/>
              <a:buChar char="n"/>
            </a:pPr>
            <a:r>
              <a:rPr lang="en-US" altLang="ja-JP" sz="1600" u="none" dirty="0" smtClean="0">
                <a:solidFill>
                  <a:schemeClr val="tx1"/>
                </a:solidFill>
                <a:latin typeface="メイリオ" pitchFamily="50" charset="-128"/>
                <a:ea typeface="メイリオ" pitchFamily="50" charset="-128"/>
                <a:cs typeface="メイリオ" pitchFamily="50" charset="-128"/>
              </a:rPr>
              <a:t>API Builder</a:t>
            </a:r>
            <a:endParaRPr lang="ja-JP" altLang="en-US" sz="1600" u="none" dirty="0">
              <a:solidFill>
                <a:schemeClr val="tx1"/>
              </a:solidFill>
              <a:latin typeface="メイリオ" pitchFamily="50" charset="-128"/>
              <a:ea typeface="メイリオ" pitchFamily="50" charset="-128"/>
              <a:cs typeface="メイリオ" pitchFamily="50" charset="-128"/>
            </a:endParaRPr>
          </a:p>
        </p:txBody>
      </p:sp>
      <p:cxnSp>
        <p:nvCxnSpPr>
          <p:cNvPr id="13" name="直線コネクタ 12"/>
          <p:cNvCxnSpPr/>
          <p:nvPr/>
        </p:nvCxnSpPr>
        <p:spPr>
          <a:xfrm>
            <a:off x="391256" y="3269326"/>
            <a:ext cx="4089054"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5" name="Picture 14" descr="C:\Users\mttkite\AppData\Local\Microsoft\Windows\Temporary Internet Files\Content.IE5\WNBTZDG0\MCj04339540000[1].png"/>
          <p:cNvPicPr/>
          <p:nvPr/>
        </p:nvPicPr>
        <p:blipFill>
          <a:blip r:embed="rId2" cstate="print">
            <a:extLst>
              <a:ext uri="{28A0092B-C50C-407E-A947-70E740481C1C}">
                <a14:useLocalDpi xmlns:a14="http://schemas.microsoft.com/office/drawing/2010/main"/>
              </a:ext>
            </a:extLst>
          </a:blip>
          <a:srcRect/>
          <a:stretch>
            <a:fillRect/>
          </a:stretch>
        </p:blipFill>
        <p:spPr bwMode="auto">
          <a:xfrm>
            <a:off x="7265315" y="5912774"/>
            <a:ext cx="504825" cy="50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角丸四角形 15"/>
          <p:cNvSpPr/>
          <p:nvPr/>
        </p:nvSpPr>
        <p:spPr>
          <a:xfrm>
            <a:off x="2419015" y="5389935"/>
            <a:ext cx="1750397" cy="346015"/>
          </a:xfrm>
          <a:prstGeom prst="roundRect">
            <a:avLst>
              <a:gd name="adj" fmla="val 8902"/>
            </a:avLst>
          </a:prstGeom>
          <a:solidFill>
            <a:srgbClr val="00B050"/>
          </a:solidFill>
          <a:ln>
            <a:solidFill>
              <a:srgbClr val="00B05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API Builder</a:t>
            </a:r>
            <a:endParaRPr kumimoji="1"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2419015" y="5829339"/>
            <a:ext cx="2904036" cy="50405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SPARQL Endpoint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雲 18"/>
          <p:cNvSpPr/>
          <p:nvPr/>
        </p:nvSpPr>
        <p:spPr>
          <a:xfrm>
            <a:off x="4530963" y="5397422"/>
            <a:ext cx="792088" cy="360040"/>
          </a:xfrm>
          <a:prstGeom prst="cloud">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API</a:t>
            </a:r>
            <a:endParaRPr kumimoji="1" lang="ja-JP" altLang="en-US" sz="14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Picture 3" descr="C:\Users\tjg04160.AD\Downloads\20131008074049137_easyicon_net_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00000" flipH="1">
            <a:off x="3949949" y="5173087"/>
            <a:ext cx="723467" cy="509516"/>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線矢印コネクタ 20"/>
          <p:cNvCxnSpPr>
            <a:stCxn id="15" idx="1"/>
            <a:endCxn id="19" idx="0"/>
          </p:cNvCxnSpPr>
          <p:nvPr/>
        </p:nvCxnSpPr>
        <p:spPr>
          <a:xfrm flipH="1" flipV="1">
            <a:off x="5322391" y="5577442"/>
            <a:ext cx="1942924" cy="586475"/>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5" idx="1"/>
            <a:endCxn id="18" idx="3"/>
          </p:cNvCxnSpPr>
          <p:nvPr/>
        </p:nvCxnSpPr>
        <p:spPr>
          <a:xfrm flipH="1" flipV="1">
            <a:off x="5323051" y="6081367"/>
            <a:ext cx="1942264" cy="82550"/>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p:cNvSpPr/>
          <p:nvPr/>
        </p:nvSpPr>
        <p:spPr>
          <a:xfrm>
            <a:off x="3206649" y="4509120"/>
            <a:ext cx="6333903" cy="263155"/>
          </a:xfrm>
          <a:prstGeom prst="roundRect">
            <a:avLst>
              <a:gd name="adj" fmla="val 17424"/>
            </a:avLst>
          </a:prstGeom>
          <a:noFill/>
          <a:ln>
            <a:noFill/>
          </a:ln>
          <a:effectLst/>
        </p:spPr>
        <p:style>
          <a:lnRef idx="1">
            <a:schemeClr val="accent5"/>
          </a:lnRef>
          <a:fillRef idx="3">
            <a:schemeClr val="accent5"/>
          </a:fillRef>
          <a:effectRef idx="2">
            <a:schemeClr val="accent5"/>
          </a:effectRef>
          <a:fontRef idx="minor">
            <a:schemeClr val="lt1"/>
          </a:fontRef>
        </p:style>
        <p:txBody>
          <a:bodyPr bIns="0" rtlCol="0" anchor="ctr"/>
          <a:lstStyle/>
          <a:p>
            <a:pPr>
              <a:buClr>
                <a:schemeClr val="tx2"/>
              </a:buClr>
            </a:pPr>
            <a:r>
              <a:rPr lang="ja-JP" altLang="en-US" sz="160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1600" u="sng" dirty="0" smtClean="0">
                <a:solidFill>
                  <a:schemeClr val="tx2"/>
                </a:solidFill>
              </a:rPr>
              <a:t>http://www.infocom.co.jp/api/sparql/getLinkCount?key1=test</a:t>
            </a:r>
            <a:endParaRPr lang="ja-JP" altLang="ja-JP" sz="1600" u="sng" dirty="0">
              <a:solidFill>
                <a:schemeClr val="tx2"/>
              </a:solidFill>
            </a:endParaRPr>
          </a:p>
        </p:txBody>
      </p:sp>
      <p:sp>
        <p:nvSpPr>
          <p:cNvPr id="30" name="四角形吹き出し 29"/>
          <p:cNvSpPr/>
          <p:nvPr/>
        </p:nvSpPr>
        <p:spPr>
          <a:xfrm>
            <a:off x="6094811" y="4955071"/>
            <a:ext cx="2808312" cy="622371"/>
          </a:xfrm>
          <a:prstGeom prst="wedgeRectCallout">
            <a:avLst>
              <a:gd name="adj1" fmla="val -62001"/>
              <a:gd name="adj2" fmla="val 62412"/>
            </a:avLst>
          </a:prstGeom>
          <a:ln>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200" dirty="0" smtClean="0">
                <a:latin typeface="メイリオ" pitchFamily="50" charset="-128"/>
                <a:ea typeface="メイリオ" pitchFamily="50" charset="-128"/>
                <a:cs typeface="メイリオ" pitchFamily="50" charset="-128"/>
              </a:rPr>
              <a:t>クエリ入力の手間を解消</a:t>
            </a:r>
            <a:endParaRPr kumimoji="1" lang="en-US" altLang="ja-JP" sz="12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5741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8719" y="764704"/>
            <a:ext cx="8640960" cy="504056"/>
          </a:xfrm>
          <a:prstGeom prst="rect">
            <a:avLst/>
          </a:prstGeom>
          <a:solidFill>
            <a:srgbClr val="00B0F0"/>
          </a:solidFill>
          <a:ln>
            <a:solidFill>
              <a:srgbClr val="00B0F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Wingdings" pitchFamily="2" charset="2"/>
              <a:buChar char="n"/>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SPARQL Endpoint</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4"/>
          <p:cNvSpPr>
            <a:spLocks noGrp="1"/>
          </p:cNvSpPr>
          <p:nvPr>
            <p:ph idx="1"/>
          </p:nvPr>
        </p:nvSpPr>
        <p:spPr>
          <a:xfrm>
            <a:off x="246878" y="1484784"/>
            <a:ext cx="8642802" cy="648072"/>
          </a:xfrm>
        </p:spPr>
        <p:txBody>
          <a:bodyPr>
            <a:noAutofit/>
          </a:bodyPr>
          <a:lstStyle/>
          <a:p>
            <a:pPr>
              <a:buClr>
                <a:schemeClr val="tx2">
                  <a:lumMod val="60000"/>
                  <a:lumOff val="40000"/>
                </a:schemeClr>
              </a:buClr>
              <a:buFont typeface="Wingdings" pitchFamily="2" charset="2"/>
              <a:buChar char="n"/>
            </a:pPr>
            <a:r>
              <a:rPr lang="en-US" altLang="ja-JP" sz="1600" dirty="0" smtClean="0">
                <a:solidFill>
                  <a:srgbClr val="002060"/>
                </a:solidFill>
                <a:latin typeface="メイリオ" pitchFamily="50" charset="-128"/>
                <a:ea typeface="メイリオ" pitchFamily="50" charset="-128"/>
                <a:cs typeface="メイリオ" pitchFamily="50" charset="-128"/>
              </a:rPr>
              <a:t>RDF</a:t>
            </a:r>
            <a:r>
              <a:rPr lang="ja-JP" altLang="en-US" sz="1600" dirty="0" smtClean="0">
                <a:solidFill>
                  <a:srgbClr val="002060"/>
                </a:solidFill>
                <a:latin typeface="メイリオ" pitchFamily="50" charset="-128"/>
                <a:ea typeface="メイリオ" pitchFamily="50" charset="-128"/>
                <a:cs typeface="メイリオ" pitchFamily="50" charset="-128"/>
              </a:rPr>
              <a:t>ストアは、顧客のデータに合わせて最適なものを選定</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a:buClr>
                <a:schemeClr val="tx2">
                  <a:lumMod val="60000"/>
                  <a:lumOff val="40000"/>
                </a:schemeClr>
              </a:buClr>
              <a:buFont typeface="Wingdings" pitchFamily="2" charset="2"/>
              <a:buChar char="n"/>
            </a:pPr>
            <a:r>
              <a:rPr lang="ja-JP" altLang="en-US" sz="1600" dirty="0">
                <a:solidFill>
                  <a:srgbClr val="002060"/>
                </a:solidFill>
                <a:latin typeface="メイリオ" pitchFamily="50" charset="-128"/>
                <a:ea typeface="メイリオ" pitchFamily="50" charset="-128"/>
                <a:cs typeface="メイリオ" pitchFamily="50" charset="-128"/>
              </a:rPr>
              <a:t>基本的に</a:t>
            </a:r>
            <a:r>
              <a:rPr lang="ja-JP" altLang="en-US" sz="1600" dirty="0" smtClean="0">
                <a:solidFill>
                  <a:srgbClr val="002060"/>
                </a:solidFill>
                <a:latin typeface="メイリオ" pitchFamily="50" charset="-128"/>
                <a:ea typeface="メイリオ" pitchFamily="50" charset="-128"/>
                <a:cs typeface="メイリオ" pitchFamily="50" charset="-128"/>
              </a:rPr>
              <a:t>は、</a:t>
            </a:r>
            <a:r>
              <a:rPr lang="en-US" altLang="ja-JP" sz="1600" dirty="0" smtClean="0">
                <a:solidFill>
                  <a:srgbClr val="002060"/>
                </a:solidFill>
                <a:latin typeface="メイリオ" pitchFamily="50" charset="-128"/>
                <a:ea typeface="メイリオ" pitchFamily="50" charset="-128"/>
                <a:cs typeface="メイリオ" pitchFamily="50" charset="-128"/>
              </a:rPr>
              <a:t>Virtuoso Open Source Edition</a:t>
            </a:r>
            <a:r>
              <a:rPr lang="ja-JP" altLang="en-US" sz="1600" dirty="0" smtClean="0">
                <a:solidFill>
                  <a:srgbClr val="002060"/>
                </a:solidFill>
                <a:latin typeface="メイリオ" pitchFamily="50" charset="-128"/>
                <a:ea typeface="メイリオ" pitchFamily="50" charset="-128"/>
                <a:cs typeface="メイリオ" pitchFamily="50" charset="-128"/>
              </a:rPr>
              <a:t> を利用</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a:buClr>
                <a:schemeClr val="tx2">
                  <a:lumMod val="60000"/>
                  <a:lumOff val="40000"/>
                </a:schemeClr>
              </a:buClr>
              <a:buFont typeface="Wingdings" pitchFamily="2" charset="2"/>
              <a:buChar char="n"/>
            </a:pPr>
            <a:endParaRPr lang="en-US" altLang="ja-JP" sz="1600" dirty="0" smtClean="0">
              <a:solidFill>
                <a:srgbClr val="002060"/>
              </a:solidFill>
              <a:latin typeface="メイリオ" pitchFamily="50" charset="-128"/>
              <a:ea typeface="メイリオ" pitchFamily="50" charset="-128"/>
              <a:cs typeface="メイリオ" pitchFamily="50" charset="-128"/>
            </a:endParaRPr>
          </a:p>
        </p:txBody>
      </p:sp>
      <p:sp>
        <p:nvSpPr>
          <p:cNvPr id="8" name="タイトル 1"/>
          <p:cNvSpPr txBox="1">
            <a:spLocks/>
          </p:cNvSpPr>
          <p:nvPr/>
        </p:nvSpPr>
        <p:spPr>
          <a:xfrm>
            <a:off x="268945" y="116632"/>
            <a:ext cx="5311167"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en-US" altLang="ja-JP" sz="2000"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InfoLib</a:t>
            </a:r>
            <a:r>
              <a:rPr lang="en-US" altLang="ja-JP"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-LOD</a:t>
            </a:r>
            <a:r>
              <a:rPr lang="ja-JP" altLang="en-US"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のご紹介</a:t>
            </a:r>
            <a:endPar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4" y="2497635"/>
            <a:ext cx="4889781" cy="2587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テキスト ボックス 8"/>
          <p:cNvSpPr txBox="1"/>
          <p:nvPr/>
        </p:nvSpPr>
        <p:spPr>
          <a:xfrm>
            <a:off x="-396552" y="2175246"/>
            <a:ext cx="4792464"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ja-JP" sz="1400" dirty="0" smtClean="0">
                <a:solidFill>
                  <a:srgbClr val="002060"/>
                </a:solidFill>
                <a:latin typeface="メイリオ" pitchFamily="50" charset="-128"/>
                <a:ea typeface="メイリオ" pitchFamily="50" charset="-128"/>
                <a:cs typeface="メイリオ" pitchFamily="50" charset="-128"/>
              </a:rPr>
              <a:t>SPARQL</a:t>
            </a:r>
            <a:r>
              <a:rPr lang="ja-JP" altLang="en-US" sz="1400" dirty="0" smtClean="0">
                <a:solidFill>
                  <a:srgbClr val="002060"/>
                </a:solidFill>
                <a:latin typeface="メイリオ" pitchFamily="50" charset="-128"/>
                <a:ea typeface="メイリオ" pitchFamily="50" charset="-128"/>
                <a:cs typeface="メイリオ" pitchFamily="50" charset="-128"/>
              </a:rPr>
              <a:t>検索</a:t>
            </a:r>
            <a:r>
              <a:rPr kumimoji="1" lang="ja-JP" altLang="en-US" sz="1400" b="0" dirty="0" smtClean="0">
                <a:solidFill>
                  <a:srgbClr val="002060"/>
                </a:solidFill>
                <a:latin typeface="メイリオ" pitchFamily="50" charset="-128"/>
                <a:ea typeface="メイリオ" pitchFamily="50" charset="-128"/>
                <a:cs typeface="メイリオ" pitchFamily="50" charset="-128"/>
              </a:rPr>
              <a:t>画面サンプル</a:t>
            </a:r>
            <a:endParaRPr kumimoji="1" lang="ja-JP" altLang="en-US" sz="1400" b="0" dirty="0">
              <a:solidFill>
                <a:srgbClr val="002060"/>
              </a:solidFill>
              <a:latin typeface="メイリオ" pitchFamily="50" charset="-128"/>
              <a:ea typeface="メイリオ" pitchFamily="50" charset="-128"/>
              <a:cs typeface="メイリオ" pitchFamily="50" charset="-128"/>
            </a:endParaRPr>
          </a:p>
        </p:txBody>
      </p:sp>
      <p:sp>
        <p:nvSpPr>
          <p:cNvPr id="10" name="円柱 9"/>
          <p:cNvSpPr/>
          <p:nvPr/>
        </p:nvSpPr>
        <p:spPr>
          <a:xfrm>
            <a:off x="5580112" y="5085184"/>
            <a:ext cx="3165551" cy="782549"/>
          </a:xfrm>
          <a:prstGeom prst="can">
            <a:avLst>
              <a:gd name="adj" fmla="val 16044"/>
            </a:avLst>
          </a:prstGeom>
          <a:solidFill>
            <a:schemeClr val="bg1"/>
          </a:solidFill>
          <a:ln w="19050">
            <a:solidFill>
              <a:srgbClr val="0070C0"/>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dirty="0" smtClean="0">
                <a:solidFill>
                  <a:schemeClr val="tx1"/>
                </a:solidFill>
                <a:latin typeface="メイリオ" pitchFamily="50" charset="-128"/>
                <a:ea typeface="メイリオ" pitchFamily="50" charset="-128"/>
                <a:cs typeface="メイリオ" pitchFamily="50" charset="-128"/>
              </a:rPr>
              <a:t>RDF</a:t>
            </a:r>
            <a:r>
              <a:rPr lang="ja-JP" altLang="en-US" dirty="0" smtClean="0">
                <a:solidFill>
                  <a:schemeClr val="tx1"/>
                </a:solidFill>
                <a:latin typeface="メイリオ" pitchFamily="50" charset="-128"/>
                <a:ea typeface="メイリオ" pitchFamily="50" charset="-128"/>
                <a:cs typeface="メイリオ" pitchFamily="50" charset="-128"/>
              </a:rPr>
              <a:t>ストア</a:t>
            </a:r>
            <a:endParaRPr lang="en-US" altLang="ja-JP" dirty="0" smtClean="0">
              <a:solidFill>
                <a:schemeClr val="tx1"/>
              </a:solidFill>
              <a:latin typeface="メイリオ" pitchFamily="50" charset="-128"/>
              <a:ea typeface="メイリオ" pitchFamily="50" charset="-128"/>
              <a:cs typeface="メイリオ" pitchFamily="50" charset="-128"/>
            </a:endParaRPr>
          </a:p>
        </p:txBody>
      </p:sp>
      <p:sp>
        <p:nvSpPr>
          <p:cNvPr id="11" name="正方形/長方形 10"/>
          <p:cNvSpPr/>
          <p:nvPr/>
        </p:nvSpPr>
        <p:spPr>
          <a:xfrm>
            <a:off x="5562847" y="4437112"/>
            <a:ext cx="3182815" cy="50405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SPARQL Endpoint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5547195" y="3410008"/>
            <a:ext cx="3182815" cy="50405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UI </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機能</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/API</a:t>
            </a: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機能</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3" name="直線矢印コネクタ 12"/>
          <p:cNvCxnSpPr/>
          <p:nvPr/>
        </p:nvCxnSpPr>
        <p:spPr>
          <a:xfrm>
            <a:off x="6948264" y="3888414"/>
            <a:ext cx="0" cy="548698"/>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7308304" y="3888414"/>
            <a:ext cx="0" cy="548698"/>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14" descr="C:\Users\mttkite\AppData\Local\Microsoft\Windows\Temporary Internet Files\Content.IE5\WNBTZDG0\MCj04339540000[1].png"/>
          <p:cNvPicPr/>
          <p:nvPr/>
        </p:nvPicPr>
        <p:blipFill>
          <a:blip r:embed="rId3" cstate="print">
            <a:extLst>
              <a:ext uri="{28A0092B-C50C-407E-A947-70E740481C1C}">
                <a14:useLocalDpi xmlns:a14="http://schemas.microsoft.com/office/drawing/2010/main"/>
              </a:ext>
            </a:extLst>
          </a:blip>
          <a:srcRect/>
          <a:stretch>
            <a:fillRect/>
          </a:stretch>
        </p:blipFill>
        <p:spPr bwMode="auto">
          <a:xfrm>
            <a:off x="5547195" y="2473868"/>
            <a:ext cx="504825" cy="50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線矢印コネクタ 18"/>
          <p:cNvCxnSpPr>
            <a:stCxn id="18" idx="1"/>
          </p:cNvCxnSpPr>
          <p:nvPr/>
        </p:nvCxnSpPr>
        <p:spPr>
          <a:xfrm flipH="1">
            <a:off x="4767983" y="2725011"/>
            <a:ext cx="779212" cy="274348"/>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506935" y="2166091"/>
            <a:ext cx="4792464"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1400" b="0" dirty="0" smtClean="0">
                <a:latin typeface="メイリオ" pitchFamily="50" charset="-128"/>
                <a:ea typeface="メイリオ" pitchFamily="50" charset="-128"/>
                <a:cs typeface="メイリオ" pitchFamily="50" charset="-128"/>
              </a:rPr>
              <a:t>ユーザ向け画面</a:t>
            </a:r>
            <a:endParaRPr kumimoji="1" lang="ja-JP" altLang="en-US" sz="1400" b="0" dirty="0">
              <a:latin typeface="メイリオ" pitchFamily="50" charset="-128"/>
              <a:ea typeface="メイリオ" pitchFamily="50" charset="-128"/>
              <a:cs typeface="メイリオ" pitchFamily="50" charset="-128"/>
            </a:endParaRPr>
          </a:p>
        </p:txBody>
      </p:sp>
      <p:pic>
        <p:nvPicPr>
          <p:cNvPr id="1029" name="Picture 5" descr="C:\Users\tjg04160.AD\AppData\Local\Microsoft\Windows\Temporary Internet Files\Content.IE5\78ETXHCC\MC900433869[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1099" y="2514551"/>
            <a:ext cx="700944" cy="700944"/>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p:cNvSpPr txBox="1"/>
          <p:nvPr/>
        </p:nvSpPr>
        <p:spPr>
          <a:xfrm>
            <a:off x="5580112" y="2166091"/>
            <a:ext cx="4792464"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1400" dirty="0" smtClean="0">
                <a:latin typeface="メイリオ" pitchFamily="50" charset="-128"/>
                <a:ea typeface="メイリオ" pitchFamily="50" charset="-128"/>
                <a:cs typeface="メイリオ" pitchFamily="50" charset="-128"/>
              </a:rPr>
              <a:t>アプリ等</a:t>
            </a:r>
            <a:endParaRPr kumimoji="1" lang="ja-JP" altLang="en-US" sz="1400" b="0" dirty="0">
              <a:latin typeface="メイリオ" pitchFamily="50" charset="-128"/>
              <a:ea typeface="メイリオ" pitchFamily="50" charset="-128"/>
              <a:cs typeface="メイリオ" pitchFamily="50" charset="-128"/>
            </a:endParaRPr>
          </a:p>
        </p:txBody>
      </p:sp>
      <p:cxnSp>
        <p:nvCxnSpPr>
          <p:cNvPr id="28" name="直線矢印コネクタ 27"/>
          <p:cNvCxnSpPr>
            <a:endCxn id="12" idx="0"/>
          </p:cNvCxnSpPr>
          <p:nvPr/>
        </p:nvCxnSpPr>
        <p:spPr>
          <a:xfrm flipH="1">
            <a:off x="7138603" y="2976153"/>
            <a:ext cx="837741" cy="433855"/>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4767983" y="3179924"/>
            <a:ext cx="1122980" cy="216928"/>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sp>
        <p:nvSpPr>
          <p:cNvPr id="37" name="コンテンツ プレースホルダー 4"/>
          <p:cNvSpPr txBox="1">
            <a:spLocks/>
          </p:cNvSpPr>
          <p:nvPr/>
        </p:nvSpPr>
        <p:spPr>
          <a:xfrm>
            <a:off x="246878" y="5373070"/>
            <a:ext cx="4829178" cy="9361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Clr>
                <a:schemeClr val="tx2">
                  <a:lumMod val="60000"/>
                  <a:lumOff val="40000"/>
                </a:schemeClr>
              </a:buClr>
              <a:buNone/>
            </a:pPr>
            <a:r>
              <a:rPr lang="ja-JP" altLang="en-US" sz="1600" dirty="0" smtClean="0">
                <a:solidFill>
                  <a:srgbClr val="002060"/>
                </a:solidFill>
                <a:latin typeface="メイリオ" pitchFamily="50" charset="-128"/>
                <a:ea typeface="メイリオ" pitchFamily="50" charset="-128"/>
                <a:cs typeface="メイリオ" pitchFamily="50" charset="-128"/>
              </a:rPr>
              <a:t>・利用者にとってわかりやすいインタフェースでの</a:t>
            </a:r>
            <a:r>
              <a:rPr lang="en-US" altLang="ja-JP" sz="1600" dirty="0" smtClean="0">
                <a:solidFill>
                  <a:srgbClr val="002060"/>
                </a:solidFill>
                <a:latin typeface="メイリオ" pitchFamily="50" charset="-128"/>
                <a:ea typeface="メイリオ" pitchFamily="50" charset="-128"/>
                <a:cs typeface="メイリオ" pitchFamily="50" charset="-128"/>
              </a:rPr>
              <a:t>SPARQL</a:t>
            </a:r>
            <a:r>
              <a:rPr lang="ja-JP" altLang="en-US" sz="1600" dirty="0" smtClean="0">
                <a:solidFill>
                  <a:srgbClr val="002060"/>
                </a:solidFill>
                <a:latin typeface="メイリオ" pitchFamily="50" charset="-128"/>
                <a:ea typeface="メイリオ" pitchFamily="50" charset="-128"/>
                <a:cs typeface="メイリオ" pitchFamily="50" charset="-128"/>
              </a:rPr>
              <a:t>検索が可能</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marL="0" indent="0">
              <a:buClr>
                <a:schemeClr val="tx2">
                  <a:lumMod val="60000"/>
                  <a:lumOff val="40000"/>
                </a:schemeClr>
              </a:buClr>
              <a:buNone/>
            </a:pPr>
            <a:r>
              <a:rPr lang="ja-JP" altLang="en-US" sz="1600" dirty="0" smtClean="0">
                <a:solidFill>
                  <a:srgbClr val="002060"/>
                </a:solidFill>
                <a:latin typeface="メイリオ" pitchFamily="50" charset="-128"/>
                <a:ea typeface="メイリオ" pitchFamily="50" charset="-128"/>
                <a:cs typeface="メイリオ" pitchFamily="50" charset="-128"/>
              </a:rPr>
              <a:t>・アプリケーション等は、直接</a:t>
            </a:r>
            <a:r>
              <a:rPr lang="en-US" altLang="ja-JP" sz="1600" dirty="0" smtClean="0">
                <a:solidFill>
                  <a:srgbClr val="002060"/>
                </a:solidFill>
                <a:latin typeface="メイリオ" pitchFamily="50" charset="-128"/>
                <a:ea typeface="メイリオ" pitchFamily="50" charset="-128"/>
                <a:cs typeface="メイリオ" pitchFamily="50" charset="-128"/>
              </a:rPr>
              <a:t>API</a:t>
            </a:r>
            <a:r>
              <a:rPr lang="ja-JP" altLang="en-US" sz="1600" dirty="0" smtClean="0">
                <a:solidFill>
                  <a:srgbClr val="002060"/>
                </a:solidFill>
                <a:latin typeface="メイリオ" pitchFamily="50" charset="-128"/>
                <a:ea typeface="メイリオ" pitchFamily="50" charset="-128"/>
                <a:cs typeface="メイリオ" pitchFamily="50" charset="-128"/>
              </a:rPr>
              <a:t>や</a:t>
            </a:r>
            <a:r>
              <a:rPr lang="en-US" altLang="ja-JP" sz="1600" dirty="0" smtClean="0">
                <a:solidFill>
                  <a:srgbClr val="002060"/>
                </a:solidFill>
                <a:latin typeface="メイリオ" pitchFamily="50" charset="-128"/>
                <a:ea typeface="メイリオ" pitchFamily="50" charset="-128"/>
                <a:cs typeface="メイリオ" pitchFamily="50" charset="-128"/>
              </a:rPr>
              <a:t>SPARQL Endpoint</a:t>
            </a:r>
            <a:r>
              <a:rPr lang="ja-JP" altLang="en-US" sz="1600" dirty="0" smtClean="0">
                <a:solidFill>
                  <a:srgbClr val="002060"/>
                </a:solidFill>
                <a:latin typeface="メイリオ" pitchFamily="50" charset="-128"/>
                <a:ea typeface="メイリオ" pitchFamily="50" charset="-128"/>
                <a:cs typeface="メイリオ" pitchFamily="50" charset="-128"/>
              </a:rPr>
              <a:t>へアクセス</a:t>
            </a:r>
            <a:endParaRPr lang="en-US" altLang="ja-JP" sz="1600" dirty="0" smtClean="0">
              <a:solidFill>
                <a:srgbClr val="002060"/>
              </a:solidFill>
              <a:latin typeface="メイリオ" pitchFamily="50" charset="-128"/>
              <a:ea typeface="メイリオ" pitchFamily="50" charset="-128"/>
              <a:cs typeface="メイリオ" pitchFamily="50" charset="-128"/>
            </a:endParaRPr>
          </a:p>
        </p:txBody>
      </p:sp>
      <p:cxnSp>
        <p:nvCxnSpPr>
          <p:cNvPr id="38" name="直線矢印コネクタ 37"/>
          <p:cNvCxnSpPr>
            <a:stCxn id="1029" idx="2"/>
          </p:cNvCxnSpPr>
          <p:nvPr/>
        </p:nvCxnSpPr>
        <p:spPr>
          <a:xfrm>
            <a:off x="8231571" y="3215495"/>
            <a:ext cx="0" cy="1154619"/>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341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48719" y="764704"/>
            <a:ext cx="8640960" cy="504056"/>
          </a:xfrm>
          <a:prstGeom prst="rect">
            <a:avLst/>
          </a:prstGeom>
          <a:solidFill>
            <a:srgbClr val="00B0F0"/>
          </a:solidFill>
          <a:ln>
            <a:solidFill>
              <a:srgbClr val="00B0F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Wingdings" pitchFamily="2" charset="2"/>
              <a:buChar char="n"/>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SPARQL Endpoint</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コンテンツ プレースホルダー 4"/>
          <p:cNvSpPr>
            <a:spLocks noGrp="1"/>
          </p:cNvSpPr>
          <p:nvPr>
            <p:ph idx="1"/>
          </p:nvPr>
        </p:nvSpPr>
        <p:spPr>
          <a:xfrm>
            <a:off x="246878" y="1484784"/>
            <a:ext cx="8642802" cy="648072"/>
          </a:xfrm>
        </p:spPr>
        <p:txBody>
          <a:bodyPr>
            <a:noAutofit/>
          </a:bodyPr>
          <a:lstStyle/>
          <a:p>
            <a:pPr>
              <a:buClr>
                <a:schemeClr val="tx2">
                  <a:lumMod val="60000"/>
                  <a:lumOff val="40000"/>
                </a:schemeClr>
              </a:buClr>
              <a:buFont typeface="Wingdings" pitchFamily="2" charset="2"/>
              <a:buChar char="n"/>
            </a:pPr>
            <a:r>
              <a:rPr lang="ja-JP" altLang="en-US" sz="1600" dirty="0" smtClean="0">
                <a:solidFill>
                  <a:srgbClr val="002060"/>
                </a:solidFill>
                <a:latin typeface="メイリオ" pitchFamily="50" charset="-128"/>
                <a:ea typeface="メイリオ" pitchFamily="50" charset="-128"/>
                <a:cs typeface="メイリオ" pitchFamily="50" charset="-128"/>
              </a:rPr>
              <a:t>例えば東日本大震災アーカイブ </a:t>
            </a:r>
            <a:r>
              <a:rPr lang="en-US" altLang="ja-JP" sz="1600" dirty="0" smtClean="0">
                <a:solidFill>
                  <a:srgbClr val="002060"/>
                </a:solidFill>
                <a:latin typeface="メイリオ" pitchFamily="50" charset="-128"/>
                <a:ea typeface="メイリオ" pitchFamily="50" charset="-128"/>
                <a:cs typeface="メイリオ" pitchFamily="50" charset="-128"/>
              </a:rPr>
              <a:t>Fukushima </a:t>
            </a:r>
            <a:r>
              <a:rPr lang="ja-JP" altLang="en-US" sz="1600" dirty="0" smtClean="0">
                <a:solidFill>
                  <a:srgbClr val="002060"/>
                </a:solidFill>
                <a:latin typeface="メイリオ" pitchFamily="50" charset="-128"/>
                <a:ea typeface="メイリオ" pitchFamily="50" charset="-128"/>
                <a:cs typeface="メイリオ" pitchFamily="50" charset="-128"/>
              </a:rPr>
              <a:t>の検索結果一覧と詳細表示</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a:buClr>
                <a:schemeClr val="tx2">
                  <a:lumMod val="60000"/>
                  <a:lumOff val="40000"/>
                </a:schemeClr>
              </a:buClr>
              <a:buFont typeface="Wingdings" pitchFamily="2" charset="2"/>
              <a:buChar char="n"/>
            </a:pPr>
            <a:r>
              <a:rPr lang="ja-JP" altLang="en-US" sz="1600" dirty="0">
                <a:solidFill>
                  <a:srgbClr val="002060"/>
                </a:solidFill>
                <a:latin typeface="メイリオ" pitchFamily="50" charset="-128"/>
                <a:ea typeface="メイリオ" pitchFamily="50" charset="-128"/>
                <a:cs typeface="メイリオ" pitchFamily="50" charset="-128"/>
              </a:rPr>
              <a:t>詳細</a:t>
            </a:r>
            <a:r>
              <a:rPr lang="ja-JP" altLang="en-US" sz="1600" dirty="0" smtClean="0">
                <a:solidFill>
                  <a:srgbClr val="002060"/>
                </a:solidFill>
                <a:latin typeface="メイリオ" pitchFamily="50" charset="-128"/>
                <a:ea typeface="メイリオ" pitchFamily="50" charset="-128"/>
                <a:cs typeface="メイリオ" pitchFamily="50" charset="-128"/>
              </a:rPr>
              <a:t>表示では、</a:t>
            </a:r>
            <a:r>
              <a:rPr lang="en-US" altLang="ja-JP" sz="1600" dirty="0" smtClean="0">
                <a:solidFill>
                  <a:srgbClr val="002060"/>
                </a:solidFill>
                <a:latin typeface="メイリオ" pitchFamily="50" charset="-128"/>
                <a:ea typeface="メイリオ" pitchFamily="50" charset="-128"/>
                <a:cs typeface="メイリオ" pitchFamily="50" charset="-128"/>
              </a:rPr>
              <a:t>RDF</a:t>
            </a:r>
            <a:r>
              <a:rPr lang="ja-JP" altLang="en-US" sz="1600" dirty="0" smtClean="0">
                <a:solidFill>
                  <a:srgbClr val="002060"/>
                </a:solidFill>
                <a:latin typeface="メイリオ" pitchFamily="50" charset="-128"/>
                <a:ea typeface="メイリオ" pitchFamily="50" charset="-128"/>
                <a:cs typeface="メイリオ" pitchFamily="50" charset="-128"/>
              </a:rPr>
              <a:t>をグラフィカルに表示</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a:buClr>
                <a:schemeClr val="tx2">
                  <a:lumMod val="60000"/>
                  <a:lumOff val="40000"/>
                </a:schemeClr>
              </a:buClr>
              <a:buFont typeface="Wingdings" pitchFamily="2" charset="2"/>
              <a:buChar char="n"/>
            </a:pPr>
            <a:endParaRPr lang="en-US" altLang="ja-JP" sz="1600" dirty="0" smtClean="0">
              <a:solidFill>
                <a:srgbClr val="002060"/>
              </a:solidFill>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719" y="2908246"/>
            <a:ext cx="3722813" cy="3384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5412"/>
          <a:stretch/>
        </p:blipFill>
        <p:spPr bwMode="auto">
          <a:xfrm>
            <a:off x="4408388" y="2458602"/>
            <a:ext cx="4248472" cy="20727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8352" y="4600434"/>
            <a:ext cx="4218508" cy="216122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正方形/長方形 14"/>
          <p:cNvSpPr/>
          <p:nvPr/>
        </p:nvSpPr>
        <p:spPr>
          <a:xfrm>
            <a:off x="4139952" y="2063706"/>
            <a:ext cx="5148064" cy="32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hlinkClick r:id="rId5"/>
              </a:rPr>
              <a:t>http://</a:t>
            </a:r>
            <a:r>
              <a:rPr lang="en-US" altLang="ja-JP" sz="10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hlinkClick r:id="rId5"/>
              </a:rPr>
              <a:t>fukushima.archive-disasters.jp/id/resource/M2013032611333601564</a:t>
            </a:r>
            <a:endParaRPr lang="en-US" altLang="ja-JP" sz="10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テキスト ボックス 16"/>
          <p:cNvSpPr txBox="1"/>
          <p:nvPr/>
        </p:nvSpPr>
        <p:spPr>
          <a:xfrm>
            <a:off x="-363836" y="2443270"/>
            <a:ext cx="4792464"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1400" dirty="0">
                <a:solidFill>
                  <a:srgbClr val="002060"/>
                </a:solidFill>
                <a:latin typeface="メイリオ" pitchFamily="50" charset="-128"/>
                <a:ea typeface="メイリオ" pitchFamily="50" charset="-128"/>
                <a:cs typeface="メイリオ" pitchFamily="50" charset="-128"/>
              </a:rPr>
              <a:t>↓</a:t>
            </a:r>
            <a:r>
              <a:rPr lang="ja-JP" altLang="en-US" sz="1400" dirty="0" smtClean="0">
                <a:solidFill>
                  <a:srgbClr val="002060"/>
                </a:solidFill>
                <a:latin typeface="メイリオ" pitchFamily="50" charset="-128"/>
                <a:ea typeface="メイリオ" pitchFamily="50" charset="-128"/>
                <a:cs typeface="メイリオ" pitchFamily="50" charset="-128"/>
              </a:rPr>
              <a:t>検索結果一覧　　詳細表示→</a:t>
            </a:r>
            <a:endParaRPr kumimoji="1" lang="ja-JP" altLang="en-US" sz="1400" b="0" dirty="0">
              <a:solidFill>
                <a:srgbClr val="00206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11924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8152" y="692696"/>
            <a:ext cx="8229600" cy="5040560"/>
          </a:xfrm>
        </p:spPr>
        <p:txBody>
          <a:bodyPr>
            <a:normAutofit/>
          </a:bodyPr>
          <a:lstStyle/>
          <a:p>
            <a:pPr algn="ctr"/>
            <a:r>
              <a:rPr lang="en-US" altLang="ja-JP" sz="4400" b="1" dirty="0" err="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InfoLib</a:t>
            </a:r>
            <a:r>
              <a:rPr lang="en-US" altLang="ja-JP" sz="44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-LOD</a:t>
            </a:r>
            <a:r>
              <a:rPr lang="ja-JP" altLang="en-US" sz="44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の構築事例</a:t>
            </a:r>
            <a:endParaRPr kumimoji="1" lang="ja-JP" altLang="en-US" sz="44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59961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8719" y="764704"/>
            <a:ext cx="8640960" cy="504056"/>
          </a:xfrm>
          <a:prstGeom prst="rect">
            <a:avLst/>
          </a:prstGeom>
          <a:solidFill>
            <a:srgbClr val="00B0F0"/>
          </a:solidFill>
          <a:ln>
            <a:solidFill>
              <a:srgbClr val="00B0F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Wingdings" pitchFamily="2" charset="2"/>
              <a:buChar char="n"/>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総合地球環境学研究所 環境リポジトリプロトタイプシステム</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4"/>
          <p:cNvSpPr txBox="1">
            <a:spLocks/>
          </p:cNvSpPr>
          <p:nvPr/>
        </p:nvSpPr>
        <p:spPr>
          <a:xfrm>
            <a:off x="246878" y="1412776"/>
            <a:ext cx="8642802" cy="12241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Clr>
                <a:schemeClr val="tx2">
                  <a:lumMod val="60000"/>
                  <a:lumOff val="40000"/>
                </a:schemeClr>
              </a:buClr>
              <a:buFont typeface="Wingdings" pitchFamily="2" charset="2"/>
              <a:buChar char="n"/>
            </a:pPr>
            <a:r>
              <a:rPr lang="ja-JP" altLang="en-US" sz="1600" dirty="0">
                <a:solidFill>
                  <a:srgbClr val="002060"/>
                </a:solidFill>
                <a:latin typeface="メイリオ" pitchFamily="50" charset="-128"/>
                <a:ea typeface="メイリオ" pitchFamily="50" charset="-128"/>
                <a:cs typeface="メイリオ" pitchFamily="50" charset="-128"/>
              </a:rPr>
              <a:t>事業</a:t>
            </a:r>
            <a:r>
              <a:rPr lang="ja-JP" altLang="en-US" sz="1600" dirty="0" smtClean="0">
                <a:solidFill>
                  <a:srgbClr val="002060"/>
                </a:solidFill>
                <a:latin typeface="メイリオ" pitchFamily="50" charset="-128"/>
                <a:ea typeface="メイリオ" pitchFamily="50" charset="-128"/>
                <a:cs typeface="メイリオ" pitchFamily="50" charset="-128"/>
              </a:rPr>
              <a:t>名称　大学間</a:t>
            </a:r>
            <a:r>
              <a:rPr lang="ja-JP" altLang="en-US" sz="1600" dirty="0">
                <a:solidFill>
                  <a:srgbClr val="002060"/>
                </a:solidFill>
                <a:latin typeface="メイリオ" pitchFamily="50" charset="-128"/>
                <a:ea typeface="メイリオ" pitchFamily="50" charset="-128"/>
                <a:cs typeface="メイリオ" pitchFamily="50" charset="-128"/>
              </a:rPr>
              <a:t>連携を通じた広域アジアにおける地球環境学リポジトリの構築 </a:t>
            </a:r>
            <a:r>
              <a:rPr lang="ja-JP" altLang="en-US" sz="1600" dirty="0" smtClean="0">
                <a:solidFill>
                  <a:srgbClr val="002060"/>
                </a:solidFill>
                <a:latin typeface="メイリオ" pitchFamily="50" charset="-128"/>
                <a:ea typeface="メイリオ" pitchFamily="50" charset="-128"/>
                <a:cs typeface="メイリオ" pitchFamily="50" charset="-128"/>
              </a:rPr>
              <a:t>－</a:t>
            </a:r>
            <a:r>
              <a:rPr lang="ja-JP" altLang="en-US" sz="1600" dirty="0">
                <a:solidFill>
                  <a:srgbClr val="002060"/>
                </a:solidFill>
                <a:latin typeface="メイリオ" pitchFamily="50" charset="-128"/>
                <a:ea typeface="メイリオ" pitchFamily="50" charset="-128"/>
                <a:cs typeface="メイリオ" pitchFamily="50" charset="-128"/>
              </a:rPr>
              <a:t>自然と調和した社会構築を目指す新たな知の拠点形成事業</a:t>
            </a:r>
            <a:r>
              <a:rPr lang="ja-JP" altLang="en-US" sz="1600" dirty="0" smtClean="0">
                <a:solidFill>
                  <a:srgbClr val="002060"/>
                </a:solidFill>
                <a:latin typeface="メイリオ" pitchFamily="50" charset="-128"/>
                <a:ea typeface="メイリオ" pitchFamily="50" charset="-128"/>
                <a:cs typeface="メイリオ" pitchFamily="50" charset="-128"/>
              </a:rPr>
              <a:t>－</a:t>
            </a:r>
            <a:endParaRPr lang="ja-JP" altLang="en-US" sz="1600" dirty="0">
              <a:solidFill>
                <a:srgbClr val="002060"/>
              </a:solidFill>
              <a:latin typeface="メイリオ" pitchFamily="50" charset="-128"/>
              <a:ea typeface="メイリオ" pitchFamily="50" charset="-128"/>
              <a:cs typeface="メイリオ" pitchFamily="50" charset="-128"/>
            </a:endParaRPr>
          </a:p>
          <a:p>
            <a:pPr marL="0" indent="0">
              <a:buClr>
                <a:schemeClr val="tx2">
                  <a:lumMod val="60000"/>
                  <a:lumOff val="40000"/>
                </a:schemeClr>
              </a:buClr>
              <a:buNone/>
            </a:pPr>
            <a:r>
              <a:rPr lang="ja-JP" altLang="en-US" sz="1600" dirty="0" smtClean="0">
                <a:solidFill>
                  <a:srgbClr val="002060"/>
                </a:solidFill>
                <a:latin typeface="メイリオ" pitchFamily="50" charset="-128"/>
                <a:ea typeface="メイリオ" pitchFamily="50" charset="-128"/>
                <a:cs typeface="メイリオ" pitchFamily="50" charset="-128"/>
              </a:rPr>
              <a:t>　（</a:t>
            </a:r>
            <a:r>
              <a:rPr lang="ja-JP" altLang="en-US" sz="1600" dirty="0">
                <a:solidFill>
                  <a:srgbClr val="002060"/>
                </a:solidFill>
                <a:latin typeface="メイリオ" pitchFamily="50" charset="-128"/>
                <a:ea typeface="メイリオ" pitchFamily="50" charset="-128"/>
                <a:cs typeface="メイリオ" pitchFamily="50" charset="-128"/>
              </a:rPr>
              <a:t>略称「地球環境学リポジトリ事業」</a:t>
            </a:r>
            <a:r>
              <a:rPr lang="ja-JP" altLang="en-US" sz="1600" dirty="0" smtClean="0">
                <a:solidFill>
                  <a:srgbClr val="002060"/>
                </a:solidFill>
                <a:latin typeface="メイリオ" pitchFamily="50" charset="-128"/>
                <a:ea typeface="メイリオ" pitchFamily="50" charset="-128"/>
                <a:cs typeface="メイリオ" pitchFamily="50" charset="-128"/>
              </a:rPr>
              <a:t>）</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a:buClr>
                <a:schemeClr val="tx2">
                  <a:lumMod val="60000"/>
                  <a:lumOff val="40000"/>
                </a:schemeClr>
              </a:buClr>
              <a:buFont typeface="Wingdings" pitchFamily="2" charset="2"/>
              <a:buChar char="n"/>
            </a:pPr>
            <a:r>
              <a:rPr lang="ja-JP" altLang="en-US" sz="1600" dirty="0">
                <a:solidFill>
                  <a:srgbClr val="002060"/>
                </a:solidFill>
                <a:latin typeface="メイリオ" pitchFamily="50" charset="-128"/>
                <a:ea typeface="メイリオ" pitchFamily="50" charset="-128"/>
                <a:cs typeface="メイリオ" pitchFamily="50" charset="-128"/>
              </a:rPr>
              <a:t>実施担当者　</a:t>
            </a:r>
            <a:r>
              <a:rPr lang="zh-TW" altLang="en-US" sz="1600" dirty="0">
                <a:solidFill>
                  <a:srgbClr val="002060"/>
                </a:solidFill>
                <a:latin typeface="メイリオ" pitchFamily="50" charset="-128"/>
                <a:ea typeface="メイリオ" pitchFamily="50" charset="-128"/>
                <a:cs typeface="メイリオ" pitchFamily="50" charset="-128"/>
              </a:rPr>
              <a:t>関野 </a:t>
            </a:r>
            <a:r>
              <a:rPr lang="zh-TW" altLang="en-US" sz="1600" dirty="0" smtClean="0">
                <a:solidFill>
                  <a:srgbClr val="002060"/>
                </a:solidFill>
                <a:latin typeface="メイリオ" pitchFamily="50" charset="-128"/>
                <a:ea typeface="メイリオ" pitchFamily="50" charset="-128"/>
                <a:cs typeface="メイリオ" pitchFamily="50" charset="-128"/>
              </a:rPr>
              <a:t>樹</a:t>
            </a:r>
            <a:r>
              <a:rPr lang="ja-JP" altLang="en-US" sz="1600" dirty="0">
                <a:solidFill>
                  <a:srgbClr val="002060"/>
                </a:solidFill>
                <a:latin typeface="メイリオ" pitchFamily="50" charset="-128"/>
                <a:ea typeface="メイリオ" pitchFamily="50" charset="-128"/>
                <a:cs typeface="メイリオ" pitchFamily="50" charset="-128"/>
              </a:rPr>
              <a:t>（地球研） </a:t>
            </a:r>
            <a:r>
              <a:rPr lang="zh-TW" altLang="en-US" sz="1600" dirty="0" smtClean="0">
                <a:solidFill>
                  <a:srgbClr val="002060"/>
                </a:solidFill>
                <a:latin typeface="メイリオ" pitchFamily="50" charset="-128"/>
                <a:ea typeface="メイリオ" pitchFamily="50" charset="-128"/>
                <a:cs typeface="メイリオ" pitchFamily="50" charset="-128"/>
              </a:rPr>
              <a:t>、</a:t>
            </a:r>
            <a:r>
              <a:rPr lang="zh-TW" altLang="en-US" sz="1600" dirty="0">
                <a:solidFill>
                  <a:srgbClr val="002060"/>
                </a:solidFill>
                <a:latin typeface="メイリオ" pitchFamily="50" charset="-128"/>
                <a:ea typeface="メイリオ" pitchFamily="50" charset="-128"/>
                <a:cs typeface="メイリオ" pitchFamily="50" charset="-128"/>
              </a:rPr>
              <a:t>南 </a:t>
            </a:r>
            <a:r>
              <a:rPr lang="zh-TW" altLang="en-US" sz="1600" dirty="0" smtClean="0">
                <a:solidFill>
                  <a:srgbClr val="002060"/>
                </a:solidFill>
                <a:latin typeface="メイリオ" pitchFamily="50" charset="-128"/>
                <a:ea typeface="メイリオ" pitchFamily="50" charset="-128"/>
                <a:cs typeface="メイリオ" pitchFamily="50" charset="-128"/>
              </a:rPr>
              <a:t>佳孝</a:t>
            </a:r>
            <a:r>
              <a:rPr lang="ja-JP" altLang="en-US" sz="1600" dirty="0" smtClean="0">
                <a:solidFill>
                  <a:srgbClr val="002060"/>
                </a:solidFill>
                <a:latin typeface="メイリオ" pitchFamily="50" charset="-128"/>
                <a:ea typeface="メイリオ" pitchFamily="50" charset="-128"/>
                <a:cs typeface="メイリオ" pitchFamily="50" charset="-128"/>
              </a:rPr>
              <a:t>（地球研）</a:t>
            </a:r>
            <a:r>
              <a:rPr lang="zh-TW" altLang="en-US" sz="1600" dirty="0" smtClean="0">
                <a:solidFill>
                  <a:srgbClr val="002060"/>
                </a:solidFill>
                <a:latin typeface="メイリオ" pitchFamily="50" charset="-128"/>
                <a:ea typeface="メイリオ" pitchFamily="50" charset="-128"/>
                <a:cs typeface="メイリオ" pitchFamily="50" charset="-128"/>
              </a:rPr>
              <a:t>、</a:t>
            </a:r>
            <a:r>
              <a:rPr lang="zh-TW" altLang="en-US" sz="1600" dirty="0">
                <a:solidFill>
                  <a:srgbClr val="002060"/>
                </a:solidFill>
                <a:latin typeface="メイリオ" pitchFamily="50" charset="-128"/>
                <a:ea typeface="メイリオ" pitchFamily="50" charset="-128"/>
                <a:cs typeface="メイリオ" pitchFamily="50" charset="-128"/>
              </a:rPr>
              <a:t>原 </a:t>
            </a:r>
            <a:r>
              <a:rPr lang="zh-TW" altLang="en-US" sz="1600" dirty="0" smtClean="0">
                <a:solidFill>
                  <a:srgbClr val="002060"/>
                </a:solidFill>
                <a:latin typeface="メイリオ" pitchFamily="50" charset="-128"/>
                <a:ea typeface="メイリオ" pitchFamily="50" charset="-128"/>
                <a:cs typeface="メイリオ" pitchFamily="50" charset="-128"/>
              </a:rPr>
              <a:t>正一郎</a:t>
            </a:r>
            <a:r>
              <a:rPr lang="ja-JP" altLang="en-US" sz="1600" dirty="0" smtClean="0">
                <a:solidFill>
                  <a:srgbClr val="002060"/>
                </a:solidFill>
                <a:latin typeface="メイリオ" pitchFamily="50" charset="-128"/>
                <a:ea typeface="メイリオ" pitchFamily="50" charset="-128"/>
                <a:cs typeface="メイリオ" pitchFamily="50" charset="-128"/>
              </a:rPr>
              <a:t>（京都大学）</a:t>
            </a:r>
            <a:endParaRPr lang="en-US" altLang="ja-JP" sz="1600" dirty="0">
              <a:solidFill>
                <a:srgbClr val="002060"/>
              </a:solidFill>
              <a:latin typeface="メイリオ" pitchFamily="50" charset="-128"/>
              <a:ea typeface="メイリオ" pitchFamily="50" charset="-128"/>
              <a:cs typeface="メイリオ" pitchFamily="50" charset="-128"/>
            </a:endParaRPr>
          </a:p>
        </p:txBody>
      </p:sp>
      <p:sp>
        <p:nvSpPr>
          <p:cNvPr id="6" name="テキスト ボックス 5"/>
          <p:cNvSpPr txBox="1"/>
          <p:nvPr/>
        </p:nvSpPr>
        <p:spPr>
          <a:xfrm>
            <a:off x="395537" y="2780928"/>
            <a:ext cx="8494143" cy="584775"/>
          </a:xfrm>
          <a:prstGeom prst="rect">
            <a:avLst/>
          </a:prstGeom>
          <a:noFill/>
        </p:spPr>
        <p:txBody>
          <a:bodyPr wrap="square" rtlCol="0">
            <a:spAutoFit/>
          </a:bodyPr>
          <a:lstStyle/>
          <a:p>
            <a:r>
              <a:rPr lang="ja-JP" altLang="en-US" sz="1600" u="sng"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従来のキーワードや時空間に基づく検索だけでなく、研究対象同士のつながりに関する知識を利用した</a:t>
            </a:r>
            <a:r>
              <a:rPr lang="ja-JP" altLang="en-US" sz="1600" u="sng"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仕組みを、</a:t>
            </a:r>
            <a:r>
              <a:rPr lang="en-US" altLang="ja-JP" sz="1600" u="sng" dirty="0" err="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LinkedData</a:t>
            </a:r>
            <a:r>
              <a:rPr lang="en-US" altLang="ja-JP" sz="1600" u="sng"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u="sng"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を利用してプロトタイプシステムを構築</a:t>
            </a:r>
            <a:endParaRPr kumimoji="1" lang="ja-JP" altLang="en-US" sz="1600" u="sng"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タイトル 1"/>
          <p:cNvSpPr txBox="1">
            <a:spLocks/>
          </p:cNvSpPr>
          <p:nvPr/>
        </p:nvSpPr>
        <p:spPr>
          <a:xfrm>
            <a:off x="268945" y="116632"/>
            <a:ext cx="2214823"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ja-JP" altLang="en-US" sz="2000" dirty="0" smtClean="0">
                <a:solidFill>
                  <a:schemeClr val="bg1"/>
                </a:solidFill>
                <a:latin typeface="メイリオ" pitchFamily="50" charset="-128"/>
                <a:ea typeface="メイリオ" pitchFamily="50" charset="-128"/>
                <a:cs typeface="メイリオ" pitchFamily="50" charset="-128"/>
              </a:rPr>
              <a:t>弊社事例紹介</a:t>
            </a:r>
            <a:endParaRPr lang="ja-JP" altLang="en-US" sz="2000" dirty="0">
              <a:solidFill>
                <a:schemeClr val="bg1"/>
              </a:solidFill>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3307070"/>
            <a:ext cx="8162268" cy="351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00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8719" y="764704"/>
            <a:ext cx="8640960" cy="504056"/>
          </a:xfrm>
          <a:prstGeom prst="rect">
            <a:avLst/>
          </a:prstGeom>
          <a:solidFill>
            <a:srgbClr val="00B0F0"/>
          </a:solidFill>
          <a:ln>
            <a:solidFill>
              <a:srgbClr val="00B0F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Wingdings" pitchFamily="2" charset="2"/>
              <a:buChar char="n"/>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総合地球環境学研究所 環境リポジトリプロトタイプシステム</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タイトル 1"/>
          <p:cNvSpPr txBox="1">
            <a:spLocks/>
          </p:cNvSpPr>
          <p:nvPr/>
        </p:nvSpPr>
        <p:spPr>
          <a:xfrm>
            <a:off x="268945" y="116632"/>
            <a:ext cx="2214823"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ja-JP" altLang="en-US"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弊社事例紹介</a:t>
            </a:r>
            <a:endPar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AutoShape 6" descr="data:image/png;base64,iVBORw0KGgoAAAANSUhEUgAAA8AAAAJBCAYAAACJTdxSAAAgAElEQVR4nOy9a5QU13nv3V/4MF+QYpTzmhyFYGlJwh0dtDjYVgC9SMbGGNkRPqRsZyITHPPGQlqRJkfGVoStssLr84ISzXHEIoqxouCYHFEiBsSMAIvLSMMgrmIErQEEjBAwIzyDmGFu0DNQ4v9+6K7uuuxdtau7p6svf9b6LZjpuuzadaF/9Tz72THTNEEIIYQQQgghhFQ6sagbQAghhBBCCCGEFAMKMCGEEEIIIYSQqoACTAghhBBCCCGkKqAAE0IIIYQQQgipCijAhBBCCCGEEEKqAgowIYQQQgghhJCqgAJMCCGEEEIIIaQqoAATQgghhBBCCKkKKMCEEEIIIYQQQqoCCjAhhBBCCCGEkKqAAkwIIYQQQgghpCqgABNCCCGEEEIIqQoowIQQQgghhBBCqgIKMCGEEEIIIYSQqoACTAghhBBCCCGkKqAAE0IIIYQQQgipCijAhBBCCCGEEEKqAgowIYQQQgghhJCqgAJMCCGEEEIIIaQqoAATQgghhBBCCKkKKMCEEEIIIYQQQqoCCjAhhBBCCCGEkKqAAkwIIYQQQgghpCqgABNCCCGEEEIIqQoowIQQQgghhBBCqgIKMCGEEEIIIYSQqoACTAghhBBCCCGkKqAAExIxyeQwzpztRKLtNI6+dwpHEicJIT6cbj+P4++fQffFnsjvX0IIIYSUFxRgQiLm/VNn8cGZDgwMDuH6dZMQEsDIyDV0X+zBe8dOo79/MPJ7mBBCCCHlAwWYkAgZGbmGo++dwsjItcjbQki58dGFbnR+1B15OwghhBBSPlCACYmQZHIYHZ1dkbeDkHJkaOgKBZgQQgghoaAAExIhyeFhnD13IfJ2EFKODA+P4EPeP4QQQggJAQWYkAihABOSOxRgQgghhISFAlxRXMDGn76AjR0XsPGn67A/8vaQICjApNJI7G6DdsyEsakNetfo7osCTAghhJCwlKQA7//FT7DqoPPnpZtdX3I6dmLpT3fifD77KsQ2IuT85hfwXXf7O3Zi6S+Owjy4zttnZcEFbPyp8/yPKhFfA6EF+Fg7YivaYQg+Mza9A+1Ygdt4rB3x3UPF2Zd1fJsuRXIuwnEJmuQ8+DFq/eZgCPpLucunahvly12C9lInEl2diL/UiYTfdro6Ec/jfCeTwzjf8bsSuB4IIYQQUi5ELMAp2fnu99P84mjq9w4pOYpV3/dGM0WSnNmOjYwEduzEUsHnQuxCpLhe8WXzKFYp7ze1bLhjcJ0bKS9gY0fhr4ncBFh8rWQowWsglwhwYndbWkovQVvxDmJSXIJ2rB2xFe9khDYTobNJiEdqMgI8BP0ln325RcclNondbd51ROIjEeDsMYv6xNU2H6HytqMdRrpfRKT6IqifRetk22X9LOyDNNljuwRtRfq8+LTLuy87ucm5Wl9nEQrwsXbvteAHBZgQQgghRabkIsDnN78QIBhpmUvLsiXCWSE+ilVpeTm/+QV/KSnjCLBfPxVPyAOEMyfCCbDzRUgO7Sm3CLBpQiY4/pG7rFgldrelJMWSTUtCRBG7Y+2I777kiShK99XVibhAdD1SJYv0SiLOoaKadnEUylg6Qulud+Z37n05l88e+xD0l5znwUr/9bR7t00M7ccu6oeuTsQtMXd8JhdbP7lWeTHg6T+FZWXXgLHpHc85NDapv0AII9AUYEIIIYSEJVoBPrjOJW5OeXFHeTN07MTS76/Dxs0veETYT4BlUeLRjWiOAumIpFhyi5hCnD4P6sKZennhbluQzMuuD+81EizApXYN5DsG2E8s7BLiK8fCKFxa+jJCGjLaLIgAu7fjjHrKtmsTUWF0USCzQXR1QnNLtq8AW6QjzY7lbMd9rN3bx5bMOs5XG7RNbam/j/lEWi0RlUWCJZKqPvY2TGQ7fQy+UWnrOENEoBkBJoQQQkiRKbkIsB2pAJumR76qJwLsjIAH9YtphhDMsH1xcJ28HR5SYh4cmbYKeamdq+qMAGexi6393/aIq7HpHWi77ZFZWyRYKpxuAVZrj3ib7dAV02o9EVSH9ArEVGWcqV8bLfkKEGDrRYM3uitPSc5E2oXS716/HUb658wydgF2S6JfBP0l2/FljinbBpXxvcFp0N4+cl9z0vXdWQIUYEIIIYQUkZIaA7x08wVBVFgUlbNJUrrYU9AYYPUoo21fYcaMFiXtOEB+TUlhLBUOrgu9nrA4mU+71ZcdHQEuxWsgrABnI76pCJtqBDiFM1rqTdcVjAu2C3DgWFnXNmz/lomxN43bHb30ttkhTLb2CftCFNm22ps+Rr8+FMpiiEJdSqnJjn6wjRsOGwFOi6U78u+JpCsRFMUVfG7vF+mLCZc451n0jAJMCCGEkLCUYQRYUNDppzux8RfhIsCWKG4U7sOPIlcpdu3XX7Byb1tgtNyDRFRF/SxIe5YiE/FRiACXwjWQ7xhglQiwMNU1PS7XN+XYND0CrFQR2p42nZagVHsu2VKGRanLIulyLecSK/sxyNoWc6div9TmEODMdjPLiaObuYyvDY6k+ohmqAiwrXiW65yrFrTyyP8mn4JWkvHi2Ta52yNZz6equdL9QwEmhBBCSEhKLwJs+9w3BdolO2FSoB2RS0Eqtf86NvkJPQZ2dMk5+qsos+7+CIxEZ15OqG9bGlUWirE7XVqtYngpXQOFEOBRiQBbvwsZARa3J5sCndmnaOynMGroN8bXWWU5qK+sbRmiNjjkzb/gljsK7YlKu5cNFQHOtisjz4ERYFd7uzoRt1WSDk5llrw8ONYp7V+h2CulyzvF2BoTneuUTRRgQgghhISlxCLAAdP1OApepWUnPe+tkgBn0qudQmZPjRUJt1MsXdG/HFKHR4PUMeRWvCmsOKf2JZI+2wsN2/b2qwqwj0yetxU8cyzvaLdAgA+uc7a1xK6B4lSBtoo1Ocf15iLAynMCuyKUGWFKS64uWEc4bjTPIkmyaK5bgJ194SfAXukOEuCwEWBrHW+/qlTCdkVeg1KMc0pBFrdDdfoku9A7swLCQwEmhBBCSFgiFmCX8LoERxwBvoCNP12H/RnZSQmvfwp0Wsx+cRSyIkuyiKZXDr3pr7lHXgtDavxzbvKbWlc1gmkJbriIp5oAiytE29spyhBw/s4pwM6XAqV5DeQlwCHmiU2JrWA8bcgU6JwiwK5pkMTCKEkFDlmEy4MgquwtguUWOrloZgtbuX5niyTb25vbGOA26F22CtOZStLpz445K0t7jtc1RrrgAixZx38aLp9tha3ibb9/KMCEEEIICUn0AmxJg6CisHQM8E934rwgBVqtKFFWfrJRv9TPHhmUpt1KpvJRrohcoL6TvDhQIdNfKtJmLwSV076CBDigSFbHTix1Cb5YVm0vRSTTJpXaNRBegG3jeV0SEiwg7nXt6a+24lD2dUYjAryiHdomb7EmuyBn59nNQarM7Lqi9FphpWlHX4oE2NqeVzz9BDjzubtv0wWrhNMmvdSJREZk7W2x/Vsmjvb05zDXk7IEu9uTw9RHjn7JPf3ZNCnAhBBCCAlP9AIcOgJsX1c0BjiLOwXaXQVYKFxp2RNHnos/T6wIS17DF62S97UItxzm3l6/9dXmBvaksgvbnz1G2XVTatdAOAF2CqHf+F/HOGB75DYtOrKxl6nfO+e2lQpwZjobgcSIBHhTuyMamxFnT5TWNj2QopgJizgpibNI3ERjatWn9bEXIrMfQ6JLUqTLFgW2+iQVsXdVhHZFi6Wp1+5phvwi/KarrQEFvjz7tO1L+UWFtU4ekd/M/UMBJoQQQkhISmwMMCHVRb7zABNSzVCACSGEEBIWCjAhEUIBJiR3KMCEEEIICQsFmJAIoQATkjsUYEIIIYSEhQJMSIRQgAnJHQowIYQQQsJCASYkQijAhOQOBZgQQgghYaEAExIhFGBCcocCTAghhJCwUIAJiRAKMCG5QwEmhBBCSFgowIRECAWYkNyhABNCCCEkLBRgQiKEAkxI7lCACSGEEBKW2AcffABCSDScbm/H+c6uyB8EhJQjyeQwjp04Hfl9TAghhJDyIXbu3LnIv8QQUq0kk8M41c57kJBcuHo1yQgwIYQQQpT53e9+l4oAR90QQqqZa9euRd4GQsqR69ev8/4hhBBCiDKdnZ0UYEIIIYQQQgghlQ8FmBBCCCGEEEJIVUABJoQQQgghhBBSFVCACSGEEEJITvT29kbeBkIICQMFmBBCCCGkCrh27RquXLmC3t5e9PX1YXBwEENDQ1KuXLni4erVqxgcHMTVq1dhmhRgQkj5QQEmhBBCCKkCRkZG0NfXh87OTnR1daGnpweXL1920NfXh76+Pse/Lfr7+zEwMJBZzzSjEOAE9LgGowT6k4wWe/HklEXYlrT/zoAW15EYhf0lW3VMHlODqcsTBdpmDzbU3oLYLbXY0BN1XxIRFGBCCCGEkCqg2AK8bdFkLNnv16ZWLJ37NA4HtNvQYojF/LCEOAE97rOcj0D1vzwXs1f3+LQhGulO6HHhsdy0aJtw+fb6mZjz4oUc9pWAHp+Htcnc22poceiJdH+u+x4WN+7Ek997GT05bKtnwwI88OwR6bmP65as9sConYQJs3S0Ji/gxfmLsc1MQNd0JMwW1H3pGRwN7OMfYs1gG5797nKcLsh5M/DDv3kL3W/9DX5ojPY1kkTjwmmZfvelazVmT/Z7iWD1m+v3CR1xzcivnckW1E3WYJTICwEKMCGEEEJIFVAUATa0AFm1yUvPasyetxZJUyy5miUPCR1xle3lw7l6fHVhI5KSzy0BTnZshz5nAmpiYzC+1kCXqdZG+/H0rJ6dPTYbe3/0deitSZ92dqFpyVRMmLkCBwa9n6cime79zsTKCyp9sAG1E+vQkkcf2gXYTDbi8Se3Yv/T38OLSvuXILyesvvp2vA4Hje6kGxdhq8/tgVHV/wpHm9Oi1zz4/jTFe0wTfmLhBRjMCYTAQ54iRLzvghpqZudPe6Ejri2Ghtqb8GY8QvSEWADmtILnHz7JY1QVtNRaZ/rcjQFOLFsMsaM1r2bAxRgQgghhJAqoKgR4J7VmD17tX/0r6UODyxtDXkchUmB9heirJRkl9Ow5oCOqRNmQt9yBoNmF1Y9MBcv90v20dWEp7/+51jVNijY92zUtYjWWY25M+vRLtre4AGsmDkJM/WmrHTbSLbWY+b42zFp1hK0JK3fLcXMRdukUu8+FxM1Q21ZCYZ2J/52j/d488JPgA/9HD+pfcAhcp4XKYFp0y2om1iLDUrXl/gzQ5uG+nPWzwa0fKOlgmupbup9eP6097OutRq01V2B2+gyNIyfrKPVEeHvwerZk7HsuO34lAR4L568rw4tSRN7n7wPdS3J7PrTFmGb59rUMXm8BqPL+fuWuomo3VDAfgoBBZgQQgghpAoopgD3vPwQHnpZnlJsmiZMQ/NNO04RFJHLClGw1PpHnLpWz8VcoUz0YPXsMaiZUOv4Ei9Pi+7Cak3D2i7xfjbUTpamrLbUTfekjSdPrsZD48cgVlODmlgMsZoJmPGDRpsIH8Yz981CfWsSZpeBxx/fgK6uJtTNqvVIh5gkGhfegrlB5ysAQxuDsWPHYuxtM7B4zRH05phOnTmPmgHT0NLnLCuWjkhz+jqyopjOc6IwbrhnNWZPq8c5x/UWRoCPY9lUu0C3oG52gcYqJ3txZM0CTJowEysOCF4sdBnQ/ugWTBhXg1gsFcFO9h7Ben0+7v6TZek2JHFy9VyMHy+4FpIGtDuWYL/9+BQjwO0rpqWul/YVmDY3neaeNKDNtPelia6mOkweOxXLPJkNCeiT5+LliFKiKcCEEEIIIVVA8QS4HSs+p5DuaRMXFZIdG7Fo0lTU6RqmLtkvXi7ZgbW1n8eP9ppZedr7I3z+odU4GSRkgwfxo3sme9OQ21fgc7EHsMohEOdQP9MuPjb2L4GWTr0V4SfAzqh4EifX1uL2sZOwYFUzjnWnJCjZewqvLrod00T7GGzDGm0Sbrvrs/jWK4oFytrrMW28oOhUyLTdlJgm0XtqC1bMvxtjx07CgjVtGMzlerWkyzcF2vVyRDNCR4B7Xp6LyY6XIiEF2CPQPVg9ezZW28Qu1IuZZC86D23Fcz/4Cu4eOxY1NV/DGkG6u9nVhLrJ4zFT34JTvUkMHvkJpoypwbjbZmDxc1txKH2tmM1PYsosccp81+rZuMNxH0kEuHUpvubO1OhZjYfmvIQLZg9efmgOXrxgItm4ENPsfXnhRXz97sXY2OFN60+21OGOubmNDy8EFGBCCCGEkCpARYAtyR0YGEB/f39OAtxjaLjdlnorjZRmBDiJlro/w3JBiqdpmjAHz2CLPgcTah7AzzuSMM121M+ci9VnzmCLPgsP/HAP+kwT5mAbVs2dgKnLWlP7zkQPk2itn4lJM+sdKaDJk2uxYMqnMdY9bnbmSlzI7L8HhjYNcY8USWTBNHF82WRfsT9XPxOakZKC9vr5eLLZ9nlyLealx0Wbh5/BnNo1aBMJUHIt5mXEaxDdx5qx6vG5mPuwjvVtgzDNJHqPvI5X1q7HG2298tTmZCv0yeOhGcFptEG4I7PJ3iNYs+BufPH50+G354k6+kRzDQ2asQ2LFq7F2jAC3GVAGz8N9e2u8xpCgNtXfA6fc72IsJ9f6bFZ59hFS90dGHfXDHxHX48jvUnpvbPz8Vmoa+pCalz4fZgyfwUeeyDE0ICutZh3u1qV6vYVn8O0+nMBy7Wjfto0rGhX2HeyFUsnT8YylcJdowQFmBBCCCGkCggSYGtu4LfffhuvvfYaBgcHHRKsJMDJbVg0SVNLFTY0zFubhGkmoM9+GK+csaV5JnvR3ZtMRZFumwN9ewfW2reTWIbJv/ff8HSztU4/tj4yBQ+tPpkRi+TaebaU5yRa62dhzvLj6Z/3Y8nk2fj5oW7fCGVy2yJMrWtx7ts0YZobUDt1GY4L1ulZPdu/uE/7CkybrOPAmVWCqrxe0esyFmBCTSr1eU59Wu67VuEBS6JansasBUvx8J3i6OJN42/Dp7/w955qyMmO7VgydSxuX9QoHFccFk9qsov+rY9gTp14DLOH1qW4U9Pl6e+aAdPswcu1i9C4VoNWX4/Fy44rp0APtq1B7e3jMXOl+zyFEODkNiy6XVDZ+NxKzJKN5TZTkddbJFW8vX3qL7Xt9X+K2rUd6UJyagI8eGAFZo4fj1qFlx7JjrXQxgelKnehqW4yxiuMN092bMSi28dmX1JFBAWYEEIIIaQK8BPgvr4+DAwMoLm5GY899hj+8i//Ei0tLQ4JVhHg5ifneFKIpV/MM+m+SbTWz8Fd42qyglMzDl98/rhrO1/DP589i7Nnz+Ls2W6caarD1AkPCQpNWamxNZj1oixytQ2L/mg2/lfzMXSLIqymCdM8hX/42mJsS4qOwYAmK/LVswG148fjoeeacapXFAlMonXZVNSMEaRbeziN5VO/iH/qTMIcPINfzpuGH65fgwWTJqB2g33MrkTcMlHw7L57TzVj1eIvYHzNeMxacSC3FGUBQQJsmkmcfO5L+PpL/tM0pSSpBmPGz8WqzAsKscwOdh9D848+jz+aNAXjFvinQA92n8Whrc9h8YwJqKmZhMUbOwQSploFuguGdjvmrRVJZBItdZNdn6Wj9AsmoeYWb0EoeZ/6S62hxfHYljPOc5jsRWenK+o/2I1jzauweMYEjB0/C3qTj/xaadiLv4DxNbdjUaN42WRvJw6t1zF/0liMr12LDtkQg2QvOg+th26lxa89Gan8muYoC/DVV+8geaDazzf9+CaSB1HegIQQQkixkAmwJb/79u3DI488gunTp+Nb3/oWfvazn+H48eMYGhpCf3+/+hhg1WmLelZj7kO/Rn9Q28/VY1p6upqxn74Vt956K2699RFsNlOytPjuu/DI1v7Q/ZE8uRaLZ9yFT48dozC+1ZsCvWzyGMTGjMWUZw95t92xHSvmT8G4mvyne+lqXIwpmZcDNRg3ZT5WbHfLm1zcHPs+V4+ZY2/DjMWrsFcwNjMfggVYjcSyWXho9UkMtv4L5k8Zlyr8JRLRc/WYOfbTmPKVR6D/qhlH9r6K55csxo/XnUC/2Y/9Lz6GxXXP443zJswNtagZ+2ncNeM70H+1Vy5rqux8HLOW+rw8SG7DorsfR7P184ZajB03BfP19eKUdmmf+gtwsvVfMN+Txl+DcV983pGdsG3ReIyb8hX8IKg4WXIt5sVqMO7WKfjKD/yukRbU3TEOd81YjFV7RS8Sspyrn4mxt83Ad1ZswZkQxz6aUIBLGNV+jlogy52ob0JCCCGkGMgEeGBgAKdOncKjjz6KBx98EE888QT+4R/+AatWrcK//du/oaurKxMJVp4GiRBCShQKcAmj2s9RC2S5E/VNSAghhBQDmQAPDQ1hxYoV+PGPf4xf/OIX2LhxI9544w289dZb2LNnD958801HcSwKMCGknKEAlzCq/Ry1QJY7Ud+EhBBCSDHwiwAPDQ3hypUrUhgBJoRUChRgGXu34sbxP6UAF5h7d53ApnXRt4MCTAghpNoIKoIVBAWYEFIJVKwAD7edht8fc6//+snECXxy6L9TgBWEVv5nExZSgAkhhJCSQGUeYEt2RVJMASaEVAIVK8BZnoDZvxLDodb577j2u9O4vi3atqv2c9QCKeZeLO8WC/C2jbfilsjbRwEmhBBSXVCACSGEAizm9efwydBLIaWZAqwqwMnhAQxc3od/3TwHf/xs1O2kABNCCKkOKMCEEFKxAvwgrvf7ZkAD2IoR4bqfxfAHF/HJuw9ELu+q/Ry1QIYV4E3rbsL/9Y9z8OSBfei40oEdux7CXToFmBBCCBlNKMAkN3pgLPgWXrowStvvX4fvLTCw+5kFWNEe9bG6MLS85nAmpUmFCrCdcBHg5N6tuHF5JYb/M+p2V7YAZ3737B/jz3a9hWPvfBvjKcCEEELIqHHt2rWCCXBfXx9MU1GApRJhQIvFEPMwDfXnwm7LRZcBbdIk3D1rKQ4M+iyXbEHd1MXY6bs9A9rs1eiJ4Jwl9Ligf2K4adG27HIJHXHbZ5ru/DkWiyEW15HwbD8BPa7BEO77Al76xq3447/Zip6WOkx0b2/MQ/h1vwnTPIJnH1iADT0J6HHRufTu29Dc+0yicdF8vLivHt/7+6O5n3PTgCY8zhAkBH3nItMWQ/NdTjNk+9mPJdPr0OLTBi2sdBuaz/5y7c/KhQKc4b8h+c4O3EgewLU3PlsC7a4SAS4Bor4JCSGEkGIwMjKCnp4enD59GsePH8fx48dx4sQJB++//z7ef/99x78t2tvb8dFHH6G7u1seAQ4jEC6SJ1fjoQmTsGhjB5Ky41D48p48uRoP3T0L9a1JJFvrMesLi7CxI2lbRibedmySltAR1wz//lU4bktQelbPFsrK3h99HXpr0mc/XWhaMhUTZq7wSn1yLbTaDcJ+sgunoYU4bjOJwcHjeP7rtTC6kjC0iXisKYn+5mfxlNGV7e9WHd969hXoWlY+W+qmY8l+8XG4BfjIsw9gwYYe2zI+Mh2LIRaLQ0+oLJc9nsDjtomz/7KyFwbh2LboS/Jod0aAB9G2ZgHuHjsGsZqpWGa/NgLkO9POPO7HSqYKBPivcL1/HYZ/I/n8N5/H8NsrYQ4kgYH/g5HNpSG/5SLArAJNCCGElAcjIyPo7OxEc3MzGhsb8eqrrwoxDAPr1hmZv9etW4dXXnkFmzZtwu7du/HBBx+ES4EOlNYkOjYuwqRJtVh70k8ATZgtdZitJzDYfQhbn1uMGbdNwOJt6c+SHdiuz8Jtf7IETV3ZdZIdG7H47tswS9+OjqRtW8lW6DM1rO0KaH9CxzR7xFWFriY8/fU/x6q2Qc9nCX026lpE66zG3Jn1aBdtb/AAVsychJl6E7qE/bIEf/2yTSIlAmyaJga7j6H5ubmYtHgnTNOAZpP7zLLHX8Ff1/4N1rb1ovdUM1YtmIQJtcvw9H334dH1R9Cb7se+V76Fh1Z3wTQTKQEWiFlK9sWyWjPpKewebMTCyUuwP/T1k3BIt/BzSYS7q3ExvrJgDdr8sgOUrl0Vgl+4pPaRXS6+dDvW1k7ApNo1ONKbRLLpMUxfst+3nYwAq1MFAvxZDCdagU+canaj7UFcffUODH9wETd6f4vrb88pgbaWnwDnIswUYEIIIaT4jIyM4OTJk9i5cye6urpw9erVDFeuXMGVK1fQ19eHjz++hIsXL6G7+yK6urrR2XkBH354Fu+914atW7cikUgoCHAXGhdPQk1sDMaPv8XnC3cqqlkTG4OamjGIxcZg7N3z8S/CSGgSHesfxsSaGoydMAPf+MFz2HqoG4OmCdO8gBe/fjcWrGnDoEsGEnoc2toObNfn4K5vvIQL6f0a2u2Yt7bLuZxIIkKnpHZhtSYX6w21k9MRTC+iyGny5Go8NH4MYjU1qInFEKuZgBk/aHSI8P4lE52RP4kA96yejZpxUzB/hfUyYCcW32KJ2C1YvNPZb1JpqxmHGf/fUZhmO+rnPIz1fVkB9vS9o09bsfRrS9GaPp9Nj01E7QYT7Su+hIWN6XMeGN2MIWaTdnE7b8H8Vy6Iz09iGWbVGugyTRx9ZgFW7HsJjzzdkso6UN53yCwCN8kW1N1fh5ak4LOWOkwcMxZTl7VmMyHc12BAZNd7v6nej9VBFQhw+aLaz1ELZLkT9U1ICCGEFIORkREkEgk0NjbiypUrGfEdHBxEf/8A+vr60N19EefPd+LDs+fxwQdncfJkO44m2vD23gM4cvQ9rFu3DgcPHgwW4JY6xOetRZeZRMfPH8B/rWvxLtPVBH3meIyftQTrD3Wmo4qD6H5rBWbevhCNjmhtB9bW3oa7F6xC8xlvVNVBoIR1oaluKmrGxKEnJGm09pRnqQAnYSz4Iv7ptOv3+5dAW9EubZ+fAJstdXhgaWtm+yfX1uL2sZOwYFUzjnWnjjvZewqvLrod06x9JBux8EwEUPkAACAASURBVKZUWrChaTBEEucZGxsUPQ0QYE9KeFAEOE3PasyetzYrdta5al+BaXNf9o6zzoi8yvjeBPT4GIy9ewHWCCLvVp82LpyHVdbLifYVWPDMYRjfewRbHcsN4sCKmZg0V0fdzIfwco94n4MHluK+b/wKFzLR5gv41TfuQ11Tl087U+3o/tU38Eea4YroJ9G48Cb818eanMMAti3CzGXHla/5nO7HKoICXMKo9nPUAlnuRH0TEkIIIcXAEuCGhoZMxNeS38uX+9DT04vOzgtob/8QJ0+24/iJk0i8dxwHDh7G7t170dp6BP/nlVdw4OCBYAHetgjx72/HoDmIpscmCgSsH7/+3izo28XjfVuXfg6LtmV/TujTMG+Nz9hgG8eXTfYX4OYnMWNRI1ZpcYeIho4A97yMuXd4U3fd+3dzrn4mNCMV7Wyvn48nm22fJ9diniWIh5/BnFpJmm5yLeZNq8c508SFFx+HNm9eVoBNE6ahYd7a1D4cKdDSCKc3WpnQNYmoO9OmzW2P41svvYjamfU4F/DyIWlomFl/TtBXCeh/8r2MhHYZtZi1LIHk2nnp40gL8P4luP+xplTUX2F8q/e4EtC/9kMckF4/SfQeWYMFd4/FxO9vx6BpIrltEabWNaH7yBrUTpmHNZ2p5Tq212HqhFoYXentWunWXY1YNGkSFjXaJbgLTfoc3DWuxhOptkfdzYSOafE4ZruvN4/gJtFaPwvjx8RSWRNjaxD/7noc6ZUMIQi8H6sLCnAJo9rPUQtkuRP1TUgIIYQUA7cADw0NYWAgK78ff3wJ58514P2Tp3Hs2Ps4erQNhw8fxb59h9Dc/DYOH35XXYDNBFbOGo8xsRpMqp2HKbIqyslWLPuTsRgTG4Oxdy9GY5eJVGrsA1jamt2WvFqxmyQMbbKS2BohBNg7BjiJ1qVxfE4Q6e1ZPds/xbR9BaZN1nHgzCrMnuwWEW+ks8tYgAk1qdTnOfXptNiuVXjAFkm1ZNWS3Za6z2fGGXurLqfXTwu0rH9VI8DbFk2DvmEZ5ta1CAU726ddWD3XGU1tqZvtlezT/4RvLDDQZfbA0KalP7f6JYnWZffhK/90WnjNBV8n51A/7XPSAlTNT96FuxesQdsB+0uPHmyovQWf/rNf44yVlXD6eXzRMda8FUvvtO27qxGLvvA9bO5PXxMvz8Xkx7bglExQTROm2Y76mXOxusn7wuX4sqmo3WBb9vgyTJ3+v9IvR5Lo/eXXEP/qfNw9boJ3rLvi/ZhYPhU1sRpMXV756dEU4BJGtZ+jFshyJ+qbkBBCCCkGIgHu7x9Ab+9lXLrUg4sXL+HsuQ6ceP8U2tpO4MiR9/DOO0ewb98hvPXWHrzzThgBNmGag+g+tAa1t49HraPKr43NCxB/ZAd6zSR69/wQk+f9HFv0WZgwdZlNAnvw8tzxmLvqELrd0dDBbpztzqa7JluXYvI0ZyGpvAU42YiFt0xG3ZYzqcjj4Bls0Wdi/GQdraIxnD0bUDt+PB56rlkiPEm0LpuKmjGTA6o+mzDN01g+9Yv4p84kzMEz+OW8afjh+jVYMGmCo0+zsqrBSDqLSjkEeLAbh9YvwawJE2yVl7Pi2Lp0XqZPlAQ42YiF03Rsq/8qFm1LRW7nLD+e7su9+NHnrQipiWRLHaYu2paN4idbUDd5EbYJjzuJjrUaJlkpwsm1mBcYtXRJqIQuQ8P422uxqvlUppiXh4SOeX+7A2fPnsXZs2fR2d2G1XMnYOoSgVympX/M+Mel02mdq5+G+HfX41BnrzSLoW/L9zG/vl2YceApnHZ8GabO/jnODKbuswM/TF+76UJwU55sDnk/JqB/61m0mQfww69VfnSYAlzCqPZz1AJZ7kR9ExJCCCHFoNgCvG3RLRh72xxpmrNpmjCTraifcxvGjkmJ1Zixt2HGYkHab1cT9Dl3YVyNS8TGjMWnH9mcXu44ls/JCpeFrwAbsjRap0h1NemYc9tYjEkXgJoSUEE42bEdK+ZPybQ3n6JDXY2LMSWTOluDcVPmY4WrT+3H6J5OKSvA51A/cyxum7HYNUb2HF6cld5+zSy8eC4VxY7FYqgZdyvu+dsd6DdNmOYF/Oqbn8FnPvMZ3HrrZ/DNX12A2fw4/nTFTjz/509jf/OP8MDiRqyuHYNYrAYLNpswuwzUfv4xbO+7gJXztdS56duBv717LMbEapyFnuwcfgb3zapPvWBIC2bNQ7+WzsW8bdFNqevnjqfl1aQzJNGxXcecu8alioq5zrW1rVjNONx666249dZb8cXnjyM1LngObvvi8zgd+jx2oWnFfEy51dqnT8EqgQD3bKjFLbEYaiY8jFcupI6htX5OKjMgVoNx9y0Tv4wJcT8yAkwIIYQQQiqK4keACSGk9KAAE0IIIYRUARRgQgihABNCCCGEVAUUYEIIoQATQgghhFQFFGBCCKEAE0IIIYRUBRRgQgihABNCCCGEVAUUYEIIoQATQgghhFQFFGBCCKEAE0IIKRDXr18nVUjU1x1RhwJMCCEUYEIIIQpELVmkvIn6+iUpKMCEEEIBJoQQIiBqYSKVTdTXd7VSsQJsaIhpxujuI6EjHtNgRH2shJC8oQATQgiBaVJ6STREfd1XE5UqwIYWQ1xPFGBbCehxybbyEuAE9HgceiL6a4AQQgEmhJCqJ1dxuXbtGiFCKMOlSfEEOCWSsZhX+gonq2kMDbFYTI5yZDjdZtnyIQU4ocdtx0kBJqSUoAATQkiVQtklxYQSHD3FFuB4PI5YXEfC9llhBdiAFpNvT31fAfJrmhRgQioICjAhhFQZhRbekZERQjAyMlJQGY76PqlERkaKK8CaYf2d/cwtpQk97ojY2pf1Jy2tLsH2tiFgOwkdcZVIsbVcLIaYgghTgAkpXSjAhBBSReQjvlHLFSlP8hHhqO+XSmNkpNgCbKZTlLPCaBfghO6KECd0xAVp07Ltx+I6Emkx9UR6AyO2qehxLOYn0ZLtZWRYvn0KMCGlCwWYEEKqhFzE109shoeHCfGQiwxThItDJAJspqTXirBmBVgcoU3o8cBorH17jvViov241reNGY7ridTPYQU4Q1qiBetTgAkpXSjAhBBSBYQR33yEN5lMkioiHykOK8JR30OVQFQCnBLFlABmxTT7O/u6KgLsRzal2imr2d+79pmXAMu3YWj24xcLsFOSCSHFggIsoRBTOxBSTkR9z5HiP89UxDcXyaUMVzZhr4MgGaYEF4/oBDib7qwXIALsSzo9WXkscSEE2IMBzbGsQICV070JIYWmKgU4atEgpFyJ+t4lhXveBclvkPSGEdyrV6+SCiCsJAcJcS4iHPX9VO5EKcDZqZFCjAE2NOFUSjKsKK96IS1zVATYK/EuAU6nYYdqJyGkYFS8AEctDIRUOlHf4yT8809VfIOERlWcrly5QiqAQomynwhTgkeXaAXYzERnlatAKwpwZhsqIuumwALskfpMf8ShJ+TzIxNCikdFCnDUQkBItRL1vU+Cn4My+VVNcQ4rt0NDQ6TCCCvKKiJMCS4OxRPgImEVtMonZbqQApzQERduyxv9JoRER0UJcK5f2sPMd0lINUERLl8KKb9+whskS4ODg6SCCCvIYURYJsF8zhSOihNgQgjJgYoQYMouIcWDIlz6FEp+RdKrKrgDAwOkglEVZJEMF0qCo77PyhEKMCGElLkAF1p6/eYuJKSaKLQQR/2sqDZUBVgl6isS3yDR7e/vJ1VCkByLZFgmwpTg0WdkhAJMCCFlK8D5Sm/UgkFIOZKPCEf9zKgW8pXfqz0fIPnmX+Hq5hm4uv6zuPrqHYTkzvrP4urmGUi++T0MdbUVXIKjvt/KjZERCjAhhJSlAOcivkFf7GXzFRJSzeQiw5Tg0no++snv8LBLgBOrcHX9pOiliVQm6+/C1SP/2xMNDpJgRoELBwWYEELKUIALIb6qX/7DzHlISDmTrxCHEeGonyGVTtjob+ZZd/TnuPrqndFLEqls1t+F5KFnCyrBUd9z5QQFmBBCykyAw8ivqvSGEYOoJYWQQhLmulaVYUpwaT0jlVOfuw7j6m/ujl6OSHWwfhKunG/2lWAK8OhAASaEkDISYFX5DRJf0Rf7XOTBPc8hIeVALpIcJMOU4NIhZwHe83j0UkSqi6a/zBTJko0Jlkkwnye5QwEmhJAyEeBc5DdspDeMRLjnwSSkXMhXmN33kqoIU4KjeVaqpD5fvXoVV7fMjl6ISHWxeYajSrT1fGIUeHShABNCSBkLcFjxdX9xz0Vq3fMbElKu5CLLqinSlODSeE6qRH8z5/c3k6MXIlJdrJ+UmTLJ/lyynjX2FzUqUeCo779ygQJMCCFlIMC5yq9IfP2EV0Ua7HMbElLO5CLJQTKcqwRH/YypFHKN/l65cgVX/5Pjf0nxseYRtp5J9udM2DToqO+/coECTAghJS7A+cqvn/iGkduBgQFCKpIwkiySYdGLJkpwaTwvVaO/FGASFW4BdkeB7c8UpkEXBgpw4TG0GDQjx/UTOuKaEfkxCDE0xOI6EiHWSehxxErheBI64pK253W+yhT3MSf0OOJ6Qv06KIVzWmAqQoBVor4i8Q2S3P7+fkKqgiA5Folw0FjhMBIc9bOmElB5TrpfDFrPRAowiYK+vr7M88cdBc6lGFbU92A5QAEuMAkd8VgMMV80GGZaDgOXtYhDTwj2ZZM6X5EztKzg2AQmtPgUWoANTbkPMsfmkVkDWrpP/fZraDFh+/36LaHHM5/Z+0q2jqGpns+Yq30J6HHnNg0tpn5uAjGgKV9rgn6yS2+AAKtf14JrOkJKVoDDyq/7y11bZxu+uvqrmPizibj5Jzfjph/fRAjJg0/95FO4a8Vd+OavvokTH52QRoNzKWDDL6+FfWa6n5WiZyQFmESNTIDdEkwBLhyVI8ApgbB/wfbIg0tOZXIRJG3yzxPQ484v9aEE02qjanRtFAU4nJz7C2TYaKHKOgk97pA053F4hdjC0GLQ9ICXFK7thhNgr9TZtyE+zyk5TW07ex1n10l9Lj23wpcu/nIpiwDLpNuxfOgIsFfuS5GyEeAw8vs/N/1PjHtmXOTCQEilcot+C5b9dpl03B6ruJbG81Il/ZkCTKLi8uXLSlFgCnDhqBgB9oijWxqCfnZJn+ALvv/n4i/5gQKsFAEVy5y/AGcl0BGV1AyPAMujkvZjC47WhYp+2o/JFVn2CLBEuNRl1nWu/fot85nzhUpcT3gEWPSyJbwAG9AsWU3oiKf/nYlW234n7/PU596XAM7zme1X78si3/OjlNXgJ7gU4LwIm/ps/f2TLT/Bp575VOSCQEilc8szt2D1ntW+EuyXCs0o8Og/L/0E2PryOzg4SAEmkaAiwPb/4ynA+VMxAizAEc0SSZRErMJHgK0v+Cpi4YqwudsgFHmXLEqilZbIWVLrEA53BFjUHmlkzyZpOZwDqcB7+k/Uv275TkCPy7bnJ1q2z5QEONsWR7sEwud9yZFNN7bEWTNs0ixMIxe03dCyfSc4N4bmFVz3sbsjusJrWyGl2dMuRoCLQy7jfpPJJN5ufxu36LdELgaEVAt/8Pd/gAuXLgglOGgaE36BHf1npsr4XwowiYre3t6MBIsEWBYFlj1Dor4Py4HKFWCvVAlTogUyUtQU6AJHgKVR3LQAZyROlALtK8DB6cLi/tCgiyKgon5Ib8vev8L+s4uhzzmXkoMAW30rSoEOneYuICOzAdFWRxqyq++FadmZ43G+xAiK1svHW/tdJ2r3YqlSUQL88H88HLkQEFJN3Pzjm7Fq9ypPBVe/Kq6M4BTvmekWYPf0RxRgEiV2AQ6TBk0Bzp1KFWB3dEw4tjGhIy4QqaILcJgIsLv9hRwDLBMbWfGroKJY1rH4VGAO17+i4/GPujv7Pn1+jMKOAXb0oWK6sL1tmZcS9j4S9q0zrd15rmVRevv1I1nfdd6zn0m26SvAIYttlVA16bIS4KD5LKfUT4lcCAipNh79z0eVpjFhFDjaZyYjwKTUyFWAZS/Ror4Py4FKFGC3/Jpm9USAR0OApccQIMD29ojbppYyHtgPru35FouyxtXmmAKtJMBhpM7qQ9t+/QqQpfYpSAOXngsDmqTytep4XrWx3X7nhhHgnMgl+mtFnD797KcjlwFCqo25v5wbmL7IuTyL99wMqgDtlt+BgQEKMImEQgswnx/BVJYAp4VKFsUctTHAhama7BANlYhpSAHOiIpHgA1B5WELn/G/PpFAbx+pjyNWqxwtKszlL1pKFY5FbUmfD8MjwFa009aOhI64pocfC54+l3r65Y173K3/uGifY3Cfo/TPahFgn2uJKdCjT5AAy6K/V65cwX/56X+JXAYIqTamr5zumDeYc3lG+9ykAJNyobe3N3AccNBLND4/wlE5AhwwVYxCFWiL3CPA4mX9x4dmU0YzBZocY0EFkTV7mq2PADslTVzsyt0+p3ilxCX0dFGZaKQrfVuScp5T/6aPIfjFgzf9170t6dhZ18sKv2mQMtWfbZF2e1+6I8aeFxyCbARL2AMzGvyivzGxKIeJAMv6Xv3epADnRD7TeVCACSk+01dO51yeJfTcDFsBuvAC/CCu92/FSAkIlpcnYOI0rm8Lsc62lbiBUjieB3G9X9L2vVuB80+UQP+Gwy3A/f39rAQ9ylSMAEtTieXTubjFTihT7mlkQo5hlAuwlf7rkjLJdE6p9qYjtZbsBESAlaOCpmgdn2i6rf2iaZ88Y1k9Vaz9I8HBAiyLJstFy2+bgRFPpXMZh55wRmbdUVx3IS0HHgF2jqX1rmNLH/fIr2guYdMhyowAe6kIAbYe4hRgQoqPJcBBKYyqadBRP4PKkcgEeNtK3ID6nxttD/pLna/IPQGzfyWGMyKbltJtK3Ej8/soBPgJmKodkDk2r8yOnAfMvQH73bsVELXfr9+2rcQN6zN7X8nW2bs1xBnN78WASIAHBgYowKNIxQhwiRK6QnCYMaSC8apq4zL9ChVliySJ2u3Yh0O8fKLFokJfPpHgIAGWtU0uWv7zGKsKsG+Bq3SKdCwzt697GacYe16eWOfSnqou7PfgsbbiFzPeKtAeAc7s21ouZEEradsowDmhMv5XVs2UAkxI8Zm+crrSGD5GgYv73CyPCPAoCnBIOfcVyLCip7LOtpW4YZdZ13F4hNghuytxvd/vYFzbDSnAnhcV9m3kdJ7F9PT0SAV4aGiIKdCjQCUI8KuvvoqJEycSQsqQb3/725E/B02zxAQ4n/RnCjAh0WAJsHsMHwvZRPPsLL4Aq0VAhTIXIMAZCXREJbdixC3AClHJ4bbTggi0QC5D/Mkekyuy7BFgW3tzlNmR85BHkB39lv1suO10djP9KzHsFmD7H9vviynAly9fDlUIi8+O/KgEAe7s7MSuXbsIIWXI4cOHI38OWs+RshZg+xc5CjAhxWf6yums5FpCz85oBNguQl4xckYz3cIsEDlLah3S5Y4AC+RNJprpNgQKsI8UiwXeKdiwR1pt7XDL93Dbaen2HNuRfqYmwB55db8sEEWGbf3lEOfzT9ikOWQauY8Ah60EzWdHflSCABNCSL6UnQD7zWVJASak+KgKMMfxFefZGVaA+/v7SysCDEAcxU0LcEbiRCnQ/gIs/uMvc8Ntp2G2iSKgon5Ib8suwMIU7VSfifrET4B9+y1IgK2+FaVAhxpHXTgowMWHAkwIIWUqwKLxvxRgQqJh+srpeU9lwkJYhXt2hn1xWBgBDhMBVhU5iQC796kkwLLiV0FFsaxj8anALEJp3HD2eBypyu4/LjFNRZOfKOwYYEcfPhiwbXnbKMClDwWYEELKVIAZASakdHALcJg0aApw4Z+d0Qhw8J9IBVga4QwQYHt7JG3zlVflfnBtT9oHVn/lkQKtJMDFmfYpFwF2PzsowOGgABNCSAkLsLsCtMo4NgowIcUnHwGWfZGN+llUbkQrwC5hFEUhpYQU4IxEegV4xBJRwfry8b/ylGlRFFd5HLFi5WhRYS5fAd67VRx1DZoGyTofe70CbKWGZ9uREuDrKmJfoAhwb28vBbhIUIAJIYQCTAjJEwpw9EQtwJnxtZkCTVbasCzqaU+z9RFgl6QJi125o7uuisXDbafloiYV1Wxk2Jm+nWp3UBRXOQUaWzGiMF2TtT//qZFEVZrt5+UOeQQ4/XNKgm2RdntfuiPGBSiERQEuPhRgQggpAwEOU8m0sAJ8L5Z3b8LCEhAMLwuxCSew/IUQ67ywHCdQCsdzL5Z3S9q+bhPw3sIS6F97P5dCn6XPX/dy3BumjS8sxwlJfy58D9i0rjBtswQ4ly+xFODiPDtHS4Ct9F+nlInHAFsCm4rUWvIUEAGWRjZ9Ire2dVLtk4uoMNrqkTt3warUz76RYAUBlkWTpRFgv236Rs5d25C8DLCi0Y6otHv6I3chrTxhCnTxoQATQggFOCsKwclemT8ndt3rL3W+IrcQmzIiY5MXqeDIxKzQArwQm1Q7IHNsXpn1iJVov+s2AaL2+/WbXebsfSVbZ53y0QDSflEV4HuxvNv3igl3riTcu+tE+lj995ft//Rygv4ZLQFWKYTFqZCK/+wsWgq0RID9l3XPn+v8I4u2yqs62+YOFomaYx/OKKY8Wiwq9OUTCQ4SYFnbfATYdx5jVQH2LXCVTpFOt1vUvw4xBuD3cmG0BJjPjfygABNCCAU4QGpUo3+jKMAh5dxXIMNGM1XWeWE5TtgFz3UcUtFatwl4b7m6OOYgwJ4XFcKIqN95zjcLIPVSwfvCxL0PwZEL1xG1xynp3v5Ofx50HSm/fPEiEuD+/v7QlaD5RTaaZ2euAjzy9uO4MdRJCIZ3fpMCXCZQgPMgoSMe15GIuh2RkoAej0EzUj8n9DjiegIJPZ75XXmSPS5DiyGuJ0qgTaOMoSGmGTmvb537yI8jRyjALlkJ+iOOmvkLcEZKHFHJTVjoFmDnnoTide+uEwFC5d5PmGNyRZY9AiyJiIaQ2YXvQR5BdvRb9rN7d9l6pns57nULsP2P7fejIcAL35OfG+85CFgu3fYTu+4VvjiQrZ/6LOicuvrW78WEqK9GSYA5F3BpPjtzEeDk5mkYfvNhQpDcOJUCXCZUjAAbGmIxDYZpwjQNaLEYYrEYYnEdibTMxNK/c4qZAS2zXkgEAiyVJT+5SOiIiz4ztEybheQkK6m+cfRBQkc8vc3wAuMU4NTPGgzTgOZ+OZCnYEn7LhaHnij0NeU8LkNzXzfOfpMieEGS0OO2a7VUcN4jMuwvOoKWjbmuKUNzbke+jdE4n8FQgKVyJ5Yfpyx6Bc8hcpbUOqTLHQEWyJtP6u3C94Iiiv6yFZT2mk2z9QqwW77v3XVCuj3HdqSfqQmwR17dLwtEkWG3LFri/N5CmzQHpSanroFNNuEM7nt52rGvIIvkfN2m9DWR2qZ43z4RYPs+VCPzuQjwC2IBHhgYoACXybOzsCnQhKjR09ODy5cvSwWYmSOFJxIBNjShGORNQkc85pKvRMIjqB75s5b1EU5hNFMSARZJsG90TCbAQtKiklP/peTXT3KzUqIqIW4BDjjvhRTgtIBK9y08nwLxVBFZ0QuCXDIAMteoqM9l0uySU9k+ZfeVpx+8feC5PgOOzbG8Z1m1l0r2LAFDs663BPQ4BTjvNL6SigBDFsFLC3BG4kSC4i/A4j/+MnfvrhPYtEteFMnZD+lt2QVYmKKd6jNRn/gJsG+/BQmw1beiFOhQ46iDsfpa9YVDcGTWOqeCMdzCVG57H6QkONXX/teq/XxkRDcgBTofGZ6+cro0kkMBLv1nJwWYRIXqizMKcOEoqgDbv4iPauqwLQIc02D4RYANLVzU01eW7F/inbIkjCDat6kihkHCp9AnhUhRVY/+uSSokALs2xfW+U7t39H36fVUZM/3nAVeC+IXJ95tWhFz5zL2fgr6Oei+ysql7fzZlkvoce95URJg3XafBdwT7r7SjLQAG45taAYFGKaZfyGX4kaAVUVOIsDufSoJsKz4VVBRLOtYfCowi1AaN5w9HkeqsvuPS0xT0eSFhR0D7OjDoMJU8rb5ib24j9KtTYtyYHRVcH3IIvvBkVrFQl1W33j2nX+la0uARZEcCnBpPDspwKQU4dCJ4lMZEWB3Wq8g/TaNW0DyGqvqKwkGtJg4qhUkkKL2uKUlFGlBkqZm+0W5A5FEgAWRzkIJsNV/fvLrfPngFipXmyXn0XFtiI4nbARYtA3Z+cpsVxRNlURYVe8rWzss+VV6qeGSZkaAR5HoBTj4T6QC7DsVjo/Y2tsjaZuvvCr3g2t70j6w+iuPFGglAc5F7OyR1hxQmMrJmzouP38L37P/Pn1MoQpa2TIOMunU2W2qRerzE2CmMkbz7AwzhzoFmERBmOrxfG4UhsoQYBNOqTF8I1N2cQqM8vmhLEDeKJ9nO1IxlI3NVJAEe9QtUDxt+xEdk1Te7KIfsLyKAPv1qU3WZZFsbzRTIlT2tggiuVYhL2s/whT2sBFgxRcAjmMQ9ofPMalcj4Ll8k6BVkg1F40B1nR3ZFinAJtm1ALskpjMH5WIaUgBzkikV4AXWiIqmbpGZRyoR5rhjWQrpfUqVo4WFebyFavM2NYQ8piRvhNYvs4rwN505ZQsLlcRe3tb8kyjVilS5llGetyu8ypcLiCCa63jflGQqQyd/zzHfgLMsXzRPTspwKTUKfT84XxuBFM5AuxCUU690cGQ+wgaJ2qaCIyIBRXBEh6HPKXZHs3LFBvKK/LqjaoGnktR/wcKoKBAl2kXp9S5kldlFoihTNzt7XO1NSN3md/7SH6I61ipSrKjmJusfyVRd5X7SlI0LC8BzhHxyydGgGGa0QtwZgxnpkCTlTYsi3ra02x9BNglacJiV27xchVFunfXCflUNVKRyUYWnam0ilFO1RRolWl2bP3nPzWSaBys/bzcJI8Ap39OyaUt0m7vS48Iul5w5DuOWCEC9RYhAAAAIABJREFU7I32y6K/zhcVqX5TSe22jxvOVtJ29LliUTQKcHlAASblSNgK0EHPjajvw3KgogTYISxqhYycAiwRHdF+fMZceqv85iDASn3k3G5WFAVFlnIW4HRkWLK+b9XrUALsFnp5RFouwN7Ud+mx2/vc1a6s3KVkTNNc2whRNMsefQ+cTsktv45r2n1OcogA+1TMzkWArSmiAsf/eq5Pa3qpOPQExwALiUqArfRfpwzIpsBJCWwqUusVDT8BlspjgEil2icXUWG01SN37nGtCnPUKgiwLJosjQD7bVNFHgMk1YquOqKs7grL7kJaDhSrOEtRWz+bcu6V33tFWQC+6e8+/dm9HPcKp9tKR9Kl/aBOmDHAFODRf3bm8vykAJMooAAXn0oS4IQeR1zTxF/y08Wu3F/07VEopaiWXSJ8JMEZ3cqmQAujXgGRUbs4ONsXkFpt65d8pkzynb7JR6g868mOU1SYygdfAXYIpFymHOfaVQjNfU1Ipyxyn3/3de0SWr/rS76fAo0BNjRx2nzOMm/blkpKtfA8pgU4vW5KqinAMM3oI8BekVFNDxWMV5VEP0UC6RsxlaULO/bhlCh5tFhU6MsnChgkwLK2/VguwL4pwqoC7FvgyhK7VLtF/esQ41RPu45RIcqqNM2R7Y+CZGal2Nvn8mJY/hXDN61zvhSQC3eI4mh5CDCL2Yz+s9Pv+Wn9TQEmpYCsAnSQANuzHPjMCEflCLBNBtNiYmS+UFuVoDXori/m9kI8KqLoKYwkOQ5nca30l3pDnOrsOw7ZIY1qxZtEbQkrwJZ0yyXGv6q0UFIFApzaTzjh8YukeuRVKtzOyLnnXCWyx5gRU3ekXtD/jmJSii8APFWdAz6XLi+5r3IqoBZY4E0wvttecd3TPncldtt80YwAe4liGqT5v5qPljMthJAzLbhj+R05CzCnQSqNZ2cuz08KMIkC1eiv7JlBAQ5PZNMg+aQQ54RNLjLRJ1vUNyU43rGTooiwX9p0cIEi02euV/HYS98+cEuNtc90X6oU8FIWYPv5URir6zuvsSQKb08H9hdsOf6pxDah8hyD9Zk77d01VZYtjd4xhtotsAkd8bgGzV6kzFpOdGzC8cjydH2nlPvcM773layIWkDfBxUjE02bJCv+lWlHtvK0ZsgqtVOAYZr5T+WRiwBP+d9T8OhvHiWE/OZR/MHf/0F4AX5hOqczKaFnJwWYlAsqAsxnRmGJJAJcYJqbm3H/xJtxz7yFWLjwfkyMpf897x7cPPF+LFw4D/fcbH05n4j7Fy7EQovMMguVuX+iTSQ8248hZu3fvt79E9PLWr9Lr6Ow73n33OwVmJvvwTzF9s6752af/djbLmi3ZPmJ9/u38eZ75nnXvX+i/+ch+j/c+vdjomS/8+65Wbit+yc6j9E6PmvZ7DUg7zP3OrK+K0nm3YObJdeYda85zrlrWfs9kjpe5z1y8803e/shc32k7tFjx44V9TlS9QJMCMmP6SspwFEjE2BZISz3M5QCTKKgr6+PFaCLTCUI8OHDh6HrOiGlz6P34/djqel/Im9LiVNsF6UAE0LyQiTAnM+zNJ6fquOAr752b+QyRKqM39ztK78U4NGhEgSYkHLCt7AWiQwKMCEkL8IKMKu5jv7zM8wz9MqVK7i68y+iFyJSXWx7EP39/crpz0EFsPjcUIMCTAghZSDAYeaypAATUnzsAszpTErj+akiwA4JPv7vuLr+ruiliFQH6ydh8J3lwmeF6vOCz4zcoAATQggFmBCSJ5YAcz7P0nl+BqVBC6PAW7+Kq6/eGb0ckcpm/Z242nAf+i9/nHlOBA2XYPpz4aAAE0IIBZgQkif5CDCjOaPz/PQTYGkxrEsf4OrGqaAEq/HRv/8xnn/q63j6iT/Du/8yNfL2lAd34upvJmOg8xAGBgYCx/6qTn/EZ4Y6FGBCCClhAZal8MmqmA4ODlKACYkAmQAPDQ1RgEvwGSp6jmaepX0XcbXlb1KiwpRoX1YufRBf/ub38eVvfh9PPPrtyNtT0qyfhKvr78KVXd9B/8fnPPIbNvpLAc4dCjAhhJSpAIuqmFKACYkGS4CtKU1yqQBNAR7dZ6jyWGDredrTgaEPtmLoyEoMtT6PodbnMXj4HzF0+B8x6Oadf8gwcOi5DO6fK42/+7u/zQjwvO8sjrw9xUR0rh3Yr493X8DA6dfRd/Fs5uWYTH6Z/jz6UIAJIaQMBdgvDZoCTEjxmb5yulL6M+cALv4zVDUKLJTg9NhMS1j6+/szLzn6+vpw+fJlXL58OVMAzcoCsP9cyRw4fAS1i5/CvIV1+I//bIy8PVEhugYs7PP82p8NfvIrqvzM6G/hoAATQggFmBCSJ6oCzIhOtM/RXCTYXmPBkmC3CNtlWCTFpHJxn3e79LrFV0V+Zc8Jv2cFnxfhqGgBNjTENGP0th3XkRjt/RBCikJZCLBfISy7BFOACSk+c385Vyi/FODSeI6KXibmIsF2EbbLsEiIZWJMKgfZObdfF37iGyS/jP6ODpUiwAk9jlgspogGw76+oSGuJzI/G5p3HfvnppmAHrf9LkiADQ2xWAyaEf35JoSIKSkBNk3/StBB44DvXH5n5DJASLXx7X//tlL0V7UAFr/UFu4ZqhIFlkmwnwj7ybAbmSiVO729vTh69Ch6e3sjb0sx8TvX9mtCJL5B8hs29ZnPivBUigA7MDTEYnHouoaYpkHzCKx9Oa/oGppTVhN63LG+qmw7hDehI+4Wb0JIyVDSAhw2DfrBlx6MXAYIqTZ+9tufKUV/WQAruudoISTYLsJuGXYLcRB+ElWK9Pb24ty5c3jvvfewe/dubN26FRs3bsSGDRuwc+fOyNs3WoQ5p3bhDSO+9mvPL/WZL8oKQyUJcCZyK0hNzkir9ZkdQQRYM8y0tLpk1pLrhHN9lRRoQ5OIOCEkcspegO0S/OsDv8bNP745ciEgpFr4vZ/8Ht48/qY0+sv059J4jroFWFWCVURYJsTlSm9vL86cOYOjR4/izTffxOuvv47NmzejsbERDQ0N2LhxY4ZNmzZh3759kbe5FBBdE/ZrxrqO/KK+YeSXz4rcqAwBNsRRXpGY2tKRRanOsbgOXQuZrqw6BjihIy4ScEJI5JSNAKvMB3zlyhXM/OeZkUsBIdXAp5/9NLQ1WmD0N6iqK7/UFudZ6ifBYUTYLcN+UlzqfPzxxzhz5gwOHz6MpqamjOS+/vrrHtkV0dDQgA8//DDy4ygFRNeETHpFUV/Kb3GoDAG2SImwclqymYAet9KSs/+WiXEiPfZXfayxK1JsGtA8vyOElAJlK8AyCb5w6QLuWnEXI8FlxF2PfQH/9188jHv+ny/jU0/fEnl7SDCf+smnMKV+Ci58fMEz1i9M9JcCXNznab4SLJJhPykuVQYHB/Huu+9i06ZNedHY2Iju7u7Ij6cUEF0TfteQ/VoLK798TuRO5QmwfJyte2yvaaZSozPpzukobmo5A5oVrbV9lh8pgWYxLEJKj5ITYNPMPQ3a+hLWN9CHxesXU4LLhC9++6/w5W9+H1/+5vdx52NfiLw9RM7NP74ZN//kZix5bQl6Lvc4xv7Zo0C5Rn/5xXZ0n6VhJThIhIOkuNS5dOkSmpub0dDQgIaGhtAC/Nprr2FoaCjy4ygF/EQ3F/Gl/I4OlSfAqhFgSTTXlgJtaOlorUKV6MBK07Z1KcCElB5lJcCqUWDroX7p8iW8ffpt/Nu+f8vw8t6XU3+//bKDf337X7PscWH73UstL5EC89XaxRkBXrLy/428PdWA+7rO/PttJ+57ZPf7u9F9qdszxYlIfhn9LQ1UJThIhGUyHEaSS5Xu7u7MeN+Ghga89tprSrz++uuRt72U8LtG/MSX8ls8Kk+Aw0WATdNb5TmznKEhpunQ48605UCJlVZ8ZgSYkFKlLARYNQqcTHol2F2h1D4th31Ow97e3gzun8no8q//8Rt8+/s/hP4P/4yOzguRt4ekEM35aa8O6y5+I0p9tn/5pQCX1jNVJRrsJ8NhI8TlwEcffYSdO3dmCl8FCfCuXbsib3MpIrtWRNeW6EUM5Xf0qDwBzi8C7J4GSVS5OXcB5hhgQkqVkhRg08wvCuyWYEuE3VNw2Oc2tH/ZF0kxIZWM6PoXzf0pmt/TPQbQ+gIcVn75Bbe4z9Qw0WBVGa4UOjs78cYbb6CxsdFXgPfv3x95W0sd2XUURnz5bCgclSfABY4AxzVorqhtzgLMKtCElCxlI8CiKHCYSLAsGiyS4SAxJqSSkF37ovlARVHfIPm1fwlm9Lf0nqtBIuwnw5Usx+fOncMbb7whld/Nmzfj+PHjkbezVFC5PmTXF+W3eFSCAB8+fBhayOrMmq5DT/Po/b+P37//0czPWjyGeDyOWFxL/+5R3P/7v4/7H81+HnYf1nrWfkrxezYh1UxZCrDqHJZ+0WC3DLuFWEWOSeE4f/48duzYgYMHD+LUqVO4ePFi5G2qBmTXvP2+EImvbMxvrvLLL7nRP19VRDisEJcrnZ2daGpqwmuvvYbm5mZs3brVI8Bbt27FuXPnIm9rKRN0HQWJL58LhWdkpPwFuLm5GQsXLiwa90+MYeL9PsvMuwc3xybifp/fHTt2LPJzTwjJUrICbJqjI8F2EfaTYT9k0kByJ5FIYMOGDRk2btyIHTt2YN++fWhra8PZs2fR09MTeTsrAZVr3H5f+ImvqPor5bc8CBIPVRmuNEnu7e3Ftm3bMinOyWQSO3bs8KRDv/766/j4448jb28py22u0stnwuhRCQJc8hiaYA5iQkgpUdYCrCrBKiIsEmJSPPr7+3H+/HkkEgm0tLSgoaEBGzdudNDQ0IDdu3fjyJEj+PDDD3H58uXI212JiO4L0XyfQcVvZF+W+WW3tFAV4XyFuBzo6urC7t27sXnzZrzzzjsYGBjAtWvXcPHixUxhLIuGhgYkk8nI21wOhL3Gor4nKhkKMCGElLgAm2ZhJdguwm4Z9pNiUnz6+/vR2dmJEydO4ODBg9i1axdee+01jxA3NTXh0KFDeP/99/HRRx9hYGAg8raXO6L7QnW+T8pv+RJWUipNji9evIg9e/Zg8+bNOHToEPr6+hyf79+/H1u3bs0I8JYtWyJvcylRiOsn6nugGqAAE0JIGQiwaYaTYFURdsuwnxST0qC3txcffvgh3n33Xbz55pvYvHkzNm3a5KCxsRF79uxBW1sbOjo6MDg4GHm7yw3RfaE65YlfmiS/8JYHhRCZcuPSpUvYt28fNm/ejIMHD+Ly5cueZYaGhrBly5aMAO/cuTPydlcCUV/v1QYFmBBCyliAr19Xl+AgEQ6SYlKa9PX1ZaLEBw4cyESJ7UK8ZcuWTNr0Bx98gIsXL0be7nJAJrp+c336jQ/kl9/yJWpBGm2Gh4fx1ltvYfPmzdi1axeGh4ely546dSojwfv374+87eVK1Nd0NUMBJoSQMhFg08xNgkUiLJPhMJJMSpe+vr5MlLipqQmbN2/2VG/dsWMHDh06hNOnT+PSpUuRt7kU8btPgqY/ofxWPlELVKHo6+vDwYMHsXnzZuzduxeXLl3yXf7atWvYsWMHGhoacOLEicjbX+pEfZ0SLxRgQggpIwE2TXUJFomwTIYpvpXN5cuXcf78ebS1tWHfvn3CeT23b9+O/fv349ixY+jo6EBfX1/k7S4Vwsz5GWZcYNTPEkKuX7+OPXv2oKGhATt27MCVK1eU1rt48SIaGhpw/vz5yI+BkLBQgAkhpMwE2DT9Iw+qIuwnw6TyuXjxIk6ePIkDBw4IhbihoQFvvfUWjh49inPnzmFgYCDyNpcCYaZDYVSIlDLXr1/HwYMH0dDQgDfeeAN9fX2h1j906BAuXboU+XEQEhYKMCGElKEAm2Zw+p2sSqXK3IZRSwYpPlba9JEjR9DU1OQRYitKbE+bjrrNo0m+c4BSfkkpk0wmcfTo0cyLrgsXLoTextDQEK5evRr5sRASFgowIYSUqQCbptoYtKBpG1S+6JPqo6+vDx0dHTh27Bj27duH7du3C8cRW2nT58+fx+XLlyNv92hSiClQon5mEDIyMoL33nsvM4VaZ2dn5G0ipJiMjFCACSGkbAXYohAiTEEmQXz88cc4ffo0Dh06JBTi1157DU1NTWhtbcWHH36Ivr6+yNschtGc+zPqZwQhppn6v+LYsWNoaGjAzp070dHREXmbCCk2IyOVJ8Cf6HFAT2R/Z2iAZqitn9CBuI5PSuDc5HTcqsdpX0+L4Ybh91kCN+LyZUIT5nyQUOdrVIjknjBwI6YVdZ9lL8AWYSpT5vplnxCLwcFBdHR04OjRo2hubkZjY2NmflCLN954AwcPHsSpU6dw6dKlyNtcCFgFlpQrJ06cQENDA7Zv346zZ89G3h5CoqAyBDglaIip4vpibf+CH/RlP6Gr78eScEOz7dPADevzuI5PXG3Pio1tOV/iuJFw9sMNIy3DSuuoCLCgX/KRIo8AywXbt216XLyO77HHnC9H8sHQBOdtdLD3g5IA29omxXYOPtF8+snnXH+ipZdL6JntfaJlr69wL2Xs0ksBzpt8p22IWjBIeTI8PIzu7m6cOHECe/fuxeuvv+4R4tdffx179+7F8ePH0dXVheHh4cjbLSLfe4jiS0qN06dPo6GhAY2NjYz8kqqmMgTYiSwCLPsy7lg+B7FT+pKf0NMSbOBGRrYTjv04xcYrAJ7jMhO4EXfKrFcu3dvxrpPdb5B029az7UcunK62SdtotcstdoLjc/WHunimj010nlRfaviIc1YgFaVNKKiydZ3nUFmAc4myi9YT3RPC9qfOlUOm9QQ+0TXpOZTvmwJcMArxJZ6QfOjp6cGpU6ewf/9+/Pa3v/UIcUNDA5qbm9HW1oaPPvoIV69ejbzN+RD1PU+IiNOnT2PLli3YunUrUv/XGdBicei+/0GrLENI+VExAmxomS/pwmiWVMwUI61+8hM6ymUXHr8IsPdzeNaVC6JzO9bP9nVcxy44Rr8oa6iop29E0hkd93sJkFMbDE0u44p4Xz7kinU+tcy1mjkGS8Rd+wmMaIvkOTACbOsP6QuAOG7o7u3YorsOEU8fl2Y4IsCp5VT6XjGLYxRT5ytWgN1ELQekurl27RouXbqEDz/8EEePHkVLSwu2bNniEOItW7Zgz549SCQSOHv2LC5fvhx5u4OI+r4mxI+Ojg40NDSgoaEB7e3t6d8XT24Tehwxjn0jJUTFCLBpOiQ487ugiK6hOYWj4BFggdT5pJPmHQF24zmeEBFgPSEVPzWp8elzWX9lIuXutgcJkliUP9EKI03ufshKaZh+SB+DfTuefnRHwhO4Edd8MgVy6GNhP6XbkbkfbPvNnAfnteN90ZSWeo+wK0RybSnUsut/tKkaARYRtTyQ6mZ4eBgXLlxAW1sb9uzZI0yb3rVrF959912cO3cOg4ODkbU16nuVkLCcOXMG27ZtQ0NDA06ePGn7jAJMqpfKEGCnNKiPARV8yR6VFGh7+/wjzh4B9kvP1Q1xNNfeFuF4Wz8BTvdHWoQy4ufYjkrk2QdVOfNIkbff5SIo6+fcpEoeAZb0u/1YrcwEz3Ui6Ud3erk7IlyQMcDea0DaVz4CLBJ1h9SLXkoJ7w93P1CACalarly5ggsXLuD999/HgQMHsGPHjkz0yhq/2NzcjHfffRdnzpxBT09P5G0mJCWUMcQsbP/hG1oMcT0BQ0t/FteRMLTs3zHb780E9Hh2O3HHl4DUPuKuaIh9+VgsBi39pe5rsTvwnV++gYaGBpw4cQJmQkc8psHIbCsO3dARz6ybFeKEHvf8zjqW7L6sbaWxH4vVB+7fMaWalACVIcAm7F+i/cb0Zj+TFF4KEODg9GoF2VKSbBUBCB4DrBI19hPgzPhpiezkdK4kcuY5FwGiHFgEy2e8r2O9AowBlp9Da1+Cc2WPdouuD4k8Fj0CnNmWYgTY/vv0/33ilz+25T19SwEmhKS5fv06Ll26hNOnT+PAgQPYunWrQ4gbGhqwY8cOtLa24syZM+jr64u8zaTaSImpZvvP2ZJe698x1+cZMbRFF1IiaxNEh7Bm92MXYPt+rHU0PYHz5/8FM2N/hNpVDWhra0tlMHgE2JJue5vc+8u2x9CcYm9aEp9Z1y63Cejx1LYYASalRuUIcJYwVYDVxlf6RzuVi2DF9VQRLNXotN+YZkFEzjRNhUJCgtRqnxToVBRWc6VtuwRYJnJu7OIrKkamxZzCl4MAhzsXIa+pUAKc7kvB+QxsqyPyrThG3Vpepfqz4HrziwA7XxqFjABLzpPvteHDaFbbpgATUkb09vb6CvEbb7yBQ4cO4cyZMxgcHIy8vaSyEQqeTQ49kur63Pqdd7ngNGWPlJomLl68iC1bnsaM2B/ikf9szX4migC7xmHpcfvvbMt4ZNz5ufAY/fqHkAipKAG2xEYpAhywjRD7VZGu1DKSYkzudGNXOzwRP0lKamZbmWidJMItEGBpxNQzhtmEvwhJsE8FJRVb1/FkRFAcDfTfr6y4WPqYRlOAhcWsgqtxq+4rlwiw+xr9RI+Lr3PflHnJebeO157qHeIFkhhGgAkhioyMjODixYs4ffo0Dh8+jKamJo8QWynTH374YebLCiGFwpkWbKMIAuxNgf4Gnt6yBQ0NT+FLsc/gmaO2setKAmyPVNuW8aQy21Oa3es5oQCTUqOSBNgSh7zmgR21McCu8ZR6HDcM6/epv2/YxcdWnCuXCLAnrdQeYXPMTyzoj0xKcLYKsDW3cHYuWlcqbIAcesaFSvrLsZyjr9zLBleIdo71Vtt/0LXlv1xWuoPmNPaN/gaIX64p0O7pibznW5D5YLgLkQn60fpbcO+oXBtiKMCEkDzo6+vDmTNncPDgQWGEeNeuXThy5Ag6OjqQTCYjby8pbxJ6XBr9NM3RFuAsXV1d+PsHYojNeAqtrc/hf8QmOdcNFGD371wRYFd7A4/R1j8UYFJKVIwA28Sh5CLAoqJGtqhvdoxoTCqYYuERCEnOqaL2iKktUhvXU4W4XCIqnALHJ2XVIUIyAfWMeU1v13M+vNWUA8+JfS7oHCKSfteN44WLr+z5FcyyPgtum7oAa+Kq3n7Xh6fYmawyue0z9/XtkOFcC6ZRgAmpbhL2wjz2L9ZWpMkW9dKMzBfsbOEeKy3UwJ/ZtvOl5Qexffv2tAg/hRmxGCY8/Avs27cPJ06cwO9+9zsc/vFnHREuzZUC5Yy2ucdrqkT/nNEyYYEkaWEjUpKkz73sHBVOgN1jgLPjbC9evIiWlhasqv1DxL78HAYGDkCPe8cLx3wEOKHHXW2yL5O+JmVfeD1jgE0Ymm0MsI88E1JsKkOABVWg3QJsi3LZhVN9vKT8S3yQAGdl1haJzKT3CsQzoPpxapuCdVxykuvxmKbpkVGPOLqnj1I8R05RFBdFch+nqGCViuALI+eiscdK48BFKc3ydqtj247g/0b16zMmv558+saRwiw9Zts27WONretDtr5oWdXz5MNojQOmABNSKiR0xD3FdCy5EBQKMrMVa+O21J9URV7bmMW0cBy9fh3d3d04ceLn+GIshj+s/edMZHhV7R8iNuFhGAcPpsYPH3za1haBABhaap8CATI02dhIrwC7BVdW2Cjyc0N8cFWB9n0JYhZIgE3nS59YDLHP/DX29/dnrhv7SxlNFxTBErRXvn9Rurftc1EVaDN7zbMKNCkVKkGAP9mwIZwoEELKmtF4jlCACSkRRLKQTaEUjzX0plgKlhMW8THR39+P8+fP4+jRjfjuxBhmPOWccunXfzURsTn1+KjpSXw2Nt+zvnj/fscjjgC712HKKFEhmUxi165dmbHuw8PDBdx+8eYKJqSYFFOAPS+pCpUN0dcH84MPCCHVwig8CynAhJQE3tRfZzSp8AKcJfVl/+/29+PMmTPYv38/tmzZkooKz3gKDU/NQGzCX8A4eBBnz57FlStXMuv6jX/MRYC9/eDXblKt9PX14eDBg2hoaMC+ffsKPyd24D1DSHlSPAHODlOwfscXnISQUoECTEiJYGh+411HU4C961y7dg3NS+5EbE49dv7rX+IPYzPwlKu69Pvvv499T/3/7N15cCT5Xed9YXB4Hy8R5rD3INZhww6HFbDejSWeZh/C6wAmIHb2AQdGhhh4cGNsN97lYQwsZniwLWwz3jaP194dxjy2wZ4ZxvaMZsYzkkpSS32oW0e3ultqSa2S1DpbR6t1X1Wlklrq1sz3+aOUqTx+v8ysQ8rKqrciXtEzUlXWL8/6ffJ35E8WtAVYtQwqTLDa3d2Vzs5Oc1I36w2ZfFlbrBh7jlIUahdoxfAHAAgDARgoForJdA4VMgBrxlNaKya28chx+fOfrJCK//S30t3dLWfPnpXYVx6Vn3/0KxL7yqPyzooK+ZUvD8vCwoLs7u5KvLpKquOKZR6Mk9QHYHeLAbPowiqdTktfX5/EYjHp7OyUlZWV0MsEREmYAZjrOYBiQQAGiolzRuUj6QLtDsDmsiyf6z0L9E/IH7zcJ83NzRL7yqPydmt5f+wPpH1pSR48GLC/p6ratwX4yMaMIfJ2dnakv79fYrGYdHR0yNLSUuhlAqImtABcU8WQFgBFgwAMIGf37t2T+fl5GRoaMrulGi5evCj9/f1y584dSafToZcV0bW7u2tW2tva2mRhYSH0MgFRFEoAJvwCKDIEYAAFk0gkZHR0VNra2mxhuKmpSXp7e2V+fl7u378fejkRLUaFvampiW7PQB5UATiV2pJEImmG4Dtz8zI+cVtGRowQPCTXr/dKe/uVrANwplcP4RdAcSEAAzgSa2trMjY2JlevXpWmpiYzDF+4cEH6+vpkZmaGlmF4evDggQwPD5vHzZ07d0IvExBlqgCcTm/LnTtzcufOHZmbuytTUzMyNjYho6PjMjY2IWNjEzI4eCvrAMwkhgCKFQEYwJFLp9MyMTHh6iZttAwvLCzIgwfqB0P2AAAgAElEQVQPQi8nisv4+Lj5XOrFxcXQywNEnSoA7+zck9/4jd+Q3370UfmTP/5j+YvHH5e/ePxx+exnPiNf/9rX5EzTGRkfvy0dHV1ZBODMXBOqR/sd1Qzrr1VViPg8WSCn5VZXKpf7WlWFvB5kXeLVIpXV8loR7H//MtXI6xUVIhWV8rprQs4aeb2iqrjWo0DHQOB9iZJBAAZwrHRhuLm5Wfr7+2VpaelYw/DKyopsbW2Fvl1gNzY2Jg0NDdLc3CxTU1OhlwcoBboA/Ik/+zP58pe+JM9/5zvy8ssvy8svvyx1dXVy4cIF6e7uySEAH73XqitFKiq8eQRPz/dbQtRhAI7L65Uen6Vr7T6qAFxT5SjDQWh1/d4dCo11eq3KuR6q4GvQBGDP9XNss0L3CIhXe+7/12sOQrFZPp996LPdUDoIwABCs7a2JqOjo9LV1SUNDQ1mGG5ra5OhoSFZXFw88jA8MzMj7e3ttEAXkZmZGfNYoNszUDi6LtATE5MyMzMjc3N3ZWZmViYmbsv4+KRMTEzK+PikDA2N5DQG+CjpWmZNtmDmDmKvVVdmApLj3/2aKk0AVv1/XF6v9AqN+7K/XyOvZxOAlaFO8RnOclZZArAlaLq3U4287lhesBZQ/Xr47gtrmQPcnFCG+ACtz7YW4IPt+LrjiRavV2aW47vOju2L0kIABlAUksmkjIyMyIULF2wtwxcuXJCRkRFJJpNH8rljY2MSi8VkbGws9G2AfZmbmzNvhkxMTIReHqCUqALw9vaOPPHEE/I3X/iCfO2rX5N/+Pt/kK9//evyzNPPSO2rtdLR3imjoxMl0QJsDWr+LcBGd2Djd9X2/w/c2uwMjgdhXPH6TItsJpzaQ+VBWawtqDm2AL9WXWku57WqSpHKCtfnWIOhu5VYtVx3qM46+Fu3TYUipBo3Bmw3H7JozbUEaOW+r6yW16vUr0fpIQADyNuDBw8Kan19XeLxuJw9e1bq6+tNbW1tMj4+Lul0umCfNTw8LPX19dLY2Cibm5sFXxcEd/v2bWlpaZH6+noZHR0NvTyFEPa5CVjpukD/l499TD71yU/KV556Sv7+61+Xv//61+XZZ56Ruro66ezsLN4u0IFbgAO+J5fP8VUjr1dW2cKaquXxtaoKV8ut83W2Fs6cWoCdQToTIjOfcxAodesar3Z0YbaHXtd2yrrrt/vzzXVyvEbfcqu4UaDan84bBtVx+40BxbZHaSEAA1AKOzg8ePBAdnZ25O7duzIwMCCtra1mEG5ubpaenh6Znp6WVCqV12dcv35d6uvrpampSS5cuCD3798Pfb3L0fT0tHnDY3h4OPTyhCHscx6lT9cC3NjYKB3t7dLX2ye9vX3S3d0jN270ys2bAzI8fEtu3RqTjo4i7AIduAXY0VpYXePTeuhoLfRtNdZ1gz78XN/uts6wruqiaw2VObQAZ8bDVjoComXbeAV9RZdgW0CNV9tbTS2vV7YiO0KqNYAelkvT9VsRcM3PcLZ2W39nbJvKannNWG/rzQLFMlCaCMAAZH+/OAKvl729Pbl79650d3dLY2OjGYaNmaSN8cLZ6uzsNJfV0tIi8Xg89HUtN4uLixKLxaS+vp7tbxH2NQGlRxeAm5ub5ezZs9Le3i5tl9rkwoVWuXjxknRduSp9fTdleHg04mOAFe9RjvF0hy5nAHYHWU1Qi1d7BGPHurjCrqpLsfH7qsMAbG3ZNdfV3vXYLL8RHF0B0tmqqp7sShXI7S209u1gu1mgmUXb3hLtWF9noNbs12BdtDX7pkrVFbrSccPC2dU62D5FcSMAA2Us7Ap+rnZ2dmRqasoWXuvr6+Xs2bMyNDQkGxsbgZd16dIl2zIaGxtlfX099HUsFysrK9LU1CT19fUyMDAQenmKVdjXCpQGXRfoj3z4I/Lxxx6Tzz/xhHzxi1+UL37xi/LU3/6tPP+d78jF1ovF2wU6jzHAuQbgYC3AugCrcjgxk/k7RYuwuVxrC3B13GMmZNVY4n17EPbadgFaY91dlK2v95tYyxq03eOF3S3CB4yu2Aflf71mXx+WlZ/pPi505S/4rNUoGgRgoMzkUwm/f/9+0VleXpZbt25JR0eHLcheuXJFxsbGZG1tzfP9zc3NrgB87tw52d3dDX3dSt3c3JzZtf3mzZuyvb0depmOC2EYYdAF4Of+8TlpiMWks7NTurq65MqVK3L16lXp6+uToaFhGRubLLoAbBckcFkDbJW8pg2AigBshKagLcCabrr6sgecldm6XFWXZNW4YV0Adm6bKmerp6VMykCuCO5Z7zPjM5ytzvrZtZUt/55hXtWynN2kWSg9BGCgTEQ96AaxvLws/f39tlAbi8Wkq6tLpqenlaHW2p3aOsa4r68v9PUpZfPz82bre19fn2xtbYVepmJAEMZR0j0GKZ3elq2tLUkmU7K6uibz84ty585dmZm5I5OT0xKPDxdZF2gjMDlDlCO0VVj/ph6Le9iF9mDm4erKg/92T6gUuAU4qwCsaJnWtf4618+YvEkT4ozHO+kD8OH2MwKwKmCqA3kuszxbKLoyG5/h2fqbVTAN8piqoI+BQikhAANloNChd29vr6ilUimZmpqSnp4eaW5ulrq6Oqmrq5Pz589LX1+f3LlzR7a3t2Vvb8/8m1NjY6MsLy+Hvi6laGNjw9wvV69eld3d3dDLdFwKHYbDvrYgWvb23AE4mUzJ5mZC1tc3ZGVlTWZn52R0dEKGhkZkYGBIensH5OrVHmlru1w8AdgMcbquudausZrwZobEg2XUVAdo+bN3jbWHtipLOQ6WH3gyJcs4U2VLqyK8u2aBNib30nfhtm875yORrLNBa1p/LTNBa0Nq4HVVdRtXT5B1+Ldsx9+qxzM7H6lkX3e6PpcDAjBQwvINvWGHhULY2tqSiYkJ6ejosAXclpYW6e/vl4aGBmUAbmhokObmZtnZ2Ql9HUrJ0tKSdHZ2Sl1dnXR3d0sikQi9TMWAIIzjsLenDsAbG5uytrYuKytrMjM7JyOj4zI0NCI3bw7KjRs3iywAOyZbUk6CpA9KmRZTv8mbFC26qu7RVV6fWeP93GDfgGwJxapAZgRg61hY6/ssj15yBWdjDK2mBfawpVUzJjqLLsKq/RO8tdWyDbOYmdn2mc5HM1lvMli6Q7u2EbNBlzQCMFCicgm+fpX03d3dSFtcXJShoSFpb2/XtvxaxWIxuXHjRujlLhXJZFLOnz8vdXV10t7eLtvb26GXKSy5hGFCMPJVCgH4taYmef297wVC81pTU+jnMvJDAAZKULbhN9+we+/evci5e/euNDY2BgrB8/PzoZc36lZWVqSrq0vq6uqkq6tLVldXQy/Tccg3FGcbhMO+9qC4lUIA3h8bk9eefhoIzf7YWOjnMvJDAAZKTD7BN5+AG7Vg3N3dLWfOnAnUEtzU1CTpdDr0MkfV2tqaXL16Verq6uTy5cuytLQUepkKrZDnjSoMZxOEw74GoXiVRAAGgDwRgIESEjT8+gXfsMPEUZubm9OO/dU5d+6cbG9vh172qFlfX5fr169LXV2ddHR0yOLiYuhlKgaq8yyXIEwIRjYIwABAAAZKRi7hN9vgu7OzE3mbm5vS2NgotbW1Wamrq5NUKhV6+aNme3tbrl69KmfOnJG1tbXQy1Ms/AKxVxAOEoLDvh6hOBGAAYAADJSMfMKvrhKuCjPZyDxjsri0trZKY2OjvPrqq54aGhqkvr5empqapK2tTQYGBkIve1RtbW3J6upq6OU4StmcF0ECsSoIE4KRLwIwABCAgZLgF36zCb5egTeX4FNMBgYGpKGhQRl4Y7GYxGIxqa+vl7a2NhkdHZWVlZXQy4xoyCcs5xqECcHIFgEYAAjAQORl0/Lr1d1ZF3yzCbWpVKpozc/PS11dnRl4a2trJRaLSW1trZw9e1b6+vpkbm4u9HKiNGQTllVhOJcQTACGHwIwABCAgcgL2vobJPyqQm+QgJtMJovaxsaGNDU1yauvvip1dXXS2Ngo3d3dMjU1JRsbG77v/6sv/n/y8AdOyX/67f8q59u6Ql+fqFhYXJKqj/w3efgDp+S3P/Z46OUJQ5BwrArDXmOFCcHIFQEYAAjAQKTlGn6dIXhhY0EahxrlWz3fsnmu+znbf6v+38r5fq/XRsnDHzhl+r2/+IvQyxMVn/7GF23bLuzyHIVsjnnVufRc93NyYfSCLCeW5d69e4Fag/3GBBOAoUMABgACMBBpXgFYNe7XGn7bxtvk4a89LG/55Fvg4+c++H4zxL3rY/9H6OWJirf/yU/Kwx/4qDz8gVPyC7/1+6GXJwp+5os/I1+9/FVJppK2IOwXgmkFRhAEYAAgAAORlk3rr7Xy3DHRIe944h2hV/aj4p9/4u3y06feKz/+hz8rP/j//HDo5YmSd/zxu+TffPQX5O1/8hOhlyVKvnTxS64u0fmE4LCvVSgOBGAAIAADkRWk9VcVflPplPzckz8XegUfgN6Pff7H5MLIBc8Q7NUVmgAMFQIwABCAgcjKtfX3Wz3fCr1yD8Dfx17+mDlJljMEW4c00AqMoAjAAEAABiIrl9bfnZ0d+dVv/mroFXsA/n72f/6sbaZo3cRYBGAERQAGAAIwEEm5tv7u7OzIu/7mXaFX7AH4++FP/7D52CTrY5L8ukITgKFDAAYAAjAQSUEDsDP8bm9vy4989kdCr9gDCMZ4lrCuKzTdoJENAjAAEICBSMq1+zMBGIgWawB2doXWjQUmAEOHAAwABGAgkrINwEb4TafTBGAgQhKJhLIV2DkWmG7QCIIADAAEYCCSgnZ/Nv4lAAPRlEgkPEMwARjZIAADAAEYiCSvAOzV/ZkADETL5uambwC23vDyGwcc9rUL4SIAAwABGIicfLo/E4CBaPELwLpWYAIwVAjAAEAABiInnwC8tbVFAAYiZGNjI1ArMN2gEQQBGAAIwEDkBAnAuu7PBGAgWgjAKCQCMAAQgIHICRqAVRNgEYCBaMkmAOvGAROAYSAAAwABGIicbFqAjTGCRkUnlUoRgIEI2djYsIXgXCbCIgDDQAAGAAIwEDnZzADtbP0lAAPR4gzARiswLcDIBQEYAAjAQOQQgBHYC7UiIjLSesLjdSelVkRqX3D8/snTMuL13oO/y+BJ199OtI7ISOtJOb08IqefVH/uyUEREf3fj19mO4jUysmsynhCTi9bXuexXXKhC8Be44AJwNAhAAMAARiInKIIwLlU8m3vMULDYdhwB4ogP5Zw4lsm52ce/P/yaTlhvNfrZ/m0nDi2MJYp22Eo9dpehzKBzfIaVwA+WI5lG51oHRGRWjndOiIyePLg/wOsv+f2Pim1UisnX6jV7g/fcHlQdvPHVebChOdMOXSf4fw52LbOskmtnPzkCTlxBAF4fX1dNjc3c5oIiwAMJwIwABCAgcjJ5xFI0QrAloCjC3KeAfigRc/8f8dnPnlSTr5w8B6PcGsPlVmEc+UyjVZGx49zOz55Uk4PZgJY7QuWddP8GEHZFua8fg4+z3h97QuZco0MnpSTrnBpuVEQ5Bh48rSMOPerKzB6/VhD5oicfsFoiT6t3naiKNsn7dvM1bqt2y+u7WIPw67WcFUr+REE4FxnguZZwHAiAAMAARiInNIMwNYWz2MKwAGpA7DXMg4+1xHKzHBqaWXNrO9hKHYGtZODIjJ4Oqdy+zshJ1oPtuvyiLl8vxZgz5C9fFpOW9bTGYDd+8+jldsIwK214mzt9W8Bdt6o0L1Wc0Nj+fTBjQDLj2V9tNtgecR9oyLPngNGAN7Y2CAAI28EYAAgAAORU2wBWBeYnOHOHiSsYecwMJ588sTxBeCDZepbTzPLLkQANpZtlN/d/dexPi/Umu/XBlLb9vQIc5ofXeumO1yqW4BdraKWfeRsQXXvP8tx4bl/RmTE+GzPVmR7wLVtb/N9HvtMcUPHejw4b0wY3cZPWlqAMzcrTprrlhkD7d5uBGCEiQAMAARgIHJCC8C6ABK0FVjZAqwKGIUaA+wdgE++cNIW1KxB1xoC8w7AxnZzhSv7MqyB8sSTB919D1p/awdr7eVcPi0nCtnCbbR4qlo+jR9Ni7a576zb/0lH13JnALYdS5ptq2wBPlxn+3Zw3yyxlte8iaAJo4c3GQ67XFt/1AFY8WNZdwIwihEBGAAIwEDkFFsLcG7vKYIxwNbfmV13Cx+AXUFRN6bWGZSfPC0jB2VwlccnAJ/2azVePi0nlDcarC2p1uWfcMzo7J4x2bn9ba3cjv1n/q3V2gqvCcBP2nsR2FuqjR9jXLcRXp1dni3r6gqk9u2gXr7lk17waQE++F3tC5r9nEcA3tzcJAAjLwRgACAAA5FDAC5gALa856hagF3dnXWPF1K0FHsFMetPZllZTlblKK9tGfbIJ7WOLtyuFl7V51j3mfW/betv3Z66AKybudrZMqsfS+0Zgq2t0csjMmLtbm27GeE8PhQ/gyfd5SYAo4gQgAGAAAxETrEHYO0ERQEmwbL/LcsArBtn6hGArUHqqMYAOwOwbvu4Qp1ljPJhGazbybl+h597WjdJk+XHbMkcrD2YAbo2E/7Mz6i1tbxaQ6W7VVu1/VV/O+2eIMw8Lk57tgCPDNZ6zIR9GEyDPPP48D2OdbV23zaPAdWEXfqbGWbrsOKRUwRghI0ADAAEYCByij0Auyd4ckyEpQzAzu62jmUECMDaz9UGYMeYYMW43Le4fp/DGGBrSPJr/XVNnGUtm/7H+qgk3aN6dPvKCKWZf61jbg+C57IjsDtaQ7UBXrV+mnLYQ6fqWbuqWaCDPN5IxdISPFibeV6xY2xxZhue9L0B4PpZrpVa7Q0KAjDCRwAGAAIwEDlRCsC21k7PFmBVAA7y41i2rbtpsFmgvVsMC/McYGuXWfvnWUKWtjux95hh+2zOfi3v7iBoPgPYEtDtsxmfUIbx2hcyZXB3ZdYHYO9tresC7X5tfgHY+CyvmyXWkOs/e7Sza7jnDQkCMEJEAAYAAjAQOUURgD/p0yrp1cp38DfVOErtc4C1YekgaL9Qa04YFTRgZWZaDvh82KxmWnY/Bkm7LTQBy/s5t85uvJlynRwcUX9m4DHAJw+77FpaX237ZLBWTi+PHO7DJ096zOYdPABbjyX7TNHOFn79T+5h2B6Arc9r9j6OND+2Luj5P7uZAIxCIgADAAEYiJxiCcAAjh6PQUIhEYABgAAMRA4BGCgfBGAUEgEYAAjAQOQQgIHyQQBGIRGAAYAADEQOARgoH0YA3tzcJAAjbwRgACAAA5GjCsBGCCYAA6VlfX1dNjc38wrA1msGAbi8EYABgAAMRA4BGCgf1hmggwZgo0cIARhOBGAAIAADkUMABsqHKgDrwi8BGH4IwABAAAYix1mZVY0DtlaInSGYAAxEhzMA61p/jfOeAAwvBGAAIAADkRM0ABv/EoCB6Mqm+zMBGH4IwABAAAYihxZgoHzkOgM0ARgqBGAAIAADkRMkAHuNAyYAA9FBAEYhEYABgAAMRE4+ATidThOAgQjxC788AxjZIAADAAEYiKRsZoJ2hmACMBAdQVp/vSbAIgDDigAMAARgIJK8ArDfOGACMBAdqvBL92fkigAMAARgIJJy7Qa9vb0t/+5L/y70Sj0Afz/6+R/NqfszARg6BGAAIAADkZRtALaG4EefezT0ij0Af7/41V+0hV+/7s9+438JwCAAAwABGIgkXQAO0g26Y6xDfuCTPxB65R6Aty+1fimv1l8CMJwIwABAAAYiK59W4N/51u+EXrkHoPeLX/1FmV2e9R37S/dnZIMADAAEYCCycg3ARgj+j1/5j6FX8pG/d378p+UXf/PD8vAHTsm/+cgvhV4eFGCfPvFOic/GteGX1l/kigAMAARgILKCdoPWtQJvb2/Lly9+Wd72V28LvcKP3P3cB98vD3/glDz8gVPyi7/54dDLg/z8zrd+R+6u3tWO+/Ua+0sAhh8CMAAQgIHIclZug7YCO0OwUbl2thAbf7MyKuTZSKVSOEJf+8eXzAD8ic9+KfTylKMg54Fx/lj/Nc697e1t17miek3Qrs+EX+gQgAGAAAxEWq6twKoQbFTMjQp4MpmUZDIpiUTCtLm5abOxsYGQLSwuyfOvNMlXvvm83BqdCL08UHOeO9bzyjjXrGHaL/wSgJELAjAAEICBSAvSCpxLCFYFYWcY9grGCGZtbU36+vrk1q1bMjExITMzM7K4uBh6uVA4unPGGnqdLcmFDr8EYBgIwABAAAYiL5tWYF0IDhKEVYHYLxjD3+TkpNTW1sqrr74qdXV1UldXJ6+88orU1dVJY2OjnD17Vjo7O+XGjRsyMDAgo6OjMj09LfPz87K2tiaJRELW19dDXw+4qc4VXejVBd8g4ZfWXwRFAAYAAjAQeV6twLmGYOf432zG9Ooq/dCbnZ01g6+X2tpaqa+vNxnB+dVXX5Xbt2+Hvh7IyGbMsPU8s55/hQq/BGBYEYABgAAMlASvABw0BAcJwvlMhgVvc3NzrlCbje7u7tDXAf5U55NX8LWeq9bzl/CLXBCAAYAADJQEv1bgbEKwNQg7w7AuEKMw7t69K7FYLOsQHIvFtOEKxcV5PllDr6rFVxd8neGXAIwgCMAAQAAGSkY2IThoEHaGYVUgRmHdvXtX6uvrpa6uTmpra301NjbK0NBQ6OVGMM7zSRd6Cb84CgRgACAAAyVDVQHOJgQ7g7BfN2kcneXlZWloaDC7RHsxWn/DLjOC8wq8fsGX8It8EIABgAAMlJRcQrAqCPu1CuPora2tSSwWM2eGVjlz5oz09vaGXlZkR3d+qc5Dr+CrC78EYOgQgAGAAAyUnKAhWBWEdWGYQHy8FhYWpKenx+wKrROLxSSRSIReXuRGd66pzsugwZfwCy8EYAAgAAMlyatyHDQIe4VhP2EHi6haX1+XwcFBOXv2rNTV1cn58+elublZGX4bGxvlypUroZcZh3I9X3ShN9tWX8Iv/BCAAYAADJQsr0qyLgh7heF8QzG8TU1NSUtLixlwb9y4IclkUuLxuDQ0NLgCcENDg6ytrYVebmTH7/zShV6/4Ev4RRAEYAAgAAMlza/C7BWEgwZi5Gd5eVna2trMYNvR0SErKyu2vzc1NbnCb1tbW+hlR2H4nYMEXxTK3h4BGAAIwEAZKEQQJhwX1tLSkvT390tjY6MZfCcnJ+XevXu21+3u7romw2pqapLFxcXQ1wHBZXtuBTlnCb/I1t4eARgACMBAmQhaoc4nEMPf7u6uDA8Pm485amhokOHhYdnd3dW+p62tTerr603nzp0LfT1QeNmcn2FfTxBNBGAAIAADZSfbIEwwLozd3V25ffu2dHR0mMG3r69PlpeXfd87PDwsTU1NUl9fL83NzTIzMxP6+iB3+Zx/YV8/EG0EYAAgAANlLd8wjGDW1taks7PTbMG9ePGiLC0tZfV+IwCfOXMm7xCF6An7WoHSQAAGAAIwgANhV/BL0dramgwMDMiZM2ekvr5eLl26JOPj47Kzs5P1shobG6WxsVHGx8dDXy8cj7CvCSg9BGAAIAAD8BB2AIiqvb09GR0dNYNvLBaTwcHBnIKv4fLly9LY2Ci7u7uhrx8KL+xzHeWBAAwABGAAKJgHDx7IzMyMXL58WWKxmMRiMent7ZWlpaW8lz0xMSHxeDz0dQQQXQRgACAAA0BBbG5uSldXlxl8W1tbZXFxsWDLTyQSkk6nQ19PANFFAAYAAjAA5GVzc1MGBwelublZYrGYbZxv2GUDACsCMAAQgAEgJzs7OzIxMSGXLl2SWCwmLS0tMjQ0ZFYKAaDYEIABgAAMAFmbnZ21dXcu1DhfADhKBGAAIAADQGDLy8vS19cnDQ0NEovFpKurS2ZnZ0MvFwAEQQAGAAIwAPja3NyUoaEhOXv2LON8AUQWARgACMAAoPXgwQOZnJyUM2fOSCwWk4aGBhkYGJB79+6FXjYAyBYBGAAIwADg8uDBA5menpYrV64wzhdAySAAAwABGABsFhYWpKenxwy+V69elTt37oReLgDIFwEYAAjAACD7+/uytrYmAwMDZnfn9vZ2mZycpLszgJJBAAYAAjCAMre7uysjIyPS2NgosVhMGhsb5datW7K7uxt62QCgkAjAAEAABlCmtre3ZWJiQtrb2yUWi8mZM2fk5s2bsrq6GnrZAOAoEIABgAAMoAzNzc3JhQsXzHG+ly9flvX19dDLBQBHiQAMAARgAGVkbm5Orl+/bpvgamZmRh48eBB62QDgqBGAAYAADKAMLC4uSm9vrzQ0NEgsFpPOzk6ZnJyUnZ2d0MsGAMeFAAwABGAAJWx1dVUGBgakublZYrGYXLx4UUZHRyWVSoVeNgA4bgRgACAAAyhB9+7dk3g8bpvZOR6P80gjAGWNAAwABGAAJeTevXsyMjJiPss3FotJX1+fbG1thV42AAgbARgACMAASkA6nZbx8XFpa2uTWCwmDQ0N0tvbKwsLC6GXDQCKBQEYAAjAACJsZ2dHJicnpbOz02zx7e7ulrt374ZeNgAoNgRgACAAA4ig3d1dmZ6elq6uLjP4Xrt2Te7cucMjjQBAgwAMAARgABGyu7srMzMzcvXqVTP4XrlyRaanp2V3dzf08gFAMSMAAwABGEBEzM/Pm2N8Y7GYnDt3TmZmZmjxBYCACMAAQAAGUMRULb4dHR0yMTEh6XQ69PIBQJQQgAGAAAygCBF8AaDwCMAAQAAGUGScXZ3Pnj0rExMTcv/+/dDLBgBRRgAGAAIwgCKws7MjU1NTtlmd29vbZXx8XLa2tkIvHwCUAgIwABCAAYTo/v37Mj09LRcuXKDFFwCOGAEYAAjAQNmIV1dKRUXFgUqpjh/8LV4tlRVVUhOvlsqDv1fVxKW68vDfCvP3+7JfU2VZTpXUWD+npsq+7P192d+3L6Oiokr+MZWS8fFxaW9vl9hXHpW3V1j+/lN/KXFlmSuksjou+/s1Unbq6v0AACAASURBVOX8DGMd9vctf6+RKuv7LOunLDsAlDgCMAAQgIGyEK+ulIrKajNY2gKjEQytfzdDqyVoGsG3qsZcbk2VEUqtr7GG08xyjNckEglp/L8fkop3/p58JRaT2FcelR+tqJBH/m5a7t27d7DMzPsz4dcaUmukqrJa4oECsDPgut8Tr65yBHUAKG0EYAAgAANlQBEY940W3n1HeFT83fid4nXx6kpbIHY5eM8319ZkaGhIWltbJRb7ijz69gr5pf9+Xc7/8Y9LxW88r3iv4vO91kfZAux8j255AFAeCMAAQAAGSp+r66+jS/MRBuCNZ94nFT92Sv6uocEc43v16nfkz34is2xXC7JJFWI9/uYbgBXbwSu4A0AJIgADAAEYKAM1UuU13rXAAXh3d1fu3Lkj3d3d0vB3j8rbK35ePtnSIv39/bKwsGBbtj5AF7oFWLUMWoQBlBcCMAAQgIGyUFPlHONrUaAAnE6n5fZTj0hFxY/Ko1/JtPa2tn5T/uu/rpCf/ESn/T1GWQ5aZa2fY4zNdY8Bjkt1VbXEHeOKzfXzCsDxaqm0BW2vgA0ApYkADAAEYKBsOGdULlgX6Pd/W0ZHR+Xs2bMSe/znpaLi7fJ//f1ZGR0dPZjYyj0LtO2znF2TLUFdPQu0+z1V1X4twM4y6LpeA0DpIgADAAEYQI6Wl5clHo/L+fPnzfG9V65ckcnJSUmn06GXDwBgRwAGAAIwgCwtLi7K1atXzdAbi8Wkq6tL5ufnQy8bAECPAAwABGAAAWxtbcnk5KR0dXWZoffcuXMyMDAgS0tLoZcPAOCPAAwABGAAHtbX1+XWrVvS1tZmBt/29nYZHR2l0gMAEUMABgACMACHBw8eyPz8vPT392cmtjoIvteuXZPp6WnZ3t4OvYwAgOw5A/DWljMAr8rMzB0ZGRmXwcFb0t8/KDdu9EtXVzcBGEDJIAADkP39zPN7p6am5OLFi2bobWhokJ6eHllbWwu9fACA/FgDcDqdllQqJZubCTP8Li0ty9TUjAwNjcjAwJD09t6U69dvyOUr1+TipQ65caOPAAwg8gjAQJlbXl6WwcFBaW1ttXVzHhkZkfX19dDLBwAoDCMANzQ0SCqVkkQiaQm/K7KwsCSTk1MSjw9Jf/+A3LjRJ9eu9cjlK9ekrf2y3LjRJ8+/8IJ0d3cTgAFEFgEYKEM7OzsyMzMjPT090tTUZLb2Xr9+nW7OAFCi9vb2zOe2LywsSCKROOj+vCarq2uysrIqd+7MycTEbRkbn5DRsXEZGRmTW7dGZWjolvT09EptbZ3cvHmTAAwgsgjAQBnZ3t6W0dFROXfunNna29jYaKvMAABK097enszNzcnFixfl5ZdflqefeTrj6aflm09/M+Ob35RvfPMbh77xDfmHb3xD/uEb/yDPP/+8NDY2ysjICAEYQGQRgIESd//+fZmfn5e+vj7bpFaXL1+WsbExSSQSoZcRAHD09vb2ZH19XSYnJ2V8fFwmJibk9u3bWlNTUzazs7MyPz8vy8vLBGAAkUUABkqUblKra9euyeLiYujlAwAcr/v370sikZC7d+/K0tKSrK+vy+bmpk0ikZBEImH7b0MymZRUKiXr6+uytbUl+/sEYADRQwAGSszm5qYMDAzImTNnzOB79uxZuXXrlqTT6dDLBwAIBwEYAAjAQEnY2tqSqakpuXbtmjQ0NEgsFpOmpibp6emRmZkZ2dnZCb2MAIBwEYABgAAMRJqqtbe5uVmGhobMygkAAPv7BGAA2N8nAAORc//+fZmZmZGOjg4z9MZiMeno6JDZ2Vm5f/9+6GUEABQfAjAAEICByFheXpbBwUHbpFYXLlyQgYEBWVpaCr18AIDiRgAGAAIwUNRUY3tjsZh0dXXJ5OQkjzACAARGAAYAAjBQlJaWliQejytbexcWFkIvHwAgegjAAEAABorG7u6uTE9Pu8b2tre3y9TUlOzu7oZeRgBAdBGAAYAADIRucXFR4vG4tLa2mqG3tbVV4vG4LC4uhl4+AEBpIAADAAEYCEUymZTJyUm5evWqrbX32rVrcvv2bUmlUqGXEQBQWgjAAEAABo7V+vq63Lx5U5qamszQe+bMGRkYGJDNzc3QywcAKF0EYAAgAANHLpFIyOTkpHR1dZmht6GhQa5duyZTU1NmJQIAgKNEAAYAAjBwZNbW1qSvr4/WXgBAUSAAAwABGCioRCIhExMTttbexsZGWnsBAKEjAAMAARjI297enty9e1f6+/vl3LlzZvBta2uToaEhWV5eDr2MAAAQgAGAAAzkbHt7W8bGxmyPLzLG9s7NzcmDBw9CLyMAAAYCMAAQgIGs3Lt3T+7cuSO9vb3S0tJiBt/Ozk4ZHR2VtbW10MsIAIAKARgACMBAIOl0WkZGRmxdnBsbG6Wnp4cuzgCASCAAAwABGNDa2dmRmZkZ6enpkebmZjP4dnV1ycTEhCQSidDLCABAUARgACAAAy6JREKGhobk7NmzZuhtamqSmzdvyvr6eujlAwAgFwRgACAAF8yDBw8QYbu7uzI1NSXt7e1SX19v6uzslOnpadnb2wu9jEcp7PMHAHD0CMAAQAC2CTuE4HgZjy+6efOmnD9/3gy9ly5dksHBQVlaWgq9jFEQ9nkLAAiGAAwAZR6Aww4OCEc6nZbR0VFpbW21tfZ2dXXJ7Oxsybf2Hoewz20AgBsBGADKLACHHQoQnp2dHZmdnTUfX2SE3ra2NhkeHpaVlZXQy1iqwj7vAQAZBGAAKJMAnE/l/f79+4iwVColw8PDcvbsWTP0xmIxuXr1qty9e1f29vZCL2OUEIQBILru3ycAA0BJB2CCbnlKp9MyPT0t3d3dcubMGTP4dnR0yK1bt2R1dTX0MpYagjAAFL/79wnAAFCSAfioQu/e3h6K2ObmpgwODkpzc7PU1dVJXV2dNDQ0SHd3t9nai+wdVSAO+zoBAOWGAAwAJRiA8w29YYcNZCeRSMjk5KRcu3ZNGhsbzeDb2dkpo6Ojsra2FnoZS1m+QTjs6wUAlBMCMACUWADOJfj6VfB3d3dRhJaXl6W3t1eamppsrb09PT2ytLQUevlKVa6BmCAMAOEjAANACQXgQgTfXALBvXv3cExWV1dlZGREOjs7zdBbX18vV65ckbGxMVlbWwu9jFFXyFCcbRAO+xoCAKWOAAwAJRKAswm/QUPvcQQH+Eun0zIzMyM3btywje1tbW2VgYEBmZ+fD72MpaBQx3uQIEwIBoBwEIABoAQCcNDw6xd8dZX8sFvkyt3AwICrtXd6elp2dnZCL1u5Up0XQcJw0CAc9jUFAEoVARgAIh6Ag4TfXIKv1c7ODkK0uLgoLS0tMjg4KBsbG6GXp9wFCcReQThICA77ugIApYoADAARDsDZhl9d6HX+v6rSv729DWB7O1AgVgVhQjAAhI8ADAAlFoCzDb+q0Ous8KfTaQAHvAKxXxAmBANAuAjAABDRAJxL+FW1+KqCr6rSv7W1FUgqlUIBnbnQIX/8qb+Rp59/VdbXN0IvT6kKenxvbW15BmK/btLOIEwABoDjRQAGgAgG4HzCb9DgGzTUJpNJHKGqj/w3efgDp+ThD5ySl2MtoZenXAQNy9kGYUIwAISLAAwAJRyAdeF36O6Q/O53flfe/T/eLf/iM/9C/tlf/TMUKSP8PvyBU/LTf/jzoZcHav/yM/9S/v2X/7188PkPys07NwOFYF13aAIwABwdAjAAlEAAzib8Pt7wuLy1+q3ylk++BRHw7o88LL/0mx+Vn/vd35C3Pv7PQy8P/L21+q3yp3V/KsmtpBmE/UIwrcAAcDwIwAAQsQDs1frrN+HVY68+Fno4AMrFH73yR7Yu0fmE4LCvOwBQKgjAABDxAOzX+mv8+93+78oPf/qHQw8FQLn4oU//kLzY+6I2BHt1haYVGACOBgEYAEokAHt1fd7Z2ZH/8OR/CD0QAOXmxP86YZsgywjB1htUtAIDwPEhAANAhAJwrmN/d3Z25O1//fbQwwBQbv7V5/6VOVu0bmIsAjAAHB8CMACUUADWhd+dnZ3QgwBQrpyPSvLrCk0ABoCjQwAGgBIIwH6tvwRgIDzGc7VVXaHpBg0Ax4sADAARDcC67s/O8GtUuMMOAUC5MgKwsyt0kLHABGAAKCwCMABEJADn2v2ZAAyEa2trS1KplOdYYAIwABwPAjAARDwA67o/GxVsAjAQrlQqZVaYVK3AXpNhEYABoLAIwABQwgF4e3vbnHwn7BAAlCu/AGztBu03Djjs6xAARB0BGABKKABbK9MEYKA4bG1taQOwrhs0ARgAjgYBGAAiGICzGf9rVLbDDgFAuUomk7ZKk64bNOOAAeDoEYABoAQDsDX8GpXtsEMAUK5SqRQBGACKBAEYACIcgIOM/zUevxJ2CADKlbPSxERYABAeAjAARCAA5zMBFgEYCFcymTQrUclkMuuJsAjAAFA4BGAAKIMATBdoIDzOAJxKpczJ6VQTYRGAAeDoEIABoEQCsG4G6KMJwN8vp9/6RjlZBOHC7c1SW/EGOX0qi/ecepOMVBTD+ny/nH6rpuzvf6PIu95cBNvXup2LYZsd7L+3vklOZFPGU2+SEc32PPmuCql9f+HKpwrAQcYBE4ABoPAIwABQBgE4ry7Qp94kIxUVIgGNvOf7vUOdZ5B7s9SaQcYSXrQBRxfMCh2A3yy1QbeBuW7uMOsKVqrPff8bRVTl99pu1jBn3Va697z/jYH3p2i3S9AA/P1y+q1ey89yX2mceM8bDtbV+/MOt//B6xTbp9AB2FqJyiUA8ygkACgcAjAAlFAAVnWBTqVSkkqlClaZPwwPQVv/jjAAZxnOPQNktq2ZQd5z6k0yYg14jvXQBq33v1HkXW8KHhxzCMCuGxXKFlGv/ZxvL4DMTQX3DRPnZwS5yaIrjz2ku7f3wd/9jqPAN1/UCMAAUDwIwABQYgHY2fpbmAAcrAVU3WrmHYDNUGJrlXyjnHQG4ACtkife8wafQOX8nGzWydGy7ArAmhbRLMLsyXd5tCDbttvh30685w32oOYMwKogd0QB+OS7vFqMnfvA53UHZR95z/crbxzo3p/5m98+dWxbrxsTqm2VQwDe2NggAANAESAAAwABOGAAtgYOdfixh0VNa6UR5IxQawtdzhZgVSucvuvtyXf5tSh6hy2/bq+H3WzdAdgZvk+85w3a5dmWo/1bsADsCq/OmwWqlmFnWDSC87vebAnNfl2TM8dArSVw+m97fbdjz4CsCufvf+PBMZFZpvqzPVqArZ8RtGWeAAwAkUcABgACcMAAXMAWYG0r7kEANkOcKqB4B+BcxpmeeM8bpPY9+kmR7NvhYFnWAKzsop3ZZqpt4hWAPbebXwA2tq2qC3RW46j9Gds66A0H/5ZZY58qxnAru3Jbt0EmBGe2tfexat0fZtD16QKdbxg2AvDm5mZWAVg3EVbY1yMAiDICMAAQgAMG4GxagIMGOU0Adn5moACsm/zKb1IsY108ZmBWCTRu+HB9bF2VfcaYZlqT31zYMcC2beg3MZXX+Fd9sFdvI3tQ9m1dVRwfupZ9/5bagBN1GdvG9dmFmenaGoATiQQBGABCRAAGgIgHYL9nABdlC/BRBGDPR+F4BFtreTRl8wyvObQYercAG9srjy7QgQJwLsHO2tKagwCPcnJ3Hdfvv5Pvsv7+YJ2ymtDK0uPA7E59uMxgLfUEYACIEgIwABCAsw8xAbsW5xSAzRDpDsAnjSCqeXRNkHGgNopW3MDjiAPOHK2amMszWJljW7MIj2boe4Ocfr87ALu7K2fC4ukgwd5aljy7UQeZpMz1Gu16O/ar8nU+LbjGe5w3CsyZoQvznGMCMAAUDwIwABCAAzHHcJoTNBndhnWtntZuth4B2BHSlJNdOYOXY1KkE+95g/5RNdogc9iyaO9KG7CVM2gX6CCP2bFsP+9HI6nGwXpMdqXY1plwaWlpt25LVxB03ODIdxxxgBZgd2u/rvXXfqMis92CdO22jhs+nEnbts0DTopGAAaA6CEAAwAB2JPR/dceBnSPwMkE2ExLrTtoeAVgbXj0CVKZ8umDqLK11RXunONaAzyjNkAA1rUma1uAvZYZJDz6hFSjddXWyuqcYdk5kZZNwFmctYK9/7DLuTv8nlD1AvDs/u6xPd/6JjmhfNzWQUu6djtkhwAMAMWDAAwAEQ/ARz0J1l/9wj+Rznd8n8P3yuwbv0dGXL9Xybx29kcO/v9H3iDbjla51bep3zvyZn1L3urbvk863/Y9Im98g/Q632v7DMtnv+P7pPctmve843tltcK6Tt8rs2/Uly3zGR7bQFc2owxv/l7l77ff4v69uTzFe9TbW7fdvkdm33ZYbtX2NT/f3IbOdfRa/gG/cr7te+yv12wn1zZTliezHur95Nyn7vcY2zyzfPuxcvi53yOX/vd/QgAGgBJAAAYAArCnX/ngP5X/8qv/G1DWfuWD/7QgAZjHIAFAuAjAAEAABnCEjABsrTgFCcDGeU4ABoDCIQADAAEYwBEiAANA8SAAA0CJBWBnCCYAA+GyVqIIwAAQLgIwAJRQADb+dbYCb21thR4CgHJFAAaA4kEABgACMIAjlEwmCcAAUCQIwABQIgHYaxxwOp0OPQQA5UoVgNPptKTTadnZ2XEFYK8ZoAnAAJAfAjAAlEEApgUYCI8zAKtaf629OAjAAHB0CMAAEIEAvL+/TwAGIspZadJ1fyYAA8DRIwADQIQDsBGCCcBA8UqlUlmP/yUAA8DRIAADQAkGYGcI3t7eDj0EAOUqmUwSgAGgSBCAASCCATjbmaCZBAsIz9bWljL8MgM0ABw/AjAAlFAA1nWDJgAD4UkmkzmP/yUAA0BhEYABoMQDsOGHPv1DoQcBoNz8wKd+QFKpFBNgAUCRIAADQMQDcNBxwD/5hZ8MPQwA5eah0w9pwy/jfwHg+BGAAaBEArB1HLAqAP/Wc78VehgAyk3Vs1WSSqUCtf4SgAHg6BGAASAiAXh/P/tu0NYQHJ+LyzufeGfogQAoF+944h1ybfKa7+RXQcf/EoABIH8EYAAokwC8vb0ttQO18oOf+sHQgwFQ6n7wUz8oL/W+ZAu/tP4CQPgIwABQAgE4aAhOp9MSn4vLT33hp0IPCECp+vHTPy69U71m+PUa+0vrLwAcLwIwAEQ4AGfTCux8LNLgnUF5qfcl+euzfy2fa/mc1mebP+vpM2c+I5858xnf1wFREfR4Ns4P41x58caLEp+N2ya9CtL1mQAMAMeHAAwAEQrA+/vZtwIb/6pC8NbWljlBTzKZtF3gjS+BjY2NQNbX14GSoDvGreeDqqLkfN5vtuHXq/szARgACoMADAARD8BercBBWoKNiroRgnVBOGggdr4eiIJsj2tnZcioEKnG/KrCL62/ABAOAjAARCwA7+/nPhY4SAi2tgg7w7AuFAOlTHUOGOeHM/geRfglAANA4RCAAaAEAnA+IVgVhHVh2EoVCoBSpDr+reeHV/ANEn5p/QWA40MABoASDsDZhGBrEPYKw37BGCgVuuPeem5Yg2824ZfWXwAIBwEYACIYgPf38wvB1v/2C8LOMKyjCwtAlAQ51p3nh/Xc0QVfwi8AFAcCMABENADv7+cWglWtwdYg7AzDqkAMlDPn+WE9d1TnVpDwSwAGgONBAAaAEg7A2YZgVRhWBWKgnDnPj2yDL+EXAMJDAAaACAfg/f3sQ3A2QVgXiIFypgu6uuBL+AWA4kEABoCIB+D9fXUIzjYIq8Jw0IAMlBvd+eIVfIOGXwIwABydvb29ggXgZDIp+/sEYADRE/kAvL+fewhWBeFsWod1FX8gqrINwip+wZfwCwDhKGQA3tzclP19AjCA6CmJALy/HzwE64KwVxguRFgAoiSb80B3PmUTfAm/AHD0CMAAUEIBeH9fH4J1QdgrDOcaioFS5ne+6M4zr3OT8AsAx4MADAAlFoD3971DsFcQDhqIAdh5nU9+5yPhFwCOz94eARgASi4A7+/7h+AgQZhgDBzK9nwh+AJA8dnbIwADQEkGYEOQSniugRjAoWzONcIvAISDAAwAJR6ADdlWzgnGgF4+51PY1wIAKGe6AJxMJmVra0vS6bTW1tYWARhASSiLAGzIp+IOIDdhn/cAgAxdAN7a2pLTp0/Lhz70ITl58qT83u/9npw6dUoef/xx+du//Vv57ne/K5ubm5JKpQjAACKvrAKwVdihAChlYZ/fAAA3rwB8/vx5+ehHPyq//Mu/LL/+678up06dks9//vPy7W9/W/r6+iSZTNICDKAklG0AVgk7NABRFPZ5CwAIRheAE4mEbG1tSXt7u3z+85+XT33qU/Lss89Ke3u7TE1NSTqdllQqRQAGUBIIwHkKO3wAhRT2+QQAODrWALy8vCwbGxvm5FfGOODu7m556aWX5MKFCzI3N2eGXybBAlAqCMAAAABlwAjA8/PzsrKyIhsbG7ZZnlOplKTTaZmampKhoSFb+CUAAygVBGAAAIAyYA3Aa2trZqi1MmaD3t7eNmd+to7/3draIgADiDQCMAAAQBkwAvDCwoLZ7dmY2TmIra0tAjCAyCMAAwAAlAEjAC8uLppdnnUh1/rfTgRgAFFGAAYAACgD1gDsFXAN6XRayZg8a3+fAAwgegjAAAAAZcAIwEtLS9pwGwQBGECUEYABAADKgHUM8Pr6es5WV1cJwAAiK6cAvLe3BwAAUBbu378fmkKvh/WxR/na3ycAA4ienALwxsaGrK2t5Wx1ddW0vr4u8/PzMjo6Kn19fXL9+nW5fv26dHd32xi/V/0NAAAgF9b6hbWeEY/HZWpqyqyrFJuNjY2sJZNJAjCAspdTAJ6bm5Pp6emCuHPnjly/fl3OnTsn586dk+bmZmlubpaWlhYb4/eqvwEAAOTCWr+w1jPOnz8vLS0tMjExIXfu3Ck6c3NzLnfv3pW7d+/K/Py8LCwsyOLioiwtLcnS0pIsLCzIysoKARhA2cspAC8sLCgvvLlYWFiQCxcuyJUrV2R9fV3S6bR2NsJUynu2QgAAgGylUlYpSSQSMjc3J88//7xMTEzIwsJCqBYXFz0ZIXdpaUlWVlZkdXVVNjY2zEcdbW1tma3ABGAA5S6nALyyspLVxXhpacn2N+tFfWVlRZqbm+XKlS5Jp7cVX0QZyWTKpPo7AABAtqz1i0QiKZubCVlf35CVlVV55pln5Pbt27KyshIa67Axp7W1NWXX6M3NTVv4tc7cTAAGUO5yCsBra2uyvLzssrKyYv63MUugMe5X9XrjdWfPnj0IwGlJpVIFH6MCoPRkrhNJWV1dk/X1DUmltmRtdU3W1tYlkUjKxsbmwX8nDiq24ZcZQHHb3Nw8CL9rsry8Is8++6xMT0+HPt5XNwY4mUya/51IJGwhN5lMEoABQOFIAvD6eqbS+eSTT8orr7wi6+vrgQJwKrUl1oorAOhsbGzKpUtt8n/+5/8sf/H447K5mZDffvRR+ciHPyxXrnTJk//rSfnw7/++vPLKK5JMpkIvL4Dit7q6Lssrq7K0tCyLi4tFH4BTqZR88pOflGeffVa2trYkmUwSgAHAR8EDsBF+/+iP/kg+9KEPSXNzc8AAfEWSyZQZfldWVgFAa319Q7qudMnH/uAP5Jmnn5bNzYR8/LGPy//7N38jg4OD8vTTT8tn/uqvpKOjQzY3E6GXF0A0LC2tyMLiUiQC8NbWlnz84x+XX/u1X5MXX3zRDMEEYADQK1gAtobfP/zDP5SHH35YPvGJT0hXV1fgAJxIJGXtYNzN8vIKAGitra1JT0+PfPrTn5ZYLCabm5vyuc9+Vp555hkZHx+Xl158SZ566inp7e2VjY3N0MsLoPgtLS3LwsKizM9n5imJQgB+7LHH5Jd+6Zfkz//8z+XMmTO24WQEYABwK2gAXlpakr/8y7+UEydOyKOPPipPPvmk3Lx5M1AA7ujokOXlFZmbm5fp6Vm5fXsKALRmZ+/I1avX5K8/9zk5c+aMLC4uyX///Ofl29/+tty6dUteevFF+dpXvyq9vb0yP78QenkBFL/JySkZH5+Q0dFxmbx9OxIB+OMf/7i8733vk8985jPy/PPPy8DAgKTTaQIwAGgUNACvrKzI17/+damqqpJPfOIT8txzz8nw8HCgANzW1iZ372YqqaOj4zI0dAsAtMbHJ6Wz87L89ec+J01NTTI7OyeffyITgOPxQXnh+Rfka1/9qvT09Mj09Gzo5QVQ/AYHb8nAwKD09w/IrVsj8swzzxR9AH788cfl1KlT8q1vfUs6OztlfHycAAwAHo6kC/QLL7wgX/7yl+XFF1+U0dHRQAH40qU2mZu7K+PjkzI0NCI3bw4CgNatW2Ny+XKX/I8vflHOnTsn09Oz8uUvfVleeukliccH5bsvf1eefeYZuXGjVyYnp0IvL4Di139zUHp7b8qNG30yNHRLnolAAP7CF74gTzzxhFy+fFnm5+cPHidJF2gA0Cn4JFhra2uSSCTk3Llz0tTUJGNjYwED8CWZnZ2TkZExGRgYkt7emwCgNTh4S7q7e+S5f/xH6ey8LLdvT8u3nvuWtLS0yNDQsLS0nJX6ujoZGIjL2Nhk6OUFUPxu3OiX6929cv36DRkcHJJnIhCAn332WfnOd74jMzMzTIIFAAEcyWOQ1tbWZHNzUwYHB2VycjJQAL548ZJMT8/K4OCtzBfQ9RsAoNXfH5eb/QPSeqFV+vr6ZWxsQlovtMq1a9dleHhErl69JlcuX5Hh4VsyPDwaenkBFL9r13qkq+u6XLlyTQbig/JMkQfgVColly5dkv7+fkmlMs875zFIAODtSAKwNQRvbm7K6uqqbwC+0NoqY+MT0t3dK5cvX5POzi4A0Lp6tVv6++MyPDwqQ0Mj0tt7U4aGRmR4eFRu3hyUgYEhGR4elXh8WLp7+kIvL4Di19HRJe3tV6S9/YrcHIjLM0UegJPJpNnlOZFI56NboAAAG1hJREFU2EIuARgA1I4sAAdlBOBz587LwMCQtLV1ysWL7XKhtQ0AAOD4XGiT8+cvSWtru/T335RnijwAqxCAAcBbTgF4Y2ND1tbWcra6umra3NyUK1euyLlz56W3t1/6+gakp6dPunt6AQAAjke31Q3p6roq3/72t2V2dtbs0RYFzvBLAAYAu5wCsNHNJlfWO5iJREJGR0fl4sWLUltbKzU1NfLCCwAAAOGoqamRl1/+rjQ2NsrCwkJBQ2MukslkVpzh1wjAhS7X/j4BGED05BSA19fXba24+VhbW5OFhQW5ffu23Lp1SwYHBwEAAEI1PDwsExMTsry8XLA6T671pFw4u0wbve4IwADKXU4BeHd3V+7duwcAAFDy9vb2QlPIOtfe3l7BK5IEYABRk3UAvnXrFgAAAAAAR44ADAAAAAAoCwRgAAAAAEBZIAADABBR//pn/m3oZQAAIEoIwAAARNC//pl/awq7LAAARAUBGACAiLGGX0IwAADBEYABAIgQVfglBAMAEAwBGAAAAABQFgjAAAAAAICyQAAGAAAAAJSF0APw3bt3ZXZ2FgAAAACAIxV6AAYAAAAAIIoIwAAAAACAskAABgAAAACUBQIwAAAAAKAsEIABAAAAAGWBAAwAAAAAKAsEYAAAAABAWSAAAwAAAADKAgEYAAAAAFAWCMAAAAAAgLJAAEaZqZGqikqpjnu/Ll5dKRVVNZl/K6slHnq5S0RNVYDtGZfqygqpqsn8W1kdD7/cpSxeLZUVVVLj87qaqsy+qKmqkIqqmvDLHUVs6/LC/o4k4/vf+3VGXaJGqioqpKom/HKDfVt0AtX5wkEAxhGIS3Wlf8gstJqqCqmoUDAvdsEvZtaLZLAL5vGt43FejI2Kmf9rM9tWtf3N8tZUSUWAyuBhAHb+d7EL57j3246qfWLu03i1VAa4IeQ8FoIfFyHJYr0Kc4yV8bYuS+zvSIpXS6Xye+pwPwW/6W29mR7sxnpJiVdLZTEFG/btMStknS8cBOCSpz5IbZU9zYXDVSGsqVIHTOcFxbzjc1BJUFxwaqoOfx+vrlR/nuL9fpUDa0CMV1c6KiPB1lsry4u9sV6u8jruiLmCu+5zjNYEv3LnGNZVQT+7yliNVJkXO3sYzGwL+4XQ2D5BZVcpDHDca16j3F9ZHfeWY1fxuar1dh77vseEUSbnvna1ONn3g+0GSk2VrXLgua4FOtaM9XKur+dNJp8y5R8WCnWTpYi29cGyXetkuw7qKnaW7RFk2xvXI0X5Mse65TOyaA3wuvYob3baPl8TUJXni2rdgt6oK5L9rdj31m2nvTlcUeHeP7q/2barYvscbEuvfab8W+BjVfPd6Hy/3zFmC27W7yx7vSTYtvP7jgnG93oftI7mfL3lGPL7vrUuK1Me79Bn25+28jm/f/zOLff3sPM4CVqXKrZ9a12+texB6gDu1zi2m7HNXcd6kMDu/Z2n3C7Kcyq7Ol+xIQCXPMXJ4LwzreqmparUBKy82FspFd1YHXeFzBNdGSgqbXcZcwrAAbuh7Ts/O89W38zdxkp3K4BtO9ZIleqirKlMute9cC2kRxWAc2lBz7+lO8Bxr/yiUFS0cjru1ftHeQfa9qV9UGFwbC/Xl4lxbji/OIMG4By6JamPv+zUVFVIZaXmZkigY+Qo7sYfcQAOaVu77747r8UBAnCQbW9WflXnUqVUVh5NALb/zbluqnVQhLdcvhuKdX9b17vKowya8ikrrK4bx4eBxlle49zOOgAHPlZVQSGzDyor8w/A2be8F6LHT8DrfdA6mnVbV1Xpj22v4/7gb1We28MeLtXLVQ9h8m2YUGyTYHWpYtu36mPfvw6gDuuum2oH9ZlK1zYuTABWnd/qa3xh6nxhIACXPNXJ4Dj4tRdDR5fhQF/sigujLXi4y5M5WaodJ+TByVTjvjDk1AK8b/8834thoQKwMY44mxsJyr/rLsiKC5ni/bYyGH837/ZXSnW1+s6/a3s7WgjcLarqu4H+66Hfj0d23PsEAHO9cz3uFZ/p+0Xs8Vm2GyPWfeisAARtAc5yexcsAB+MdXTdEc8xANvOM/NOufV1xj6wtzQ4K/X6Vnr75znvjttDV/Fsa+cx497GhQzAVVLtWH5mHWrs5/uRBWDn+ukreLbzyDcIeLXSFN/+Plwfjwquch94VJpt4fRgudWO7XZQga/xWI8g392+x2p1lfvmZFWNu/U9xxZg++f53RgpQEgKer0PWkdz7EvtNvc47s1t73Vu6OpHtvf4BzH9MWFfr8B1qWLat5r19K0D+O0bY/1sPQKtrz+aAOz6fNe2zK/OFwYCcMlTnAzOu61BLobG+3wqL9qKbE2VVFRWSZXmjmBFVY19+cYFVnFnzOuC6deVzHlnTd0Fxh28c3G4LbK5kaC5MGnfk2MAVtw59m0Bdt2ltxxbHt377IFTfVff2dXGqyJVsOPer9JnPRZzPe5VLcAeX06+rSSuMjnCuvVc9ugq72wpcwYH93uqpKYAN4XM9XO0xucdgF0tUu4A7L7mOQOyZXmamwrKirlZWSyubW07/qpUY7EKG4DtNx2MilH8mAKwMwh4VPBc50jQFmDL+hXp/g40d4VqH3juF9XNJHelvqrGO8j7t8IFOVad80McBr0g36/6bsDOljVnA4G6XpHvjdrA1/ugdTTn+3TbQru8IPNvBDy3PIbAeV5PFNsmSF2q2Pat57p4rLfnd6Hm2mXvNXh0ATj/Ol9xIQCXPEXIUI4vCXCnT3nAW0807zs9Xl17M7833m9ZTuAAfPh3dQuwz4nomtAhyF1Cb+7QebA87R14VRcT93rZ5dEC7FVe1/ZWXzDt+8PjbqBqTJzjs10tzXlVCAMc915fFNbjIa/jXrN/nBXgIMe39Tx1VY6sFfOALcDK7meOclr3QQEmPdF1BXNV3JWBQr3P1BUGdaVdfU5Z/+7dc8B7EpXi2tb240Z1fHrcNFSW1S8AH57Hh+dzFgHYd04Gx3g+7fmo3+eH6+F9k8g+ljfYeR/+/nbsH91+zzoAa0KRUWZL2VXdW4Psz2DHqqXibdwwP9iGhWoB9hu36PwezrflPvD1PnBrrKqXk258tWJ5jm0XpLuu33Jd52rAoKa9meNVlyqifeu5nz3qAN43g5034ayt7arvMOdNN+/vRP/j0lnXyb3OVwwIwCXPfpHRj/MpQAuw14UxSAuw+TrLuN9CBGDnl6pqPVxlz7/bhvNCZpY9QGXD3f1Ld+E+rgCsryz7BWDnl6iu+6Ltd3lXCAMc94VqAfYsq//4UmvZsm8Bduy7bMYA+33pum5C5H9TyL5+jmCZZxdo/ev8bt44KvU+gdBeoQsQiELa1rZtfCwtwIevORz3ewwtwB7jCPNpAXa31Di/E4psf2taZHwnDvLdL/pzyTnu9+hbgA+3e6WjHIUYA+zXhd51IzrPG7UFbwH2aNHUn7P28njf7PUJhr49Kqz1m1xagB1/y2IM8HHv22yOfWsdIJcWYPvxckwtwI5tnG2drxgQgEue+2RwDbAP1B1m3/eLJdB4E8UdXs+xW1kF4LhUV9orHuoZfTWVOEVotFWysrwYui5kxro7xzF5bS/Vcrz2kWY/FaYF2OeiattG6tcrJ3dQ7iv3jILZdUcKcNx7fFG4un7nctzr9o9XWbMdA2xbhmJsnmOSNVVPAu2dcUUFwFnRzPZLTX0n3D1+NJv9mlsA1nX1yy6I2L/oi2tbO7e3uwfOUQRg1fX8GLpAu67r+vPOHRgCfPep1qXI9rdyewUOu1mOAdbMH5JPAM7qWHWsQ1YB2LZtVee7emIq9T62v7+mKsub5nmPAVYM3wgSdpXLUx8D7l5eHusYZEiBZZ2zHQNs/xz1mPCi2bdZHPv6ll075Rhgx7pVVlcfXQBW3XDIsc5XDAjAeTAu9vmcGEdP36XP++J60OIXePKmYJMAmcsJGvCyCcCO1yq71XpNeKKsFFiCe74B2PidtTuuYrnuu5Vex5di+7puMjj2pVcAdvzePXZF/+Vm397ucuu6wCv3lVFOSxeofAOw+8vP4zXOiVayPu5V5VDvS/t2V39Bu7a9rmLr7FroqGirunl5zharqkxZWqELUUk3Wx2OMwB7VOq9vrBd13rVvAVFsq3dx4hjvPgRBWD3so5jDLDzHNG38gSd/8J5vXK1CBfT/s5mkiSv678yKAUcW72fRwDO+VhVbPsANyztXYRVIUK/DqqbHIfBPdu6YMDrfaA6WsBJHTXL8xwzbu1y7HWddrZau/aDas4K9c1J17nnV5cqun2rOmeC1AE030HOm3zaGxv6oXTqMqm3hfr66tUbILs6XzE4kgDsOpDy7c4Y6EvT2KHeB3lhHbQ4FnK8VsG6vlmXp6u0VFi6TfqNqfLZD8oLo/fdNtX4PxdFANZ1T3SGJPvFy+culHMbOMuWQwVUvV7OgKWYGCWrsWHqC5l9HKWjhU27H61lOZxcxHvsirWFWNf11n8iBPW4T+uEK9l++QQ47jXduoNPQKY57h3Hkrvi4fhMxbJdx3nALovOCr5zuznHvfpWZhTHpXFMZH9TQlcJVtxsy2K/Bg3A+vGH7nNINaHKYfdW9XKKalt79XRRjhVzXweOLAAH6aKpPVa8/mbsZ2PyrQDdgT3Lbr8+OGe0Lqb97fUd6qqE+l3PPOsBRxCA8zpWndve7xircTx20D0e3Gu7O6/L9rI5vwOD873eB6mjeexXr4n9/Pfr4U0UfS8HdZlU11Ht9d/jNcHqUsW0bx3r5Gq99q8DuLddsKGLfpNs2bad5phS1rOV2z/3Ol8xOIIAbBx0joNPeWLqxxXaL2ZBDjxdl7Zc6Q4Q74M2b1ncIfeztLQkt2/fPgYt8thDFfLIU8fxWRotj8lDDz0mLZbftTz2kDz0WIs89UiFPPRYi+J9T8kj5v58SB5rUS+75bGHpKIis37pdDrwiVWI9dKXvbgY29p+TDwkj7U8JY/otu1TjxyeS4595zy2KioekaduB9/+x3PsF8Fx7+WpR6Tikadcx9MjT3mUu+Uxecg8JzLbXHdcVlQ8JH968W6g/bG7uxvitjiG/XQM2/qxltuSSCSK6PgvY8e0v4vrehd9mX1k/d1T8kjFI/JUy2PykGafGN//FRUVrn1uX07me+zi3WDXxHQ6Hfr2yIrHNioGx7FvW24ffx2wWGVb5wv63XWcCh+AzRYRZwCutNz1cIxR08wipuqSo5/qXE11ByLY3Y0weM/KGexGwKGTJ09mta3gr7W1NdC2f9/73hd6WUvRK6+8wrFfRN797ncH2h+3b98Ovayl4Omnnw60vR977LHQy4r8cb2Lnve+972B9llvb2/oZUX2gtYB3/ve94Ze1mIS9LvrOBU4ADsnE7FuAOsskf4BOPisoIf0j4o54Or+6JwiPdyxvJ7ddAvYMgwA5aMQPYIAAECpKGgANlpnMzORWkKvx7O5PJ8jZQr2SBrPAKyaGEg5zqKQ42+z3XbBnokGAAAAAMheAQPwYYuv63ESugCsm6ygwhpknYOpNd2EK6ulRjsBg2amXM0kMuZzKQM37xfgebHmQHtVKzAtGAAAAACQr4IFYGOGv8NW2AAB2PX/qhkjvVtFXTPUqlpJNc94Vb3W8yHfvkE0wMRZBuuMvNqpzC03Cuj+DAAAAAB5KfgkWIUKwKrnYqmmRnc9YkQVFF2PsNEHWe/HDxxzS6xlunRafwEAAAAgP8cagGuMbsXOZ2KZ/68e66ubHMrdWuueRdp8dmOgZ6v6jDU+9jHCAZ4nCAAAAAAIJIQW4H1b6LWHWHcAdT3E3ULZXdkSdg9bc52tzPrWX33YzLzv2B7sbJuxOvwDBQAAAACi7ngCsJMZUuNSXWl9jTUAOye/cnNOVJV57WHAralyjifWdCc2/qYZZxtXtVwfFbPbc7iPZAIAAACAUnOEAfig9dZjlmd9F+YaqdIFQOvM0dqJoYzJqHy6K5vL0oVNY8bp4+j2fJyfZXyesa0ZY3zkAk1kZty8OebeBsiCx7XJwuhN4pzLAGUu4DAa66SSpdALKNhj/ErrO6kc1xkAoqLgARhRYa3IB6vUR8ZBK7pZmbCGT9Ws2wFlbug436t5LJfz8wN9prV7fqk9+sq/R4f/+72O0SyO4YMbX85tq71hZ1Zig1dSrZVfnuGtd7wB7yivc/onAJjHvOtZ9N7bxXifagLIomGZqFH3aMDgN4HC+E7K4WZj5NcZAEAALnFerfDez18OQveFbQlvHs96NiuHHuOdD5+RfPA735ZURXDM5TFSmveow4z+UV6Z8tvDb3bPmM628qsPzmZFWluBswa+g2CvmVXddqwEaNVyVeKznlCugAHY4/OtPVhsPVScN1Usvwu8L7M8BrXB2Tw2/R67llm/zDVAtW0O9rFtEsKA1wCv/ZfN+XyssjhGcprw0H7uW48l5SP9fK6N+hsxWVAdo875ODSf43VzwvY3j6c8qCawPLrvJP3NyGzPP1UZ9U+cCHOdAQC5IACXLZ8ZrwMJEICDvF477jnz+krns6G9KjKqZ0EXMACr18HjUV5ZVlptleac96tPAA68r1SVscz6VVZmEYBVs66HHYA120MZgHMJQ7pnkmfBPwAHe71Z+Xb8LV6dObeOLAAHOZ+PVUgBOIfrj/fz6LM4BhXra5ZL2SJtWQftNnBsR00YzL7luhDfSfb1zH4b6nqqRGOdAQDBEIDLVrEF4CqpdlTgM5XAGns5PSuTms+1vsdRqXO1xlbVKFtFrMt0V071LcDZbu/iCsCVUl3t2N4Hwc5WTp+w4P5cd0tNZXVc0SJm3V4H5amx7hvF350zyDtaQ13HnaKlRtkCbBEonBRZAK6srnZsn4Nj1lbOQgbgYOezq8zOY8CcLPFwbLwtzDter7qhoTumXH+zBRrF8elzXfBsAc7yHM8/AAcI+wF70zjL4dpnHq2h9vL43VA44gBsHLOW/ZiZLDOH7uZFus4AgGAIwKVO103TGWJyUtgAXOMaD1UlNc4KgmelTVPh0AVg17LiUl1lGSus+xzXmGK/bmzOVgVNV72DZ2XnV/EtcACOO8clZ/ZF8ACsqeAFaWGzvUbRJds2ttp+bLm6byr3p/N48+966uzeqO7aeBDU85z8qrABOO4al2zedDiiABzkfLaV2dViaTwlwAi+qi7E1jLYx2i7x2F6h0JbWQK1AFuW59Ed3v6YvwrX9lZ2Xc/3BkqQVueDMnteb1TXyErHNlaut6O1tMJ5vTiq7yT3ce9cX1X35MzrspjgrkjXGQAQDAG4jDi/aAvTypDNOCa/AHxYpsOyZRGAVV1tne9xBmCvR3V5fY6r4q1pAdZ0Q9Tug7xbDr3HhWYfgC1lspQteADW3JTQvMdduVQH3MOyKyaQUS5b9377uutbgH0m8XIde0Faf7x5jhXPIQAflslStiwCsN84Rvt46WDns7XM+tY3dbmUrzfPW91QBWfA1tzs0B3Tnr0UPFqAVWPIncvVtqrmIHC3a/c13F5GxzZTLdejNVQ1B4JzHxb2O8nj+PAY959NAC7mdQYABEMALiOuO815h61CtwAfvuZwnOD/3979IzXOg3EAdkNFQ0NFsdR7CS7BDN0eggPkJtvDIShT0nwz9GFImTIlM97mg8SyJNshjpPoKZ4GQrD8J9Yvkl4PCMCp3w2YAh2tHB1td3cADkegYh32Vufnpx3fvY8Ab9q0ve63dwBO/S7y83aV7e392hVgg8DeNUKTuCbSa4CHhIDIebuDfY8Af7fpdzDqOtoI8Oa4pK7nzTbn/nfsdx3LHTq/BAkLgAX7IvL37QJe4THOrAEOP3NidQoaP/vhFyi71D34bnc7oGW/pMish+06t/Z/T4qf97lzNheAm/eHfmuAp2wzAP0IwAVpT7UKq1cO7bCPEYDDDuKII8Cx1yWnR6e39/O/Wf07tb1b+z4VWuLPwt78ftj0uDECcHt/7H8EuKu4WNeIXjAC3KvzH7b9a8pt6th8pkf0I/+zVUV6YCd3jAAcPa6jBuD89TzZCHBsH2YDcCqEB+uqU9fI9r5IjSwHxy6sIj1slHD3R+rk187Gt715foWvCad+J9oY+fvh96Qe7ci8Ll35un3dHGObAehHAC5IqkO2ufkfRwBuv9c4a4Bb4XLH6dHNoNQOwLnHiSRD1tZazaMIwLlzaec1wO3pqNvb1xwRTozONEZhtkcZ0/s82cYgxEanp+dCX3SN8f+vP5oAHHmvkQNw7nzIrwH+rJ/uN2uAo6O9mTXA0XXgjWnyYVGwcAp0/jqOPqItWC/eGknNzV4Jj932OTU4AKcfOfX1mRL97Ek8qzhVSbzdzvAzOP+c3f3fkzLnfY8AnH6EV7vGwDG2GYB+BOCChGv4mlNHm6Nf/UwUgJOFigZWgW4VJklXEU6v2Qr3W7guNV9kJpyCvVkn+VWhdGhnaKoAnF6nmgpg222PVdm9fwpHgHPrYLuqQEemQEcCb+o4p0bwm+dwe9u+A96uAWaCANxn6vgoATh2fXdNj85WgQ7ac3/fOEea11678FTr/AzOwbCidXitbq6RHl/IRNvdLGC2U6GkzHN+48c7cc0naxk0R71bX/rk1j1HrtGf35My532fAJy5DhojvkfaZgD6EYDPXKOTl+yARSrsnqhdnr07zFOrEx2fwpwJkNud3Y5HOuWKqZyMXdcjjqw18pOYwpwOkNuBqKO6cEenmBOXnMKcCe+NcJovmpQ7v6aUnM6b+RLk1O9JJbYZ4NwIwGfs8fGxvr29HeTh4aHXey8Wi8HvfRg39dVFVV9ej/P+N1cXdXV5ffB2PT8/j3bMD+H6sqovrm4m345vN1f1RXVZXx/4/87n85M+jkzr1D8HdtH3njSfzyff1n1aLBaT9yEAzpUAfMbe3t7ql5eXQV5fX3u993q9HvzeB/P3T/2rquq72X7fd3ZX1VV1V88maNNyuRztmB/GrL6rqvrXn7/Tb8vsrq5GOD/6WK1WJ34cmdLpfw4M1/eetFqtJt/WfVqv15P3IQDOlQAMAABAEQRgAAAAiiAAAwAAUAQBGAAAgCIIwAAAABRBAAYAAKAIAjAAAABFEIABAAAoggAMAABAEQRgAAAAiiAAAwAAUAQBGAAAgCIIwAAAABRBAAYAAKAIAjAAAABFEIABAAAoggAMAABAEQRgAAAAiiAAAwAAUAQBGAAAgCIIwAAAABRBAAYAAKAIAjAAAABFEIABAAAowncAXi6X9fv7OwAAAJylj4+Pupo6hQMAAMAhCMAAAAAUQQAGAACgCAIwAAAARRCAAQAAKIIADAAAQBEEYAAAAIogAAMAAFAEARgAAIAiCMAAAAAUQQAGAACgCAIwAAAARRCAAQAAKMI/8mO/QNxaDX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5128" name="Picture 8" descr="http://rihnexers.chikyu.ac.jp/repo/doc/images/rensa_r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486" y="3617866"/>
            <a:ext cx="6735661" cy="2576391"/>
          </a:xfrm>
          <a:prstGeom prst="rect">
            <a:avLst/>
          </a:prstGeom>
          <a:noFill/>
          <a:extLst>
            <a:ext uri="{909E8E84-426E-40DD-AFC4-6F175D3DCCD1}">
              <a14:hiddenFill xmlns:a14="http://schemas.microsoft.com/office/drawing/2010/main">
                <a:solidFill>
                  <a:srgbClr val="FFFFFF"/>
                </a:solidFill>
              </a14:hiddenFill>
            </a:ext>
          </a:extLst>
        </p:spPr>
      </p:pic>
      <p:sp>
        <p:nvSpPr>
          <p:cNvPr id="14" name="正方形/長方形 13"/>
          <p:cNvSpPr/>
          <p:nvPr/>
        </p:nvSpPr>
        <p:spPr>
          <a:xfrm>
            <a:off x="3563888" y="6093296"/>
            <a:ext cx="5148064" cy="3298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hlinkClick r:id="rId3"/>
              </a:rPr>
              <a:t>http://rihnexers.chikyu.ac.jp/sparqlendpoint/#learn_more</a:t>
            </a:r>
            <a:r>
              <a:rPr lang="ja-JP" altLang="en-US" sz="10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sz="10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4"/>
          <p:cNvSpPr txBox="1">
            <a:spLocks/>
          </p:cNvSpPr>
          <p:nvPr/>
        </p:nvSpPr>
        <p:spPr>
          <a:xfrm>
            <a:off x="241941" y="1412776"/>
            <a:ext cx="8642802" cy="20162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Clr>
                <a:schemeClr val="tx2">
                  <a:lumMod val="60000"/>
                  <a:lumOff val="40000"/>
                </a:schemeClr>
              </a:buClr>
              <a:buNone/>
            </a:pPr>
            <a:r>
              <a:rPr lang="ja-JP" altLang="en-US" sz="1600" dirty="0" smtClean="0">
                <a:solidFill>
                  <a:srgbClr val="FF0000"/>
                </a:solidFill>
                <a:latin typeface="メイリオ" pitchFamily="50" charset="-128"/>
                <a:ea typeface="メイリオ" pitchFamily="50" charset="-128"/>
                <a:cs typeface="メイリオ" pitchFamily="50" charset="-128"/>
              </a:rPr>
              <a:t>（研究資源）</a:t>
            </a:r>
            <a:r>
              <a:rPr lang="ja-JP" altLang="en-US" sz="1600" dirty="0" smtClean="0">
                <a:solidFill>
                  <a:srgbClr val="002060"/>
                </a:solidFill>
                <a:latin typeface="メイリオ" pitchFamily="50" charset="-128"/>
                <a:ea typeface="メイリオ" pitchFamily="50" charset="-128"/>
                <a:cs typeface="メイリオ" pitchFamily="50" charset="-128"/>
              </a:rPr>
              <a:t>本</a:t>
            </a:r>
            <a:r>
              <a:rPr lang="ja-JP" altLang="en-US" sz="1600" dirty="0">
                <a:solidFill>
                  <a:srgbClr val="002060"/>
                </a:solidFill>
                <a:latin typeface="メイリオ" pitchFamily="50" charset="-128"/>
                <a:ea typeface="メイリオ" pitchFamily="50" charset="-128"/>
                <a:cs typeface="メイリオ" pitchFamily="50" charset="-128"/>
              </a:rPr>
              <a:t>研究所または他の機関が所有する図書、文書、研究データ、マルチメディア資料、研究試料を含む研究資源に関するメタデータ</a:t>
            </a:r>
          </a:p>
          <a:p>
            <a:pPr marL="0" indent="0">
              <a:buClr>
                <a:schemeClr val="tx2">
                  <a:lumMod val="60000"/>
                  <a:lumOff val="40000"/>
                </a:schemeClr>
              </a:buClr>
              <a:buNone/>
            </a:pPr>
            <a:r>
              <a:rPr lang="ja-JP" altLang="en-US" sz="1600" dirty="0" smtClean="0">
                <a:solidFill>
                  <a:srgbClr val="FF0000"/>
                </a:solidFill>
                <a:latin typeface="メイリオ" pitchFamily="50" charset="-128"/>
                <a:ea typeface="メイリオ" pitchFamily="50" charset="-128"/>
                <a:cs typeface="メイリオ" pitchFamily="50" charset="-128"/>
              </a:rPr>
              <a:t>（モノ）</a:t>
            </a:r>
            <a:r>
              <a:rPr lang="en-US" altLang="ja-JP" sz="1600" dirty="0" smtClean="0">
                <a:solidFill>
                  <a:srgbClr val="FF0000"/>
                </a:solidFill>
                <a:latin typeface="メイリオ" pitchFamily="50" charset="-128"/>
                <a:ea typeface="メイリオ" pitchFamily="50" charset="-128"/>
                <a:cs typeface="メイリオ" pitchFamily="50" charset="-128"/>
              </a:rPr>
              <a:t> </a:t>
            </a:r>
            <a:r>
              <a:rPr lang="ja-JP" altLang="en-US" sz="1600" dirty="0">
                <a:solidFill>
                  <a:srgbClr val="002060"/>
                </a:solidFill>
                <a:latin typeface="メイリオ" pitchFamily="50" charset="-128"/>
                <a:ea typeface="メイリオ" pitchFamily="50" charset="-128"/>
                <a:cs typeface="メイリオ" pitchFamily="50" charset="-128"/>
              </a:rPr>
              <a:t>研究対象や主題、およびそれに関連する物体や概念（モノ）について、それ自体と他のモノとの関連に関する</a:t>
            </a:r>
            <a:r>
              <a:rPr lang="ja-JP" altLang="en-US" sz="1600" dirty="0" smtClean="0">
                <a:solidFill>
                  <a:srgbClr val="002060"/>
                </a:solidFill>
                <a:latin typeface="メイリオ" pitchFamily="50" charset="-128"/>
                <a:ea typeface="メイリオ" pitchFamily="50" charset="-128"/>
                <a:cs typeface="メイリオ" pitchFamily="50" charset="-128"/>
              </a:rPr>
              <a:t>メタデータ</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marL="0" indent="0">
              <a:buClr>
                <a:schemeClr val="tx2">
                  <a:lumMod val="60000"/>
                  <a:lumOff val="40000"/>
                </a:schemeClr>
              </a:buClr>
              <a:buNone/>
            </a:pPr>
            <a:r>
              <a:rPr lang="ja-JP" altLang="en-US" sz="1600" dirty="0">
                <a:solidFill>
                  <a:srgbClr val="FF0000"/>
                </a:solidFill>
                <a:latin typeface="メイリオ" pitchFamily="50" charset="-128"/>
                <a:ea typeface="メイリオ" pitchFamily="50" charset="-128"/>
                <a:cs typeface="メイリオ" pitchFamily="50" charset="-128"/>
              </a:rPr>
              <a:t>（</a:t>
            </a:r>
            <a:r>
              <a:rPr lang="ja-JP" altLang="en-US" sz="1600" dirty="0" smtClean="0">
                <a:solidFill>
                  <a:srgbClr val="FF0000"/>
                </a:solidFill>
                <a:latin typeface="メイリオ" pitchFamily="50" charset="-128"/>
                <a:ea typeface="メイリオ" pitchFamily="50" charset="-128"/>
                <a:cs typeface="メイリオ" pitchFamily="50" charset="-128"/>
              </a:rPr>
              <a:t>コト ）</a:t>
            </a:r>
            <a:r>
              <a:rPr lang="en-US" altLang="ja-JP" sz="1600" dirty="0" smtClean="0">
                <a:solidFill>
                  <a:srgbClr val="FF0000"/>
                </a:solidFill>
                <a:latin typeface="メイリオ" pitchFamily="50" charset="-128"/>
                <a:ea typeface="メイリオ" pitchFamily="50" charset="-128"/>
                <a:cs typeface="メイリオ" pitchFamily="50" charset="-128"/>
              </a:rPr>
              <a:t> </a:t>
            </a:r>
            <a:r>
              <a:rPr lang="ja-JP" altLang="en-US" sz="1600" dirty="0">
                <a:solidFill>
                  <a:srgbClr val="002060"/>
                </a:solidFill>
                <a:latin typeface="メイリオ" pitchFamily="50" charset="-128"/>
                <a:ea typeface="メイリオ" pitchFamily="50" charset="-128"/>
                <a:cs typeface="メイリオ" pitchFamily="50" charset="-128"/>
              </a:rPr>
              <a:t>モノの状態およびモノの属性の変化（コト）ならびにその変化に影響を与えるまたはその変化の影響を受けることおよびその変化の上位または下位に位置づけられるコトとの関連に関するメタデータ</a:t>
            </a:r>
            <a:endParaRPr lang="en-US" altLang="ja-JP" sz="1600" dirty="0">
              <a:solidFill>
                <a:srgbClr val="002060"/>
              </a:solidFill>
              <a:latin typeface="メイリオ" pitchFamily="50" charset="-128"/>
              <a:ea typeface="メイリオ" pitchFamily="50" charset="-128"/>
              <a:cs typeface="メイリオ" pitchFamily="50" charset="-128"/>
            </a:endParaRPr>
          </a:p>
        </p:txBody>
      </p:sp>
      <p:sp>
        <p:nvSpPr>
          <p:cNvPr id="12" name="角丸四角形 11"/>
          <p:cNvSpPr/>
          <p:nvPr/>
        </p:nvSpPr>
        <p:spPr>
          <a:xfrm>
            <a:off x="155575" y="3440066"/>
            <a:ext cx="2975193" cy="2259406"/>
          </a:xfrm>
          <a:prstGeom prst="roundRect">
            <a:avLst>
              <a:gd name="adj" fmla="val 17424"/>
            </a:avLst>
          </a:prstGeom>
          <a:noFill/>
          <a:ln>
            <a:noFill/>
          </a:ln>
          <a:effectLst/>
        </p:spPr>
        <p:style>
          <a:lnRef idx="1">
            <a:schemeClr val="accent5"/>
          </a:lnRef>
          <a:fillRef idx="3">
            <a:schemeClr val="accent5"/>
          </a:fillRef>
          <a:effectRef idx="2">
            <a:schemeClr val="accent5"/>
          </a:effectRef>
          <a:fontRef idx="minor">
            <a:schemeClr val="lt1"/>
          </a:fontRef>
        </p:style>
        <p:txBody>
          <a:bodyPr bIns="0" rtlCol="0" anchor="ctr"/>
          <a:lstStyle/>
          <a:p>
            <a:pPr marL="342900" indent="-342900">
              <a:spcBef>
                <a:spcPct val="20000"/>
              </a:spcBef>
              <a:buClr>
                <a:schemeClr val="tx2">
                  <a:lumMod val="60000"/>
                  <a:lumOff val="40000"/>
                </a:schemeClr>
              </a:buClr>
              <a:buFont typeface="Wingdings" pitchFamily="2" charset="2"/>
              <a:buChar char="n"/>
            </a:pPr>
            <a:r>
              <a:rPr lang="ja-JP" altLang="en-US" sz="1600" dirty="0" smtClean="0">
                <a:solidFill>
                  <a:srgbClr val="002060"/>
                </a:solidFill>
                <a:latin typeface="メイリオ" pitchFamily="50" charset="-128"/>
                <a:ea typeface="メイリオ" pitchFamily="50" charset="-128"/>
                <a:cs typeface="メイリオ" pitchFamily="50" charset="-128"/>
              </a:rPr>
              <a:t>各メタデータを右図のようにリンクさせ、モノ、コトの連鎖を辿りながら研究資源の探索ができるよう</a:t>
            </a:r>
            <a:r>
              <a:rPr lang="en-US" altLang="ja-JP" sz="1600" dirty="0" smtClean="0">
                <a:solidFill>
                  <a:srgbClr val="002060"/>
                </a:solidFill>
                <a:latin typeface="メイリオ" pitchFamily="50" charset="-128"/>
                <a:ea typeface="メイリオ" pitchFamily="50" charset="-128"/>
                <a:cs typeface="メイリオ" pitchFamily="50" charset="-128"/>
              </a:rPr>
              <a:t>Linked Data</a:t>
            </a:r>
            <a:r>
              <a:rPr lang="ja-JP" altLang="en-US" sz="1600" dirty="0" smtClean="0">
                <a:solidFill>
                  <a:srgbClr val="002060"/>
                </a:solidFill>
                <a:latin typeface="メイリオ" pitchFamily="50" charset="-128"/>
                <a:ea typeface="メイリオ" pitchFamily="50" charset="-128"/>
                <a:cs typeface="メイリオ" pitchFamily="50" charset="-128"/>
              </a:rPr>
              <a:t>として設計</a:t>
            </a:r>
            <a:endParaRPr lang="ja-JP" altLang="en-US" sz="1600" dirty="0">
              <a:solidFill>
                <a:srgbClr val="00206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246770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s://www.infocom.co.jp/das/infolib/lod/img/lod_title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244" y="4897237"/>
            <a:ext cx="2863770" cy="477295"/>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5275530" y="4330099"/>
            <a:ext cx="3453584" cy="60341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API</a:t>
            </a:r>
          </a:p>
          <a:p>
            <a:pPr algn="ct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Builder</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5275529" y="3057959"/>
            <a:ext cx="3453583" cy="105794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sz="14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en-US" altLang="ja-JP" sz="14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Service</a:t>
            </a:r>
          </a:p>
          <a:p>
            <a:pPr algn="ctr"/>
            <a:r>
              <a:rPr kumimoji="1" lang="ja-JP" altLang="en-US" sz="14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（環境リポジトリ）</a:t>
            </a:r>
            <a:endParaRPr kumimoji="1" lang="ja-JP" altLang="en-US" sz="14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タイトル 1"/>
          <p:cNvSpPr txBox="1">
            <a:spLocks/>
          </p:cNvSpPr>
          <p:nvPr/>
        </p:nvSpPr>
        <p:spPr>
          <a:xfrm>
            <a:off x="268945" y="116632"/>
            <a:ext cx="2214823"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ja-JP" altLang="en-US"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弊社事例紹介</a:t>
            </a:r>
            <a:endPar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1981" y="2163240"/>
            <a:ext cx="2197103" cy="178943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正方形/長方形 1"/>
          <p:cNvSpPr/>
          <p:nvPr/>
        </p:nvSpPr>
        <p:spPr>
          <a:xfrm>
            <a:off x="5419546" y="2460117"/>
            <a:ext cx="3200800" cy="473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hlinkClick r:id="rId4"/>
              </a:rPr>
              <a:t>http://rihnexers.chikyu.ac.jp</a:t>
            </a:r>
            <a:r>
              <a:rPr lang="en-US" altLang="ja-JP" sz="1000" u="sng"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hlinkClick r:id="rId4"/>
              </a:rPr>
              <a:t>/</a:t>
            </a:r>
            <a:r>
              <a:rPr lang="ja-JP" altLang="en-US" sz="10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より</a:t>
            </a:r>
          </a:p>
        </p:txBody>
      </p:sp>
      <p:sp>
        <p:nvSpPr>
          <p:cNvPr id="41" name="正方形/長方形 40"/>
          <p:cNvSpPr/>
          <p:nvPr/>
        </p:nvSpPr>
        <p:spPr>
          <a:xfrm>
            <a:off x="248719" y="764704"/>
            <a:ext cx="8640960" cy="504056"/>
          </a:xfrm>
          <a:prstGeom prst="rect">
            <a:avLst/>
          </a:prstGeom>
          <a:solidFill>
            <a:srgbClr val="00B0F0"/>
          </a:solidFill>
          <a:ln>
            <a:solidFill>
              <a:srgbClr val="00B0F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Wingdings" pitchFamily="2" charset="2"/>
              <a:buChar char="n"/>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総合地球環境学研究所 環境リポジトリプロトタイプシステム</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コンテンツ プレースホルダー 4"/>
          <p:cNvSpPr txBox="1">
            <a:spLocks/>
          </p:cNvSpPr>
          <p:nvPr/>
        </p:nvSpPr>
        <p:spPr>
          <a:xfrm>
            <a:off x="246878" y="1484784"/>
            <a:ext cx="8642800" cy="9361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Clr>
                <a:schemeClr val="tx2">
                  <a:lumMod val="60000"/>
                  <a:lumOff val="40000"/>
                </a:schemeClr>
              </a:buClr>
              <a:buFont typeface="Wingdings" pitchFamily="2" charset="2"/>
              <a:buChar char="n"/>
            </a:pPr>
            <a:r>
              <a:rPr lang="ja-JP" altLang="en-US" sz="1600" dirty="0" smtClean="0">
                <a:solidFill>
                  <a:srgbClr val="002060"/>
                </a:solidFill>
                <a:latin typeface="メイリオ" pitchFamily="50" charset="-128"/>
                <a:ea typeface="メイリオ" pitchFamily="50" charset="-128"/>
                <a:cs typeface="メイリオ" pitchFamily="50" charset="-128"/>
              </a:rPr>
              <a:t>環境リポジトリプロトタイプシステムの、プラットフォームとして</a:t>
            </a:r>
            <a:r>
              <a:rPr lang="en-US" altLang="ja-JP" sz="1600" dirty="0" err="1" smtClean="0">
                <a:solidFill>
                  <a:srgbClr val="002060"/>
                </a:solidFill>
                <a:latin typeface="メイリオ" pitchFamily="50" charset="-128"/>
                <a:ea typeface="メイリオ" pitchFamily="50" charset="-128"/>
                <a:cs typeface="メイリオ" pitchFamily="50" charset="-128"/>
              </a:rPr>
              <a:t>InfoLib</a:t>
            </a:r>
            <a:r>
              <a:rPr lang="en-US" altLang="ja-JP" sz="1600" dirty="0" smtClean="0">
                <a:solidFill>
                  <a:srgbClr val="002060"/>
                </a:solidFill>
                <a:latin typeface="メイリオ" pitchFamily="50" charset="-128"/>
                <a:ea typeface="メイリオ" pitchFamily="50" charset="-128"/>
                <a:cs typeface="メイリオ" pitchFamily="50" charset="-128"/>
              </a:rPr>
              <a:t>-LOD</a:t>
            </a:r>
            <a:r>
              <a:rPr lang="ja-JP" altLang="en-US" sz="1600" dirty="0" smtClean="0">
                <a:solidFill>
                  <a:srgbClr val="002060"/>
                </a:solidFill>
                <a:latin typeface="メイリオ" pitchFamily="50" charset="-128"/>
                <a:ea typeface="メイリオ" pitchFamily="50" charset="-128"/>
                <a:cs typeface="メイリオ" pitchFamily="50" charset="-128"/>
              </a:rPr>
              <a:t>の</a:t>
            </a:r>
            <a:r>
              <a:rPr lang="en-US" altLang="ja-JP" sz="1600" u="sng" dirty="0" smtClean="0">
                <a:solidFill>
                  <a:srgbClr val="002060"/>
                </a:solidFill>
                <a:latin typeface="メイリオ" pitchFamily="50" charset="-128"/>
                <a:ea typeface="メイリオ" pitchFamily="50" charset="-128"/>
                <a:cs typeface="メイリオ" pitchFamily="50" charset="-128"/>
              </a:rPr>
              <a:t>API Builder </a:t>
            </a:r>
            <a:r>
              <a:rPr lang="ja-JP" altLang="en-US" sz="1600" dirty="0" smtClean="0">
                <a:solidFill>
                  <a:srgbClr val="002060"/>
                </a:solidFill>
                <a:latin typeface="メイリオ" pitchFamily="50" charset="-128"/>
                <a:ea typeface="メイリオ" pitchFamily="50" charset="-128"/>
                <a:cs typeface="メイリオ" pitchFamily="50" charset="-128"/>
              </a:rPr>
              <a:t>を利用してサービス構築を実施</a:t>
            </a:r>
            <a:r>
              <a:rPr lang="en-US" altLang="ja-JP" sz="1600" dirty="0" smtClean="0">
                <a:solidFill>
                  <a:srgbClr val="002060"/>
                </a:solidFill>
                <a:latin typeface="メイリオ" pitchFamily="50" charset="-128"/>
                <a:ea typeface="メイリオ" pitchFamily="50" charset="-128"/>
                <a:cs typeface="メイリオ" pitchFamily="50" charset="-128"/>
              </a:rPr>
              <a:t/>
            </a:r>
            <a:br>
              <a:rPr lang="en-US" altLang="ja-JP" sz="1600" dirty="0" smtClean="0">
                <a:solidFill>
                  <a:srgbClr val="002060"/>
                </a:solidFill>
                <a:latin typeface="メイリオ" pitchFamily="50" charset="-128"/>
                <a:ea typeface="メイリオ" pitchFamily="50" charset="-128"/>
                <a:cs typeface="メイリオ" pitchFamily="50" charset="-128"/>
              </a:rPr>
            </a:br>
            <a:endParaRPr lang="en-US" altLang="ja-JP" sz="1600" dirty="0" smtClean="0">
              <a:solidFill>
                <a:srgbClr val="002060"/>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5275530" y="5150146"/>
            <a:ext cx="3453584" cy="50405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SPARQL Endpoint</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直線矢印コネクタ 49"/>
          <p:cNvCxnSpPr/>
          <p:nvPr/>
        </p:nvCxnSpPr>
        <p:spPr>
          <a:xfrm>
            <a:off x="5563562" y="4115907"/>
            <a:ext cx="0" cy="1025113"/>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6859706" y="4115907"/>
            <a:ext cx="0" cy="997831"/>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5923602" y="4115907"/>
            <a:ext cx="0" cy="997831"/>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7147738" y="4115907"/>
            <a:ext cx="0" cy="997831"/>
          </a:xfrm>
          <a:prstGeom prst="straightConnector1">
            <a:avLst/>
          </a:prstGeom>
          <a:ln w="19050">
            <a:solidFill>
              <a:srgbClr val="FF0000">
                <a:alpha val="31000"/>
              </a:srgbClr>
            </a:solidFill>
            <a:tailEnd type="arrow"/>
          </a:ln>
        </p:spPr>
        <p:style>
          <a:lnRef idx="1">
            <a:schemeClr val="accent1"/>
          </a:lnRef>
          <a:fillRef idx="0">
            <a:schemeClr val="accent1"/>
          </a:fillRef>
          <a:effectRef idx="0">
            <a:schemeClr val="accent1"/>
          </a:effectRef>
          <a:fontRef idx="minor">
            <a:schemeClr val="tx1"/>
          </a:fontRef>
        </p:style>
      </p:cxnSp>
      <p:sp>
        <p:nvSpPr>
          <p:cNvPr id="1024" name="上矢印 1023"/>
          <p:cNvSpPr/>
          <p:nvPr/>
        </p:nvSpPr>
        <p:spPr>
          <a:xfrm>
            <a:off x="6714290" y="5578239"/>
            <a:ext cx="576064" cy="295943"/>
          </a:xfrm>
          <a:prstGeom prst="upArrow">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正方形/長方形 42"/>
          <p:cNvSpPr/>
          <p:nvPr/>
        </p:nvSpPr>
        <p:spPr>
          <a:xfrm>
            <a:off x="5275530" y="5866271"/>
            <a:ext cx="3453584" cy="50405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RDF Generator</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雲 67"/>
          <p:cNvSpPr/>
          <p:nvPr/>
        </p:nvSpPr>
        <p:spPr>
          <a:xfrm>
            <a:off x="6606278" y="4420940"/>
            <a:ext cx="792088" cy="360040"/>
          </a:xfrm>
          <a:prstGeom prst="cloud">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API</a:t>
            </a:r>
            <a:endParaRPr kumimoji="1" lang="ja-JP" altLang="en-US" sz="14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27" name="Picture 3" descr="C:\Users\tjg04160.AD\Downloads\20131008074049137_easyicon_net_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800000">
            <a:off x="7226653" y="4145295"/>
            <a:ext cx="723467" cy="509516"/>
          </a:xfrm>
          <a:prstGeom prst="rect">
            <a:avLst/>
          </a:prstGeom>
          <a:noFill/>
          <a:extLst>
            <a:ext uri="{909E8E84-426E-40DD-AFC4-6F175D3DCCD1}">
              <a14:hiddenFill xmlns:a14="http://schemas.microsoft.com/office/drawing/2010/main">
                <a:solidFill>
                  <a:srgbClr val="FFFFFF"/>
                </a:solidFill>
              </a14:hiddenFill>
            </a:ext>
          </a:extLst>
        </p:spPr>
      </p:pic>
      <p:sp>
        <p:nvSpPr>
          <p:cNvPr id="7" name="雲 6"/>
          <p:cNvSpPr/>
          <p:nvPr/>
        </p:nvSpPr>
        <p:spPr>
          <a:xfrm>
            <a:off x="5419546" y="4420940"/>
            <a:ext cx="792088" cy="360040"/>
          </a:xfrm>
          <a:prstGeom prst="cloud">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API</a:t>
            </a:r>
            <a:endParaRPr kumimoji="1" lang="ja-JP" altLang="en-US" sz="1400"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左中かっこ 13"/>
          <p:cNvSpPr/>
          <p:nvPr/>
        </p:nvSpPr>
        <p:spPr>
          <a:xfrm>
            <a:off x="4888238" y="4282767"/>
            <a:ext cx="252027" cy="21436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角丸四角形 37"/>
          <p:cNvSpPr/>
          <p:nvPr/>
        </p:nvSpPr>
        <p:spPr>
          <a:xfrm>
            <a:off x="247250" y="2204864"/>
            <a:ext cx="2975193" cy="1382069"/>
          </a:xfrm>
          <a:prstGeom prst="roundRect">
            <a:avLst>
              <a:gd name="adj" fmla="val 17424"/>
            </a:avLst>
          </a:prstGeom>
          <a:noFill/>
          <a:ln>
            <a:noFill/>
          </a:ln>
          <a:effectLst/>
        </p:spPr>
        <p:style>
          <a:lnRef idx="1">
            <a:schemeClr val="accent5"/>
          </a:lnRef>
          <a:fillRef idx="3">
            <a:schemeClr val="accent5"/>
          </a:fillRef>
          <a:effectRef idx="2">
            <a:schemeClr val="accent5"/>
          </a:effectRef>
          <a:fontRef idx="minor">
            <a:schemeClr val="lt1"/>
          </a:fontRef>
        </p:style>
        <p:txBody>
          <a:bodyPr bIns="0" rtlCol="0" anchor="ctr"/>
          <a:lstStyle/>
          <a:p>
            <a:pPr marL="342900" indent="-342900">
              <a:spcBef>
                <a:spcPct val="20000"/>
              </a:spcBef>
              <a:buClr>
                <a:schemeClr val="tx2">
                  <a:lumMod val="60000"/>
                  <a:lumOff val="40000"/>
                </a:schemeClr>
              </a:buClr>
              <a:buFont typeface="Wingdings" pitchFamily="2" charset="2"/>
              <a:buChar char="n"/>
            </a:pPr>
            <a:r>
              <a:rPr lang="en-US" altLang="ja-JP" sz="1600" dirty="0" smtClean="0">
                <a:solidFill>
                  <a:srgbClr val="002060"/>
                </a:solidFill>
                <a:latin typeface="メイリオ" pitchFamily="50" charset="-128"/>
                <a:ea typeface="メイリオ" pitchFamily="50" charset="-128"/>
                <a:cs typeface="メイリオ" pitchFamily="50" charset="-128"/>
              </a:rPr>
              <a:t>API</a:t>
            </a:r>
            <a:r>
              <a:rPr lang="ja-JP" altLang="en-US" sz="1600" dirty="0" smtClean="0">
                <a:solidFill>
                  <a:srgbClr val="002060"/>
                </a:solidFill>
                <a:latin typeface="メイリオ" pitchFamily="50" charset="-128"/>
                <a:ea typeface="メイリオ" pitchFamily="50" charset="-128"/>
                <a:cs typeface="メイリオ" pitchFamily="50" charset="-128"/>
              </a:rPr>
              <a:t>を利用したサービス構築サイクル</a:t>
            </a:r>
            <a:endParaRPr lang="ja-JP" altLang="en-US" sz="1600" dirty="0">
              <a:solidFill>
                <a:srgbClr val="002060"/>
              </a:solidFill>
              <a:latin typeface="メイリオ" pitchFamily="50" charset="-128"/>
              <a:ea typeface="メイリオ" pitchFamily="50" charset="-128"/>
              <a:cs typeface="メイリオ" pitchFamily="50" charset="-128"/>
            </a:endParaRPr>
          </a:p>
        </p:txBody>
      </p:sp>
      <p:graphicFrame>
        <p:nvGraphicFramePr>
          <p:cNvPr id="18" name="図表 17"/>
          <p:cNvGraphicFramePr/>
          <p:nvPr>
            <p:extLst>
              <p:ext uri="{D42A27DB-BD31-4B8C-83A1-F6EECF244321}">
                <p14:modId xmlns:p14="http://schemas.microsoft.com/office/powerpoint/2010/main" val="762901884"/>
              </p:ext>
            </p:extLst>
          </p:nvPr>
        </p:nvGraphicFramePr>
        <p:xfrm>
          <a:off x="107504" y="3284985"/>
          <a:ext cx="2880320" cy="25891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線吹き出し 1 (枠付き) 2"/>
          <p:cNvSpPr/>
          <p:nvPr/>
        </p:nvSpPr>
        <p:spPr>
          <a:xfrm>
            <a:off x="611560" y="5949280"/>
            <a:ext cx="4032448" cy="477154"/>
          </a:xfrm>
          <a:prstGeom prst="borderCallout1">
            <a:avLst>
              <a:gd name="adj1" fmla="val 30324"/>
              <a:gd name="adj2" fmla="val 99020"/>
              <a:gd name="adj3" fmla="val -79987"/>
              <a:gd name="adj4" fmla="val 116354"/>
            </a:avLst>
          </a:prstGeom>
          <a:solidFill>
            <a:schemeClr val="bg1"/>
          </a:solidFill>
          <a:ln w="15875">
            <a:solidFill>
              <a:srgbClr val="0070C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solidFill>
                  <a:srgbClr val="0070C0"/>
                </a:solidFill>
                <a:hlinkClick r:id="rId11"/>
              </a:rPr>
              <a:t>http://rihnexers.chikyu.ac.jp/sparqlendpoint</a:t>
            </a:r>
            <a:r>
              <a:rPr lang="en-US" altLang="ja-JP" sz="1050" dirty="0" smtClean="0">
                <a:solidFill>
                  <a:srgbClr val="0070C0"/>
                </a:solidFill>
                <a:hlinkClick r:id="rId11"/>
              </a:rPr>
              <a:t>/</a:t>
            </a:r>
            <a:endParaRPr lang="en-US" altLang="ja-JP" sz="1050" dirty="0">
              <a:solidFill>
                <a:srgbClr val="0070C0"/>
              </a:solidFill>
            </a:endParaRPr>
          </a:p>
        </p:txBody>
      </p:sp>
    </p:spTree>
    <p:extLst>
      <p:ext uri="{BB962C8B-B14F-4D97-AF65-F5344CB8AC3E}">
        <p14:creationId xmlns:p14="http://schemas.microsoft.com/office/powerpoint/2010/main" val="1288238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48719" y="764704"/>
            <a:ext cx="8640960" cy="504056"/>
          </a:xfrm>
          <a:prstGeom prst="rect">
            <a:avLst/>
          </a:prstGeom>
          <a:solidFill>
            <a:srgbClr val="00B0F0"/>
          </a:solidFill>
          <a:ln>
            <a:solidFill>
              <a:srgbClr val="00B0F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Wingdings" pitchFamily="2" charset="2"/>
              <a:buChar char="n"/>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東日本大震災アーカイブ </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Fukushima </a:t>
            </a:r>
            <a:r>
              <a:rPr lang="en-US" altLang="ja-JP" sz="2000" dirty="0" smtClean="0">
                <a:latin typeface="メイリオ" pitchFamily="50" charset="-128"/>
                <a:ea typeface="メイリオ" pitchFamily="50" charset="-128"/>
                <a:cs typeface="メイリオ" pitchFamily="50" charset="-128"/>
              </a:rPr>
              <a:t>SPARQL</a:t>
            </a:r>
            <a:r>
              <a:rPr lang="ja-JP" altLang="en-US" sz="2000" dirty="0">
                <a:latin typeface="メイリオ" pitchFamily="50" charset="-128"/>
                <a:ea typeface="メイリオ" pitchFamily="50" charset="-128"/>
                <a:cs typeface="メイリオ" pitchFamily="50" charset="-128"/>
              </a:rPr>
              <a:t>エンドポイント</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コンテンツ プレースホルダー 4"/>
          <p:cNvSpPr>
            <a:spLocks noGrp="1"/>
          </p:cNvSpPr>
          <p:nvPr>
            <p:ph idx="1"/>
          </p:nvPr>
        </p:nvSpPr>
        <p:spPr>
          <a:xfrm>
            <a:off x="246878" y="1484784"/>
            <a:ext cx="8642802" cy="648072"/>
          </a:xfrm>
        </p:spPr>
        <p:txBody>
          <a:bodyPr>
            <a:noAutofit/>
          </a:bodyPr>
          <a:lstStyle/>
          <a:p>
            <a:pPr>
              <a:buClr>
                <a:schemeClr val="tx2">
                  <a:lumMod val="60000"/>
                  <a:lumOff val="40000"/>
                </a:schemeClr>
              </a:buClr>
              <a:buFont typeface="Wingdings" pitchFamily="2" charset="2"/>
              <a:buChar char="n"/>
            </a:pPr>
            <a:r>
              <a:rPr lang="ja-JP" altLang="en-US" sz="1600" dirty="0">
                <a:solidFill>
                  <a:srgbClr val="002060"/>
                </a:solidFill>
                <a:latin typeface="メイリオ" pitchFamily="50" charset="-128"/>
                <a:ea typeface="メイリオ" pitchFamily="50" charset="-128"/>
                <a:cs typeface="メイリオ" pitchFamily="50" charset="-128"/>
              </a:rPr>
              <a:t>東日本</a:t>
            </a:r>
            <a:r>
              <a:rPr lang="ja-JP" altLang="en-US" sz="1600" dirty="0" smtClean="0">
                <a:solidFill>
                  <a:srgbClr val="002060"/>
                </a:solidFill>
                <a:latin typeface="メイリオ" pitchFamily="50" charset="-128"/>
                <a:ea typeface="メイリオ" pitchFamily="50" charset="-128"/>
                <a:cs typeface="メイリオ" pitchFamily="50" charset="-128"/>
              </a:rPr>
              <a:t>大震災アーカイブ </a:t>
            </a:r>
            <a:r>
              <a:rPr lang="en-US" altLang="ja-JP" sz="1600" dirty="0" smtClean="0">
                <a:solidFill>
                  <a:srgbClr val="002060"/>
                </a:solidFill>
                <a:latin typeface="メイリオ" pitchFamily="50" charset="-128"/>
                <a:ea typeface="メイリオ" pitchFamily="50" charset="-128"/>
                <a:cs typeface="メイリオ" pitchFamily="50" charset="-128"/>
              </a:rPr>
              <a:t>Fukushima</a:t>
            </a:r>
            <a:r>
              <a:rPr lang="ja-JP" altLang="en-US" sz="1600" dirty="0" smtClean="0">
                <a:solidFill>
                  <a:srgbClr val="002060"/>
                </a:solidFill>
                <a:latin typeface="メイリオ" pitchFamily="50" charset="-128"/>
                <a:ea typeface="メイリオ" pitchFamily="50" charset="-128"/>
                <a:cs typeface="メイリオ" pitchFamily="50" charset="-128"/>
              </a:rPr>
              <a:t>で公開されているデータを</a:t>
            </a:r>
            <a:r>
              <a:rPr lang="en-US" altLang="ja-JP" sz="1600" u="sng" dirty="0" smtClean="0">
                <a:solidFill>
                  <a:srgbClr val="FF0000"/>
                </a:solidFill>
                <a:latin typeface="メイリオ" pitchFamily="50" charset="-128"/>
                <a:ea typeface="メイリオ" pitchFamily="50" charset="-128"/>
                <a:cs typeface="メイリオ" pitchFamily="50" charset="-128"/>
              </a:rPr>
              <a:t>OAI-PMH</a:t>
            </a:r>
            <a:r>
              <a:rPr lang="ja-JP" altLang="en-US" sz="1600" u="sng" dirty="0" smtClean="0">
                <a:solidFill>
                  <a:srgbClr val="FF0000"/>
                </a:solidFill>
                <a:latin typeface="メイリオ" pitchFamily="50" charset="-128"/>
                <a:ea typeface="メイリオ" pitchFamily="50" charset="-128"/>
                <a:cs typeface="メイリオ" pitchFamily="50" charset="-128"/>
              </a:rPr>
              <a:t>でデータを収集し</a:t>
            </a:r>
            <a:r>
              <a:rPr lang="ja-JP" altLang="en-US" sz="1600" dirty="0" smtClean="0">
                <a:solidFill>
                  <a:srgbClr val="002060"/>
                </a:solidFill>
                <a:latin typeface="メイリオ" pitchFamily="50" charset="-128"/>
                <a:ea typeface="メイリオ" pitchFamily="50" charset="-128"/>
                <a:cs typeface="メイリオ" pitchFamily="50" charset="-128"/>
              </a:rPr>
              <a:t>、</a:t>
            </a:r>
            <a:r>
              <a:rPr lang="en-US" altLang="ja-JP" sz="1600" dirty="0" smtClean="0">
                <a:solidFill>
                  <a:srgbClr val="002060"/>
                </a:solidFill>
                <a:latin typeface="メイリオ" pitchFamily="50" charset="-128"/>
                <a:ea typeface="メイリオ" pitchFamily="50" charset="-128"/>
                <a:cs typeface="メイリオ" pitchFamily="50" charset="-128"/>
              </a:rPr>
              <a:t>RDF</a:t>
            </a:r>
            <a:r>
              <a:rPr lang="ja-JP" altLang="en-US" sz="1600" dirty="0" smtClean="0">
                <a:solidFill>
                  <a:srgbClr val="002060"/>
                </a:solidFill>
                <a:latin typeface="メイリオ" pitchFamily="50" charset="-128"/>
                <a:ea typeface="メイリオ" pitchFamily="50" charset="-128"/>
                <a:cs typeface="メイリオ" pitchFamily="50" charset="-128"/>
              </a:rPr>
              <a:t>ストア</a:t>
            </a:r>
            <a:r>
              <a:rPr lang="ja-JP" altLang="en-US" sz="1600" dirty="0">
                <a:solidFill>
                  <a:srgbClr val="002060"/>
                </a:solidFill>
                <a:latin typeface="メイリオ" pitchFamily="50" charset="-128"/>
                <a:ea typeface="メイリオ" pitchFamily="50" charset="-128"/>
                <a:cs typeface="メイリオ" pitchFamily="50" charset="-128"/>
              </a:rPr>
              <a:t>へ</a:t>
            </a:r>
            <a:r>
              <a:rPr lang="ja-JP" altLang="en-US" sz="1600" dirty="0" smtClean="0">
                <a:solidFill>
                  <a:srgbClr val="002060"/>
                </a:solidFill>
                <a:latin typeface="メイリオ" pitchFamily="50" charset="-128"/>
                <a:ea typeface="メイリオ" pitchFamily="50" charset="-128"/>
                <a:cs typeface="メイリオ" pitchFamily="50" charset="-128"/>
              </a:rPr>
              <a:t>のデータ更新を自動化し、既存システムとの連携をスムーズに行います。</a:t>
            </a:r>
            <a:endParaRPr lang="en-US" altLang="ja-JP" sz="1600" dirty="0" smtClean="0">
              <a:solidFill>
                <a:srgbClr val="00206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4569198" y="6003515"/>
            <a:ext cx="4467297"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1000" b="0" dirty="0" smtClean="0">
                <a:solidFill>
                  <a:srgbClr val="002060"/>
                </a:solidFill>
                <a:latin typeface="メイリオ" pitchFamily="50" charset="-128"/>
                <a:ea typeface="メイリオ" pitchFamily="50" charset="-128"/>
                <a:cs typeface="メイリオ" pitchFamily="50" charset="-128"/>
              </a:rPr>
              <a:t>東日本大震災</a:t>
            </a:r>
            <a:r>
              <a:rPr lang="ja-JP" altLang="en-US" sz="1000" b="0" dirty="0" smtClean="0">
                <a:solidFill>
                  <a:srgbClr val="002060"/>
                </a:solidFill>
                <a:latin typeface="メイリオ" pitchFamily="50" charset="-128"/>
                <a:ea typeface="メイリオ" pitchFamily="50" charset="-128"/>
                <a:cs typeface="メイリオ" pitchFamily="50" charset="-128"/>
              </a:rPr>
              <a:t>アーカイブ </a:t>
            </a:r>
            <a:r>
              <a:rPr lang="en-US" altLang="ja-JP" sz="1000" b="0" dirty="0" smtClean="0">
                <a:solidFill>
                  <a:srgbClr val="002060"/>
                </a:solidFill>
                <a:latin typeface="メイリオ" pitchFamily="50" charset="-128"/>
                <a:ea typeface="メイリオ" pitchFamily="50" charset="-128"/>
                <a:cs typeface="メイリオ" pitchFamily="50" charset="-128"/>
              </a:rPr>
              <a:t>Fukushima SPARQL</a:t>
            </a:r>
            <a:r>
              <a:rPr lang="ja-JP" altLang="en-US" sz="1000" b="0" dirty="0" smtClean="0">
                <a:solidFill>
                  <a:srgbClr val="002060"/>
                </a:solidFill>
                <a:latin typeface="メイリオ" pitchFamily="50" charset="-128"/>
                <a:ea typeface="メイリオ" pitchFamily="50" charset="-128"/>
                <a:cs typeface="メイリオ" pitchFamily="50" charset="-128"/>
              </a:rPr>
              <a:t>エンドポイント</a:t>
            </a:r>
            <a:endParaRPr lang="en-US" altLang="ja-JP" sz="1000" b="0" dirty="0" smtClean="0">
              <a:solidFill>
                <a:srgbClr val="002060"/>
              </a:solidFill>
              <a:latin typeface="メイリオ" pitchFamily="50" charset="-128"/>
              <a:ea typeface="メイリオ" pitchFamily="50" charset="-128"/>
              <a:cs typeface="メイリオ" pitchFamily="50" charset="-128"/>
            </a:endParaRPr>
          </a:p>
          <a:p>
            <a:pPr algn="ctr"/>
            <a:r>
              <a:rPr lang="en-US" altLang="ja-JP" sz="1000" dirty="0">
                <a:hlinkClick r:id="rId2"/>
              </a:rPr>
              <a:t>http://fukushima.archive-disasters.jp/sparqlendpoint</a:t>
            </a:r>
            <a:r>
              <a:rPr lang="en-US" altLang="ja-JP" sz="1000" dirty="0" smtClean="0">
                <a:hlinkClick r:id="rId2"/>
              </a:rPr>
              <a:t>/</a:t>
            </a:r>
            <a:endParaRPr kumimoji="1" lang="ja-JP" altLang="en-US" sz="1000" b="0" dirty="0">
              <a:latin typeface="メイリオ" pitchFamily="50" charset="-128"/>
              <a:ea typeface="メイリオ" pitchFamily="50" charset="-128"/>
              <a:cs typeface="メイリオ" pitchFamily="50" charset="-128"/>
            </a:endParaRPr>
          </a:p>
        </p:txBody>
      </p:sp>
      <p:sp>
        <p:nvSpPr>
          <p:cNvPr id="24" name="タイトル 1"/>
          <p:cNvSpPr txBox="1">
            <a:spLocks/>
          </p:cNvSpPr>
          <p:nvPr/>
        </p:nvSpPr>
        <p:spPr>
          <a:xfrm>
            <a:off x="268945" y="116632"/>
            <a:ext cx="2214823"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ja-JP" altLang="en-US" sz="2000" dirty="0" smtClean="0">
                <a:solidFill>
                  <a:schemeClr val="bg1"/>
                </a:solidFill>
                <a:latin typeface="メイリオ" pitchFamily="50" charset="-128"/>
                <a:ea typeface="メイリオ" pitchFamily="50" charset="-128"/>
                <a:cs typeface="メイリオ" pitchFamily="50" charset="-128"/>
              </a:rPr>
              <a:t>弊社事例紹介</a:t>
            </a:r>
            <a:endParaRPr lang="ja-JP" altLang="en-US" sz="2000" dirty="0">
              <a:solidFill>
                <a:schemeClr val="bg1"/>
              </a:solidFill>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2276518"/>
            <a:ext cx="3680359" cy="367311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 name="図 5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215" y="2564904"/>
            <a:ext cx="4359106" cy="3096344"/>
          </a:xfrm>
          <a:prstGeom prst="rect">
            <a:avLst/>
          </a:prstGeom>
          <a:noFill/>
          <a:ln>
            <a:noFill/>
          </a:ln>
        </p:spPr>
      </p:pic>
      <p:sp>
        <p:nvSpPr>
          <p:cNvPr id="2053" name="円/楕円 2052"/>
          <p:cNvSpPr/>
          <p:nvPr/>
        </p:nvSpPr>
        <p:spPr>
          <a:xfrm>
            <a:off x="899592" y="4113076"/>
            <a:ext cx="811560" cy="828092"/>
          </a:xfrm>
          <a:prstGeom prst="ellipse">
            <a:avLst/>
          </a:prstGeom>
          <a:noFill/>
          <a:ln>
            <a:solidFill>
              <a:srgbClr val="FF0000">
                <a:alpha val="53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4" name="線吹き出し 1 (枠付き) 2053"/>
          <p:cNvSpPr/>
          <p:nvPr/>
        </p:nvSpPr>
        <p:spPr>
          <a:xfrm>
            <a:off x="1619672" y="5661248"/>
            <a:ext cx="2376264" cy="734386"/>
          </a:xfrm>
          <a:prstGeom prst="borderCallout1">
            <a:avLst>
              <a:gd name="adj1" fmla="val 34991"/>
              <a:gd name="adj2" fmla="val -1177"/>
              <a:gd name="adj3" fmla="val -124042"/>
              <a:gd name="adj4" fmla="val -12261"/>
            </a:avLst>
          </a:prstGeom>
          <a:noFill/>
          <a:ln w="19050">
            <a:solidFill>
              <a:srgbClr val="FF0000">
                <a:alpha val="56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OAI-PMH</a:t>
            </a:r>
            <a:r>
              <a:rPr kumimoji="1" lang="ja-JP" altLang="en-US" sz="1400" dirty="0" smtClean="0">
                <a:solidFill>
                  <a:schemeClr val="tx1"/>
                </a:solidFill>
              </a:rPr>
              <a:t>で収集</a:t>
            </a:r>
            <a:endParaRPr kumimoji="1" lang="ja-JP" altLang="en-US" sz="1400" dirty="0">
              <a:solidFill>
                <a:schemeClr val="tx1"/>
              </a:solidFill>
            </a:endParaRPr>
          </a:p>
        </p:txBody>
      </p:sp>
    </p:spTree>
    <p:extLst>
      <p:ext uri="{BB962C8B-B14F-4D97-AF65-F5344CB8AC3E}">
        <p14:creationId xmlns:p14="http://schemas.microsoft.com/office/powerpoint/2010/main" val="2769705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084" y="2739653"/>
            <a:ext cx="3628552" cy="293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正方形/長方形 72"/>
          <p:cNvSpPr/>
          <p:nvPr/>
        </p:nvSpPr>
        <p:spPr>
          <a:xfrm>
            <a:off x="5485071" y="5558707"/>
            <a:ext cx="3132341"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MetaBridge </a:t>
            </a:r>
            <a:r>
              <a:rPr lang="en-US" altLang="ja-JP" sz="1000" u="sng"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hlinkClick r:id="rId3"/>
              </a:rPr>
              <a:t>http</a:t>
            </a:r>
            <a:r>
              <a:rPr lang="en-US" altLang="ja-JP" sz="10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hlinkClick r:id="rId3"/>
              </a:rPr>
              <a:t>://www.metabridge.jp/</a:t>
            </a:r>
            <a:endParaRPr lang="en-US" altLang="ja-JP" sz="1000" u="sng"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248719" y="764704"/>
            <a:ext cx="8640960" cy="504056"/>
          </a:xfrm>
          <a:prstGeom prst="rect">
            <a:avLst/>
          </a:prstGeom>
          <a:solidFill>
            <a:srgbClr val="00B0F0"/>
          </a:solidFill>
          <a:ln>
            <a:solidFill>
              <a:srgbClr val="00B0F0"/>
            </a:solidFill>
          </a:ln>
          <a:effectLst/>
        </p:spPr>
        <p:style>
          <a:lnRef idx="1">
            <a:schemeClr val="accent5"/>
          </a:lnRef>
          <a:fillRef idx="3">
            <a:schemeClr val="accent5"/>
          </a:fillRef>
          <a:effectRef idx="2">
            <a:schemeClr val="accent5"/>
          </a:effectRef>
          <a:fontRef idx="minor">
            <a:schemeClr val="lt1"/>
          </a:fontRef>
        </p:style>
        <p:txBody>
          <a:bodyPr rtlCol="0" anchor="ctr"/>
          <a:lstStyle/>
          <a:p>
            <a:pPr marL="285750" indent="-285750">
              <a:buFont typeface="Wingdings" pitchFamily="2" charset="2"/>
              <a:buChar char="n"/>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一般社団法人メタデータ基盤協</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議会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MetaBridge </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4"/>
          <p:cNvSpPr>
            <a:spLocks noGrp="1"/>
          </p:cNvSpPr>
          <p:nvPr>
            <p:ph idx="1"/>
          </p:nvPr>
        </p:nvSpPr>
        <p:spPr>
          <a:xfrm>
            <a:off x="246878" y="1484784"/>
            <a:ext cx="8642802" cy="1296144"/>
          </a:xfrm>
        </p:spPr>
        <p:txBody>
          <a:bodyPr>
            <a:noAutofit/>
          </a:bodyPr>
          <a:lstStyle/>
          <a:p>
            <a:pPr>
              <a:buClr>
                <a:schemeClr val="tx2">
                  <a:lumMod val="60000"/>
                  <a:lumOff val="40000"/>
                </a:schemeClr>
              </a:buClr>
              <a:buFont typeface="Wingdings" pitchFamily="2" charset="2"/>
              <a:buChar char="n"/>
            </a:pPr>
            <a:r>
              <a:rPr lang="en-US" altLang="ja-JP" sz="1600" dirty="0" smtClean="0">
                <a:solidFill>
                  <a:srgbClr val="002060"/>
                </a:solidFill>
                <a:latin typeface="メイリオ" pitchFamily="50" charset="-128"/>
                <a:ea typeface="メイリオ" pitchFamily="50" charset="-128"/>
                <a:cs typeface="メイリオ" pitchFamily="50" charset="-128"/>
              </a:rPr>
              <a:t>10</a:t>
            </a:r>
            <a:r>
              <a:rPr lang="ja-JP" altLang="en-US" sz="1600" dirty="0" smtClean="0">
                <a:solidFill>
                  <a:srgbClr val="002060"/>
                </a:solidFill>
                <a:latin typeface="メイリオ" pitchFamily="50" charset="-128"/>
                <a:ea typeface="メイリオ" pitchFamily="50" charset="-128"/>
                <a:cs typeface="メイリオ" pitchFamily="50" charset="-128"/>
              </a:rPr>
              <a:t>月</a:t>
            </a:r>
            <a:r>
              <a:rPr lang="en-US" altLang="ja-JP" sz="1600" dirty="0" smtClean="0">
                <a:solidFill>
                  <a:srgbClr val="002060"/>
                </a:solidFill>
                <a:latin typeface="メイリオ" pitchFamily="50" charset="-128"/>
                <a:ea typeface="メイリオ" pitchFamily="50" charset="-128"/>
                <a:cs typeface="メイリオ" pitchFamily="50" charset="-128"/>
              </a:rPr>
              <a:t>1</a:t>
            </a:r>
            <a:r>
              <a:rPr lang="ja-JP" altLang="en-US" sz="1600" dirty="0" smtClean="0">
                <a:solidFill>
                  <a:srgbClr val="002060"/>
                </a:solidFill>
                <a:latin typeface="メイリオ" pitchFamily="50" charset="-128"/>
                <a:ea typeface="メイリオ" pitchFamily="50" charset="-128"/>
                <a:cs typeface="メイリオ" pitchFamily="50" charset="-128"/>
              </a:rPr>
              <a:t>日に</a:t>
            </a:r>
            <a:r>
              <a:rPr lang="en-US" altLang="ja-JP" sz="1600" dirty="0" smtClean="0">
                <a:solidFill>
                  <a:srgbClr val="002060"/>
                </a:solidFill>
                <a:latin typeface="メイリオ" pitchFamily="50" charset="-128"/>
                <a:ea typeface="メイリオ" pitchFamily="50" charset="-128"/>
                <a:cs typeface="メイリオ" pitchFamily="50" charset="-128"/>
              </a:rPr>
              <a:t>MetaBridge</a:t>
            </a:r>
            <a:r>
              <a:rPr lang="ja-JP" altLang="en-US" sz="1600" dirty="0" smtClean="0">
                <a:solidFill>
                  <a:srgbClr val="002060"/>
                </a:solidFill>
                <a:latin typeface="メイリオ" pitchFamily="50" charset="-128"/>
                <a:ea typeface="メイリオ" pitchFamily="50" charset="-128"/>
                <a:cs typeface="メイリオ" pitchFamily="50" charset="-128"/>
              </a:rPr>
              <a:t>がリニューアルしました。</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a:buClr>
                <a:schemeClr val="tx2">
                  <a:lumMod val="60000"/>
                  <a:lumOff val="40000"/>
                </a:schemeClr>
              </a:buClr>
              <a:buFont typeface="Wingdings" pitchFamily="2" charset="2"/>
              <a:buChar char="n"/>
            </a:pPr>
            <a:r>
              <a:rPr lang="en-US" altLang="ja-JP" sz="1600" dirty="0" smtClean="0">
                <a:solidFill>
                  <a:srgbClr val="002060"/>
                </a:solidFill>
                <a:latin typeface="メイリオ" pitchFamily="50" charset="-128"/>
                <a:ea typeface="メイリオ" pitchFamily="50" charset="-128"/>
                <a:cs typeface="メイリオ" pitchFamily="50" charset="-128"/>
              </a:rPr>
              <a:t>10</a:t>
            </a:r>
            <a:r>
              <a:rPr lang="ja-JP" altLang="en-US" sz="1600" dirty="0" smtClean="0">
                <a:solidFill>
                  <a:srgbClr val="002060"/>
                </a:solidFill>
                <a:latin typeface="メイリオ" pitchFamily="50" charset="-128"/>
                <a:ea typeface="メイリオ" pitchFamily="50" charset="-128"/>
                <a:cs typeface="メイリオ" pitchFamily="50" charset="-128"/>
              </a:rPr>
              <a:t>月末日に第２リリースを実施する予定</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marL="457200" lvl="1" indent="0">
              <a:buClr>
                <a:schemeClr val="tx2">
                  <a:lumMod val="60000"/>
                  <a:lumOff val="40000"/>
                </a:schemeClr>
              </a:buClr>
              <a:buNone/>
            </a:pPr>
            <a:r>
              <a:rPr lang="en-US" altLang="ja-JP" sz="1600" dirty="0" err="1" smtClean="0">
                <a:solidFill>
                  <a:srgbClr val="002060"/>
                </a:solidFill>
                <a:latin typeface="メイリオ" pitchFamily="50" charset="-128"/>
                <a:ea typeface="メイリオ" pitchFamily="50" charset="-128"/>
                <a:cs typeface="メイリオ" pitchFamily="50" charset="-128"/>
              </a:rPr>
              <a:t>InfoLib</a:t>
            </a:r>
            <a:r>
              <a:rPr lang="en-US" altLang="ja-JP" sz="1600" dirty="0" smtClean="0">
                <a:solidFill>
                  <a:srgbClr val="002060"/>
                </a:solidFill>
                <a:latin typeface="メイリオ" pitchFamily="50" charset="-128"/>
                <a:ea typeface="メイリオ" pitchFamily="50" charset="-128"/>
                <a:cs typeface="メイリオ" pitchFamily="50" charset="-128"/>
              </a:rPr>
              <a:t>-LOD</a:t>
            </a:r>
            <a:r>
              <a:rPr lang="ja-JP" altLang="en-US" sz="1600" dirty="0" smtClean="0">
                <a:solidFill>
                  <a:srgbClr val="002060"/>
                </a:solidFill>
                <a:latin typeface="メイリオ" pitchFamily="50" charset="-128"/>
                <a:ea typeface="メイリオ" pitchFamily="50" charset="-128"/>
                <a:cs typeface="メイリオ" pitchFamily="50" charset="-128"/>
              </a:rPr>
              <a:t>を利用した「パーソナル</a:t>
            </a:r>
            <a:r>
              <a:rPr lang="en-US" altLang="ja-JP" sz="1600" dirty="0" smtClean="0">
                <a:solidFill>
                  <a:srgbClr val="002060"/>
                </a:solidFill>
                <a:latin typeface="メイリオ" pitchFamily="50" charset="-128"/>
                <a:ea typeface="メイリオ" pitchFamily="50" charset="-128"/>
                <a:cs typeface="メイリオ" pitchFamily="50" charset="-128"/>
              </a:rPr>
              <a:t>SPARQL</a:t>
            </a:r>
            <a:r>
              <a:rPr lang="ja-JP" altLang="en-US" sz="1600" dirty="0" smtClean="0">
                <a:solidFill>
                  <a:srgbClr val="002060"/>
                </a:solidFill>
                <a:latin typeface="メイリオ" pitchFamily="50" charset="-128"/>
                <a:ea typeface="メイリオ" pitchFamily="50" charset="-128"/>
                <a:cs typeface="メイリオ" pitchFamily="50" charset="-128"/>
              </a:rPr>
              <a:t>エンドポイント機能」が追加されます。</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a:buClr>
                <a:schemeClr val="tx2">
                  <a:lumMod val="60000"/>
                  <a:lumOff val="40000"/>
                </a:schemeClr>
              </a:buClr>
              <a:buFont typeface="Wingdings" pitchFamily="2" charset="2"/>
              <a:buChar char="n"/>
            </a:pPr>
            <a:endParaRPr lang="en-US" altLang="ja-JP" sz="800" dirty="0">
              <a:solidFill>
                <a:srgbClr val="002060"/>
              </a:solidFill>
              <a:latin typeface="メイリオ" pitchFamily="50" charset="-128"/>
              <a:ea typeface="メイリオ" pitchFamily="50" charset="-128"/>
              <a:cs typeface="メイリオ" pitchFamily="50" charset="-128"/>
            </a:endParaRPr>
          </a:p>
        </p:txBody>
      </p:sp>
      <p:sp>
        <p:nvSpPr>
          <p:cNvPr id="6" name="タイトル 1"/>
          <p:cNvSpPr txBox="1">
            <a:spLocks/>
          </p:cNvSpPr>
          <p:nvPr/>
        </p:nvSpPr>
        <p:spPr>
          <a:xfrm>
            <a:off x="268945" y="116632"/>
            <a:ext cx="2214823"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ja-JP" altLang="en-US" sz="2000" smtClean="0">
                <a:solidFill>
                  <a:schemeClr val="bg1"/>
                </a:solidFill>
                <a:latin typeface="メイリオ" pitchFamily="50" charset="-128"/>
                <a:ea typeface="メイリオ" pitchFamily="50" charset="-128"/>
                <a:cs typeface="メイリオ" pitchFamily="50" charset="-128"/>
              </a:rPr>
              <a:t>弊社事例紹介</a:t>
            </a:r>
            <a:endParaRPr lang="ja-JP" altLang="en-US" sz="2000" dirty="0">
              <a:solidFill>
                <a:schemeClr val="bg1"/>
              </a:solidFill>
              <a:latin typeface="メイリオ" pitchFamily="50" charset="-128"/>
              <a:ea typeface="メイリオ" pitchFamily="50" charset="-128"/>
              <a:cs typeface="メイリオ" pitchFamily="50" charset="-128"/>
            </a:endParaRPr>
          </a:p>
        </p:txBody>
      </p:sp>
      <p:sp>
        <p:nvSpPr>
          <p:cNvPr id="37" name="角丸四角形 36"/>
          <p:cNvSpPr/>
          <p:nvPr/>
        </p:nvSpPr>
        <p:spPr>
          <a:xfrm>
            <a:off x="467544" y="3392586"/>
            <a:ext cx="4468016" cy="1797685"/>
          </a:xfrm>
          <a:prstGeom prst="roundRect">
            <a:avLst>
              <a:gd name="adj" fmla="val 1774"/>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lang="ja-JP" sz="120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 Box 10"/>
          <p:cNvSpPr txBox="1">
            <a:spLocks noChangeArrowheads="1"/>
          </p:cNvSpPr>
          <p:nvPr/>
        </p:nvSpPr>
        <p:spPr bwMode="auto">
          <a:xfrm>
            <a:off x="362607" y="3295272"/>
            <a:ext cx="1980565" cy="222885"/>
          </a:xfrm>
          <a:prstGeom prst="rect">
            <a:avLst/>
          </a:prstGeom>
          <a:solidFill>
            <a:srgbClr val="00B0F0"/>
          </a:solidFill>
          <a:ln w="9525">
            <a:solidFill>
              <a:srgbClr val="00B0F0"/>
            </a:solidFill>
            <a:miter lim="800000"/>
            <a:headEnd/>
            <a:tailEnd/>
          </a:ln>
        </p:spPr>
        <p:txBody>
          <a:bodyPr wrap="square" lIns="90000" tIns="0" rIns="90000" bIns="0" anchor="ctr" anchorCtr="0">
            <a:noAutofit/>
          </a:bodyPr>
          <a:lstStyle/>
          <a:p>
            <a:pPr algn="ctr" fontAlgn="base">
              <a:spcAft>
                <a:spcPts val="0"/>
              </a:spcAft>
            </a:pPr>
            <a:r>
              <a:rPr lang="ja-JP" altLang="en-US" sz="1200" dirty="0" smtClean="0">
                <a:solidFill>
                  <a:schemeClr val="bg1"/>
                </a:solidFill>
                <a:effectLst/>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sz="1200" dirty="0" smtClean="0">
                <a:solidFill>
                  <a:schemeClr val="bg1"/>
                </a:solidFill>
                <a:effectLst/>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200" dirty="0" smtClean="0">
                <a:solidFill>
                  <a:schemeClr val="bg1"/>
                </a:solidFill>
                <a:effectLst/>
                <a:latin typeface="メイリオ" panose="020B0604030504040204" pitchFamily="50" charset="-128"/>
                <a:ea typeface="メイリオ" panose="020B0604030504040204" pitchFamily="50" charset="-128"/>
                <a:cs typeface="メイリオ" panose="020B0604030504040204" pitchFamily="50" charset="-128"/>
              </a:rPr>
              <a:t>専用</a:t>
            </a:r>
            <a:r>
              <a:rPr lang="ja-JP" altLang="en-US"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領域</a:t>
            </a:r>
            <a:endParaRPr lang="ja-JP" sz="1200" dirty="0">
              <a:solidFill>
                <a:schemeClr val="bg1"/>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角丸四角形 38"/>
          <p:cNvSpPr/>
          <p:nvPr/>
        </p:nvSpPr>
        <p:spPr>
          <a:xfrm>
            <a:off x="584540" y="3703736"/>
            <a:ext cx="1838325" cy="1325880"/>
          </a:xfrm>
          <a:prstGeom prst="roundRect">
            <a:avLst>
              <a:gd name="adj" fmla="val 1774"/>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lang="ja-JP" sz="120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角丸四角形 39"/>
          <p:cNvSpPr/>
          <p:nvPr/>
        </p:nvSpPr>
        <p:spPr>
          <a:xfrm>
            <a:off x="2744810" y="3703736"/>
            <a:ext cx="1868170" cy="1326515"/>
          </a:xfrm>
          <a:prstGeom prst="roundRect">
            <a:avLst>
              <a:gd name="adj" fmla="val 1774"/>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ctr">
              <a:spcAft>
                <a:spcPts val="0"/>
              </a:spcAft>
            </a:pPr>
            <a:r>
              <a:rPr lang="en-US" sz="90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lang="ja-JP" sz="1200">
              <a:effectLst/>
              <a:latin typeface="メイリオ" panose="020B0604030504040204" pitchFamily="50" charset="-128"/>
              <a:ea typeface="メイリオ" panose="020B0604030504040204" pitchFamily="50" charset="-128"/>
              <a:cs typeface="メイリオ" panose="020B0604030504040204" pitchFamily="50" charset="-128"/>
            </a:endParaRPr>
          </a:p>
          <a:p>
            <a:pPr algn="ctr">
              <a:spcAft>
                <a:spcPts val="0"/>
              </a:spcAft>
            </a:pPr>
            <a:r>
              <a:rPr lang="en-US" sz="1200">
                <a:effectLst/>
                <a:latin typeface="メイリオ" panose="020B0604030504040204" pitchFamily="50" charset="-128"/>
                <a:ea typeface="メイリオ" panose="020B0604030504040204" pitchFamily="50" charset="-128"/>
                <a:cs typeface="メイリオ" panose="020B0604030504040204" pitchFamily="50" charset="-128"/>
              </a:rPr>
              <a:t> </a:t>
            </a:r>
            <a:endParaRPr lang="ja-JP" sz="120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10"/>
          <p:cNvSpPr txBox="1">
            <a:spLocks noChangeArrowheads="1"/>
          </p:cNvSpPr>
          <p:nvPr/>
        </p:nvSpPr>
        <p:spPr bwMode="auto">
          <a:xfrm>
            <a:off x="3056595" y="3592611"/>
            <a:ext cx="1377315" cy="232410"/>
          </a:xfrm>
          <a:prstGeom prst="rect">
            <a:avLst/>
          </a:prstGeom>
          <a:solidFill>
            <a:srgbClr val="FFC000"/>
          </a:solidFill>
          <a:ln w="9525">
            <a:solidFill>
              <a:srgbClr val="FFC000"/>
            </a:solidFill>
            <a:miter lim="800000"/>
            <a:headEnd/>
            <a:tailEnd/>
          </a:ln>
        </p:spPr>
        <p:txBody>
          <a:bodyPr wrap="square" lIns="90000" tIns="0" rIns="90000" bIns="0" anchor="ctr" anchorCtr="0">
            <a:noAutofit/>
          </a:bodyPr>
          <a:lstStyle/>
          <a:p>
            <a:pPr algn="ctr" fontAlgn="base"/>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GRAPH</a:t>
            </a:r>
            <a:endParaRPr lang="en-US" altLang="ja-JP" sz="12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Text Box 10"/>
          <p:cNvSpPr txBox="1">
            <a:spLocks noChangeArrowheads="1"/>
          </p:cNvSpPr>
          <p:nvPr/>
        </p:nvSpPr>
        <p:spPr bwMode="auto">
          <a:xfrm>
            <a:off x="684870" y="3592611"/>
            <a:ext cx="1336040" cy="232410"/>
          </a:xfrm>
          <a:prstGeom prst="rect">
            <a:avLst/>
          </a:prstGeom>
          <a:solidFill>
            <a:srgbClr val="7030A0"/>
          </a:solidFill>
          <a:ln w="9525">
            <a:solidFill>
              <a:srgbClr val="7030A0"/>
            </a:solidFill>
            <a:miter lim="800000"/>
            <a:headEnd/>
            <a:tailEnd/>
          </a:ln>
        </p:spPr>
        <p:txBody>
          <a:bodyPr wrap="square" lIns="90000" tIns="0" rIns="90000" bIns="0" anchor="ctr" anchorCtr="0">
            <a:noAutofit/>
          </a:bodyPr>
          <a:lstStyle/>
          <a:p>
            <a:pPr algn="ctr" fontAlgn="base">
              <a:spcAft>
                <a:spcPts val="0"/>
              </a:spcAft>
            </a:pPr>
            <a:r>
              <a:rPr lang="ja-JP" altLang="en-US"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GRAPH</a:t>
            </a:r>
            <a:endParaRPr lang="ja-JP" sz="1200" dirty="0">
              <a:solidFill>
                <a:schemeClr val="bg1"/>
              </a:solidFill>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メモ 42"/>
          <p:cNvSpPr/>
          <p:nvPr/>
        </p:nvSpPr>
        <p:spPr>
          <a:xfrm>
            <a:off x="936330" y="4035206"/>
            <a:ext cx="873760" cy="281305"/>
          </a:xfrm>
          <a:prstGeom prst="foldedCorner">
            <a:avLst>
              <a:gd name="adj" fmla="val 30953"/>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1050" kern="10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RDF</a:t>
            </a:r>
            <a:endParaRPr lang="ja-JP" sz="1050" kern="10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メモ 43"/>
          <p:cNvSpPr/>
          <p:nvPr/>
        </p:nvSpPr>
        <p:spPr>
          <a:xfrm>
            <a:off x="1147150" y="4427636"/>
            <a:ext cx="873760" cy="281305"/>
          </a:xfrm>
          <a:prstGeom prst="foldedCorner">
            <a:avLst>
              <a:gd name="adj" fmla="val 30953"/>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1050" kern="10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RDF</a:t>
            </a:r>
            <a:endParaRPr lang="ja-JP" sz="1050" kern="10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メモ 44"/>
          <p:cNvSpPr/>
          <p:nvPr/>
        </p:nvSpPr>
        <p:spPr>
          <a:xfrm>
            <a:off x="3156925" y="4035206"/>
            <a:ext cx="873760" cy="281305"/>
          </a:xfrm>
          <a:prstGeom prst="foldedCorner">
            <a:avLst>
              <a:gd name="adj" fmla="val 30953"/>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1050" kern="10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RDF</a:t>
            </a:r>
            <a:endParaRPr lang="ja-JP" sz="1050" kern="10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Text Box 10"/>
          <p:cNvSpPr txBox="1">
            <a:spLocks noChangeArrowheads="1"/>
          </p:cNvSpPr>
          <p:nvPr/>
        </p:nvSpPr>
        <p:spPr bwMode="auto">
          <a:xfrm>
            <a:off x="1584030" y="2919192"/>
            <a:ext cx="839470" cy="233014"/>
          </a:xfrm>
          <a:prstGeom prst="rect">
            <a:avLst/>
          </a:prstGeom>
          <a:noFill/>
          <a:ln w="9525">
            <a:noFill/>
            <a:miter lim="800000"/>
            <a:headEnd/>
            <a:tailEnd/>
          </a:ln>
        </p:spPr>
        <p:txBody>
          <a:bodyPr wrap="square" lIns="90000" tIns="46800" rIns="90000" bIns="46800">
            <a:spAutoFit/>
          </a:bodyPr>
          <a:lstStyle/>
          <a:p>
            <a:pPr algn="r" fontAlgn="base" latinLnBrk="1">
              <a:spcAft>
                <a:spcPts val="0"/>
              </a:spcAft>
            </a:pPr>
            <a:r>
              <a:rPr lang="ja-JP" sz="900" kern="1200"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ユーザ</a:t>
            </a:r>
            <a:r>
              <a:rPr lang="en-US" sz="900" kern="1200"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A</a:t>
            </a:r>
            <a:r>
              <a:rPr lang="ja-JP" sz="900" kern="1200"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lang="ja-JP" sz="1200"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9" name="Picture 14" descr="C:\Users\mttkite\AppData\Local\Microsoft\Windows\Temporary Internet Files\Content.IE5\WNBTZDG0\MCj04339540000[1].png"/>
          <p:cNvPicPr/>
          <p:nvPr/>
        </p:nvPicPr>
        <p:blipFill>
          <a:blip r:embed="rId4" cstate="print">
            <a:extLst>
              <a:ext uri="{28A0092B-C50C-407E-A947-70E740481C1C}">
                <a14:useLocalDpi xmlns:a14="http://schemas.microsoft.com/office/drawing/2010/main"/>
              </a:ext>
            </a:extLst>
          </a:blip>
          <a:srcRect/>
          <a:stretch>
            <a:fillRect/>
          </a:stretch>
        </p:blipFill>
        <p:spPr bwMode="auto">
          <a:xfrm>
            <a:off x="2391115" y="2718533"/>
            <a:ext cx="504825" cy="50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7" descr="C:\Users\mttkite\AppData\Local\Microsoft\Windows\Temporary Internet Files\Content.IE5\WNBTZDG0\MCj04339440000[1].png"/>
          <p:cNvPicPr/>
          <p:nvPr/>
        </p:nvPicPr>
        <p:blipFill>
          <a:blip r:embed="rId5" cstate="print">
            <a:extLst>
              <a:ext uri="{28A0092B-C50C-407E-A947-70E740481C1C}">
                <a14:useLocalDpi xmlns:a14="http://schemas.microsoft.com/office/drawing/2010/main"/>
              </a:ext>
            </a:extLst>
          </a:blip>
          <a:srcRect/>
          <a:stretch>
            <a:fillRect/>
          </a:stretch>
        </p:blipFill>
        <p:spPr bwMode="auto">
          <a:xfrm>
            <a:off x="3137875" y="2682338"/>
            <a:ext cx="541020" cy="53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ドーナツ 50"/>
          <p:cNvSpPr/>
          <p:nvPr/>
        </p:nvSpPr>
        <p:spPr>
          <a:xfrm>
            <a:off x="2531459" y="3220818"/>
            <a:ext cx="200660" cy="200660"/>
          </a:xfrm>
          <a:prstGeom prst="donut">
            <a:avLst>
              <a:gd name="adj" fmla="val 1114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矢印コネクタ 53"/>
          <p:cNvCxnSpPr>
            <a:endCxn id="50" idx="2"/>
          </p:cNvCxnSpPr>
          <p:nvPr/>
        </p:nvCxnSpPr>
        <p:spPr>
          <a:xfrm flipV="1">
            <a:off x="2895940" y="3220818"/>
            <a:ext cx="512445" cy="371794"/>
          </a:xfrm>
          <a:prstGeom prst="straightConnector1">
            <a:avLst/>
          </a:prstGeom>
          <a:ln w="22225">
            <a:solidFill>
              <a:srgbClr val="FF0000">
                <a:alpha val="32000"/>
              </a:srgb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H="1" flipV="1">
            <a:off x="2631789" y="3152207"/>
            <a:ext cx="11422" cy="440404"/>
          </a:xfrm>
          <a:prstGeom prst="straightConnector1">
            <a:avLst/>
          </a:prstGeom>
          <a:ln w="22225">
            <a:solidFill>
              <a:srgbClr val="FF0000">
                <a:alpha val="32000"/>
              </a:srgbClr>
            </a:solidFill>
            <a:prstDash val="solid"/>
            <a:headEnd type="arrow"/>
            <a:tailEnd type="none"/>
          </a:ln>
        </p:spPr>
        <p:style>
          <a:lnRef idx="1">
            <a:schemeClr val="accent1"/>
          </a:lnRef>
          <a:fillRef idx="0">
            <a:schemeClr val="accent1"/>
          </a:fillRef>
          <a:effectRef idx="0">
            <a:schemeClr val="accent1"/>
          </a:effectRef>
          <a:fontRef idx="minor">
            <a:schemeClr val="tx1"/>
          </a:fontRef>
        </p:style>
      </p:cxnSp>
      <p:sp>
        <p:nvSpPr>
          <p:cNvPr id="60" name="メモ 59"/>
          <p:cNvSpPr/>
          <p:nvPr/>
        </p:nvSpPr>
        <p:spPr>
          <a:xfrm>
            <a:off x="3454105" y="4427636"/>
            <a:ext cx="873760" cy="281305"/>
          </a:xfrm>
          <a:prstGeom prst="foldedCorner">
            <a:avLst>
              <a:gd name="adj" fmla="val 30953"/>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spcAft>
                <a:spcPts val="0"/>
              </a:spcAft>
            </a:pPr>
            <a:r>
              <a:rPr lang="en-US" sz="1050" kern="10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RDF</a:t>
            </a:r>
            <a:endParaRPr lang="ja-JP" sz="1050" kern="10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加算記号 61"/>
          <p:cNvSpPr/>
          <p:nvPr/>
        </p:nvSpPr>
        <p:spPr>
          <a:xfrm rot="2700000">
            <a:off x="3097196" y="3180495"/>
            <a:ext cx="301625" cy="281305"/>
          </a:xfrm>
          <a:prstGeom prst="mathPlus">
            <a:avLst>
              <a:gd name="adj1" fmla="val 1308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Text Box 10"/>
          <p:cNvSpPr txBox="1">
            <a:spLocks noChangeArrowheads="1"/>
          </p:cNvSpPr>
          <p:nvPr/>
        </p:nvSpPr>
        <p:spPr bwMode="auto">
          <a:xfrm>
            <a:off x="3429321" y="2891367"/>
            <a:ext cx="839470" cy="233014"/>
          </a:xfrm>
          <a:prstGeom prst="rect">
            <a:avLst/>
          </a:prstGeom>
          <a:noFill/>
          <a:ln w="9525">
            <a:noFill/>
            <a:miter lim="800000"/>
            <a:headEnd/>
            <a:tailEnd/>
          </a:ln>
        </p:spPr>
        <p:txBody>
          <a:bodyPr wrap="square" lIns="90000" tIns="46800" rIns="90000" bIns="46800">
            <a:spAutoFit/>
          </a:bodyPr>
          <a:lstStyle/>
          <a:p>
            <a:pPr algn="r" fontAlgn="base" latinLnBrk="1">
              <a:spcAft>
                <a:spcPts val="0"/>
              </a:spcAft>
            </a:pPr>
            <a:r>
              <a:rPr lang="ja-JP" sz="900" kern="1200" dirty="0" smtClean="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sz="900" kern="1200" dirty="0" smtClean="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B</a:t>
            </a:r>
            <a:r>
              <a:rPr lang="ja-JP" sz="900" kern="1200" dirty="0">
                <a:solidFill>
                  <a:srgbClr val="00000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lang="ja-JP" sz="1200" dirty="0">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コンテンツ プレースホルダー 4"/>
          <p:cNvSpPr txBox="1">
            <a:spLocks/>
          </p:cNvSpPr>
          <p:nvPr/>
        </p:nvSpPr>
        <p:spPr>
          <a:xfrm>
            <a:off x="246878" y="5776461"/>
            <a:ext cx="8642802" cy="576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Clr>
                <a:schemeClr val="tx2">
                  <a:lumMod val="60000"/>
                  <a:lumOff val="40000"/>
                </a:schemeClr>
              </a:buClr>
              <a:buNone/>
            </a:pPr>
            <a:endParaRPr lang="en-US" altLang="ja-JP" sz="1200" dirty="0" smtClean="0">
              <a:latin typeface="メイリオ" pitchFamily="50" charset="-128"/>
              <a:ea typeface="メイリオ" pitchFamily="50" charset="-128"/>
              <a:cs typeface="メイリオ" pitchFamily="50" charset="-128"/>
            </a:endParaRPr>
          </a:p>
        </p:txBody>
      </p:sp>
      <p:sp>
        <p:nvSpPr>
          <p:cNvPr id="26" name="コンテンツ プレースホルダー 4"/>
          <p:cNvSpPr txBox="1">
            <a:spLocks/>
          </p:cNvSpPr>
          <p:nvPr/>
        </p:nvSpPr>
        <p:spPr>
          <a:xfrm>
            <a:off x="246878" y="5373070"/>
            <a:ext cx="4829178" cy="9361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Clr>
                <a:schemeClr val="tx2">
                  <a:lumMod val="60000"/>
                  <a:lumOff val="40000"/>
                </a:schemeClr>
              </a:buClr>
              <a:buNone/>
            </a:pPr>
            <a:r>
              <a:rPr lang="ja-JP" altLang="en-US" sz="1600" dirty="0" smtClean="0">
                <a:solidFill>
                  <a:srgbClr val="002060"/>
                </a:solidFill>
                <a:latin typeface="メイリオ" pitchFamily="50" charset="-128"/>
                <a:ea typeface="メイリオ" pitchFamily="50" charset="-128"/>
                <a:cs typeface="メイリオ" pitchFamily="50" charset="-128"/>
              </a:rPr>
              <a:t>・ログインして利用するお試しエンドポイント</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marL="0" indent="0">
              <a:buClr>
                <a:schemeClr val="tx2">
                  <a:lumMod val="60000"/>
                  <a:lumOff val="40000"/>
                </a:schemeClr>
              </a:buClr>
              <a:buNone/>
            </a:pPr>
            <a:r>
              <a:rPr lang="ja-JP" altLang="en-US" sz="1600" dirty="0" smtClean="0">
                <a:solidFill>
                  <a:srgbClr val="002060"/>
                </a:solidFill>
                <a:latin typeface="メイリオ" pitchFamily="50" charset="-128"/>
                <a:ea typeface="メイリオ" pitchFamily="50" charset="-128"/>
                <a:cs typeface="メイリオ" pitchFamily="50" charset="-128"/>
              </a:rPr>
              <a:t>・合計登録データサイズ制限あり</a:t>
            </a:r>
            <a:endParaRPr lang="en-US" altLang="ja-JP" sz="1600" dirty="0" smtClean="0">
              <a:solidFill>
                <a:srgbClr val="002060"/>
              </a:solidFill>
              <a:latin typeface="メイリオ" pitchFamily="50" charset="-128"/>
              <a:ea typeface="メイリオ" pitchFamily="50" charset="-128"/>
              <a:cs typeface="メイリオ" pitchFamily="50" charset="-128"/>
            </a:endParaRPr>
          </a:p>
          <a:p>
            <a:pPr marL="0" indent="0">
              <a:buClr>
                <a:schemeClr val="tx2">
                  <a:lumMod val="60000"/>
                  <a:lumOff val="40000"/>
                </a:schemeClr>
              </a:buClr>
              <a:buNone/>
            </a:pPr>
            <a:r>
              <a:rPr lang="ja-JP" altLang="en-US" sz="1600" dirty="0" smtClean="0">
                <a:solidFill>
                  <a:srgbClr val="002060"/>
                </a:solidFill>
                <a:latin typeface="メイリオ" pitchFamily="50" charset="-128"/>
                <a:ea typeface="メイリオ" pitchFamily="50" charset="-128"/>
                <a:cs typeface="メイリオ" pitchFamily="50" charset="-128"/>
              </a:rPr>
              <a:t>・</a:t>
            </a:r>
            <a:r>
              <a:rPr lang="en-US" altLang="ja-JP" sz="1600" dirty="0" smtClean="0">
                <a:solidFill>
                  <a:srgbClr val="002060"/>
                </a:solidFill>
                <a:latin typeface="メイリオ" pitchFamily="50" charset="-128"/>
                <a:ea typeface="メイリオ" pitchFamily="50" charset="-128"/>
                <a:cs typeface="メイリオ" pitchFamily="50" charset="-128"/>
              </a:rPr>
              <a:t>1</a:t>
            </a:r>
            <a:r>
              <a:rPr lang="ja-JP" altLang="en-US" sz="1600" dirty="0" smtClean="0">
                <a:solidFill>
                  <a:srgbClr val="002060"/>
                </a:solidFill>
                <a:latin typeface="メイリオ" pitchFamily="50" charset="-128"/>
                <a:ea typeface="メイリオ" pitchFamily="50" charset="-128"/>
                <a:cs typeface="メイリオ" pitchFamily="50" charset="-128"/>
              </a:rPr>
              <a:t>ユーザ　最大</a:t>
            </a:r>
            <a:r>
              <a:rPr lang="en-US" altLang="ja-JP" sz="1600" dirty="0" smtClean="0">
                <a:solidFill>
                  <a:srgbClr val="002060"/>
                </a:solidFill>
                <a:latin typeface="メイリオ" pitchFamily="50" charset="-128"/>
                <a:ea typeface="メイリオ" pitchFamily="50" charset="-128"/>
                <a:cs typeface="メイリオ" pitchFamily="50" charset="-128"/>
              </a:rPr>
              <a:t>10GRAPH</a:t>
            </a:r>
            <a:r>
              <a:rPr lang="ja-JP" altLang="en-US" sz="1600" dirty="0" err="1" smtClean="0">
                <a:solidFill>
                  <a:srgbClr val="002060"/>
                </a:solidFill>
                <a:latin typeface="メイリオ" pitchFamily="50" charset="-128"/>
                <a:ea typeface="メイリオ" pitchFamily="50" charset="-128"/>
                <a:cs typeface="メイリオ" pitchFamily="50" charset="-128"/>
              </a:rPr>
              <a:t>まで</a:t>
            </a:r>
            <a:r>
              <a:rPr lang="ja-JP" altLang="en-US" sz="1600" dirty="0" smtClean="0">
                <a:solidFill>
                  <a:srgbClr val="002060"/>
                </a:solidFill>
                <a:latin typeface="メイリオ" pitchFamily="50" charset="-128"/>
                <a:ea typeface="メイリオ" pitchFamily="50" charset="-128"/>
                <a:cs typeface="メイリオ" pitchFamily="50" charset="-128"/>
              </a:rPr>
              <a:t>作成可能</a:t>
            </a:r>
            <a:endParaRPr lang="en-US" altLang="ja-JP" sz="1600" dirty="0" smtClean="0">
              <a:solidFill>
                <a:srgbClr val="00206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829039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90525" y="704850"/>
            <a:ext cx="8515350" cy="1015663"/>
          </a:xfrm>
          <a:prstGeom prst="rect">
            <a:avLst/>
          </a:prstGeom>
          <a:noFill/>
        </p:spPr>
        <p:txBody>
          <a:bodyPr wrap="square" rtlCol="0">
            <a:spAutoFit/>
          </a:bodyPr>
          <a:lstStyle/>
          <a:p>
            <a:r>
              <a:rPr kumimoji="1" lang="en-US" altLang="ja-JP" sz="6000" u="none" dirty="0" smtClean="0">
                <a:solidFill>
                  <a:schemeClr val="tx2"/>
                </a:solidFill>
                <a:latin typeface="Century Gothic" pitchFamily="34" charset="0"/>
                <a:ea typeface="BatangChe" pitchFamily="49" charset="-127"/>
                <a:cs typeface="メイリオ" pitchFamily="50" charset="-128"/>
              </a:rPr>
              <a:t>Contents</a:t>
            </a:r>
            <a:endParaRPr kumimoji="1" lang="ja-JP" altLang="en-US" sz="6000" u="none" dirty="0">
              <a:solidFill>
                <a:schemeClr val="tx2"/>
              </a:solidFill>
              <a:latin typeface="Century Gothic" pitchFamily="34" charset="0"/>
              <a:ea typeface="BatangChe" pitchFamily="49" charset="-127"/>
              <a:cs typeface="メイリオ" pitchFamily="50" charset="-128"/>
            </a:endParaRPr>
          </a:p>
        </p:txBody>
      </p:sp>
      <p:sp>
        <p:nvSpPr>
          <p:cNvPr id="5" name="テキスト ボックス 4"/>
          <p:cNvSpPr txBox="1"/>
          <p:nvPr/>
        </p:nvSpPr>
        <p:spPr>
          <a:xfrm>
            <a:off x="251521" y="1701839"/>
            <a:ext cx="8892480" cy="3959410"/>
          </a:xfrm>
          <a:prstGeom prst="rect">
            <a:avLst/>
          </a:prstGeom>
          <a:noFill/>
        </p:spPr>
        <p:txBody>
          <a:bodyPr wrap="square" numCol="2" rtlCol="0">
            <a:noAutofit/>
          </a:bodyPr>
          <a:lstStyle/>
          <a:p>
            <a:pPr marL="457200" indent="-457200">
              <a:lnSpc>
                <a:spcPct val="150000"/>
              </a:lnSpc>
              <a:buFont typeface="+mj-lt"/>
              <a:buAutoNum type="arabicPeriod"/>
            </a:pPr>
            <a:r>
              <a:rPr lang="ja-JP" altLang="en-US" dirty="0" smtClean="0">
                <a:solidFill>
                  <a:schemeClr val="tx2"/>
                </a:solidFill>
                <a:latin typeface="メイリオ" pitchFamily="50" charset="-128"/>
                <a:ea typeface="メイリオ" pitchFamily="50" charset="-128"/>
                <a:cs typeface="メイリオ" pitchFamily="50" charset="-128"/>
              </a:rPr>
              <a:t>事業と製品について</a:t>
            </a:r>
            <a:endParaRPr lang="en-US" altLang="ja-JP" u="none" dirty="0" smtClean="0">
              <a:solidFill>
                <a:schemeClr val="tx2"/>
              </a:solidFill>
              <a:latin typeface="メイリオ" pitchFamily="50" charset="-128"/>
              <a:ea typeface="メイリオ" pitchFamily="50" charset="-128"/>
              <a:cs typeface="メイリオ" pitchFamily="50" charset="-128"/>
            </a:endParaRPr>
          </a:p>
          <a:p>
            <a:pPr lvl="1">
              <a:lnSpc>
                <a:spcPct val="150000"/>
              </a:lnSpc>
              <a:buClr>
                <a:schemeClr val="tx2"/>
              </a:buClr>
            </a:pPr>
            <a:r>
              <a:rPr lang="en-US" altLang="ja-JP" u="none" dirty="0" smtClean="0">
                <a:latin typeface="メイリオ" pitchFamily="50" charset="-128"/>
                <a:ea typeface="メイリオ" pitchFamily="50" charset="-128"/>
                <a:cs typeface="メイリオ" pitchFamily="50" charset="-128"/>
              </a:rPr>
              <a:t>1.1</a:t>
            </a:r>
            <a:r>
              <a:rPr lang="ja-JP" altLang="en-US" u="none"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事業概要と</a:t>
            </a:r>
            <a:r>
              <a:rPr lang="ja-JP" altLang="en-US" u="none" dirty="0" smtClean="0">
                <a:latin typeface="メイリオ" pitchFamily="50" charset="-128"/>
                <a:ea typeface="メイリオ" pitchFamily="50" charset="-128"/>
                <a:cs typeface="メイリオ" pitchFamily="50" charset="-128"/>
              </a:rPr>
              <a:t>提供サービス</a:t>
            </a:r>
            <a:endParaRPr lang="en-US" altLang="ja-JP" u="none" dirty="0" smtClean="0">
              <a:latin typeface="メイリオ" pitchFamily="50" charset="-128"/>
              <a:ea typeface="メイリオ" pitchFamily="50" charset="-128"/>
              <a:cs typeface="メイリオ" pitchFamily="50" charset="-128"/>
            </a:endParaRPr>
          </a:p>
          <a:p>
            <a:pPr lvl="1">
              <a:lnSpc>
                <a:spcPct val="150000"/>
              </a:lnSpc>
              <a:buClr>
                <a:schemeClr val="tx2"/>
              </a:buClr>
            </a:pPr>
            <a:r>
              <a:rPr lang="en-US" altLang="ja-JP" dirty="0" smtClean="0">
                <a:latin typeface="メイリオ" pitchFamily="50" charset="-128"/>
                <a:ea typeface="メイリオ" pitchFamily="50" charset="-128"/>
                <a:cs typeface="メイリオ" pitchFamily="50" charset="-128"/>
              </a:rPr>
              <a:t>1.2</a:t>
            </a:r>
            <a:r>
              <a:rPr lang="ja-JP" altLang="en-US" dirty="0" smtClean="0">
                <a:latin typeface="メイリオ" pitchFamily="50" charset="-128"/>
                <a:ea typeface="メイリオ" pitchFamily="50" charset="-128"/>
                <a:cs typeface="メイリオ" pitchFamily="50" charset="-128"/>
              </a:rPr>
              <a:t>　製品の紹介</a:t>
            </a:r>
            <a:endParaRPr lang="en-US" altLang="ja-JP" u="none" dirty="0" smtClean="0">
              <a:latin typeface="メイリオ" pitchFamily="50" charset="-128"/>
              <a:ea typeface="メイリオ" pitchFamily="50" charset="-128"/>
              <a:cs typeface="メイリオ" pitchFamily="50" charset="-128"/>
            </a:endParaRPr>
          </a:p>
          <a:p>
            <a:pPr marL="457200" indent="-457200">
              <a:lnSpc>
                <a:spcPct val="150000"/>
              </a:lnSpc>
              <a:buFont typeface="+mj-lt"/>
              <a:buAutoNum type="arabicPeriod"/>
            </a:pPr>
            <a:r>
              <a:rPr lang="en-US" altLang="ja-JP" u="none" dirty="0" err="1" smtClean="0">
                <a:solidFill>
                  <a:schemeClr val="tx2"/>
                </a:solidFill>
                <a:latin typeface="メイリオ" pitchFamily="50" charset="-128"/>
                <a:ea typeface="メイリオ" pitchFamily="50" charset="-128"/>
                <a:cs typeface="メイリオ" pitchFamily="50" charset="-128"/>
              </a:rPr>
              <a:t>InfoLib</a:t>
            </a:r>
            <a:r>
              <a:rPr lang="en-US" altLang="ja-JP" u="none" dirty="0" smtClean="0">
                <a:solidFill>
                  <a:schemeClr val="tx2"/>
                </a:solidFill>
                <a:latin typeface="メイリオ" pitchFamily="50" charset="-128"/>
                <a:ea typeface="メイリオ" pitchFamily="50" charset="-128"/>
                <a:cs typeface="メイリオ" pitchFamily="50" charset="-128"/>
              </a:rPr>
              <a:t>-LOD</a:t>
            </a:r>
            <a:r>
              <a:rPr lang="ja-JP" altLang="en-US" dirty="0" smtClean="0">
                <a:solidFill>
                  <a:schemeClr val="tx2"/>
                </a:solidFill>
                <a:latin typeface="メイリオ" pitchFamily="50" charset="-128"/>
                <a:ea typeface="メイリオ" pitchFamily="50" charset="-128"/>
                <a:cs typeface="メイリオ" pitchFamily="50" charset="-128"/>
              </a:rPr>
              <a:t>を詳しく</a:t>
            </a:r>
            <a:endParaRPr lang="en-US" altLang="ja-JP" u="none" dirty="0" smtClean="0">
              <a:solidFill>
                <a:schemeClr val="tx2"/>
              </a:solidFill>
              <a:latin typeface="メイリオ" pitchFamily="50" charset="-128"/>
              <a:ea typeface="メイリオ" pitchFamily="50" charset="-128"/>
              <a:cs typeface="メイリオ" pitchFamily="50" charset="-128"/>
            </a:endParaRPr>
          </a:p>
          <a:p>
            <a:pPr lvl="1">
              <a:lnSpc>
                <a:spcPct val="150000"/>
              </a:lnSpc>
              <a:buClr>
                <a:schemeClr val="tx2"/>
              </a:buClr>
            </a:pPr>
            <a:r>
              <a:rPr lang="en-US" altLang="ja-JP" u="none" dirty="0" smtClean="0">
                <a:latin typeface="メイリオ" pitchFamily="50" charset="-128"/>
                <a:ea typeface="メイリオ" pitchFamily="50" charset="-128"/>
                <a:cs typeface="メイリオ" pitchFamily="50" charset="-128"/>
              </a:rPr>
              <a:t>2.1</a:t>
            </a:r>
            <a:r>
              <a:rPr lang="ja-JP" altLang="en-US" u="none"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パッケージ概要</a:t>
            </a:r>
            <a:endParaRPr lang="en-US" altLang="ja-JP" u="none" dirty="0" smtClean="0">
              <a:latin typeface="メイリオ" pitchFamily="50" charset="-128"/>
              <a:ea typeface="メイリオ" pitchFamily="50" charset="-128"/>
              <a:cs typeface="メイリオ" pitchFamily="50" charset="-128"/>
            </a:endParaRPr>
          </a:p>
          <a:p>
            <a:pPr lvl="1">
              <a:lnSpc>
                <a:spcPct val="150000"/>
              </a:lnSpc>
              <a:buClr>
                <a:schemeClr val="tx2"/>
              </a:buClr>
            </a:pPr>
            <a:r>
              <a:rPr lang="en-US" altLang="ja-JP" u="none" dirty="0" smtClean="0">
                <a:latin typeface="メイリオ" pitchFamily="50" charset="-128"/>
                <a:ea typeface="メイリオ" pitchFamily="50" charset="-128"/>
                <a:cs typeface="メイリオ" pitchFamily="50" charset="-128"/>
              </a:rPr>
              <a:t>2.2</a:t>
            </a:r>
            <a:r>
              <a:rPr lang="ja-JP" altLang="en-US" u="none" dirty="0" smtClean="0">
                <a:latin typeface="メイリオ" pitchFamily="50" charset="-128"/>
                <a:ea typeface="メイリオ" pitchFamily="50" charset="-128"/>
                <a:cs typeface="メイリオ" pitchFamily="50" charset="-128"/>
              </a:rPr>
              <a:t>　</a:t>
            </a:r>
            <a:r>
              <a:rPr lang="en-US" altLang="ja-JP" u="none" dirty="0" smtClean="0">
                <a:latin typeface="メイリオ" pitchFamily="50" charset="-128"/>
                <a:ea typeface="メイリオ" pitchFamily="50" charset="-128"/>
                <a:cs typeface="メイリオ" pitchFamily="50" charset="-128"/>
              </a:rPr>
              <a:t>RDF Generator</a:t>
            </a:r>
          </a:p>
          <a:p>
            <a:pPr lvl="1">
              <a:lnSpc>
                <a:spcPct val="150000"/>
              </a:lnSpc>
              <a:buClr>
                <a:schemeClr val="tx2"/>
              </a:buClr>
            </a:pPr>
            <a:r>
              <a:rPr lang="en-US" altLang="ja-JP" dirty="0" smtClean="0">
                <a:latin typeface="メイリオ" pitchFamily="50" charset="-128"/>
                <a:ea typeface="メイリオ" pitchFamily="50" charset="-128"/>
                <a:cs typeface="メイリオ" pitchFamily="50" charset="-128"/>
              </a:rPr>
              <a:t>2.3</a:t>
            </a:r>
            <a:r>
              <a:rPr lang="ja-JP" altLang="en-US" dirty="0" smtClean="0">
                <a:latin typeface="メイリオ" pitchFamily="50" charset="-128"/>
                <a:ea typeface="メイリオ" pitchFamily="50" charset="-128"/>
                <a:cs typeface="メイリオ" pitchFamily="50" charset="-128"/>
              </a:rPr>
              <a:t>　</a:t>
            </a:r>
            <a:r>
              <a:rPr lang="en-US" altLang="ja-JP" dirty="0" smtClean="0">
                <a:latin typeface="メイリオ" pitchFamily="50" charset="-128"/>
                <a:ea typeface="メイリオ" pitchFamily="50" charset="-128"/>
                <a:cs typeface="メイリオ" pitchFamily="50" charset="-128"/>
              </a:rPr>
              <a:t>Link Generator &amp; API Builder</a:t>
            </a:r>
          </a:p>
          <a:p>
            <a:pPr lvl="1">
              <a:lnSpc>
                <a:spcPct val="150000"/>
              </a:lnSpc>
              <a:buClr>
                <a:schemeClr val="tx2"/>
              </a:buClr>
            </a:pPr>
            <a:r>
              <a:rPr lang="en-US" altLang="ja-JP" dirty="0" smtClean="0">
                <a:latin typeface="メイリオ" pitchFamily="50" charset="-128"/>
                <a:ea typeface="メイリオ" pitchFamily="50" charset="-128"/>
                <a:cs typeface="メイリオ" pitchFamily="50" charset="-128"/>
              </a:rPr>
              <a:t>2.4</a:t>
            </a:r>
            <a:r>
              <a:rPr lang="ja-JP" altLang="en-US" dirty="0" smtClean="0">
                <a:latin typeface="メイリオ" pitchFamily="50" charset="-128"/>
                <a:ea typeface="メイリオ" pitchFamily="50" charset="-128"/>
                <a:cs typeface="メイリオ" pitchFamily="50" charset="-128"/>
              </a:rPr>
              <a:t>　</a:t>
            </a:r>
            <a:r>
              <a:rPr lang="en-US" altLang="ja-JP" dirty="0" smtClean="0">
                <a:latin typeface="メイリオ" pitchFamily="50" charset="-128"/>
                <a:ea typeface="メイリオ" pitchFamily="50" charset="-128"/>
                <a:cs typeface="メイリオ" pitchFamily="50" charset="-128"/>
              </a:rPr>
              <a:t>SPARQL Endpoint</a:t>
            </a:r>
          </a:p>
          <a:p>
            <a:pPr lvl="1">
              <a:lnSpc>
                <a:spcPct val="150000"/>
              </a:lnSpc>
              <a:buClr>
                <a:schemeClr val="tx2"/>
              </a:buClr>
            </a:pPr>
            <a:endParaRPr lang="en-US" altLang="ja-JP" dirty="0" smtClean="0">
              <a:latin typeface="メイリオ" pitchFamily="50" charset="-128"/>
              <a:ea typeface="メイリオ" pitchFamily="50" charset="-128"/>
              <a:cs typeface="メイリオ" pitchFamily="50" charset="-128"/>
            </a:endParaRPr>
          </a:p>
          <a:p>
            <a:pPr marL="457200" lvl="0" indent="-457200">
              <a:lnSpc>
                <a:spcPct val="150000"/>
              </a:lnSpc>
              <a:buFont typeface="+mj-lt"/>
              <a:buAutoNum type="arabicPeriod"/>
            </a:pPr>
            <a:r>
              <a:rPr lang="en-US" altLang="ja-JP" dirty="0" err="1" smtClean="0">
                <a:solidFill>
                  <a:srgbClr val="1F497D"/>
                </a:solidFill>
                <a:latin typeface="メイリオ" pitchFamily="50" charset="-128"/>
                <a:ea typeface="メイリオ" pitchFamily="50" charset="-128"/>
                <a:cs typeface="メイリオ" pitchFamily="50" charset="-128"/>
              </a:rPr>
              <a:t>InfoLib</a:t>
            </a:r>
            <a:r>
              <a:rPr lang="en-US" altLang="ja-JP" dirty="0" smtClean="0">
                <a:solidFill>
                  <a:srgbClr val="1F497D"/>
                </a:solidFill>
                <a:latin typeface="メイリオ" pitchFamily="50" charset="-128"/>
                <a:ea typeface="メイリオ" pitchFamily="50" charset="-128"/>
                <a:cs typeface="メイリオ" pitchFamily="50" charset="-128"/>
              </a:rPr>
              <a:t>-LOD</a:t>
            </a:r>
            <a:r>
              <a:rPr lang="ja-JP" altLang="en-US" dirty="0" smtClean="0">
                <a:solidFill>
                  <a:srgbClr val="1F497D"/>
                </a:solidFill>
                <a:latin typeface="メイリオ" pitchFamily="50" charset="-128"/>
                <a:ea typeface="メイリオ" pitchFamily="50" charset="-128"/>
                <a:cs typeface="メイリオ" pitchFamily="50" charset="-128"/>
              </a:rPr>
              <a:t>の構築事例</a:t>
            </a:r>
            <a:endParaRPr lang="en-US" altLang="ja-JP" dirty="0" smtClean="0">
              <a:solidFill>
                <a:srgbClr val="1F497D"/>
              </a:solidFill>
              <a:latin typeface="メイリオ" pitchFamily="50" charset="-128"/>
              <a:ea typeface="メイリオ" pitchFamily="50" charset="-128"/>
              <a:cs typeface="メイリオ" pitchFamily="50" charset="-128"/>
            </a:endParaRPr>
          </a:p>
          <a:p>
            <a:pPr lvl="1">
              <a:lnSpc>
                <a:spcPct val="150000"/>
              </a:lnSpc>
            </a:pPr>
            <a:r>
              <a:rPr lang="en-US" altLang="ja-JP" dirty="0" smtClean="0">
                <a:latin typeface="メイリオ" pitchFamily="50" charset="-128"/>
                <a:ea typeface="メイリオ" pitchFamily="50" charset="-128"/>
                <a:cs typeface="メイリオ" pitchFamily="50" charset="-128"/>
              </a:rPr>
              <a:t>3.1</a:t>
            </a:r>
            <a:r>
              <a:rPr lang="ja-JP" altLang="en-US" dirty="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東日本大震災アーカイブ </a:t>
            </a:r>
            <a:r>
              <a:rPr lang="en-US" altLang="ja-JP" dirty="0" smtClean="0">
                <a:latin typeface="メイリオ" pitchFamily="50" charset="-128"/>
                <a:ea typeface="メイリオ" pitchFamily="50" charset="-128"/>
                <a:cs typeface="メイリオ" pitchFamily="50" charset="-128"/>
              </a:rPr>
              <a:t>Fukushima</a:t>
            </a:r>
          </a:p>
          <a:p>
            <a:pPr lvl="1">
              <a:lnSpc>
                <a:spcPct val="150000"/>
              </a:lnSpc>
            </a:pPr>
            <a:r>
              <a:rPr lang="en-US" altLang="ja-JP" dirty="0" smtClean="0">
                <a:latin typeface="メイリオ" pitchFamily="50" charset="-128"/>
                <a:ea typeface="メイリオ" pitchFamily="50" charset="-128"/>
                <a:cs typeface="メイリオ" pitchFamily="50" charset="-128"/>
              </a:rPr>
              <a:t>3.2</a:t>
            </a:r>
            <a:r>
              <a:rPr lang="ja-JP" altLang="en-US" dirty="0" smtClean="0">
                <a:latin typeface="メイリオ" pitchFamily="50" charset="-128"/>
                <a:ea typeface="メイリオ" pitchFamily="50" charset="-128"/>
                <a:cs typeface="メイリオ" pitchFamily="50" charset="-128"/>
              </a:rPr>
              <a:t>　</a:t>
            </a:r>
            <a:r>
              <a:rPr lang="ja-JP" altLang="en-US" dirty="0">
                <a:latin typeface="メイリオ" pitchFamily="50" charset="-128"/>
                <a:ea typeface="メイリオ" pitchFamily="50" charset="-128"/>
                <a:cs typeface="メイリオ" pitchFamily="50" charset="-128"/>
              </a:rPr>
              <a:t>環境</a:t>
            </a:r>
            <a:r>
              <a:rPr lang="ja-JP" altLang="en-US" dirty="0" smtClean="0">
                <a:latin typeface="メイリオ" pitchFamily="50" charset="-128"/>
                <a:ea typeface="メイリオ" pitchFamily="50" charset="-128"/>
                <a:cs typeface="メイリオ" pitchFamily="50" charset="-128"/>
              </a:rPr>
              <a:t>リポジトリプロトタイプシステム 総合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地球環境学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研究所</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50000"/>
              </a:lnSpc>
            </a:pPr>
            <a:r>
              <a:rPr lang="en-US" altLang="ja-JP" dirty="0" smtClean="0">
                <a:latin typeface="メイリオ" pitchFamily="50" charset="-128"/>
                <a:ea typeface="メイリオ" pitchFamily="50" charset="-128"/>
                <a:cs typeface="メイリオ" pitchFamily="50" charset="-128"/>
              </a:rPr>
              <a:t>3.3</a:t>
            </a:r>
            <a:r>
              <a:rPr lang="ja-JP" altLang="en-US" dirty="0" smtClean="0">
                <a:latin typeface="メイリオ" pitchFamily="50" charset="-128"/>
                <a:ea typeface="メイリオ" pitchFamily="50" charset="-128"/>
                <a:cs typeface="メイリオ" pitchFamily="50" charset="-128"/>
              </a:rPr>
              <a:t>　</a:t>
            </a:r>
            <a:r>
              <a:rPr lang="en-US" altLang="ja-JP" dirty="0">
                <a:latin typeface="メイリオ" pitchFamily="50" charset="-128"/>
                <a:ea typeface="メイリオ" pitchFamily="50" charset="-128"/>
                <a:cs typeface="メイリオ" pitchFamily="50" charset="-128"/>
              </a:rPr>
              <a:t> </a:t>
            </a:r>
            <a:r>
              <a:rPr lang="en-US" altLang="ja-JP" dirty="0" err="1" smtClean="0">
                <a:latin typeface="メイリオ" pitchFamily="50" charset="-128"/>
                <a:ea typeface="メイリオ" pitchFamily="50" charset="-128"/>
                <a:cs typeface="メイリオ" pitchFamily="50" charset="-128"/>
              </a:rPr>
              <a:t>MetaBridge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一般社団法人メタデータ基盤協議会</a:t>
            </a:r>
            <a:endParaRPr lang="en-US" altLang="ja-JP" dirty="0">
              <a:latin typeface="メイリオ" pitchFamily="50" charset="-128"/>
              <a:ea typeface="メイリオ" pitchFamily="50" charset="-128"/>
              <a:cs typeface="メイリオ" pitchFamily="50" charset="-128"/>
            </a:endParaRPr>
          </a:p>
          <a:p>
            <a:pPr lvl="1">
              <a:lnSpc>
                <a:spcPct val="150000"/>
              </a:lnSpc>
            </a:pPr>
            <a:endParaRPr lang="en-US" altLang="ja-JP" dirty="0">
              <a:solidFill>
                <a:srgbClr val="1F497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643015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8152" y="692696"/>
            <a:ext cx="8229600" cy="5040560"/>
          </a:xfrm>
        </p:spPr>
        <p:txBody>
          <a:bodyPr>
            <a:normAutofit/>
          </a:bodyPr>
          <a:lstStyle/>
          <a:p>
            <a:pPr algn="ctr"/>
            <a:r>
              <a:rPr lang="ja-JP" altLang="en-US" sz="44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事業と製品について</a:t>
            </a:r>
            <a:endParaRPr kumimoji="1" lang="ja-JP" altLang="en-US" sz="44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02171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764704"/>
            <a:ext cx="8229600" cy="504056"/>
          </a:xfrm>
        </p:spPr>
        <p:txBody>
          <a:bodyPr>
            <a:normAutofit fontScale="90000"/>
          </a:bodyPr>
          <a:lstStyle/>
          <a:p>
            <a:r>
              <a:rPr lang="en-US" altLang="ja-JP" dirty="0" smtClean="0"/>
              <a:t>1.1 </a:t>
            </a:r>
            <a:r>
              <a:rPr lang="ja-JP" altLang="en-US" dirty="0" smtClean="0"/>
              <a:t>事業</a:t>
            </a:r>
            <a:r>
              <a:rPr lang="ja-JP" altLang="en-US" dirty="0"/>
              <a:t>概要</a:t>
            </a:r>
            <a:endParaRPr kumimoji="1" lang="ja-JP" altLang="en-US" dirty="0"/>
          </a:p>
        </p:txBody>
      </p:sp>
      <p:graphicFrame>
        <p:nvGraphicFramePr>
          <p:cNvPr id="6" name="図表 5"/>
          <p:cNvGraphicFramePr/>
          <p:nvPr>
            <p:extLst>
              <p:ext uri="{D42A27DB-BD31-4B8C-83A1-F6EECF244321}">
                <p14:modId xmlns:p14="http://schemas.microsoft.com/office/powerpoint/2010/main" val="3702720046"/>
              </p:ext>
            </p:extLst>
          </p:nvPr>
        </p:nvGraphicFramePr>
        <p:xfrm>
          <a:off x="683568" y="3496049"/>
          <a:ext cx="7272808" cy="2237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角丸四角形 6"/>
          <p:cNvSpPr/>
          <p:nvPr/>
        </p:nvSpPr>
        <p:spPr>
          <a:xfrm>
            <a:off x="5843496" y="4007620"/>
            <a:ext cx="3024336" cy="1581620"/>
          </a:xfrm>
          <a:prstGeom prst="roundRect">
            <a:avLst>
              <a:gd name="adj" fmla="val 2939"/>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ts val="1800"/>
              </a:lnSpc>
            </a:pPr>
            <a:r>
              <a:rPr lang="ja-JP" altLang="en-US" sz="1200" dirty="0" smtClean="0">
                <a:latin typeface="メイリオ" pitchFamily="50" charset="-128"/>
                <a:ea typeface="メイリオ" pitchFamily="50" charset="-128"/>
                <a:cs typeface="メイリオ" pitchFamily="50" charset="-128"/>
              </a:rPr>
              <a:t>デジタルアーカイブ分野で多くの導入実績がある「</a:t>
            </a:r>
            <a:r>
              <a:rPr lang="en-US" altLang="ja-JP" sz="1200" dirty="0" err="1" smtClean="0">
                <a:latin typeface="メイリオ" pitchFamily="50" charset="-128"/>
                <a:ea typeface="メイリオ" pitchFamily="50" charset="-128"/>
                <a:cs typeface="メイリオ" pitchFamily="50" charset="-128"/>
              </a:rPr>
              <a:t>InfoLib</a:t>
            </a:r>
            <a:r>
              <a:rPr lang="ja-JP" altLang="en-US" sz="1200" dirty="0" smtClean="0">
                <a:latin typeface="メイリオ" pitchFamily="50" charset="-128"/>
                <a:ea typeface="メイリオ" pitchFamily="50" charset="-128"/>
                <a:cs typeface="メイリオ" pitchFamily="50" charset="-128"/>
              </a:rPr>
              <a:t>」に、</a:t>
            </a:r>
            <a:endParaRPr lang="en-US" altLang="ja-JP" sz="1200" dirty="0" smtClean="0">
              <a:latin typeface="メイリオ" pitchFamily="50" charset="-128"/>
              <a:ea typeface="メイリオ" pitchFamily="50" charset="-128"/>
              <a:cs typeface="メイリオ" pitchFamily="50" charset="-128"/>
            </a:endParaRPr>
          </a:p>
          <a:p>
            <a:pPr>
              <a:lnSpc>
                <a:spcPts val="1800"/>
              </a:lnSpc>
            </a:pPr>
            <a:r>
              <a:rPr lang="ja-JP" altLang="en-US" sz="1400" u="sng" dirty="0" smtClean="0">
                <a:solidFill>
                  <a:srgbClr val="FF0000"/>
                </a:solidFill>
                <a:latin typeface="メイリオ" pitchFamily="50" charset="-128"/>
                <a:ea typeface="メイリオ" pitchFamily="50" charset="-128"/>
                <a:cs typeface="メイリオ" pitchFamily="50" charset="-128"/>
              </a:rPr>
              <a:t>新パッケージとして「</a:t>
            </a:r>
            <a:r>
              <a:rPr lang="en-US" altLang="ja-JP" sz="1400" u="sng" dirty="0" err="1" smtClean="0">
                <a:solidFill>
                  <a:srgbClr val="FF0000"/>
                </a:solidFill>
                <a:latin typeface="メイリオ" pitchFamily="50" charset="-128"/>
                <a:ea typeface="メイリオ" pitchFamily="50" charset="-128"/>
                <a:cs typeface="メイリオ" pitchFamily="50" charset="-128"/>
              </a:rPr>
              <a:t>InfoLib</a:t>
            </a:r>
            <a:r>
              <a:rPr lang="en-US" altLang="ja-JP" sz="1400" u="sng" dirty="0" smtClean="0">
                <a:solidFill>
                  <a:srgbClr val="FF0000"/>
                </a:solidFill>
                <a:latin typeface="メイリオ" pitchFamily="50" charset="-128"/>
                <a:ea typeface="メイリオ" pitchFamily="50" charset="-128"/>
                <a:cs typeface="メイリオ" pitchFamily="50" charset="-128"/>
              </a:rPr>
              <a:t>-LOD</a:t>
            </a:r>
            <a:r>
              <a:rPr lang="ja-JP" altLang="en-US" sz="1400" u="sng" dirty="0" smtClean="0">
                <a:solidFill>
                  <a:srgbClr val="FF0000"/>
                </a:solidFill>
                <a:latin typeface="メイリオ" pitchFamily="50" charset="-128"/>
                <a:ea typeface="メイリオ" pitchFamily="50" charset="-128"/>
                <a:cs typeface="メイリオ" pitchFamily="50" charset="-128"/>
              </a:rPr>
              <a:t>」が追加されました。</a:t>
            </a:r>
            <a:endParaRPr kumimoji="1" lang="ja-JP" altLang="en-US" sz="1400" u="sng" dirty="0">
              <a:solidFill>
                <a:srgbClr val="FF0000"/>
              </a:solidFill>
              <a:latin typeface="メイリオ" pitchFamily="50" charset="-128"/>
              <a:ea typeface="メイリオ" pitchFamily="50" charset="-128"/>
              <a:cs typeface="メイリオ" pitchFamily="50" charset="-128"/>
            </a:endParaRPr>
          </a:p>
        </p:txBody>
      </p:sp>
      <p:sp>
        <p:nvSpPr>
          <p:cNvPr id="8" name="角丸四角形 7"/>
          <p:cNvSpPr/>
          <p:nvPr/>
        </p:nvSpPr>
        <p:spPr>
          <a:xfrm>
            <a:off x="267069" y="5424911"/>
            <a:ext cx="3024336" cy="838221"/>
          </a:xfrm>
          <a:prstGeom prst="roundRect">
            <a:avLst>
              <a:gd name="adj" fmla="val 5182"/>
            </a:avLst>
          </a:prstGeom>
        </p:spPr>
        <p:style>
          <a:lnRef idx="1">
            <a:schemeClr val="accent6"/>
          </a:lnRef>
          <a:fillRef idx="2">
            <a:schemeClr val="accent6"/>
          </a:fillRef>
          <a:effectRef idx="1">
            <a:schemeClr val="accent6"/>
          </a:effectRef>
          <a:fontRef idx="minor">
            <a:schemeClr val="dk1"/>
          </a:fontRef>
        </p:style>
        <p:txBody>
          <a:bodyPr rtlCol="0" anchor="ctr"/>
          <a:lstStyle/>
          <a:p>
            <a:pPr>
              <a:lnSpc>
                <a:spcPts val="1800"/>
              </a:lnSpc>
            </a:pPr>
            <a:r>
              <a:rPr lang="ja-JP" altLang="en-US" sz="1200" dirty="0">
                <a:latin typeface="メイリオ" pitchFamily="50" charset="-128"/>
                <a:ea typeface="メイリオ" pitchFamily="50" charset="-128"/>
                <a:cs typeface="メイリオ" pitchFamily="50" charset="-128"/>
              </a:rPr>
              <a:t>オープンデータ、</a:t>
            </a:r>
            <a:r>
              <a:rPr lang="en-US" altLang="ja-JP" sz="1200" dirty="0">
                <a:latin typeface="メイリオ" pitchFamily="50" charset="-128"/>
                <a:ea typeface="メイリオ" pitchFamily="50" charset="-128"/>
                <a:cs typeface="メイリオ" pitchFamily="50" charset="-128"/>
              </a:rPr>
              <a:t>Linked</a:t>
            </a:r>
            <a:r>
              <a:rPr lang="ja-JP" altLang="en-US" sz="1200" dirty="0">
                <a:latin typeface="メイリオ" pitchFamily="50" charset="-128"/>
                <a:ea typeface="メイリオ" pitchFamily="50" charset="-128"/>
                <a:cs typeface="メイリオ" pitchFamily="50" charset="-128"/>
              </a:rPr>
              <a:t> </a:t>
            </a:r>
            <a:r>
              <a:rPr lang="en-US" altLang="ja-JP" sz="1200" dirty="0">
                <a:latin typeface="メイリオ" pitchFamily="50" charset="-128"/>
                <a:ea typeface="メイリオ" pitchFamily="50" charset="-128"/>
                <a:cs typeface="メイリオ" pitchFamily="50" charset="-128"/>
              </a:rPr>
              <a:t>Open</a:t>
            </a:r>
            <a:r>
              <a:rPr lang="ja-JP" altLang="en-US" sz="1200" dirty="0">
                <a:latin typeface="メイリオ" pitchFamily="50" charset="-128"/>
                <a:ea typeface="メイリオ" pitchFamily="50" charset="-128"/>
                <a:cs typeface="メイリオ" pitchFamily="50" charset="-128"/>
              </a:rPr>
              <a:t> </a:t>
            </a:r>
            <a:r>
              <a:rPr lang="en-US" altLang="ja-JP" sz="1200" dirty="0">
                <a:latin typeface="メイリオ" pitchFamily="50" charset="-128"/>
                <a:ea typeface="メイリオ" pitchFamily="50" charset="-128"/>
                <a:cs typeface="メイリオ" pitchFamily="50" charset="-128"/>
              </a:rPr>
              <a:t>Data</a:t>
            </a:r>
            <a:r>
              <a:rPr lang="ja-JP" altLang="en-US" sz="1200" dirty="0" err="1">
                <a:latin typeface="メイリオ" pitchFamily="50" charset="-128"/>
                <a:ea typeface="メイリオ" pitchFamily="50" charset="-128"/>
                <a:cs typeface="メイリオ" pitchFamily="50" charset="-128"/>
              </a:rPr>
              <a:t>、</a:t>
            </a:r>
            <a:r>
              <a:rPr lang="ja-JP" altLang="en-US" sz="1200" dirty="0">
                <a:latin typeface="メイリオ" pitchFamily="50" charset="-128"/>
                <a:ea typeface="メイリオ" pitchFamily="50" charset="-128"/>
                <a:cs typeface="メイリオ" pitchFamily="50" charset="-128"/>
              </a:rPr>
              <a:t>セマンティク</a:t>
            </a:r>
            <a:r>
              <a:rPr lang="en-US" altLang="ja-JP" sz="1200" dirty="0">
                <a:latin typeface="メイリオ" pitchFamily="50" charset="-128"/>
                <a:ea typeface="メイリオ" pitchFamily="50" charset="-128"/>
                <a:cs typeface="メイリオ" pitchFamily="50" charset="-128"/>
              </a:rPr>
              <a:t>Web</a:t>
            </a:r>
            <a:r>
              <a:rPr lang="ja-JP" altLang="en-US" sz="1200" dirty="0">
                <a:latin typeface="メイリオ" pitchFamily="50" charset="-128"/>
                <a:ea typeface="メイリオ" pitchFamily="50" charset="-128"/>
                <a:cs typeface="メイリオ" pitchFamily="50" charset="-128"/>
              </a:rPr>
              <a:t>に関する実証調査、調査研究を技術面でサポートします。</a:t>
            </a:r>
          </a:p>
        </p:txBody>
      </p:sp>
      <p:sp>
        <p:nvSpPr>
          <p:cNvPr id="9" name="角丸四角形 8"/>
          <p:cNvSpPr/>
          <p:nvPr/>
        </p:nvSpPr>
        <p:spPr>
          <a:xfrm>
            <a:off x="267068" y="4007620"/>
            <a:ext cx="3024336" cy="720484"/>
          </a:xfrm>
          <a:prstGeom prst="roundRect">
            <a:avLst>
              <a:gd name="adj" fmla="val 5182"/>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ts val="1800"/>
              </a:lnSpc>
            </a:pPr>
            <a:r>
              <a:rPr lang="ja-JP" altLang="en-US" sz="1200" dirty="0">
                <a:latin typeface="メイリオ" pitchFamily="50" charset="-128"/>
                <a:ea typeface="メイリオ" pitchFamily="50" charset="-128"/>
                <a:cs typeface="メイリオ" pitchFamily="50" charset="-128"/>
              </a:rPr>
              <a:t>パッケージソリューションを中核としたＳＩ開発を実施します。</a:t>
            </a:r>
          </a:p>
        </p:txBody>
      </p:sp>
      <p:sp>
        <p:nvSpPr>
          <p:cNvPr id="11" name="正方形/長方形 10"/>
          <p:cNvSpPr/>
          <p:nvPr/>
        </p:nvSpPr>
        <p:spPr>
          <a:xfrm>
            <a:off x="4268570" y="5860362"/>
            <a:ext cx="4325223"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ja-JP"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つながる</a:t>
            </a:r>
            <a:r>
              <a:rPr lang="ja-JP" alt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オープンデータ</a:t>
            </a:r>
            <a:endParaRPr lang="ja-JP" alt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2" name="角丸四角形 11"/>
          <p:cNvSpPr/>
          <p:nvPr/>
        </p:nvSpPr>
        <p:spPr>
          <a:xfrm>
            <a:off x="5843496" y="3574362"/>
            <a:ext cx="3024336" cy="4332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latin typeface="メイリオ" pitchFamily="50" charset="-128"/>
                <a:ea typeface="メイリオ" pitchFamily="50" charset="-128"/>
                <a:cs typeface="メイリオ" pitchFamily="50" charset="-128"/>
              </a:rPr>
              <a:t>パッケージソリューション</a:t>
            </a:r>
            <a:endParaRPr kumimoji="1" lang="ja-JP" altLang="en-US" sz="1600" dirty="0">
              <a:latin typeface="メイリオ" pitchFamily="50" charset="-128"/>
              <a:ea typeface="メイリオ" pitchFamily="50" charset="-128"/>
              <a:cs typeface="メイリオ" pitchFamily="50" charset="-128"/>
            </a:endParaRPr>
          </a:p>
        </p:txBody>
      </p:sp>
      <p:sp>
        <p:nvSpPr>
          <p:cNvPr id="13" name="角丸四角形 12"/>
          <p:cNvSpPr/>
          <p:nvPr/>
        </p:nvSpPr>
        <p:spPr>
          <a:xfrm>
            <a:off x="267069" y="4991653"/>
            <a:ext cx="3024336" cy="43325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smtClean="0">
                <a:latin typeface="メイリオ" pitchFamily="50" charset="-128"/>
                <a:ea typeface="メイリオ" pitchFamily="50" charset="-128"/>
                <a:cs typeface="メイリオ" pitchFamily="50" charset="-128"/>
              </a:rPr>
              <a:t>調査研究</a:t>
            </a:r>
            <a:endParaRPr kumimoji="1" lang="ja-JP" altLang="en-US" sz="1600" dirty="0">
              <a:latin typeface="メイリオ" pitchFamily="50" charset="-128"/>
              <a:ea typeface="メイリオ" pitchFamily="50" charset="-128"/>
              <a:cs typeface="メイリオ" pitchFamily="50" charset="-128"/>
            </a:endParaRPr>
          </a:p>
        </p:txBody>
      </p:sp>
      <p:sp>
        <p:nvSpPr>
          <p:cNvPr id="14" name="角丸四角形 13"/>
          <p:cNvSpPr/>
          <p:nvPr/>
        </p:nvSpPr>
        <p:spPr>
          <a:xfrm>
            <a:off x="267068" y="3574362"/>
            <a:ext cx="3024336" cy="43325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ja-JP" altLang="en-US" sz="1600" dirty="0" smtClean="0">
                <a:latin typeface="メイリオ" pitchFamily="50" charset="-128"/>
                <a:ea typeface="メイリオ" pitchFamily="50" charset="-128"/>
                <a:cs typeface="メイリオ" pitchFamily="50" charset="-128"/>
              </a:rPr>
              <a:t>ＳＩ開発</a:t>
            </a:r>
            <a:endParaRPr kumimoji="1" lang="ja-JP" altLang="en-US" sz="1600" dirty="0">
              <a:latin typeface="メイリオ" pitchFamily="50" charset="-128"/>
              <a:ea typeface="メイリオ" pitchFamily="50" charset="-128"/>
              <a:cs typeface="メイリオ" pitchFamily="50" charset="-128"/>
            </a:endParaRPr>
          </a:p>
        </p:txBody>
      </p:sp>
      <p:sp>
        <p:nvSpPr>
          <p:cNvPr id="15" name="コンテンツ プレースホルダー 4"/>
          <p:cNvSpPr txBox="1">
            <a:spLocks/>
          </p:cNvSpPr>
          <p:nvPr/>
        </p:nvSpPr>
        <p:spPr>
          <a:xfrm>
            <a:off x="267069" y="2708920"/>
            <a:ext cx="8553403" cy="8654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ts val="1800"/>
              </a:lnSpc>
              <a:buClr>
                <a:schemeClr val="tx2">
                  <a:lumMod val="60000"/>
                  <a:lumOff val="40000"/>
                </a:schemeClr>
              </a:buClr>
              <a:buNone/>
            </a:pPr>
            <a:endParaRPr lang="en-US" altLang="ja-JP" sz="1200" dirty="0">
              <a:solidFill>
                <a:schemeClr val="dk1"/>
              </a:solidFill>
              <a:latin typeface="メイリオ" pitchFamily="50" charset="-128"/>
              <a:ea typeface="メイリオ" pitchFamily="50" charset="-128"/>
              <a:cs typeface="メイリオ" pitchFamily="50" charset="-128"/>
            </a:endParaRPr>
          </a:p>
        </p:txBody>
      </p:sp>
      <p:sp>
        <p:nvSpPr>
          <p:cNvPr id="16" name="タイトル 1"/>
          <p:cNvSpPr txBox="1">
            <a:spLocks/>
          </p:cNvSpPr>
          <p:nvPr/>
        </p:nvSpPr>
        <p:spPr>
          <a:xfrm>
            <a:off x="268945" y="116632"/>
            <a:ext cx="5959239"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事業概要と提供サービス</a:t>
            </a:r>
          </a:p>
        </p:txBody>
      </p:sp>
      <p:sp>
        <p:nvSpPr>
          <p:cNvPr id="17" name="テキスト ボックス 16"/>
          <p:cNvSpPr txBox="1"/>
          <p:nvPr/>
        </p:nvSpPr>
        <p:spPr>
          <a:xfrm>
            <a:off x="240479" y="1340768"/>
            <a:ext cx="8724009" cy="1938992"/>
          </a:xfrm>
          <a:prstGeom prst="rect">
            <a:avLst/>
          </a:prstGeom>
          <a:noFill/>
        </p:spPr>
        <p:txBody>
          <a:bodyPr wrap="square" rtlCol="0">
            <a:spAutoFit/>
          </a:bodyPr>
          <a:lstStyle/>
          <a:p>
            <a:pPr>
              <a:lnSpc>
                <a:spcPct val="150000"/>
              </a:lnSpc>
            </a:pPr>
            <a:r>
              <a:rPr lang="ja-JP" altLang="en-US" sz="1600" u="sng" dirty="0" smtClean="0">
                <a:solidFill>
                  <a:srgbClr val="002060"/>
                </a:solidFill>
                <a:latin typeface="メイリオ" pitchFamily="50" charset="-128"/>
                <a:ea typeface="メイリオ" pitchFamily="50" charset="-128"/>
                <a:cs typeface="メイリオ" pitchFamily="50" charset="-128"/>
              </a:rPr>
              <a:t>デジタルアーカイブシステム部では、情報公開パッケージ“</a:t>
            </a:r>
            <a:r>
              <a:rPr lang="en-US" altLang="ja-JP" sz="1600" u="sng" dirty="0" err="1" smtClean="0">
                <a:solidFill>
                  <a:srgbClr val="002060"/>
                </a:solidFill>
                <a:latin typeface="メイリオ" pitchFamily="50" charset="-128"/>
                <a:ea typeface="メイリオ" pitchFamily="50" charset="-128"/>
                <a:cs typeface="メイリオ" pitchFamily="50" charset="-128"/>
              </a:rPr>
              <a:t>InfoLib</a:t>
            </a:r>
            <a:r>
              <a:rPr lang="ja-JP" altLang="en-US" sz="1600" u="sng" dirty="0" smtClean="0">
                <a:solidFill>
                  <a:srgbClr val="002060"/>
                </a:solidFill>
                <a:latin typeface="メイリオ" pitchFamily="50" charset="-128"/>
                <a:ea typeface="メイリオ" pitchFamily="50" charset="-128"/>
                <a:cs typeface="メイリオ" pitchFamily="50" charset="-128"/>
              </a:rPr>
              <a:t>”の販売及び</a:t>
            </a:r>
            <a:r>
              <a:rPr lang="en-US" altLang="ja-JP" sz="1600" u="sng" dirty="0" smtClean="0">
                <a:solidFill>
                  <a:srgbClr val="002060"/>
                </a:solidFill>
                <a:latin typeface="メイリオ" pitchFamily="50" charset="-128"/>
                <a:ea typeface="メイリオ" pitchFamily="50" charset="-128"/>
                <a:cs typeface="メイリオ" pitchFamily="50" charset="-128"/>
              </a:rPr>
              <a:t>SI</a:t>
            </a:r>
            <a:r>
              <a:rPr lang="ja-JP" altLang="en-US" sz="1600" u="sng" dirty="0" smtClean="0">
                <a:solidFill>
                  <a:srgbClr val="002060"/>
                </a:solidFill>
                <a:latin typeface="メイリオ" pitchFamily="50" charset="-128"/>
                <a:ea typeface="メイリオ" pitchFamily="50" charset="-128"/>
                <a:cs typeface="メイリオ" pitchFamily="50" charset="-128"/>
              </a:rPr>
              <a:t>事業を主に行っています。</a:t>
            </a:r>
            <a:endParaRPr lang="en-US" altLang="ja-JP" sz="1600" u="sng" dirty="0" smtClean="0">
              <a:solidFill>
                <a:srgbClr val="002060"/>
              </a:solidFill>
              <a:latin typeface="メイリオ" pitchFamily="50" charset="-128"/>
              <a:ea typeface="メイリオ" pitchFamily="50" charset="-128"/>
              <a:cs typeface="メイリオ" pitchFamily="50" charset="-128"/>
            </a:endParaRPr>
          </a:p>
          <a:p>
            <a:pPr>
              <a:lnSpc>
                <a:spcPct val="150000"/>
              </a:lnSpc>
            </a:pPr>
            <a:r>
              <a:rPr lang="ja-JP" altLang="en-US" sz="1600" dirty="0" smtClean="0">
                <a:solidFill>
                  <a:srgbClr val="002060"/>
                </a:solidFill>
                <a:latin typeface="メイリオ" pitchFamily="50" charset="-128"/>
                <a:ea typeface="メイリオ" pitchFamily="50" charset="-128"/>
                <a:cs typeface="メイリオ" pitchFamily="50" charset="-128"/>
              </a:rPr>
              <a:t>官公庁</a:t>
            </a:r>
            <a:r>
              <a:rPr lang="ja-JP" altLang="en-US" sz="1600" dirty="0">
                <a:solidFill>
                  <a:srgbClr val="002060"/>
                </a:solidFill>
                <a:latin typeface="メイリオ" pitchFamily="50" charset="-128"/>
                <a:ea typeface="メイリオ" pitchFamily="50" charset="-128"/>
                <a:cs typeface="メイリオ" pitchFamily="50" charset="-128"/>
              </a:rPr>
              <a:t>を中心に多くの導入実績が</a:t>
            </a:r>
            <a:r>
              <a:rPr lang="ja-JP" altLang="en-US" sz="1600" dirty="0" smtClean="0">
                <a:solidFill>
                  <a:srgbClr val="002060"/>
                </a:solidFill>
                <a:latin typeface="メイリオ" pitchFamily="50" charset="-128"/>
                <a:ea typeface="メイリオ" pitchFamily="50" charset="-128"/>
                <a:cs typeface="メイリオ" pitchFamily="50" charset="-128"/>
              </a:rPr>
              <a:t>あり現在</a:t>
            </a:r>
            <a:r>
              <a:rPr lang="ja-JP" altLang="en-US" sz="1600" dirty="0">
                <a:solidFill>
                  <a:srgbClr val="002060"/>
                </a:solidFill>
                <a:latin typeface="メイリオ" pitchFamily="50" charset="-128"/>
                <a:ea typeface="メイリオ" pitchFamily="50" charset="-128"/>
                <a:cs typeface="メイリオ" pitchFamily="50" charset="-128"/>
              </a:rPr>
              <a:t>１００件</a:t>
            </a:r>
            <a:r>
              <a:rPr lang="ja-JP" altLang="en-US" sz="1600" dirty="0" smtClean="0">
                <a:solidFill>
                  <a:srgbClr val="002060"/>
                </a:solidFill>
                <a:latin typeface="メイリオ" pitchFamily="50" charset="-128"/>
                <a:ea typeface="メイリオ" pitchFamily="50" charset="-128"/>
                <a:cs typeface="メイリオ" pitchFamily="50" charset="-128"/>
              </a:rPr>
              <a:t>を超える</a:t>
            </a:r>
            <a:r>
              <a:rPr lang="ja-JP" altLang="en-US" sz="1600" dirty="0">
                <a:solidFill>
                  <a:srgbClr val="002060"/>
                </a:solidFill>
                <a:latin typeface="メイリオ" pitchFamily="50" charset="-128"/>
                <a:ea typeface="メイリオ" pitchFamily="50" charset="-128"/>
                <a:cs typeface="メイリオ" pitchFamily="50" charset="-128"/>
              </a:rPr>
              <a:t>データベース</a:t>
            </a:r>
            <a:r>
              <a:rPr lang="ja-JP" altLang="en-US" sz="1600" dirty="0" smtClean="0">
                <a:solidFill>
                  <a:srgbClr val="002060"/>
                </a:solidFill>
                <a:latin typeface="メイリオ" pitchFamily="50" charset="-128"/>
                <a:ea typeface="メイリオ" pitchFamily="50" charset="-128"/>
                <a:cs typeface="メイリオ" pitchFamily="50" charset="-128"/>
              </a:rPr>
              <a:t>及びアーカイブ</a:t>
            </a:r>
            <a:r>
              <a:rPr lang="ja-JP" altLang="en-US" sz="1600" dirty="0">
                <a:solidFill>
                  <a:srgbClr val="002060"/>
                </a:solidFill>
                <a:latin typeface="メイリオ" pitchFamily="50" charset="-128"/>
                <a:ea typeface="メイリオ" pitchFamily="50" charset="-128"/>
                <a:cs typeface="メイリオ" pitchFamily="50" charset="-128"/>
              </a:rPr>
              <a:t>が構築</a:t>
            </a:r>
            <a:r>
              <a:rPr lang="ja-JP" altLang="en-US" sz="1600" dirty="0" smtClean="0">
                <a:solidFill>
                  <a:srgbClr val="002060"/>
                </a:solidFill>
                <a:latin typeface="メイリオ" pitchFamily="50" charset="-128"/>
                <a:ea typeface="メイリオ" pitchFamily="50" charset="-128"/>
                <a:cs typeface="メイリオ" pitchFamily="50" charset="-128"/>
              </a:rPr>
              <a:t>され、公開</a:t>
            </a:r>
            <a:r>
              <a:rPr lang="ja-JP" altLang="en-US" sz="1600" dirty="0">
                <a:solidFill>
                  <a:srgbClr val="002060"/>
                </a:solidFill>
                <a:latin typeface="メイリオ" pitchFamily="50" charset="-128"/>
                <a:ea typeface="メイリオ" pitchFamily="50" charset="-128"/>
                <a:cs typeface="メイリオ" pitchFamily="50" charset="-128"/>
              </a:rPr>
              <a:t>されています</a:t>
            </a:r>
            <a:r>
              <a:rPr lang="ja-JP" altLang="en-US" sz="1600" dirty="0" smtClean="0">
                <a:solidFill>
                  <a:srgbClr val="002060"/>
                </a:solidFill>
                <a:latin typeface="メイリオ" pitchFamily="50" charset="-128"/>
                <a:ea typeface="メイリオ" pitchFamily="50" charset="-128"/>
                <a:cs typeface="メイリオ" pitchFamily="50" charset="-128"/>
              </a:rPr>
              <a:t>。</a:t>
            </a:r>
            <a:r>
              <a:rPr lang="en-US" altLang="ja-JP" sz="1600" dirty="0" smtClean="0">
                <a:solidFill>
                  <a:srgbClr val="002060"/>
                </a:solidFill>
                <a:latin typeface="メイリオ" pitchFamily="50" charset="-128"/>
                <a:ea typeface="メイリオ" pitchFamily="50" charset="-128"/>
                <a:cs typeface="メイリオ" pitchFamily="50" charset="-128"/>
              </a:rPr>
              <a:t>InfoLib</a:t>
            </a:r>
            <a:r>
              <a:rPr lang="ja-JP" altLang="en-US" sz="1600" dirty="0">
                <a:solidFill>
                  <a:srgbClr val="002060"/>
                </a:solidFill>
                <a:latin typeface="メイリオ" pitchFamily="50" charset="-128"/>
                <a:ea typeface="メイリオ" pitchFamily="50" charset="-128"/>
                <a:cs typeface="メイリオ" pitchFamily="50" charset="-128"/>
              </a:rPr>
              <a:t>は数多く</a:t>
            </a:r>
            <a:r>
              <a:rPr lang="ja-JP" altLang="en-US" sz="1600" dirty="0" smtClean="0">
                <a:solidFill>
                  <a:srgbClr val="002060"/>
                </a:solidFill>
                <a:latin typeface="メイリオ" pitchFamily="50" charset="-128"/>
                <a:ea typeface="メイリオ" pitchFamily="50" charset="-128"/>
                <a:cs typeface="メイリオ" pitchFamily="50" charset="-128"/>
              </a:rPr>
              <a:t>のアーカイブを構築する中でお客様よりいただいた声を基に長年パッケージを拡充してまいりました。</a:t>
            </a:r>
            <a:endParaRPr lang="en-US" altLang="ja-JP" sz="1600" dirty="0" smtClean="0">
              <a:solidFill>
                <a:srgbClr val="00206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71979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2"/>
          <p:cNvSpPr>
            <a:spLocks noChangeArrowheads="1"/>
          </p:cNvSpPr>
          <p:nvPr/>
        </p:nvSpPr>
        <p:spPr bwMode="auto">
          <a:xfrm>
            <a:off x="417513" y="1095375"/>
            <a:ext cx="1416050" cy="461963"/>
          </a:xfrm>
          <a:prstGeom prst="rect">
            <a:avLst/>
          </a:prstGeom>
          <a:noFill/>
          <a:ln w="9525">
            <a:noFill/>
            <a:miter lim="800000"/>
            <a:headEnd/>
            <a:tailEnd/>
          </a:ln>
        </p:spPr>
        <p:txBody>
          <a:bodyPr wrap="none">
            <a:spAutoFit/>
          </a:bodyPr>
          <a:lstStyle/>
          <a:p>
            <a:pPr>
              <a:spcBef>
                <a:spcPct val="50000"/>
              </a:spcBef>
              <a:defRPr/>
            </a:pPr>
            <a:r>
              <a:rPr lang="ja-JP" altLang="en-US" sz="2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主な特長</a:t>
            </a:r>
          </a:p>
        </p:txBody>
      </p:sp>
      <p:sp>
        <p:nvSpPr>
          <p:cNvPr id="3" name="正方形/長方形 2"/>
          <p:cNvSpPr/>
          <p:nvPr/>
        </p:nvSpPr>
        <p:spPr>
          <a:xfrm>
            <a:off x="284163" y="879475"/>
            <a:ext cx="100012" cy="612775"/>
          </a:xfrm>
          <a:prstGeom prst="rect">
            <a:avLst/>
          </a:prstGeom>
          <a:solidFill>
            <a:srgbClr val="00B0F0"/>
          </a:solidFill>
          <a:ln w="34925">
            <a:solidFill>
              <a:srgbClr val="00B0F0"/>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ja-JP" altLang="en-US" sz="200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コネクタ 5"/>
          <p:cNvCxnSpPr/>
          <p:nvPr/>
        </p:nvCxnSpPr>
        <p:spPr>
          <a:xfrm>
            <a:off x="285750" y="1095375"/>
            <a:ext cx="3921125"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pic>
        <p:nvPicPr>
          <p:cNvPr id="8" name="Picture 5" descr="ロ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00" y="692696"/>
            <a:ext cx="2582679" cy="36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角丸四角形 9"/>
          <p:cNvSpPr/>
          <p:nvPr/>
        </p:nvSpPr>
        <p:spPr>
          <a:xfrm>
            <a:off x="107950" y="1628775"/>
            <a:ext cx="827088" cy="827088"/>
          </a:xfrm>
          <a:prstGeom prst="round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6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Point</a:t>
            </a:r>
          </a:p>
          <a:p>
            <a:pPr algn="ctr">
              <a:defRPr/>
            </a:pPr>
            <a:r>
              <a:rPr lang="en-US" altLang="ja-JP"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9"/>
          <p:cNvSpPr txBox="1">
            <a:spLocks noChangeArrowheads="1"/>
          </p:cNvSpPr>
          <p:nvPr/>
        </p:nvSpPr>
        <p:spPr bwMode="auto">
          <a:xfrm>
            <a:off x="900113" y="1752600"/>
            <a:ext cx="3382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a:solidFill>
                  <a:srgbClr val="FF6600"/>
                </a:solidFill>
                <a:latin typeface="メイリオ" panose="020B0604030504040204" pitchFamily="50" charset="-128"/>
                <a:ea typeface="メイリオ" panose="020B0604030504040204" pitchFamily="50" charset="-128"/>
                <a:cs typeface="メイリオ" panose="020B0604030504040204" pitchFamily="50" charset="-128"/>
              </a:rPr>
              <a:t>簡単な操作でデータベース構築</a:t>
            </a:r>
            <a:endParaRPr lang="ja-JP" altLang="en-US" sz="140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Rectangle 22"/>
          <p:cNvSpPr>
            <a:spLocks noChangeArrowheads="1"/>
          </p:cNvSpPr>
          <p:nvPr/>
        </p:nvSpPr>
        <p:spPr bwMode="auto">
          <a:xfrm>
            <a:off x="900113" y="2060575"/>
            <a:ext cx="33829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ja-JP" altLang="en-US" sz="1400" b="0" dirty="0">
                <a:latin typeface="メイリオ" panose="020B0604030504040204" pitchFamily="50" charset="-128"/>
                <a:ea typeface="メイリオ" panose="020B0604030504040204" pitchFamily="50" charset="-128"/>
                <a:cs typeface="メイリオ" panose="020B0604030504040204" pitchFamily="50" charset="-128"/>
              </a:rPr>
              <a:t>簡単な設定を加えた</a:t>
            </a:r>
            <a:r>
              <a:rPr lang="en-US" altLang="ja-JP" sz="1400" b="0" dirty="0">
                <a:latin typeface="メイリオ" panose="020B0604030504040204" pitchFamily="50" charset="-128"/>
                <a:ea typeface="メイリオ" panose="020B0604030504040204" pitchFamily="50" charset="-128"/>
                <a:cs typeface="メイリオ" panose="020B0604030504040204" pitchFamily="50" charset="-128"/>
              </a:rPr>
              <a:t>CSV</a:t>
            </a:r>
            <a:r>
              <a:rPr lang="ja-JP" altLang="en-US" sz="1400" b="0" dirty="0">
                <a:latin typeface="メイリオ" pitchFamily="50" charset="-128"/>
                <a:ea typeface="メイリオ" pitchFamily="50" charset="-128"/>
                <a:cs typeface="メイリオ" pitchFamily="50" charset="-128"/>
              </a:rPr>
              <a:t>データをアップロードするだけです。</a:t>
            </a:r>
          </a:p>
        </p:txBody>
      </p:sp>
      <p:sp>
        <p:nvSpPr>
          <p:cNvPr id="13" name="角丸四角形 12"/>
          <p:cNvSpPr/>
          <p:nvPr/>
        </p:nvSpPr>
        <p:spPr>
          <a:xfrm>
            <a:off x="107950" y="2554288"/>
            <a:ext cx="827088" cy="828675"/>
          </a:xfrm>
          <a:prstGeom prst="round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6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Point</a:t>
            </a:r>
          </a:p>
          <a:p>
            <a:pPr algn="ctr">
              <a:defRPr/>
            </a:pPr>
            <a:r>
              <a:rPr lang="en-US" altLang="ja-JP"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22"/>
          <p:cNvSpPr txBox="1">
            <a:spLocks noChangeArrowheads="1"/>
          </p:cNvSpPr>
          <p:nvPr/>
        </p:nvSpPr>
        <p:spPr bwMode="auto">
          <a:xfrm>
            <a:off x="900113" y="2554288"/>
            <a:ext cx="3382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a:solidFill>
                  <a:srgbClr val="FF6600"/>
                </a:solidFill>
                <a:latin typeface="メイリオ" panose="020B0604030504040204" pitchFamily="50" charset="-128"/>
                <a:ea typeface="メイリオ" panose="020B0604030504040204" pitchFamily="50" charset="-128"/>
                <a:cs typeface="メイリオ" panose="020B0604030504040204" pitchFamily="50" charset="-128"/>
              </a:rPr>
              <a:t>自由度の高い検索機能</a:t>
            </a:r>
            <a:endParaRPr lang="ja-JP" altLang="en-US" sz="140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Rectangle 22"/>
          <p:cNvSpPr>
            <a:spLocks noChangeArrowheads="1"/>
          </p:cNvSpPr>
          <p:nvPr/>
        </p:nvSpPr>
        <p:spPr bwMode="auto">
          <a:xfrm>
            <a:off x="900113" y="2987675"/>
            <a:ext cx="33829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b="0" dirty="0">
                <a:latin typeface="メイリオ" panose="020B0604030504040204" pitchFamily="50" charset="-128"/>
                <a:ea typeface="メイリオ" panose="020B0604030504040204" pitchFamily="50" charset="-128"/>
                <a:cs typeface="メイリオ" panose="020B0604030504040204" pitchFamily="50" charset="-128"/>
              </a:rPr>
              <a:t>利用者がすぐに欲しい情報が探せるよう、様々な検索機能が標準装備です！</a:t>
            </a:r>
            <a:endParaRPr lang="ja-JP" altLang="en-US" sz="1400" b="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角丸四角形 15"/>
          <p:cNvSpPr/>
          <p:nvPr/>
        </p:nvSpPr>
        <p:spPr>
          <a:xfrm>
            <a:off x="107950" y="3490913"/>
            <a:ext cx="827088" cy="828675"/>
          </a:xfrm>
          <a:prstGeom prst="round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6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Point</a:t>
            </a:r>
          </a:p>
          <a:p>
            <a:pPr algn="ctr">
              <a:defRPr/>
            </a:pPr>
            <a:r>
              <a:rPr lang="en-US" altLang="ja-JP"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テキスト ボックス 25"/>
          <p:cNvSpPr txBox="1">
            <a:spLocks noChangeArrowheads="1"/>
          </p:cNvSpPr>
          <p:nvPr/>
        </p:nvSpPr>
        <p:spPr bwMode="auto">
          <a:xfrm>
            <a:off x="901700" y="3500438"/>
            <a:ext cx="3382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a:solidFill>
                  <a:srgbClr val="FF6600"/>
                </a:solidFill>
                <a:latin typeface="メイリオ" panose="020B0604030504040204" pitchFamily="50" charset="-128"/>
                <a:ea typeface="メイリオ" panose="020B0604030504040204" pitchFamily="50" charset="-128"/>
                <a:cs typeface="メイリオ" panose="020B0604030504040204" pitchFamily="50" charset="-128"/>
              </a:rPr>
              <a:t>多様な画像表示</a:t>
            </a:r>
            <a:endParaRPr lang="ja-JP" altLang="en-US" sz="140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Rectangle 22"/>
          <p:cNvSpPr>
            <a:spLocks noChangeArrowheads="1"/>
          </p:cNvSpPr>
          <p:nvPr/>
        </p:nvSpPr>
        <p:spPr bwMode="auto">
          <a:xfrm>
            <a:off x="900113" y="3749675"/>
            <a:ext cx="35274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b="0" dirty="0" smtClean="0">
                <a:latin typeface="メイリオ" pitchFamily="50" charset="-128"/>
                <a:ea typeface="メイリオ" pitchFamily="50" charset="-128"/>
                <a:cs typeface="メイリオ" pitchFamily="50" charset="-128"/>
              </a:rPr>
              <a:t>コンテンツビューアでは、画像</a:t>
            </a:r>
            <a:r>
              <a:rPr lang="ja-JP" altLang="en-US" sz="1400" b="0" dirty="0">
                <a:latin typeface="メイリオ" pitchFamily="50" charset="-128"/>
                <a:ea typeface="メイリオ" pitchFamily="50" charset="-128"/>
                <a:cs typeface="メイリオ" pitchFamily="50" charset="-128"/>
              </a:rPr>
              <a:t>や動画、</a:t>
            </a:r>
            <a:r>
              <a:rPr lang="en-US" altLang="ja-JP" sz="1400" b="0" dirty="0">
                <a:latin typeface="メイリオ" pitchFamily="50" charset="-128"/>
                <a:ea typeface="メイリオ" pitchFamily="50" charset="-128"/>
                <a:cs typeface="メイリオ" pitchFamily="50" charset="-128"/>
              </a:rPr>
              <a:t>PDF</a:t>
            </a:r>
            <a:r>
              <a:rPr lang="ja-JP" altLang="en-US" sz="1400" b="0" dirty="0">
                <a:latin typeface="メイリオ" pitchFamily="50" charset="-128"/>
                <a:ea typeface="メイリオ" pitchFamily="50" charset="-128"/>
                <a:cs typeface="メイリオ" pitchFamily="50" charset="-128"/>
              </a:rPr>
              <a:t>等はサムネイル画像を表示します。画像の拡大や縮小も思いのままです。 </a:t>
            </a:r>
            <a:endParaRPr lang="ja-JP" altLang="en-US" sz="1400" b="0" dirty="0">
              <a:solidFill>
                <a:srgbClr val="FF0000"/>
              </a:solidFill>
              <a:latin typeface="メイリオ" pitchFamily="50" charset="-128"/>
              <a:ea typeface="メイリオ" pitchFamily="50" charset="-128"/>
              <a:cs typeface="メイリオ" pitchFamily="50" charset="-128"/>
            </a:endParaRPr>
          </a:p>
        </p:txBody>
      </p:sp>
      <p:sp>
        <p:nvSpPr>
          <p:cNvPr id="19" name="角丸四角形 18"/>
          <p:cNvSpPr/>
          <p:nvPr/>
        </p:nvSpPr>
        <p:spPr>
          <a:xfrm>
            <a:off x="107950" y="4437063"/>
            <a:ext cx="827088" cy="827087"/>
          </a:xfrm>
          <a:prstGeom prst="round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6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Point</a:t>
            </a:r>
          </a:p>
          <a:p>
            <a:pPr algn="ctr">
              <a:defRPr/>
            </a:pPr>
            <a:r>
              <a:rPr lang="en-US" altLang="ja-JP"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4</a:t>
            </a:r>
            <a:endParaRPr lang="ja-JP" altLang="en-US"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28"/>
          <p:cNvSpPr txBox="1">
            <a:spLocks noChangeArrowheads="1"/>
          </p:cNvSpPr>
          <p:nvPr/>
        </p:nvSpPr>
        <p:spPr bwMode="auto">
          <a:xfrm>
            <a:off x="900113" y="4437063"/>
            <a:ext cx="3382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a:solidFill>
                  <a:srgbClr val="FF6600"/>
                </a:solidFill>
                <a:latin typeface="メイリオ" panose="020B0604030504040204" pitchFamily="50" charset="-128"/>
                <a:ea typeface="メイリオ" panose="020B0604030504040204" pitchFamily="50" charset="-128"/>
                <a:cs typeface="メイリオ" panose="020B0604030504040204" pitchFamily="50" charset="-128"/>
              </a:rPr>
              <a:t>複数のデータベースの横断検索も可能</a:t>
            </a:r>
            <a:endParaRPr lang="ja-JP" altLang="en-US" sz="140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2"/>
          <p:cNvSpPr>
            <a:spLocks noChangeArrowheads="1"/>
          </p:cNvSpPr>
          <p:nvPr/>
        </p:nvSpPr>
        <p:spPr bwMode="auto">
          <a:xfrm>
            <a:off x="900113" y="4654550"/>
            <a:ext cx="35274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b="0" dirty="0">
                <a:latin typeface="メイリオ" panose="020B0604030504040204" pitchFamily="50" charset="-128"/>
                <a:ea typeface="メイリオ" panose="020B0604030504040204" pitchFamily="50" charset="-128"/>
                <a:cs typeface="メイリオ" panose="020B0604030504040204" pitchFamily="50" charset="-128"/>
              </a:rPr>
              <a:t>横断検索機能を標準装備。利用者は登録された複数のデータベースを跨いで一度に検索利用することができます！</a:t>
            </a:r>
          </a:p>
        </p:txBody>
      </p:sp>
      <p:cxnSp>
        <p:nvCxnSpPr>
          <p:cNvPr id="22" name="直線コネクタ 21"/>
          <p:cNvCxnSpPr/>
          <p:nvPr/>
        </p:nvCxnSpPr>
        <p:spPr>
          <a:xfrm>
            <a:off x="107950" y="2519363"/>
            <a:ext cx="428307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107950" y="3429000"/>
            <a:ext cx="428307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107950" y="4391025"/>
            <a:ext cx="428307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07950" y="5372100"/>
            <a:ext cx="428307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107950" y="5446713"/>
            <a:ext cx="827088" cy="827087"/>
          </a:xfrm>
          <a:prstGeom prst="round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16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Point</a:t>
            </a:r>
          </a:p>
          <a:p>
            <a:pPr algn="ctr">
              <a:defRPr/>
            </a:pPr>
            <a:r>
              <a:rPr lang="en-US" altLang="ja-JP"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rPr>
              <a:t>5</a:t>
            </a:r>
            <a:endParaRPr lang="ja-JP" altLang="en-US" sz="2400" dirty="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7" name="直線コネクタ 26"/>
          <p:cNvCxnSpPr/>
          <p:nvPr/>
        </p:nvCxnSpPr>
        <p:spPr>
          <a:xfrm>
            <a:off x="107950" y="6381750"/>
            <a:ext cx="4283075"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テキスト ボックス 28"/>
          <p:cNvSpPr txBox="1">
            <a:spLocks noChangeArrowheads="1"/>
          </p:cNvSpPr>
          <p:nvPr/>
        </p:nvSpPr>
        <p:spPr bwMode="auto">
          <a:xfrm>
            <a:off x="900113" y="5438775"/>
            <a:ext cx="3382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a:solidFill>
                  <a:srgbClr val="FF6600"/>
                </a:solidFill>
                <a:latin typeface="メイリオ" panose="020B0604030504040204" pitchFamily="50" charset="-128"/>
                <a:ea typeface="メイリオ" panose="020B0604030504040204" pitchFamily="50" charset="-128"/>
                <a:cs typeface="メイリオ" panose="020B0604030504040204" pitchFamily="50" charset="-128"/>
              </a:rPr>
              <a:t>外部システムとの連携</a:t>
            </a:r>
            <a:endParaRPr lang="ja-JP" altLang="en-US" sz="1400">
              <a:solidFill>
                <a:srgbClr val="07B2E7"/>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22"/>
          <p:cNvSpPr>
            <a:spLocks noChangeArrowheads="1"/>
          </p:cNvSpPr>
          <p:nvPr/>
        </p:nvSpPr>
        <p:spPr bwMode="auto">
          <a:xfrm>
            <a:off x="900113" y="5674579"/>
            <a:ext cx="35274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b="0" u="sng" dirty="0">
                <a:latin typeface="メイリオ" pitchFamily="50" charset="-128"/>
                <a:ea typeface="メイリオ" pitchFamily="50" charset="-128"/>
                <a:cs typeface="メイリオ" pitchFamily="50" charset="-128"/>
              </a:rPr>
              <a:t>国際規格</a:t>
            </a:r>
            <a:r>
              <a:rPr lang="en-US" altLang="ja-JP" sz="1400" b="0" u="sng" dirty="0">
                <a:latin typeface="メイリオ" pitchFamily="50" charset="-128"/>
                <a:ea typeface="メイリオ" pitchFamily="50" charset="-128"/>
                <a:cs typeface="メイリオ" pitchFamily="50" charset="-128"/>
              </a:rPr>
              <a:t>Z39.50</a:t>
            </a:r>
            <a:r>
              <a:rPr lang="ja-JP" altLang="en-US" sz="1400" b="0" u="sng" dirty="0" err="1">
                <a:latin typeface="メイリオ" pitchFamily="50" charset="-128"/>
                <a:ea typeface="メイリオ" pitchFamily="50" charset="-128"/>
                <a:cs typeface="メイリオ" pitchFamily="50" charset="-128"/>
              </a:rPr>
              <a:t>、</a:t>
            </a:r>
            <a:r>
              <a:rPr lang="en-US" altLang="ja-JP" sz="1400" b="0" u="sng" dirty="0">
                <a:latin typeface="メイリオ" pitchFamily="50" charset="-128"/>
                <a:ea typeface="メイリオ" pitchFamily="50" charset="-128"/>
                <a:cs typeface="メイリオ" pitchFamily="50" charset="-128"/>
              </a:rPr>
              <a:t>SRW/U</a:t>
            </a:r>
            <a:r>
              <a:rPr lang="ja-JP" altLang="en-US" sz="1400" b="0" u="sng" dirty="0" err="1">
                <a:latin typeface="メイリオ" pitchFamily="50" charset="-128"/>
                <a:ea typeface="メイリオ" pitchFamily="50" charset="-128"/>
                <a:cs typeface="メイリオ" pitchFamily="50" charset="-128"/>
              </a:rPr>
              <a:t>、</a:t>
            </a:r>
            <a:r>
              <a:rPr lang="en-US" altLang="ja-JP" sz="1400" b="0" u="sng" dirty="0">
                <a:latin typeface="メイリオ" pitchFamily="50" charset="-128"/>
                <a:ea typeface="メイリオ" pitchFamily="50" charset="-128"/>
                <a:cs typeface="メイリオ" pitchFamily="50" charset="-128"/>
              </a:rPr>
              <a:t>OAI-PMH</a:t>
            </a:r>
            <a:r>
              <a:rPr lang="ja-JP" altLang="en-US" sz="1400" b="0" u="sng" dirty="0">
                <a:latin typeface="メイリオ" pitchFamily="50" charset="-128"/>
                <a:ea typeface="メイリオ" pitchFamily="50" charset="-128"/>
                <a:cs typeface="メイリオ" pitchFamily="50" charset="-128"/>
              </a:rPr>
              <a:t>に対応しており外部機関へのデータ公開も可能</a:t>
            </a:r>
            <a:r>
              <a:rPr lang="ja-JP" altLang="en-US" sz="1400" b="0" u="sng" dirty="0" smtClean="0">
                <a:latin typeface="メイリオ" pitchFamily="50" charset="-128"/>
                <a:ea typeface="メイリオ" pitchFamily="50" charset="-128"/>
                <a:cs typeface="メイリオ" pitchFamily="50" charset="-128"/>
              </a:rPr>
              <a:t>です</a:t>
            </a:r>
            <a:endParaRPr lang="ja-JP" altLang="en-US" sz="1400" b="0" u="sng" dirty="0">
              <a:latin typeface="メイリオ" pitchFamily="50" charset="-128"/>
              <a:ea typeface="メイリオ" pitchFamily="50" charset="-128"/>
              <a:cs typeface="メイリオ" pitchFamily="50" charset="-128"/>
            </a:endParaRPr>
          </a:p>
        </p:txBody>
      </p:sp>
      <p:sp>
        <p:nvSpPr>
          <p:cNvPr id="47" name="Rectangle 23"/>
          <p:cNvSpPr>
            <a:spLocks noChangeArrowheads="1"/>
          </p:cNvSpPr>
          <p:nvPr/>
        </p:nvSpPr>
        <p:spPr bwMode="auto">
          <a:xfrm>
            <a:off x="4788024" y="874713"/>
            <a:ext cx="4032250" cy="782638"/>
          </a:xfrm>
          <a:prstGeom prst="rect">
            <a:avLst/>
          </a:prstGeom>
          <a:solidFill>
            <a:srgbClr val="FFFF99">
              <a:alpha val="69019"/>
            </a:srgbClr>
          </a:solidFill>
          <a:ln>
            <a:noFill/>
          </a:ln>
          <a:effectLst/>
          <a:extLst>
            <a:ext uri="{91240B29-F687-4F45-9708-019B960494DF}">
              <a14:hiddenLine xmlns:a14="http://schemas.microsoft.com/office/drawing/2010/main" w="9525" algn="ctr">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　検索画面は</a:t>
            </a:r>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EXCEL</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の操作で簡単に、柔軟に、変更可能です。</a:t>
            </a:r>
          </a:p>
          <a:p>
            <a:pPr eaLnBrk="1" hangingPunct="1"/>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　登録したデータの内容に応じて自動で作成されます。</a:t>
            </a:r>
          </a:p>
          <a:p>
            <a:pPr eaLnBrk="1" hangingPunct="1"/>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　</a:t>
            </a:r>
          </a:p>
        </p:txBody>
      </p:sp>
      <p:pic>
        <p:nvPicPr>
          <p:cNvPr id="48"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2812" y="1473994"/>
            <a:ext cx="2305050" cy="1136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9" name="図 48" descr="C:\Users\DASHOME001\Desktop\カタログ\キーワード詳細検索.bmp"/>
          <p:cNvPicPr/>
          <p:nvPr/>
        </p:nvPicPr>
        <p:blipFill>
          <a:blip r:embed="rId5"/>
          <a:srcRect/>
          <a:stretch>
            <a:fillRect/>
          </a:stretch>
        </p:blipFill>
        <p:spPr bwMode="auto">
          <a:xfrm>
            <a:off x="5183969" y="2836596"/>
            <a:ext cx="3240360" cy="2735775"/>
          </a:xfrm>
          <a:prstGeom prst="rect">
            <a:avLst/>
          </a:prstGeom>
          <a:noFill/>
          <a:ln>
            <a:solidFill>
              <a:schemeClr val="accent1">
                <a:lumMod val="60000"/>
                <a:lumOff val="40000"/>
              </a:schemeClr>
            </a:solidFill>
          </a:ln>
        </p:spPr>
      </p:pic>
      <p:sp>
        <p:nvSpPr>
          <p:cNvPr id="50" name="右矢印 49"/>
          <p:cNvSpPr/>
          <p:nvPr/>
        </p:nvSpPr>
        <p:spPr>
          <a:xfrm rot="5400000">
            <a:off x="6584519" y="2568609"/>
            <a:ext cx="843843" cy="692418"/>
          </a:xfrm>
          <a:prstGeom prst="rightArrow">
            <a:avLst/>
          </a:prstGeom>
          <a:solidFill>
            <a:srgbClr val="FF0000">
              <a:alpha val="5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タイトル 1"/>
          <p:cNvSpPr txBox="1">
            <a:spLocks/>
          </p:cNvSpPr>
          <p:nvPr/>
        </p:nvSpPr>
        <p:spPr>
          <a:xfrm>
            <a:off x="268945" y="116632"/>
            <a:ext cx="5959239"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製品の紹介</a:t>
            </a:r>
          </a:p>
        </p:txBody>
      </p:sp>
      <p:sp>
        <p:nvSpPr>
          <p:cNvPr id="4" name="テキスト ボックス 3"/>
          <p:cNvSpPr txBox="1"/>
          <p:nvPr/>
        </p:nvSpPr>
        <p:spPr>
          <a:xfrm>
            <a:off x="4644008" y="5746750"/>
            <a:ext cx="4392488" cy="400110"/>
          </a:xfrm>
          <a:prstGeom prst="rect">
            <a:avLst/>
          </a:prstGeom>
          <a:noFill/>
        </p:spPr>
        <p:txBody>
          <a:bodyPr wrap="square" rtlCol="0">
            <a:spAutoFit/>
          </a:bodyPr>
          <a:lstStyle/>
          <a:p>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サンプルデータを作ってデータカタログサイトを作ってみました。</a:t>
            </a:r>
            <a:endPar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hlinkClick r:id="rId6"/>
            </a:endParaRPr>
          </a:p>
          <a:p>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hlinkClick r:id="rId6"/>
              </a:rPr>
              <a:t>http</a:t>
            </a:r>
            <a:r>
              <a:rPr lang="en-US" altLang="ja-JP" sz="1000" dirty="0">
                <a:latin typeface="メイリオ" panose="020B0604030504040204" pitchFamily="50" charset="-128"/>
                <a:ea typeface="メイリオ" panose="020B0604030504040204" pitchFamily="50" charset="-128"/>
                <a:cs typeface="メイリオ" panose="020B0604030504040204" pitchFamily="50" charset="-128"/>
                <a:hlinkClick r:id="rId6"/>
              </a:rPr>
              <a:t>://www.i-repository.net/il/meta_pub/G0000012odpt</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6645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28" descr="C:\Users\DASHOME001\Desktop\カタログ\検索結果（メタデータ一覧）.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49" y="2039143"/>
            <a:ext cx="2360613"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図 29" descr="C:\Users\DASHOME001\Desktop\カタログ\検索結果（コンテンツ一覧）.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99" y="4588668"/>
            <a:ext cx="23399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図 30" descr="C:\Users\DASHOME001\Desktop\カタログ\検索結果（一覧+コンテンツ）.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787" y="2686843"/>
            <a:ext cx="23399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図 32" descr="C:\Users\DASHOME001\Desktop\カタログ\コンテンツビューア１.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662" y="3739355"/>
            <a:ext cx="295275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5"/>
          <p:cNvSpPr txBox="1">
            <a:spLocks noChangeArrowheads="1"/>
          </p:cNvSpPr>
          <p:nvPr/>
        </p:nvSpPr>
        <p:spPr bwMode="auto">
          <a:xfrm>
            <a:off x="568349" y="1712118"/>
            <a:ext cx="2363788" cy="24606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000" b="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検索結果一覧表示（メタデータ一覧）</a:t>
            </a:r>
          </a:p>
        </p:txBody>
      </p:sp>
      <p:sp>
        <p:nvSpPr>
          <p:cNvPr id="7" name="Rectangle 23"/>
          <p:cNvSpPr>
            <a:spLocks noChangeArrowheads="1"/>
          </p:cNvSpPr>
          <p:nvPr/>
        </p:nvSpPr>
        <p:spPr bwMode="auto">
          <a:xfrm>
            <a:off x="3263923" y="1696243"/>
            <a:ext cx="5845175" cy="431800"/>
          </a:xfrm>
          <a:prstGeom prst="rect">
            <a:avLst/>
          </a:prstGeom>
          <a:solidFill>
            <a:srgbClr val="FFFF99">
              <a:alpha val="69019"/>
            </a:srgbClr>
          </a:solidFill>
          <a:ln>
            <a:noFill/>
          </a:ln>
          <a:effectLst/>
          <a:extLst>
            <a:ext uri="{91240B29-F687-4F45-9708-019B960494DF}">
              <a14:hiddenLine xmlns:a14="http://schemas.microsoft.com/office/drawing/2010/main" w="9525" algn="ctr">
                <a:solidFill>
                  <a:srgbClr val="FF0000"/>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様々な画像表示機能を標準装備。</a:t>
            </a:r>
          </a:p>
          <a:p>
            <a:pPr eaLnBrk="1" hangingPunct="1"/>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詳細表示では画像の拡大・縮小・移動をマウス操作で自由自在。</a:t>
            </a:r>
          </a:p>
          <a:p>
            <a:pPr eaLnBrk="1" hangingPunct="1"/>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8" name="Text Box 25"/>
          <p:cNvSpPr txBox="1">
            <a:spLocks noChangeArrowheads="1"/>
          </p:cNvSpPr>
          <p:nvPr/>
        </p:nvSpPr>
        <p:spPr bwMode="auto">
          <a:xfrm>
            <a:off x="568349" y="4342605"/>
            <a:ext cx="2363788" cy="2460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000" b="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検索結果一覧表示（コンテンツ一覧）</a:t>
            </a:r>
          </a:p>
        </p:txBody>
      </p:sp>
      <p:sp>
        <p:nvSpPr>
          <p:cNvPr id="9" name="Text Box 25"/>
          <p:cNvSpPr txBox="1">
            <a:spLocks noChangeArrowheads="1"/>
          </p:cNvSpPr>
          <p:nvPr/>
        </p:nvSpPr>
        <p:spPr bwMode="auto">
          <a:xfrm>
            <a:off x="5611837" y="3479005"/>
            <a:ext cx="698500" cy="2460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000" b="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詳細表示</a:t>
            </a:r>
          </a:p>
        </p:txBody>
      </p:sp>
      <p:sp>
        <p:nvSpPr>
          <p:cNvPr id="10" name="Text Box 25"/>
          <p:cNvSpPr txBox="1">
            <a:spLocks noChangeArrowheads="1"/>
          </p:cNvSpPr>
          <p:nvPr/>
        </p:nvSpPr>
        <p:spPr bwMode="auto">
          <a:xfrm>
            <a:off x="3052787" y="2326480"/>
            <a:ext cx="3133725" cy="2460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tx1"/>
                </a:solidFill>
                <a:latin typeface="Arial" charset="0"/>
                <a:ea typeface="ＭＳ Ｐゴシック" charset="-128"/>
              </a:defRPr>
            </a:lvl1pPr>
            <a:lvl2pPr marL="742950" indent="-285750" eaLnBrk="0" hangingPunct="0">
              <a:defRPr kumimoji="1" b="1">
                <a:solidFill>
                  <a:schemeClr val="tx1"/>
                </a:solidFill>
                <a:latin typeface="Arial" charset="0"/>
                <a:ea typeface="ＭＳ Ｐゴシック" charset="-128"/>
              </a:defRPr>
            </a:lvl2pPr>
            <a:lvl3pPr marL="1143000" indent="-228600" eaLnBrk="0" hangingPunct="0">
              <a:defRPr kumimoji="1" b="1">
                <a:solidFill>
                  <a:schemeClr val="tx1"/>
                </a:solidFill>
                <a:latin typeface="Arial" charset="0"/>
                <a:ea typeface="ＭＳ Ｐゴシック" charset="-128"/>
              </a:defRPr>
            </a:lvl3pPr>
            <a:lvl4pPr marL="1600200" indent="-228600" eaLnBrk="0" hangingPunct="0">
              <a:defRPr kumimoji="1" b="1">
                <a:solidFill>
                  <a:schemeClr val="tx1"/>
                </a:solidFill>
                <a:latin typeface="Arial" charset="0"/>
                <a:ea typeface="ＭＳ Ｐゴシック" charset="-128"/>
              </a:defRPr>
            </a:lvl4pPr>
            <a:lvl5pPr marL="2057400" indent="-228600" eaLnBrk="0" hangingPunct="0">
              <a:defRPr kumimoji="1" b="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charset="-128"/>
              </a:defRPr>
            </a:lvl9pPr>
          </a:lstStyle>
          <a:p>
            <a:pPr eaLnBrk="1" hangingPunct="1"/>
            <a:r>
              <a:rPr lang="ja-JP" altLang="en-US" sz="1000" b="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検索結果一覧表示（メタデータ一覧＋コンテンツ）</a:t>
            </a:r>
          </a:p>
        </p:txBody>
      </p:sp>
      <p:sp>
        <p:nvSpPr>
          <p:cNvPr id="11" name="Rectangle 22"/>
          <p:cNvSpPr>
            <a:spLocks noChangeArrowheads="1"/>
          </p:cNvSpPr>
          <p:nvPr/>
        </p:nvSpPr>
        <p:spPr bwMode="auto">
          <a:xfrm>
            <a:off x="446112" y="1112043"/>
            <a:ext cx="1416050" cy="461963"/>
          </a:xfrm>
          <a:prstGeom prst="rect">
            <a:avLst/>
          </a:prstGeom>
          <a:noFill/>
          <a:ln w="9525">
            <a:noFill/>
            <a:miter lim="800000"/>
            <a:headEnd/>
            <a:tailEnd/>
          </a:ln>
        </p:spPr>
        <p:txBody>
          <a:bodyPr wrap="none">
            <a:spAutoFit/>
          </a:bodyPr>
          <a:lstStyle/>
          <a:p>
            <a:pPr>
              <a:spcBef>
                <a:spcPct val="50000"/>
              </a:spcBef>
              <a:defRPr/>
            </a:pPr>
            <a:r>
              <a:rPr lang="ja-JP" altLang="en-US" sz="2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主な特長</a:t>
            </a:r>
          </a:p>
        </p:txBody>
      </p:sp>
      <p:sp>
        <p:nvSpPr>
          <p:cNvPr id="12" name="正方形/長方形 11"/>
          <p:cNvSpPr/>
          <p:nvPr/>
        </p:nvSpPr>
        <p:spPr>
          <a:xfrm>
            <a:off x="312762" y="896143"/>
            <a:ext cx="100012" cy="612775"/>
          </a:xfrm>
          <a:prstGeom prst="rect">
            <a:avLst/>
          </a:prstGeom>
          <a:solidFill>
            <a:srgbClr val="00B0F0"/>
          </a:solidFill>
          <a:ln w="34925">
            <a:solidFill>
              <a:srgbClr val="00B0F0"/>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ja-JP" altLang="en-US" sz="200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3" name="直線コネクタ 12"/>
          <p:cNvCxnSpPr/>
          <p:nvPr/>
        </p:nvCxnSpPr>
        <p:spPr>
          <a:xfrm>
            <a:off x="314349" y="1112043"/>
            <a:ext cx="3921125"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pic>
        <p:nvPicPr>
          <p:cNvPr id="14" name="Picture 5" descr="ロゴ"/>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8499" y="692696"/>
            <a:ext cx="2699233" cy="38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タイトル 1"/>
          <p:cNvSpPr txBox="1">
            <a:spLocks/>
          </p:cNvSpPr>
          <p:nvPr/>
        </p:nvSpPr>
        <p:spPr>
          <a:xfrm>
            <a:off x="268945" y="116632"/>
            <a:ext cx="5959239"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製品の紹介</a:t>
            </a:r>
          </a:p>
        </p:txBody>
      </p:sp>
    </p:spTree>
    <p:extLst>
      <p:ext uri="{BB962C8B-B14F-4D97-AF65-F5344CB8AC3E}">
        <p14:creationId xmlns:p14="http://schemas.microsoft.com/office/powerpoint/2010/main" val="3773954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53"/>
          <a:stretch/>
        </p:blipFill>
        <p:spPr bwMode="auto">
          <a:xfrm>
            <a:off x="50800" y="3140968"/>
            <a:ext cx="5093276" cy="263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正方形/長方形 2"/>
          <p:cNvSpPr/>
          <p:nvPr/>
        </p:nvSpPr>
        <p:spPr>
          <a:xfrm>
            <a:off x="811961" y="2693494"/>
            <a:ext cx="3243638" cy="350664"/>
          </a:xfrm>
          <a:prstGeom prst="rect">
            <a:avLst/>
          </a:prstGeom>
          <a:solidFill>
            <a:schemeClr val="bg2">
              <a:lumMod val="60000"/>
              <a:lumOff val="40000"/>
            </a:schemeClr>
          </a:solidFill>
          <a:ln>
            <a:solidFill>
              <a:schemeClr val="bg2">
                <a:lumMod val="75000"/>
              </a:schemeClr>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itchFamily="50" charset="-128"/>
                <a:ea typeface="メイリオ" pitchFamily="50" charset="-128"/>
                <a:cs typeface="メイリオ" pitchFamily="50" charset="-128"/>
              </a:rPr>
              <a:t>従来の製品</a:t>
            </a:r>
            <a:r>
              <a:rPr lang="ja-JP" altLang="en-US" dirty="0">
                <a:solidFill>
                  <a:schemeClr val="tx1"/>
                </a:solidFill>
                <a:latin typeface="メイリオ" pitchFamily="50" charset="-128"/>
                <a:ea typeface="メイリオ" pitchFamily="50" charset="-128"/>
                <a:cs typeface="メイリオ" pitchFamily="50" charset="-128"/>
              </a:rPr>
              <a:t>群</a:t>
            </a:r>
          </a:p>
        </p:txBody>
      </p:sp>
      <p:sp>
        <p:nvSpPr>
          <p:cNvPr id="9" name="円柱 8"/>
          <p:cNvSpPr/>
          <p:nvPr/>
        </p:nvSpPr>
        <p:spPr>
          <a:xfrm>
            <a:off x="6084168" y="3558459"/>
            <a:ext cx="2851228" cy="2097935"/>
          </a:xfrm>
          <a:prstGeom prst="can">
            <a:avLst>
              <a:gd name="adj" fmla="val 14104"/>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latin typeface="メイリオ" pitchFamily="50" charset="-128"/>
                <a:ea typeface="メイリオ" pitchFamily="50" charset="-128"/>
                <a:cs typeface="メイリオ" pitchFamily="50" charset="-128"/>
              </a:rPr>
              <a:t>InfoLib</a:t>
            </a:r>
            <a:r>
              <a:rPr kumimoji="1" lang="en-US" altLang="ja-JP" dirty="0" smtClean="0">
                <a:solidFill>
                  <a:schemeClr val="tx1"/>
                </a:solidFill>
                <a:latin typeface="メイリオ" pitchFamily="50" charset="-128"/>
                <a:ea typeface="メイリオ" pitchFamily="50" charset="-128"/>
                <a:cs typeface="メイリオ" pitchFamily="50" charset="-128"/>
              </a:rPr>
              <a:t>-LOD</a:t>
            </a:r>
            <a:endParaRPr kumimoji="1" lang="ja-JP" altLang="en-US" dirty="0" smtClean="0">
              <a:solidFill>
                <a:schemeClr val="tx1"/>
              </a:solidFill>
              <a:latin typeface="メイリオ" pitchFamily="50" charset="-128"/>
              <a:ea typeface="メイリオ" pitchFamily="50" charset="-128"/>
              <a:cs typeface="メイリオ" pitchFamily="50" charset="-128"/>
            </a:endParaRPr>
          </a:p>
        </p:txBody>
      </p:sp>
      <p:sp>
        <p:nvSpPr>
          <p:cNvPr id="16" name="右矢印 15"/>
          <p:cNvSpPr/>
          <p:nvPr/>
        </p:nvSpPr>
        <p:spPr>
          <a:xfrm>
            <a:off x="5004048" y="4293096"/>
            <a:ext cx="1229072" cy="1006748"/>
          </a:xfrm>
          <a:prstGeom prst="rightArrow">
            <a:avLst>
              <a:gd name="adj1" fmla="val 50000"/>
              <a:gd name="adj2" fmla="val 41848"/>
            </a:avLst>
          </a:prstGeom>
          <a:solidFill>
            <a:srgbClr val="FF0000">
              <a:alpha val="5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データ連携</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タイトル 1"/>
          <p:cNvSpPr txBox="1">
            <a:spLocks/>
          </p:cNvSpPr>
          <p:nvPr/>
        </p:nvSpPr>
        <p:spPr>
          <a:xfrm>
            <a:off x="268945" y="116632"/>
            <a:ext cx="5959239"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製品の紹介</a:t>
            </a:r>
          </a:p>
        </p:txBody>
      </p:sp>
      <p:sp>
        <p:nvSpPr>
          <p:cNvPr id="18" name="雲 17"/>
          <p:cNvSpPr/>
          <p:nvPr/>
        </p:nvSpPr>
        <p:spPr>
          <a:xfrm>
            <a:off x="7509782" y="2420888"/>
            <a:ext cx="1585911" cy="1026039"/>
          </a:xfrm>
          <a:prstGeom prst="cloud">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00" dirty="0" smtClean="0">
                <a:latin typeface="メイリオ" pitchFamily="50" charset="-128"/>
                <a:ea typeface="メイリオ" pitchFamily="50" charset="-128"/>
                <a:cs typeface="メイリオ" pitchFamily="50" charset="-128"/>
              </a:rPr>
              <a:t>LOD</a:t>
            </a:r>
          </a:p>
          <a:p>
            <a:pPr algn="ctr"/>
            <a:r>
              <a:rPr kumimoji="1" lang="ja-JP" altLang="en-US" sz="1000" dirty="0" smtClean="0">
                <a:latin typeface="メイリオ" pitchFamily="50" charset="-128"/>
                <a:ea typeface="メイリオ" pitchFamily="50" charset="-128"/>
                <a:cs typeface="メイリオ" pitchFamily="50" charset="-128"/>
              </a:rPr>
              <a:t>クラウド</a:t>
            </a:r>
            <a:endParaRPr kumimoji="1" lang="ja-JP" altLang="en-US" sz="1000" dirty="0">
              <a:latin typeface="メイリオ" pitchFamily="50" charset="-128"/>
              <a:ea typeface="メイリオ" pitchFamily="50" charset="-128"/>
              <a:cs typeface="メイリオ" pitchFamily="50" charset="-128"/>
            </a:endParaRPr>
          </a:p>
        </p:txBody>
      </p:sp>
      <p:pic>
        <p:nvPicPr>
          <p:cNvPr id="19" name="Picture 3" descr="C:\Users\tjg04160.AD\Downloads\20131008074049137_easyicon_net_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900000" flipH="1">
            <a:off x="7382496" y="3192169"/>
            <a:ext cx="723467" cy="5095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2"/>
          <p:cNvSpPr>
            <a:spLocks noChangeArrowheads="1"/>
          </p:cNvSpPr>
          <p:nvPr/>
        </p:nvSpPr>
        <p:spPr bwMode="auto">
          <a:xfrm>
            <a:off x="417512" y="1095375"/>
            <a:ext cx="8402959" cy="461963"/>
          </a:xfrm>
          <a:prstGeom prst="rect">
            <a:avLst/>
          </a:prstGeom>
          <a:noFill/>
          <a:ln w="9525">
            <a:noFill/>
            <a:miter lim="800000"/>
            <a:headEnd/>
            <a:tailEnd/>
          </a:ln>
        </p:spPr>
        <p:txBody>
          <a:bodyPr wrap="square">
            <a:spAutoFit/>
          </a:bodyPr>
          <a:lstStyle/>
          <a:p>
            <a:pPr>
              <a:spcBef>
                <a:spcPct val="50000"/>
              </a:spcBef>
              <a:defRPr/>
            </a:pPr>
            <a:r>
              <a:rPr lang="ja-JP" altLang="en-US" sz="2400" dirty="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リリースしました。</a:t>
            </a:r>
            <a:endParaRPr lang="ja-JP" altLang="en-US" sz="240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正方形/長方形 20"/>
          <p:cNvSpPr/>
          <p:nvPr/>
        </p:nvSpPr>
        <p:spPr>
          <a:xfrm>
            <a:off x="284163" y="879475"/>
            <a:ext cx="100012" cy="612775"/>
          </a:xfrm>
          <a:prstGeom prst="rect">
            <a:avLst/>
          </a:prstGeom>
          <a:solidFill>
            <a:srgbClr val="00B0F0"/>
          </a:solidFill>
          <a:ln w="34925">
            <a:solidFill>
              <a:srgbClr val="00B0F0"/>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ja-JP" altLang="en-US" sz="200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コネクタ 21"/>
          <p:cNvCxnSpPr/>
          <p:nvPr/>
        </p:nvCxnSpPr>
        <p:spPr>
          <a:xfrm>
            <a:off x="285750" y="1095375"/>
            <a:ext cx="3921125"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pic>
        <p:nvPicPr>
          <p:cNvPr id="24" name="Picture 5" descr="https://www.infocom.co.jp/das/infolib/lod/img/lod_title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620688"/>
            <a:ext cx="2688134" cy="448023"/>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314136" y="1586486"/>
            <a:ext cx="8829864" cy="1169551"/>
          </a:xfrm>
          <a:prstGeom prst="rect">
            <a:avLst/>
          </a:prstGeom>
          <a:noFill/>
        </p:spPr>
        <p:txBody>
          <a:bodyPr wrap="square" rtlCol="0">
            <a:spAutoFit/>
          </a:bodyPr>
          <a:lstStyle/>
          <a:p>
            <a:pPr marL="0" lvl="1"/>
            <a:r>
              <a:rPr lang="ja-JP" altLang="en-US" sz="1400" dirty="0">
                <a:solidFill>
                  <a:srgbClr val="002060"/>
                </a:solidFill>
                <a:latin typeface="メイリオ" pitchFamily="50" charset="-128"/>
                <a:ea typeface="メイリオ" pitchFamily="50" charset="-128"/>
                <a:cs typeface="メイリオ" pitchFamily="50" charset="-128"/>
              </a:rPr>
              <a:t>情報</a:t>
            </a:r>
            <a:r>
              <a:rPr lang="ja-JP" altLang="en-US" sz="1400" dirty="0" smtClean="0">
                <a:solidFill>
                  <a:srgbClr val="002060"/>
                </a:solidFill>
                <a:latin typeface="メイリオ" pitchFamily="50" charset="-128"/>
                <a:ea typeface="メイリオ" pitchFamily="50" charset="-128"/>
                <a:cs typeface="メイリオ" pitchFamily="50" charset="-128"/>
              </a:rPr>
              <a:t>公開システムの分野で官公庁を中心に多くの導入実績を持つ、</a:t>
            </a:r>
            <a:r>
              <a:rPr lang="en-US" altLang="ja-JP" sz="1400" dirty="0" smtClean="0">
                <a:solidFill>
                  <a:srgbClr val="002060"/>
                </a:solidFill>
                <a:latin typeface="メイリオ" pitchFamily="50" charset="-128"/>
                <a:ea typeface="メイリオ" pitchFamily="50" charset="-128"/>
                <a:cs typeface="メイリオ" pitchFamily="50" charset="-128"/>
              </a:rPr>
              <a:t>InfoLib</a:t>
            </a:r>
            <a:r>
              <a:rPr lang="ja-JP" altLang="en-US" sz="1400" dirty="0" smtClean="0">
                <a:solidFill>
                  <a:srgbClr val="002060"/>
                </a:solidFill>
                <a:latin typeface="メイリオ" pitchFamily="50" charset="-128"/>
                <a:ea typeface="メイリオ" pitchFamily="50" charset="-128"/>
                <a:cs typeface="メイリオ" pitchFamily="50" charset="-128"/>
              </a:rPr>
              <a:t>シリーズにオープンデータ対応パッケージ「</a:t>
            </a:r>
            <a:r>
              <a:rPr lang="en-US" altLang="ja-JP" sz="1400" dirty="0" smtClean="0">
                <a:solidFill>
                  <a:srgbClr val="002060"/>
                </a:solidFill>
                <a:latin typeface="メイリオ" pitchFamily="50" charset="-128"/>
                <a:ea typeface="メイリオ" pitchFamily="50" charset="-128"/>
                <a:cs typeface="メイリオ" pitchFamily="50" charset="-128"/>
              </a:rPr>
              <a:t>InfoLib-LOD</a:t>
            </a:r>
            <a:r>
              <a:rPr lang="ja-JP" altLang="en-US" sz="1400" dirty="0" smtClean="0">
                <a:solidFill>
                  <a:srgbClr val="002060"/>
                </a:solidFill>
                <a:latin typeface="メイリオ" pitchFamily="50" charset="-128"/>
                <a:ea typeface="メイリオ" pitchFamily="50" charset="-128"/>
                <a:cs typeface="メイリオ" pitchFamily="50" charset="-128"/>
              </a:rPr>
              <a:t>」をリリース</a:t>
            </a:r>
            <a:r>
              <a:rPr lang="ja-JP" altLang="en-US" sz="1400" dirty="0">
                <a:solidFill>
                  <a:srgbClr val="002060"/>
                </a:solidFill>
                <a:latin typeface="メイリオ" pitchFamily="50" charset="-128"/>
                <a:ea typeface="メイリオ" pitchFamily="50" charset="-128"/>
                <a:cs typeface="メイリオ" pitchFamily="50" charset="-128"/>
              </a:rPr>
              <a:t>しました。</a:t>
            </a:r>
            <a:endParaRPr lang="en-US" altLang="ja-JP" sz="1400" dirty="0" smtClean="0">
              <a:solidFill>
                <a:srgbClr val="002060"/>
              </a:solidFill>
              <a:latin typeface="メイリオ" pitchFamily="50" charset="-128"/>
              <a:ea typeface="メイリオ" pitchFamily="50" charset="-128"/>
              <a:cs typeface="メイリオ" pitchFamily="50" charset="-128"/>
            </a:endParaRPr>
          </a:p>
          <a:p>
            <a:pPr marL="0" lvl="1"/>
            <a:r>
              <a:rPr lang="ja-JP" altLang="en-US" sz="1400" u="sng" dirty="0" smtClean="0">
                <a:solidFill>
                  <a:srgbClr val="002060"/>
                </a:solidFill>
                <a:latin typeface="メイリオ" pitchFamily="50" charset="-128"/>
                <a:ea typeface="メイリオ" pitchFamily="50" charset="-128"/>
                <a:cs typeface="メイリオ" pitchFamily="50" charset="-128"/>
              </a:rPr>
              <a:t>「</a:t>
            </a:r>
            <a:r>
              <a:rPr lang="en-US" altLang="ja-JP" sz="1400" u="sng" dirty="0" smtClean="0">
                <a:solidFill>
                  <a:srgbClr val="002060"/>
                </a:solidFill>
                <a:latin typeface="メイリオ" pitchFamily="50" charset="-128"/>
                <a:ea typeface="メイリオ" pitchFamily="50" charset="-128"/>
                <a:cs typeface="メイリオ" pitchFamily="50" charset="-128"/>
              </a:rPr>
              <a:t>InfoLib-LOD</a:t>
            </a:r>
            <a:r>
              <a:rPr lang="ja-JP" altLang="en-US" sz="1400" u="sng" dirty="0" smtClean="0">
                <a:solidFill>
                  <a:srgbClr val="002060"/>
                </a:solidFill>
                <a:latin typeface="メイリオ" pitchFamily="50" charset="-128"/>
                <a:ea typeface="メイリオ" pitchFamily="50" charset="-128"/>
                <a:cs typeface="メイリオ" pitchFamily="50" charset="-128"/>
              </a:rPr>
              <a:t>」はお手持ちのデータを簡単にオープンデータ（</a:t>
            </a:r>
            <a:r>
              <a:rPr lang="en-US" altLang="ja-JP" sz="1400" u="sng" dirty="0" smtClean="0">
                <a:solidFill>
                  <a:srgbClr val="002060"/>
                </a:solidFill>
                <a:latin typeface="メイリオ" pitchFamily="50" charset="-128"/>
                <a:ea typeface="メイリオ" pitchFamily="50" charset="-128"/>
                <a:cs typeface="メイリオ" pitchFamily="50" charset="-128"/>
              </a:rPr>
              <a:t>LOD</a:t>
            </a:r>
            <a:r>
              <a:rPr lang="ja-JP" altLang="en-US" sz="1400" u="sng" dirty="0" smtClean="0">
                <a:solidFill>
                  <a:srgbClr val="002060"/>
                </a:solidFill>
                <a:latin typeface="メイリオ" pitchFamily="50" charset="-128"/>
                <a:ea typeface="メイリオ" pitchFamily="50" charset="-128"/>
                <a:cs typeface="メイリオ" pitchFamily="50" charset="-128"/>
              </a:rPr>
              <a:t>）として公開できるパッケージです。データ作成から公開までの一連の作業をサポートしています。</a:t>
            </a:r>
            <a:endParaRPr lang="en-US" altLang="ja-JP" sz="1400" u="sng" dirty="0" smtClean="0">
              <a:solidFill>
                <a:srgbClr val="002060"/>
              </a:solidFill>
              <a:latin typeface="メイリオ" pitchFamily="50" charset="-128"/>
              <a:ea typeface="メイリオ" pitchFamily="50" charset="-128"/>
              <a:cs typeface="メイリオ" pitchFamily="50" charset="-128"/>
            </a:endParaRPr>
          </a:p>
          <a:p>
            <a:endParaRPr kumimoji="1" lang="ja-JP" altLang="en-US" sz="1400" dirty="0">
              <a:solidFill>
                <a:srgbClr val="002060"/>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7089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8152" y="692696"/>
            <a:ext cx="8229600" cy="5040560"/>
          </a:xfrm>
        </p:spPr>
        <p:txBody>
          <a:bodyPr>
            <a:normAutofit/>
          </a:bodyPr>
          <a:lstStyle/>
          <a:p>
            <a:pPr algn="ctr"/>
            <a:r>
              <a:rPr lang="en-US" altLang="ja-JP" sz="6000" b="1" dirty="0" err="1"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InfoLib</a:t>
            </a:r>
            <a:r>
              <a:rPr lang="en-US" altLang="ja-JP" sz="60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-LOD</a:t>
            </a:r>
            <a:r>
              <a:rPr lang="ja-JP" altLang="en-US" sz="6000" b="1" dirty="0" smtClean="0">
                <a:solidFill>
                  <a:srgbClr val="002060"/>
                </a:solidFill>
                <a:latin typeface="メイリオ" panose="020B0604030504040204" pitchFamily="50" charset="-128"/>
                <a:ea typeface="メイリオ" panose="020B0604030504040204" pitchFamily="50" charset="-128"/>
                <a:cs typeface="メイリオ" panose="020B0604030504040204" pitchFamily="50" charset="-128"/>
              </a:rPr>
              <a:t>を詳しく</a:t>
            </a:r>
            <a:endParaRPr kumimoji="1" lang="ja-JP" altLang="en-US" sz="6000" b="1" dirty="0">
              <a:solidFill>
                <a:srgbClr val="00206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71720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4580055" y="2464178"/>
            <a:ext cx="3812928" cy="3197070"/>
          </a:xfrm>
          <a:prstGeom prst="roundRect">
            <a:avLst>
              <a:gd name="adj" fmla="val 1165"/>
            </a:avLst>
          </a:prstGeom>
          <a:effectLst/>
        </p:spPr>
        <p:style>
          <a:lnRef idx="2">
            <a:schemeClr val="accent1"/>
          </a:lnRef>
          <a:fillRef idx="1">
            <a:schemeClr val="lt1"/>
          </a:fillRef>
          <a:effectRef idx="0">
            <a:schemeClr val="accent1"/>
          </a:effectRef>
          <a:fontRef idx="minor">
            <a:schemeClr val="dk1"/>
          </a:fontRef>
        </p:style>
        <p:txBody>
          <a:bodyPr rtlCol="0" anchor="t" anchorCtr="0"/>
          <a:lstStyle/>
          <a:p>
            <a:pPr algn="ctr"/>
            <a:r>
              <a:rPr kumimoji="1" lang="en-US" altLang="ja-JP" dirty="0" err="1" smtClean="0">
                <a:latin typeface="メイリオ" pitchFamily="50" charset="-128"/>
                <a:ea typeface="メイリオ" pitchFamily="50" charset="-128"/>
                <a:cs typeface="メイリオ" pitchFamily="50" charset="-128"/>
              </a:rPr>
              <a:t>InfoLib</a:t>
            </a:r>
            <a:r>
              <a:rPr kumimoji="1" lang="en-US" altLang="ja-JP" dirty="0" smtClean="0">
                <a:latin typeface="メイリオ" pitchFamily="50" charset="-128"/>
                <a:ea typeface="メイリオ" pitchFamily="50" charset="-128"/>
                <a:cs typeface="メイリオ" pitchFamily="50" charset="-128"/>
              </a:rPr>
              <a:t>-LOD</a:t>
            </a:r>
            <a:endParaRPr kumimoji="1" lang="ja-JP" altLang="en-US" dirty="0">
              <a:latin typeface="メイリオ" pitchFamily="50" charset="-128"/>
              <a:ea typeface="メイリオ" pitchFamily="50" charset="-128"/>
              <a:cs typeface="メイリオ" pitchFamily="50" charset="-128"/>
            </a:endParaRPr>
          </a:p>
        </p:txBody>
      </p:sp>
      <p:sp>
        <p:nvSpPr>
          <p:cNvPr id="41" name="角丸四角形 40"/>
          <p:cNvSpPr/>
          <p:nvPr/>
        </p:nvSpPr>
        <p:spPr>
          <a:xfrm>
            <a:off x="4642707" y="4468338"/>
            <a:ext cx="1843812" cy="835585"/>
          </a:xfrm>
          <a:prstGeom prst="roundRect">
            <a:avLst>
              <a:gd name="adj" fmla="val 8902"/>
            </a:avLst>
          </a:prstGeom>
          <a:solidFill>
            <a:srgbClr val="FFC000"/>
          </a:solidFill>
          <a:ln>
            <a:solidFill>
              <a:srgbClr val="FFC000"/>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600" dirty="0" smtClean="0">
                <a:solidFill>
                  <a:schemeClr val="bg1"/>
                </a:solidFill>
                <a:latin typeface="メイリオ" pitchFamily="50" charset="-128"/>
                <a:ea typeface="メイリオ" pitchFamily="50" charset="-128"/>
                <a:cs typeface="メイリオ" pitchFamily="50" charset="-128"/>
              </a:rPr>
              <a:t>RDF</a:t>
            </a:r>
            <a:r>
              <a:rPr lang="ja-JP" altLang="en-US" sz="1600" dirty="0" smtClean="0">
                <a:solidFill>
                  <a:schemeClr val="bg1"/>
                </a:solidFill>
                <a:latin typeface="メイリオ" pitchFamily="50" charset="-128"/>
                <a:ea typeface="メイリオ" pitchFamily="50" charset="-128"/>
                <a:cs typeface="メイリオ" pitchFamily="50" charset="-128"/>
              </a:rPr>
              <a:t>生成機能</a:t>
            </a:r>
            <a:endParaRPr kumimoji="1" lang="en-US" altLang="ja-JP" sz="1600" dirty="0" smtClean="0">
              <a:solidFill>
                <a:schemeClr val="bg1"/>
              </a:solidFill>
              <a:latin typeface="メイリオ" pitchFamily="50" charset="-128"/>
              <a:ea typeface="メイリオ" pitchFamily="50" charset="-128"/>
              <a:cs typeface="メイリオ" pitchFamily="50" charset="-128"/>
            </a:endParaRPr>
          </a:p>
        </p:txBody>
      </p:sp>
      <p:sp>
        <p:nvSpPr>
          <p:cNvPr id="5" name="タイトル 1"/>
          <p:cNvSpPr>
            <a:spLocks noGrp="1"/>
          </p:cNvSpPr>
          <p:nvPr>
            <p:ph type="title"/>
          </p:nvPr>
        </p:nvSpPr>
        <p:spPr>
          <a:xfrm>
            <a:off x="251520" y="764704"/>
            <a:ext cx="8229600" cy="504056"/>
          </a:xfrm>
        </p:spPr>
        <p:txBody>
          <a:bodyPr>
            <a:normAutofit fontScale="90000"/>
          </a:bodyPr>
          <a:lstStyle/>
          <a:p>
            <a:r>
              <a:rPr kumimoji="1" lang="ja-JP" altLang="en-US" dirty="0" smtClean="0">
                <a:solidFill>
                  <a:srgbClr val="002060"/>
                </a:solidFill>
              </a:rPr>
              <a:t>パッケージソリューションのご紹介</a:t>
            </a:r>
            <a:endParaRPr kumimoji="1" lang="ja-JP" altLang="en-US" dirty="0">
              <a:solidFill>
                <a:srgbClr val="002060"/>
              </a:solidFill>
            </a:endParaRPr>
          </a:p>
        </p:txBody>
      </p:sp>
      <p:sp>
        <p:nvSpPr>
          <p:cNvPr id="6" name="正方形/長方形 5"/>
          <p:cNvSpPr/>
          <p:nvPr/>
        </p:nvSpPr>
        <p:spPr>
          <a:xfrm>
            <a:off x="134944" y="1475231"/>
            <a:ext cx="2808000" cy="1440000"/>
          </a:xfrm>
          <a:prstGeom prst="rect">
            <a:avLst/>
          </a:prstGeom>
          <a:gradFill>
            <a:gsLst>
              <a:gs pos="0">
                <a:schemeClr val="bg1">
                  <a:lumMod val="85000"/>
                </a:schemeClr>
              </a:gs>
              <a:gs pos="49000">
                <a:schemeClr val="bg1">
                  <a:lumMod val="95000"/>
                </a:schemeClr>
              </a:gs>
              <a:gs pos="100000">
                <a:schemeClr val="bg1">
                  <a:lumMod val="95000"/>
                </a:schemeClr>
              </a:gs>
            </a:gsLst>
          </a:gradFill>
          <a:ln w="0">
            <a:noFill/>
          </a:ln>
          <a:effectLst/>
        </p:spPr>
        <p:style>
          <a:lnRef idx="1">
            <a:schemeClr val="dk1"/>
          </a:lnRef>
          <a:fillRef idx="2">
            <a:schemeClr val="dk1"/>
          </a:fillRef>
          <a:effectRef idx="1">
            <a:schemeClr val="dk1"/>
          </a:effectRef>
          <a:fontRef idx="minor">
            <a:schemeClr val="dk1"/>
          </a:fontRef>
        </p:style>
        <p:txBody>
          <a:bodyPr rtlCol="0" anchor="ctr"/>
          <a:lstStyle/>
          <a:p>
            <a:endParaRPr lang="ja-JP" altLang="en-US" sz="1200" dirty="0">
              <a:latin typeface="メイリオ" pitchFamily="50" charset="-128"/>
              <a:ea typeface="メイリオ" pitchFamily="50" charset="-128"/>
              <a:cs typeface="メイリオ" pitchFamily="50" charset="-128"/>
            </a:endParaRPr>
          </a:p>
        </p:txBody>
      </p:sp>
      <p:sp>
        <p:nvSpPr>
          <p:cNvPr id="12" name="コンテンツ プレースホルダー 4"/>
          <p:cNvSpPr>
            <a:spLocks noGrp="1"/>
          </p:cNvSpPr>
          <p:nvPr>
            <p:ph idx="1"/>
          </p:nvPr>
        </p:nvSpPr>
        <p:spPr>
          <a:xfrm>
            <a:off x="3145237" y="1402162"/>
            <a:ext cx="5976664" cy="711941"/>
          </a:xfrm>
        </p:spPr>
        <p:txBody>
          <a:bodyPr>
            <a:noAutofit/>
          </a:bodyPr>
          <a:lstStyle/>
          <a:p>
            <a:pPr marL="0" indent="0">
              <a:buClr>
                <a:schemeClr val="tx2">
                  <a:lumMod val="60000"/>
                  <a:lumOff val="40000"/>
                </a:schemeClr>
              </a:buClr>
              <a:buNone/>
            </a:pPr>
            <a:r>
              <a:rPr lang="ja-JP" altLang="en-US" sz="2000" dirty="0" smtClean="0">
                <a:solidFill>
                  <a:srgbClr val="002060"/>
                </a:solidFill>
                <a:latin typeface="メイリオ" pitchFamily="50" charset="-128"/>
                <a:ea typeface="メイリオ" pitchFamily="50" charset="-128"/>
                <a:cs typeface="メイリオ" pitchFamily="50" charset="-128"/>
              </a:rPr>
              <a:t>お手持ちのデータをすぐに</a:t>
            </a:r>
            <a:r>
              <a:rPr lang="en-US" altLang="ja-JP" sz="2000" dirty="0">
                <a:solidFill>
                  <a:srgbClr val="002060"/>
                </a:solidFill>
                <a:latin typeface="メイリオ" pitchFamily="50" charset="-128"/>
                <a:ea typeface="メイリオ" pitchFamily="50" charset="-128"/>
                <a:cs typeface="メイリオ" pitchFamily="50" charset="-128"/>
              </a:rPr>
              <a:t/>
            </a:r>
            <a:br>
              <a:rPr lang="en-US" altLang="ja-JP" sz="2000" dirty="0">
                <a:solidFill>
                  <a:srgbClr val="002060"/>
                </a:solidFill>
                <a:latin typeface="メイリオ" pitchFamily="50" charset="-128"/>
                <a:ea typeface="メイリオ" pitchFamily="50" charset="-128"/>
                <a:cs typeface="メイリオ" pitchFamily="50" charset="-128"/>
              </a:rPr>
            </a:br>
            <a:r>
              <a:rPr lang="en-US" altLang="ja-JP" sz="2000" dirty="0" smtClean="0">
                <a:solidFill>
                  <a:srgbClr val="002060"/>
                </a:solidFill>
                <a:latin typeface="メイリオ" pitchFamily="50" charset="-128"/>
                <a:ea typeface="メイリオ" pitchFamily="50" charset="-128"/>
                <a:cs typeface="メイリオ" pitchFamily="50" charset="-128"/>
              </a:rPr>
              <a:t>Linked Open Data</a:t>
            </a:r>
            <a:r>
              <a:rPr lang="ja-JP" altLang="en-US" sz="2000" dirty="0" smtClean="0">
                <a:solidFill>
                  <a:srgbClr val="002060"/>
                </a:solidFill>
                <a:latin typeface="メイリオ" pitchFamily="50" charset="-128"/>
                <a:ea typeface="メイリオ" pitchFamily="50" charset="-128"/>
                <a:cs typeface="メイリオ" pitchFamily="50" charset="-128"/>
              </a:rPr>
              <a:t>として公開</a:t>
            </a:r>
            <a:r>
              <a:rPr lang="ja-JP" altLang="en-US" sz="2000" dirty="0">
                <a:solidFill>
                  <a:srgbClr val="002060"/>
                </a:solidFill>
                <a:latin typeface="メイリオ" pitchFamily="50" charset="-128"/>
                <a:ea typeface="メイリオ" pitchFamily="50" charset="-128"/>
                <a:cs typeface="メイリオ" pitchFamily="50" charset="-128"/>
              </a:rPr>
              <a:t>できます</a:t>
            </a:r>
            <a:r>
              <a:rPr lang="ja-JP" altLang="en-US" sz="2000" dirty="0" smtClean="0">
                <a:solidFill>
                  <a:srgbClr val="002060"/>
                </a:solidFill>
                <a:latin typeface="メイリオ" pitchFamily="50" charset="-128"/>
                <a:ea typeface="メイリオ" pitchFamily="50" charset="-128"/>
                <a:cs typeface="メイリオ" pitchFamily="50" charset="-128"/>
              </a:rPr>
              <a:t>。</a:t>
            </a:r>
            <a:endParaRPr lang="en-US" altLang="ja-JP" sz="2000" dirty="0">
              <a:solidFill>
                <a:srgbClr val="00206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643906" y="1485871"/>
            <a:ext cx="2227342" cy="1415772"/>
          </a:xfrm>
          <a:prstGeom prst="rect">
            <a:avLst/>
          </a:prstGeom>
          <a:noFill/>
          <a:effectLst/>
        </p:spPr>
        <p:txBody>
          <a:bodyPr wrap="square" rtlCol="0">
            <a:spAutoFit/>
          </a:bodyPr>
          <a:lstStyle/>
          <a:p>
            <a:pPr marL="0" lvl="1"/>
            <a:r>
              <a:rPr lang="ja-JP" altLang="en-US" b="1" dirty="0" smtClean="0">
                <a:solidFill>
                  <a:prstClr val="black"/>
                </a:solidFill>
                <a:latin typeface="メイリオ" pitchFamily="50" charset="-128"/>
                <a:ea typeface="メイリオ" pitchFamily="50" charset="-128"/>
                <a:cs typeface="メイリオ" pitchFamily="50" charset="-128"/>
              </a:rPr>
              <a:t>多様な</a:t>
            </a:r>
            <a:r>
              <a:rPr lang="en-US" altLang="ja-JP" b="1" dirty="0" smtClean="0">
                <a:solidFill>
                  <a:prstClr val="black"/>
                </a:solidFill>
                <a:latin typeface="メイリオ" pitchFamily="50" charset="-128"/>
                <a:ea typeface="メイリオ" pitchFamily="50" charset="-128"/>
                <a:cs typeface="メイリオ" pitchFamily="50" charset="-128"/>
              </a:rPr>
              <a:t>RDF</a:t>
            </a:r>
            <a:r>
              <a:rPr lang="ja-JP" altLang="en-US" b="1" dirty="0" smtClean="0">
                <a:solidFill>
                  <a:prstClr val="black"/>
                </a:solidFill>
                <a:latin typeface="メイリオ" pitchFamily="50" charset="-128"/>
                <a:ea typeface="メイリオ" pitchFamily="50" charset="-128"/>
                <a:cs typeface="メイリオ" pitchFamily="50" charset="-128"/>
              </a:rPr>
              <a:t>変換</a:t>
            </a:r>
            <a:endParaRPr lang="en-US" altLang="ja-JP" b="1" dirty="0">
              <a:solidFill>
                <a:prstClr val="black"/>
              </a:solidFill>
              <a:latin typeface="メイリオ" pitchFamily="50" charset="-128"/>
              <a:ea typeface="メイリオ" pitchFamily="50" charset="-128"/>
              <a:cs typeface="メイリオ" pitchFamily="50" charset="-128"/>
            </a:endParaRPr>
          </a:p>
          <a:p>
            <a:pPr marL="0" lvl="1"/>
            <a:endParaRPr lang="en-US" altLang="ja-JP" sz="800" dirty="0" smtClean="0">
              <a:latin typeface="メイリオ" pitchFamily="50" charset="-128"/>
              <a:ea typeface="メイリオ" pitchFamily="50" charset="-128"/>
              <a:cs typeface="メイリオ" pitchFamily="50" charset="-128"/>
            </a:endParaRPr>
          </a:p>
          <a:p>
            <a:pPr marL="0" lvl="1"/>
            <a:r>
              <a:rPr lang="en-US" altLang="ja-JP" sz="1200" dirty="0" smtClean="0">
                <a:latin typeface="メイリオ" pitchFamily="50" charset="-128"/>
                <a:ea typeface="メイリオ" pitchFamily="50" charset="-128"/>
                <a:cs typeface="メイリオ" pitchFamily="50" charset="-128"/>
              </a:rPr>
              <a:t>RDF</a:t>
            </a:r>
            <a:r>
              <a:rPr lang="ja-JP" altLang="en-US" sz="1200" dirty="0" smtClean="0">
                <a:latin typeface="メイリオ" pitchFamily="50" charset="-128"/>
                <a:ea typeface="メイリオ" pitchFamily="50" charset="-128"/>
                <a:cs typeface="メイリオ" pitchFamily="50" charset="-128"/>
              </a:rPr>
              <a:t>ファイルの登録機能は、もちろんですが、</a:t>
            </a:r>
            <a:r>
              <a:rPr lang="en-US" altLang="ja-JP" sz="1200" dirty="0" err="1" smtClean="0">
                <a:latin typeface="メイリオ" pitchFamily="50" charset="-128"/>
                <a:ea typeface="メイリオ" pitchFamily="50" charset="-128"/>
                <a:cs typeface="メイリオ" pitchFamily="50" charset="-128"/>
              </a:rPr>
              <a:t>InfoLib</a:t>
            </a:r>
            <a:r>
              <a:rPr lang="en-US" altLang="ja-JP" sz="1200" dirty="0" smtClean="0">
                <a:latin typeface="メイリオ" pitchFamily="50" charset="-128"/>
                <a:ea typeface="メイリオ" pitchFamily="50" charset="-128"/>
                <a:cs typeface="メイリオ" pitchFamily="50" charset="-128"/>
              </a:rPr>
              <a:t>-LOD</a:t>
            </a:r>
            <a:r>
              <a:rPr lang="ja-JP" altLang="en-US" sz="1200" dirty="0" smtClean="0">
                <a:latin typeface="メイリオ" pitchFamily="50" charset="-128"/>
                <a:ea typeface="メイリオ" pitchFamily="50" charset="-128"/>
                <a:cs typeface="メイリオ" pitchFamily="50" charset="-128"/>
              </a:rPr>
              <a:t>は、</a:t>
            </a:r>
            <a:r>
              <a:rPr lang="en-US" altLang="ja-JP" sz="1200" dirty="0" smtClean="0">
                <a:latin typeface="メイリオ" pitchFamily="50" charset="-128"/>
                <a:ea typeface="メイリオ" pitchFamily="50" charset="-128"/>
                <a:cs typeface="メイリオ" pitchFamily="50" charset="-128"/>
              </a:rPr>
              <a:t>CSV</a:t>
            </a:r>
            <a:r>
              <a:rPr lang="ja-JP" altLang="en-US" sz="1200" dirty="0" smtClean="0">
                <a:latin typeface="メイリオ" pitchFamily="50" charset="-128"/>
                <a:ea typeface="メイリオ" pitchFamily="50" charset="-128"/>
                <a:cs typeface="メイリオ" pitchFamily="50" charset="-128"/>
              </a:rPr>
              <a:t>や</a:t>
            </a:r>
            <a:r>
              <a:rPr lang="en-US" altLang="ja-JP" sz="1200" dirty="0" smtClean="0">
                <a:latin typeface="メイリオ" pitchFamily="50" charset="-128"/>
                <a:ea typeface="メイリオ" pitchFamily="50" charset="-128"/>
                <a:cs typeface="メイリオ" pitchFamily="50" charset="-128"/>
              </a:rPr>
              <a:t>RDBMS</a:t>
            </a:r>
            <a:r>
              <a:rPr lang="ja-JP" altLang="en-US" sz="1200" dirty="0" smtClean="0">
                <a:latin typeface="メイリオ" pitchFamily="50" charset="-128"/>
                <a:ea typeface="メイリオ" pitchFamily="50" charset="-128"/>
                <a:cs typeface="メイリオ" pitchFamily="50" charset="-128"/>
              </a:rPr>
              <a:t>を、</a:t>
            </a:r>
            <a:r>
              <a:rPr lang="en-US" altLang="ja-JP" sz="1200" dirty="0" smtClean="0">
                <a:latin typeface="メイリオ" pitchFamily="50" charset="-128"/>
                <a:ea typeface="メイリオ" pitchFamily="50" charset="-128"/>
                <a:cs typeface="メイリオ" pitchFamily="50" charset="-128"/>
              </a:rPr>
              <a:t>RDF</a:t>
            </a:r>
            <a:r>
              <a:rPr lang="ja-JP" altLang="en-US" sz="1200" dirty="0" smtClean="0">
                <a:latin typeface="メイリオ" pitchFamily="50" charset="-128"/>
                <a:ea typeface="メイリオ" pitchFamily="50" charset="-128"/>
                <a:cs typeface="メイリオ" pitchFamily="50" charset="-128"/>
              </a:rPr>
              <a:t>に変換する機能を搭載しています。</a:t>
            </a:r>
            <a:endParaRPr lang="en-US" altLang="ja-JP" sz="1200" dirty="0">
              <a:latin typeface="メイリオ" pitchFamily="50" charset="-128"/>
              <a:ea typeface="メイリオ" pitchFamily="50" charset="-128"/>
              <a:cs typeface="メイリオ" pitchFamily="50" charset="-128"/>
            </a:endParaRPr>
          </a:p>
        </p:txBody>
      </p:sp>
      <p:sp>
        <p:nvSpPr>
          <p:cNvPr id="14" name="正方形/長方形 13"/>
          <p:cNvSpPr/>
          <p:nvPr/>
        </p:nvSpPr>
        <p:spPr>
          <a:xfrm>
            <a:off x="134944" y="1402162"/>
            <a:ext cx="2808000" cy="72311"/>
          </a:xfrm>
          <a:prstGeom prst="rect">
            <a:avLst/>
          </a:prstGeom>
          <a:solidFill>
            <a:srgbClr val="FFC000"/>
          </a:solidFill>
          <a:ln>
            <a:noFill/>
          </a:ln>
          <a:effectLst/>
        </p:spPr>
        <p:style>
          <a:lnRef idx="1">
            <a:schemeClr val="dk1"/>
          </a:lnRef>
          <a:fillRef idx="2">
            <a:schemeClr val="dk1"/>
          </a:fillRef>
          <a:effectRef idx="1">
            <a:schemeClr val="dk1"/>
          </a:effectRef>
          <a:fontRef idx="minor">
            <a:schemeClr val="dk1"/>
          </a:fontRef>
        </p:style>
        <p:txBody>
          <a:bodyPr rtlCol="0" anchor="ctr"/>
          <a:lstStyle/>
          <a:p>
            <a:endParaRPr kumimoji="1" lang="ja-JP" altLang="en-US" sz="12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134944" y="3107375"/>
            <a:ext cx="2808000" cy="1440000"/>
          </a:xfrm>
          <a:prstGeom prst="rect">
            <a:avLst/>
          </a:prstGeom>
          <a:gradFill>
            <a:gsLst>
              <a:gs pos="0">
                <a:schemeClr val="bg1">
                  <a:lumMod val="85000"/>
                </a:schemeClr>
              </a:gs>
              <a:gs pos="49000">
                <a:schemeClr val="bg1">
                  <a:lumMod val="95000"/>
                </a:schemeClr>
              </a:gs>
              <a:gs pos="100000">
                <a:schemeClr val="bg1">
                  <a:lumMod val="95000"/>
                </a:schemeClr>
              </a:gs>
            </a:gsLst>
          </a:gradFill>
          <a:ln w="0">
            <a:noFill/>
          </a:ln>
          <a:effectLst/>
        </p:spPr>
        <p:style>
          <a:lnRef idx="1">
            <a:schemeClr val="dk1"/>
          </a:lnRef>
          <a:fillRef idx="2">
            <a:schemeClr val="dk1"/>
          </a:fillRef>
          <a:effectRef idx="1">
            <a:schemeClr val="dk1"/>
          </a:effectRef>
          <a:fontRef idx="minor">
            <a:schemeClr val="dk1"/>
          </a:fontRef>
        </p:style>
        <p:txBody>
          <a:bodyPr rtlCol="0" anchor="ctr"/>
          <a:lstStyle/>
          <a:p>
            <a:endParaRPr kumimoji="1" lang="ja-JP" altLang="en-US" sz="12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134944" y="3034307"/>
            <a:ext cx="2808000" cy="72311"/>
          </a:xfrm>
          <a:prstGeom prst="rect">
            <a:avLst/>
          </a:prstGeom>
          <a:solidFill>
            <a:srgbClr val="92D050"/>
          </a:solidFill>
          <a:ln>
            <a:noFill/>
          </a:ln>
          <a:effectLst/>
        </p:spPr>
        <p:style>
          <a:lnRef idx="1">
            <a:schemeClr val="dk1"/>
          </a:lnRef>
          <a:fillRef idx="2">
            <a:schemeClr val="dk1"/>
          </a:fillRef>
          <a:effectRef idx="1">
            <a:schemeClr val="dk1"/>
          </a:effectRef>
          <a:fontRef idx="minor">
            <a:schemeClr val="dk1"/>
          </a:fontRef>
        </p:style>
        <p:txBody>
          <a:bodyPr rtlCol="0" anchor="ctr"/>
          <a:lstStyle/>
          <a:p>
            <a:endParaRPr kumimoji="1" lang="ja-JP" altLang="en-US" sz="12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134944" y="4763559"/>
            <a:ext cx="2808000" cy="1440000"/>
          </a:xfrm>
          <a:prstGeom prst="rect">
            <a:avLst/>
          </a:prstGeom>
          <a:gradFill>
            <a:gsLst>
              <a:gs pos="0">
                <a:schemeClr val="bg1">
                  <a:lumMod val="85000"/>
                </a:schemeClr>
              </a:gs>
              <a:gs pos="49000">
                <a:schemeClr val="bg1">
                  <a:lumMod val="95000"/>
                </a:schemeClr>
              </a:gs>
              <a:gs pos="100000">
                <a:schemeClr val="bg1">
                  <a:lumMod val="95000"/>
                </a:schemeClr>
              </a:gs>
            </a:gsLst>
          </a:gradFill>
          <a:ln w="0">
            <a:noFill/>
          </a:ln>
          <a:effectLst/>
        </p:spPr>
        <p:style>
          <a:lnRef idx="1">
            <a:schemeClr val="dk1"/>
          </a:lnRef>
          <a:fillRef idx="2">
            <a:schemeClr val="dk1"/>
          </a:fillRef>
          <a:effectRef idx="1">
            <a:schemeClr val="dk1"/>
          </a:effectRef>
          <a:fontRef idx="minor">
            <a:schemeClr val="dk1"/>
          </a:fontRef>
        </p:style>
        <p:txBody>
          <a:bodyPr rtlCol="0" anchor="ctr"/>
          <a:lstStyle/>
          <a:p>
            <a:endParaRPr lang="ja-JP" altLang="en-US" sz="12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134944" y="4690490"/>
            <a:ext cx="2808000" cy="72311"/>
          </a:xfrm>
          <a:prstGeom prst="rect">
            <a:avLst/>
          </a:prstGeom>
          <a:solidFill>
            <a:schemeClr val="tx2">
              <a:lumMod val="60000"/>
              <a:lumOff val="40000"/>
            </a:schemeClr>
          </a:solidFill>
          <a:ln>
            <a:noFill/>
          </a:ln>
          <a:effectLst/>
        </p:spPr>
        <p:style>
          <a:lnRef idx="1">
            <a:schemeClr val="dk1"/>
          </a:lnRef>
          <a:fillRef idx="2">
            <a:schemeClr val="dk1"/>
          </a:fillRef>
          <a:effectRef idx="1">
            <a:schemeClr val="dk1"/>
          </a:effectRef>
          <a:fontRef idx="minor">
            <a:schemeClr val="dk1"/>
          </a:fontRef>
        </p:style>
        <p:txBody>
          <a:bodyPr rtlCol="0" anchor="ctr"/>
          <a:lstStyle/>
          <a:p>
            <a:endParaRPr kumimoji="1" lang="ja-JP" altLang="en-US" sz="1200" dirty="0">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592144" y="3118016"/>
            <a:ext cx="2356018" cy="1415772"/>
          </a:xfrm>
          <a:prstGeom prst="rect">
            <a:avLst/>
          </a:prstGeom>
          <a:noFill/>
          <a:effectLst/>
        </p:spPr>
        <p:txBody>
          <a:bodyPr wrap="square" rtlCol="0">
            <a:spAutoFit/>
          </a:bodyPr>
          <a:lstStyle/>
          <a:p>
            <a:pPr marL="0" lvl="1"/>
            <a:r>
              <a:rPr kumimoji="1" lang="ja-JP" altLang="en-US" b="1" dirty="0" smtClean="0">
                <a:latin typeface="メイリオ" pitchFamily="50" charset="-128"/>
                <a:ea typeface="メイリオ" pitchFamily="50" charset="-128"/>
                <a:cs typeface="メイリオ" pitchFamily="50" charset="-128"/>
              </a:rPr>
              <a:t>リンクするデータへ</a:t>
            </a:r>
            <a:endParaRPr kumimoji="1" lang="en-US" altLang="ja-JP" b="1" dirty="0" smtClean="0">
              <a:latin typeface="メイリオ" pitchFamily="50" charset="-128"/>
              <a:ea typeface="メイリオ" pitchFamily="50" charset="-128"/>
              <a:cs typeface="メイリオ" pitchFamily="50" charset="-128"/>
            </a:endParaRPr>
          </a:p>
          <a:p>
            <a:pPr marL="0" lvl="1"/>
            <a:endParaRPr lang="en-US" altLang="ja-JP" sz="800" dirty="0" smtClean="0">
              <a:latin typeface="メイリオ" pitchFamily="50" charset="-128"/>
              <a:ea typeface="メイリオ" pitchFamily="50" charset="-128"/>
              <a:cs typeface="メイリオ" pitchFamily="50" charset="-128"/>
            </a:endParaRPr>
          </a:p>
          <a:p>
            <a:pPr marL="0" lvl="1"/>
            <a:r>
              <a:rPr lang="ja-JP" altLang="en-US" sz="1200" dirty="0">
                <a:latin typeface="メイリオ" pitchFamily="50" charset="-128"/>
                <a:ea typeface="メイリオ" pitchFamily="50" charset="-128"/>
                <a:cs typeface="メイリオ" pitchFamily="50" charset="-128"/>
              </a:rPr>
              <a:t>外部データへリンクされて初めて、</a:t>
            </a:r>
            <a:r>
              <a:rPr lang="en-US" altLang="ja-JP" sz="1200" dirty="0">
                <a:latin typeface="メイリオ" pitchFamily="50" charset="-128"/>
                <a:ea typeface="メイリオ" pitchFamily="50" charset="-128"/>
                <a:cs typeface="メイリオ" pitchFamily="50" charset="-128"/>
              </a:rPr>
              <a:t>Linked Open Data </a:t>
            </a:r>
            <a:r>
              <a:rPr lang="ja-JP" altLang="en-US" sz="1200" dirty="0">
                <a:latin typeface="メイリオ" pitchFamily="50" charset="-128"/>
                <a:ea typeface="メイリオ" pitchFamily="50" charset="-128"/>
                <a:cs typeface="メイリオ" pitchFamily="50" charset="-128"/>
              </a:rPr>
              <a:t>となります</a:t>
            </a:r>
            <a:r>
              <a:rPr lang="ja-JP" altLang="en-US" sz="1200" dirty="0" smtClean="0">
                <a:latin typeface="メイリオ" pitchFamily="50" charset="-128"/>
                <a:ea typeface="メイリオ" pitchFamily="50" charset="-128"/>
                <a:cs typeface="メイリオ" pitchFamily="50" charset="-128"/>
              </a:rPr>
              <a:t>。登録されているデータ同士や外部データとリンクさせることができます。</a:t>
            </a:r>
            <a:endParaRPr lang="en-US" altLang="ja-JP" sz="1200" dirty="0">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7932" y="3070462"/>
            <a:ext cx="540809" cy="54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テキスト ボックス 30"/>
          <p:cNvSpPr txBox="1"/>
          <p:nvPr/>
        </p:nvSpPr>
        <p:spPr>
          <a:xfrm>
            <a:off x="592144" y="4774199"/>
            <a:ext cx="2343073" cy="1415772"/>
          </a:xfrm>
          <a:prstGeom prst="rect">
            <a:avLst/>
          </a:prstGeom>
          <a:noFill/>
          <a:effectLst/>
        </p:spPr>
        <p:txBody>
          <a:bodyPr wrap="square" rtlCol="0">
            <a:spAutoFit/>
          </a:bodyPr>
          <a:lstStyle/>
          <a:p>
            <a:pPr marL="0" lvl="1"/>
            <a:r>
              <a:rPr lang="ja-JP" altLang="en-US" b="1" dirty="0">
                <a:latin typeface="メイリオ" pitchFamily="50" charset="-128"/>
                <a:ea typeface="メイリオ" pitchFamily="50" charset="-128"/>
                <a:cs typeface="メイリオ" pitchFamily="50" charset="-128"/>
              </a:rPr>
              <a:t>柔軟</a:t>
            </a:r>
            <a:r>
              <a:rPr lang="ja-JP" altLang="en-US" b="1" dirty="0" smtClean="0">
                <a:latin typeface="メイリオ" pitchFamily="50" charset="-128"/>
                <a:ea typeface="メイリオ" pitchFamily="50" charset="-128"/>
                <a:cs typeface="メイリオ" pitchFamily="50" charset="-128"/>
              </a:rPr>
              <a:t>な探索</a:t>
            </a:r>
            <a:endParaRPr kumimoji="1" lang="en-US" altLang="ja-JP" b="1" dirty="0" smtClean="0">
              <a:latin typeface="メイリオ" pitchFamily="50" charset="-128"/>
              <a:ea typeface="メイリオ" pitchFamily="50" charset="-128"/>
              <a:cs typeface="メイリオ" pitchFamily="50" charset="-128"/>
            </a:endParaRPr>
          </a:p>
          <a:p>
            <a:pPr marL="0" lvl="1"/>
            <a:endParaRPr lang="en-US" altLang="ja-JP" sz="800" dirty="0">
              <a:latin typeface="メイリオ" pitchFamily="50" charset="-128"/>
              <a:ea typeface="メイリオ" pitchFamily="50" charset="-128"/>
              <a:cs typeface="メイリオ" pitchFamily="50" charset="-128"/>
            </a:endParaRPr>
          </a:p>
          <a:p>
            <a:pPr marL="0" lvl="1"/>
            <a:r>
              <a:rPr lang="ja-JP" altLang="en-US" sz="1200" dirty="0" smtClean="0">
                <a:latin typeface="メイリオ" pitchFamily="50" charset="-128"/>
                <a:ea typeface="メイリオ" pitchFamily="50" charset="-128"/>
                <a:cs typeface="メイリオ" pitchFamily="50" charset="-128"/>
              </a:rPr>
              <a:t>登録</a:t>
            </a:r>
            <a:r>
              <a:rPr lang="ja-JP" altLang="en-US" sz="1200" dirty="0">
                <a:latin typeface="メイリオ" pitchFamily="50" charset="-128"/>
                <a:ea typeface="メイリオ" pitchFamily="50" charset="-128"/>
                <a:cs typeface="メイリオ" pitchFamily="50" charset="-128"/>
              </a:rPr>
              <a:t>されて</a:t>
            </a:r>
            <a:r>
              <a:rPr lang="ja-JP" altLang="en-US" sz="1200" dirty="0" smtClean="0">
                <a:latin typeface="メイリオ" pitchFamily="50" charset="-128"/>
                <a:ea typeface="メイリオ" pitchFamily="50" charset="-128"/>
                <a:cs typeface="メイリオ" pitchFamily="50" charset="-128"/>
              </a:rPr>
              <a:t>いるデータを</a:t>
            </a:r>
            <a:r>
              <a:rPr lang="en-US" altLang="ja-JP" sz="1200" dirty="0" smtClean="0">
                <a:latin typeface="メイリオ" pitchFamily="50" charset="-128"/>
                <a:ea typeface="メイリオ" pitchFamily="50" charset="-128"/>
                <a:cs typeface="メイリオ" pitchFamily="50" charset="-128"/>
              </a:rPr>
              <a:t>SPARQL</a:t>
            </a:r>
            <a:r>
              <a:rPr lang="ja-JP" altLang="en-US" sz="1200" dirty="0" smtClean="0">
                <a:latin typeface="メイリオ" pitchFamily="50" charset="-128"/>
                <a:ea typeface="メイリオ" pitchFamily="50" charset="-128"/>
                <a:cs typeface="メイリオ" pitchFamily="50" charset="-128"/>
              </a:rPr>
              <a:t>を使って検索することができます。また、探索結果は、様々なフォーマットで取り出すことができます。</a:t>
            </a:r>
            <a:endParaRPr kumimoji="1" lang="ja-JP" altLang="en-US" sz="1200" dirty="0">
              <a:latin typeface="メイリオ" pitchFamily="50" charset="-128"/>
              <a:ea typeface="メイリオ" pitchFamily="50" charset="-128"/>
              <a:cs typeface="メイリオ" pitchFamily="50" charset="-128"/>
            </a:endParaRPr>
          </a:p>
        </p:txBody>
      </p:sp>
      <p:pic>
        <p:nvPicPr>
          <p:cNvPr id="1028" name="Picture 4" descr="C:\Users\tjg04160.AD\Downloads\20130424063846376_easyicon_net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944" y="1523039"/>
            <a:ext cx="457200" cy="45720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29" name="Picture 5" descr="C:\Users\tjg04160.AD\Downloads\20130424063830108_easyicon_net_4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706" y="4835407"/>
            <a:ext cx="457200" cy="4572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7" name="タイトル 1"/>
          <p:cNvSpPr txBox="1">
            <a:spLocks/>
          </p:cNvSpPr>
          <p:nvPr/>
        </p:nvSpPr>
        <p:spPr>
          <a:xfrm>
            <a:off x="268945" y="116632"/>
            <a:ext cx="5311167"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200" kern="1200">
                <a:solidFill>
                  <a:schemeClr val="tx1"/>
                </a:solidFill>
                <a:latin typeface="+mj-lt"/>
                <a:ea typeface="+mj-ea"/>
                <a:cs typeface="+mj-cs"/>
              </a:defRPr>
            </a:lvl1pPr>
          </a:lstStyle>
          <a:p>
            <a:r>
              <a:rPr lang="en-US" altLang="ja-JP" sz="2000"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InfoLib</a:t>
            </a:r>
            <a:r>
              <a:rPr lang="en-US" altLang="ja-JP"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-LOD</a:t>
            </a:r>
            <a:r>
              <a:rPr lang="ja-JP" altLang="en-US"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のご紹介</a:t>
            </a:r>
            <a:endParaRPr lang="ja-JP" alt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 18"/>
          <p:cNvSpPr/>
          <p:nvPr/>
        </p:nvSpPr>
        <p:spPr>
          <a:xfrm>
            <a:off x="3142432" y="2475774"/>
            <a:ext cx="1313546" cy="3185473"/>
          </a:xfrm>
          <a:prstGeom prst="roundRect">
            <a:avLst>
              <a:gd name="adj" fmla="val 1892"/>
            </a:avLst>
          </a:prstGeom>
          <a:effectLst/>
        </p:spPr>
        <p:style>
          <a:lnRef idx="2">
            <a:schemeClr val="accent1"/>
          </a:lnRef>
          <a:fillRef idx="1">
            <a:schemeClr val="lt1"/>
          </a:fillRef>
          <a:effectRef idx="0">
            <a:schemeClr val="accent1"/>
          </a:effectRef>
          <a:fontRef idx="minor">
            <a:schemeClr val="dk1"/>
          </a:fontRef>
        </p:style>
        <p:txBody>
          <a:bodyPr rtlCol="0" anchor="t" anchorCtr="0"/>
          <a:lstStyle/>
          <a:p>
            <a:pPr algn="ctr"/>
            <a:r>
              <a:rPr kumimoji="1" lang="ja-JP" altLang="en-US" sz="1000" dirty="0" smtClean="0">
                <a:latin typeface="メイリオ" pitchFamily="50" charset="-128"/>
                <a:ea typeface="メイリオ" pitchFamily="50" charset="-128"/>
                <a:cs typeface="メイリオ" pitchFamily="50" charset="-128"/>
              </a:rPr>
              <a:t>登録データ</a:t>
            </a:r>
            <a:endParaRPr kumimoji="1" lang="ja-JP" altLang="en-US" sz="1000" dirty="0">
              <a:latin typeface="メイリオ" pitchFamily="50" charset="-128"/>
              <a:ea typeface="メイリオ" pitchFamily="50" charset="-128"/>
              <a:cs typeface="メイリオ" pitchFamily="50" charset="-128"/>
            </a:endParaRPr>
          </a:p>
        </p:txBody>
      </p:sp>
      <p:sp>
        <p:nvSpPr>
          <p:cNvPr id="20" name="メモ 19"/>
          <p:cNvSpPr/>
          <p:nvPr/>
        </p:nvSpPr>
        <p:spPr>
          <a:xfrm>
            <a:off x="3266000" y="3266939"/>
            <a:ext cx="1033968" cy="288032"/>
          </a:xfrm>
          <a:prstGeom prst="foldedCorner">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000" dirty="0">
                <a:latin typeface="メイリオ" pitchFamily="50" charset="-128"/>
                <a:ea typeface="メイリオ" pitchFamily="50" charset="-128"/>
                <a:cs typeface="メイリオ" pitchFamily="50" charset="-128"/>
              </a:rPr>
              <a:t>CSV</a:t>
            </a:r>
            <a:r>
              <a:rPr lang="ja-JP" altLang="en-US" sz="1000" dirty="0">
                <a:latin typeface="メイリオ" pitchFamily="50" charset="-128"/>
                <a:ea typeface="メイリオ" pitchFamily="50" charset="-128"/>
                <a:cs typeface="メイリオ" pitchFamily="50" charset="-128"/>
              </a:rPr>
              <a:t>／</a:t>
            </a:r>
            <a:r>
              <a:rPr lang="en-US" altLang="ja-JP" sz="1000" dirty="0">
                <a:latin typeface="メイリオ" pitchFamily="50" charset="-128"/>
                <a:ea typeface="メイリオ" pitchFamily="50" charset="-128"/>
                <a:cs typeface="メイリオ" pitchFamily="50" charset="-128"/>
              </a:rPr>
              <a:t>XML</a:t>
            </a:r>
            <a:endParaRPr lang="ja-JP" altLang="en-US" sz="1000" dirty="0">
              <a:latin typeface="メイリオ" pitchFamily="50" charset="-128"/>
              <a:ea typeface="メイリオ" pitchFamily="50" charset="-128"/>
              <a:cs typeface="メイリオ" pitchFamily="50" charset="-128"/>
            </a:endParaRPr>
          </a:p>
        </p:txBody>
      </p:sp>
      <p:pic>
        <p:nvPicPr>
          <p:cNvPr id="21" name="Picture 10" descr="C:\Users\mttkite\AppData\Local\Microsoft\Windows\Temporary Internet Files\Content.IE5\6ZZ5KGKH\MCj0433941000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499717" y="2475774"/>
            <a:ext cx="53816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線矢印コネクタ 21"/>
          <p:cNvCxnSpPr>
            <a:stCxn id="21" idx="3"/>
            <a:endCxn id="40" idx="3"/>
          </p:cNvCxnSpPr>
          <p:nvPr/>
        </p:nvCxnSpPr>
        <p:spPr>
          <a:xfrm flipH="1">
            <a:off x="8148294" y="2745649"/>
            <a:ext cx="351423" cy="455887"/>
          </a:xfrm>
          <a:prstGeom prst="straightConnector1">
            <a:avLst/>
          </a:prstGeom>
          <a:ln w="25400">
            <a:tailEnd type="arrow"/>
          </a:ln>
          <a:effectLst/>
        </p:spPr>
        <p:style>
          <a:lnRef idx="1">
            <a:schemeClr val="accent1"/>
          </a:lnRef>
          <a:fillRef idx="0">
            <a:schemeClr val="accent1"/>
          </a:fillRef>
          <a:effectRef idx="0">
            <a:schemeClr val="accent1"/>
          </a:effectRef>
          <a:fontRef idx="minor">
            <a:schemeClr val="tx1"/>
          </a:fontRef>
        </p:style>
      </p:cxnSp>
      <p:sp>
        <p:nvSpPr>
          <p:cNvPr id="28" name="円柱 27"/>
          <p:cNvSpPr/>
          <p:nvPr/>
        </p:nvSpPr>
        <p:spPr>
          <a:xfrm>
            <a:off x="3260093" y="4211642"/>
            <a:ext cx="1078223" cy="513395"/>
          </a:xfrm>
          <a:prstGeom prst="can">
            <a:avLst>
              <a:gd name="adj" fmla="val 13505"/>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itchFamily="50" charset="-128"/>
                <a:ea typeface="メイリオ" pitchFamily="50" charset="-128"/>
                <a:cs typeface="メイリオ" pitchFamily="50" charset="-128"/>
              </a:rPr>
              <a:t>外部データ</a:t>
            </a:r>
            <a:endParaRPr lang="en-US" altLang="ja-JP" sz="1000" dirty="0">
              <a:latin typeface="メイリオ" pitchFamily="50" charset="-128"/>
              <a:ea typeface="メイリオ" pitchFamily="50" charset="-128"/>
              <a:cs typeface="メイリオ" pitchFamily="50" charset="-128"/>
            </a:endParaRPr>
          </a:p>
          <a:p>
            <a:pPr algn="ctr"/>
            <a:r>
              <a:rPr lang="en-US" altLang="ja-JP" sz="1000" dirty="0" smtClean="0">
                <a:latin typeface="メイリオ" pitchFamily="50" charset="-128"/>
                <a:ea typeface="メイリオ" pitchFamily="50" charset="-128"/>
                <a:cs typeface="メイリオ" pitchFamily="50" charset="-128"/>
              </a:rPr>
              <a:t>RDF/RDBMS</a:t>
            </a:r>
            <a:endParaRPr lang="en-US" altLang="ja-JP" sz="1000" dirty="0">
              <a:latin typeface="メイリオ" pitchFamily="50" charset="-128"/>
              <a:ea typeface="メイリオ" pitchFamily="50" charset="-128"/>
              <a:cs typeface="メイリオ" pitchFamily="50" charset="-128"/>
            </a:endParaRPr>
          </a:p>
        </p:txBody>
      </p:sp>
      <p:pic>
        <p:nvPicPr>
          <p:cNvPr id="29" name="Picture 37" descr="01svm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8279" y="3113434"/>
            <a:ext cx="294249" cy="352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円柱 29"/>
          <p:cNvSpPr/>
          <p:nvPr/>
        </p:nvSpPr>
        <p:spPr>
          <a:xfrm>
            <a:off x="3266000" y="3676716"/>
            <a:ext cx="1078223" cy="444404"/>
          </a:xfrm>
          <a:prstGeom prst="can">
            <a:avLst>
              <a:gd name="adj" fmla="val 22974"/>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000" dirty="0" err="1">
                <a:latin typeface="メイリオ" pitchFamily="50" charset="-128"/>
                <a:ea typeface="メイリオ" pitchFamily="50" charset="-128"/>
                <a:cs typeface="メイリオ" pitchFamily="50" charset="-128"/>
              </a:rPr>
              <a:t>InfoLib</a:t>
            </a:r>
            <a:endParaRPr lang="en-US" altLang="ja-JP" sz="1000" dirty="0">
              <a:latin typeface="メイリオ" pitchFamily="50" charset="-128"/>
              <a:ea typeface="メイリオ" pitchFamily="50" charset="-128"/>
              <a:cs typeface="メイリオ" pitchFamily="50" charset="-128"/>
            </a:endParaRPr>
          </a:p>
        </p:txBody>
      </p:sp>
      <p:sp>
        <p:nvSpPr>
          <p:cNvPr id="35" name="円/楕円 34"/>
          <p:cNvSpPr/>
          <p:nvPr/>
        </p:nvSpPr>
        <p:spPr>
          <a:xfrm flipV="1">
            <a:off x="7773475" y="5266909"/>
            <a:ext cx="472384" cy="204845"/>
          </a:xfrm>
          <a:prstGeom prst="ellipse">
            <a:avLst/>
          </a:prstGeom>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6" name="円/楕円 35"/>
          <p:cNvSpPr/>
          <p:nvPr/>
        </p:nvSpPr>
        <p:spPr>
          <a:xfrm>
            <a:off x="6838881" y="4581292"/>
            <a:ext cx="112356" cy="112356"/>
          </a:xfrm>
          <a:prstGeom prst="ellipse">
            <a:avLst/>
          </a:prstGeom>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37" name="直線コネクタ 36"/>
          <p:cNvCxnSpPr/>
          <p:nvPr/>
        </p:nvCxnSpPr>
        <p:spPr>
          <a:xfrm>
            <a:off x="7033132" y="5181731"/>
            <a:ext cx="570118" cy="313652"/>
          </a:xfrm>
          <a:prstGeom prst="line">
            <a:avLst/>
          </a:prstGeom>
          <a:ln w="15875">
            <a:solidFill>
              <a:srgbClr val="FF0000"/>
            </a:solidFill>
          </a:ln>
          <a:effectLst/>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48" idx="3"/>
          </p:cNvCxnSpPr>
          <p:nvPr/>
        </p:nvCxnSpPr>
        <p:spPr>
          <a:xfrm>
            <a:off x="6931995" y="5443920"/>
            <a:ext cx="470927" cy="27834"/>
          </a:xfrm>
          <a:prstGeom prst="line">
            <a:avLst/>
          </a:prstGeom>
          <a:ln w="15875">
            <a:solidFill>
              <a:srgbClr val="FF0000"/>
            </a:solidFill>
          </a:ln>
          <a:effectLst/>
        </p:spPr>
        <p:style>
          <a:lnRef idx="1">
            <a:schemeClr val="accent1"/>
          </a:lnRef>
          <a:fillRef idx="0">
            <a:schemeClr val="accent1"/>
          </a:fillRef>
          <a:effectRef idx="0">
            <a:schemeClr val="accent1"/>
          </a:effectRef>
          <a:fontRef idx="minor">
            <a:schemeClr val="tx1"/>
          </a:fontRef>
        </p:style>
      </p:cxnSp>
      <p:sp>
        <p:nvSpPr>
          <p:cNvPr id="39" name="円柱 38"/>
          <p:cNvSpPr/>
          <p:nvPr/>
        </p:nvSpPr>
        <p:spPr>
          <a:xfrm>
            <a:off x="5315967" y="3417471"/>
            <a:ext cx="1498494" cy="990403"/>
          </a:xfrm>
          <a:prstGeom prst="can">
            <a:avLst>
              <a:gd name="adj" fmla="val 16044"/>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000" dirty="0" smtClean="0">
                <a:latin typeface="メイリオ" pitchFamily="50" charset="-128"/>
                <a:ea typeface="メイリオ" pitchFamily="50" charset="-128"/>
                <a:cs typeface="メイリオ" pitchFamily="50" charset="-128"/>
              </a:rPr>
              <a:t>RDF</a:t>
            </a:r>
            <a:r>
              <a:rPr lang="ja-JP" altLang="en-US" sz="1000" dirty="0" smtClean="0">
                <a:latin typeface="メイリオ" pitchFamily="50" charset="-128"/>
                <a:ea typeface="メイリオ" pitchFamily="50" charset="-128"/>
                <a:cs typeface="メイリオ" pitchFamily="50" charset="-128"/>
              </a:rPr>
              <a:t>ストア</a:t>
            </a:r>
            <a:endParaRPr lang="en-US" altLang="ja-JP" sz="1000" dirty="0" smtClean="0">
              <a:latin typeface="メイリオ" pitchFamily="50" charset="-128"/>
              <a:ea typeface="メイリオ" pitchFamily="50" charset="-128"/>
              <a:cs typeface="メイリオ" pitchFamily="50" charset="-128"/>
            </a:endParaRPr>
          </a:p>
        </p:txBody>
      </p:sp>
      <p:sp>
        <p:nvSpPr>
          <p:cNvPr id="40" name="角丸四角形 39"/>
          <p:cNvSpPr/>
          <p:nvPr/>
        </p:nvSpPr>
        <p:spPr>
          <a:xfrm>
            <a:off x="4642707" y="2910650"/>
            <a:ext cx="3505587" cy="581771"/>
          </a:xfrm>
          <a:prstGeom prst="roundRect">
            <a:avLst>
              <a:gd name="adj" fmla="val 7762"/>
            </a:avLst>
          </a:prstGeom>
          <a:solidFill>
            <a:schemeClr val="tx2">
              <a:lumMod val="60000"/>
              <a:lumOff val="40000"/>
            </a:schemeClr>
          </a:solidFill>
          <a:ln>
            <a:solidFill>
              <a:schemeClr val="tx2">
                <a:lumMod val="60000"/>
                <a:lumOff val="4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1600" dirty="0" smtClean="0">
                <a:solidFill>
                  <a:schemeClr val="bg1"/>
                </a:solidFill>
                <a:latin typeface="メイリオ" pitchFamily="50" charset="-128"/>
                <a:ea typeface="メイリオ" pitchFamily="50" charset="-128"/>
                <a:cs typeface="メイリオ" pitchFamily="50" charset="-128"/>
              </a:rPr>
              <a:t>SPARQL</a:t>
            </a:r>
            <a:r>
              <a:rPr lang="ja-JP" altLang="en-US" sz="1600" dirty="0" smtClean="0">
                <a:solidFill>
                  <a:schemeClr val="bg1"/>
                </a:solidFill>
                <a:latin typeface="メイリオ" pitchFamily="50" charset="-128"/>
                <a:ea typeface="メイリオ" pitchFamily="50" charset="-128"/>
                <a:cs typeface="メイリオ" pitchFamily="50" charset="-128"/>
              </a:rPr>
              <a:t>エンドポイント機能</a:t>
            </a:r>
            <a:endParaRPr lang="en-US" altLang="ja-JP" sz="1600" dirty="0" smtClean="0">
              <a:solidFill>
                <a:schemeClr val="bg1"/>
              </a:solidFill>
              <a:latin typeface="メイリオ" pitchFamily="50" charset="-128"/>
              <a:ea typeface="メイリオ" pitchFamily="50" charset="-128"/>
              <a:cs typeface="メイリオ" pitchFamily="50" charset="-128"/>
            </a:endParaRPr>
          </a:p>
          <a:p>
            <a:pPr algn="ctr"/>
            <a:r>
              <a:rPr lang="en-US" altLang="ja-JP" sz="1600" dirty="0" smtClean="0">
                <a:solidFill>
                  <a:schemeClr val="bg1"/>
                </a:solidFill>
                <a:latin typeface="メイリオ" pitchFamily="50" charset="-128"/>
                <a:ea typeface="メイリオ" pitchFamily="50" charset="-128"/>
                <a:cs typeface="メイリオ" pitchFamily="50" charset="-128"/>
              </a:rPr>
              <a:t>API</a:t>
            </a:r>
            <a:r>
              <a:rPr lang="ja-JP" altLang="en-US" sz="1600" dirty="0" smtClean="0">
                <a:solidFill>
                  <a:schemeClr val="bg1"/>
                </a:solidFill>
                <a:latin typeface="メイリオ" pitchFamily="50" charset="-128"/>
                <a:ea typeface="メイリオ" pitchFamily="50" charset="-128"/>
                <a:cs typeface="メイリオ" pitchFamily="50" charset="-128"/>
              </a:rPr>
              <a:t>ビルダ機能及び</a:t>
            </a:r>
            <a:r>
              <a:rPr lang="en-US" altLang="ja-JP" sz="1600" dirty="0" smtClean="0">
                <a:solidFill>
                  <a:schemeClr val="bg1"/>
                </a:solidFill>
                <a:latin typeface="メイリオ" pitchFamily="50" charset="-128"/>
                <a:ea typeface="メイリオ" pitchFamily="50" charset="-128"/>
                <a:cs typeface="メイリオ" pitchFamily="50" charset="-128"/>
              </a:rPr>
              <a:t>API</a:t>
            </a:r>
            <a:r>
              <a:rPr lang="ja-JP" altLang="en-US" sz="1600" dirty="0" smtClean="0">
                <a:solidFill>
                  <a:schemeClr val="bg1"/>
                </a:solidFill>
                <a:latin typeface="メイリオ" pitchFamily="50" charset="-128"/>
                <a:ea typeface="メイリオ" pitchFamily="50" charset="-128"/>
                <a:cs typeface="メイリオ" pitchFamily="50" charset="-128"/>
              </a:rPr>
              <a:t>機能</a:t>
            </a:r>
            <a:endParaRPr lang="en-US" altLang="ja-JP" sz="1600" dirty="0">
              <a:solidFill>
                <a:schemeClr val="bg1"/>
              </a:solidFill>
              <a:latin typeface="メイリオ" pitchFamily="50" charset="-128"/>
              <a:ea typeface="メイリオ" pitchFamily="50" charset="-128"/>
              <a:cs typeface="メイリオ" pitchFamily="50" charset="-128"/>
            </a:endParaRPr>
          </a:p>
        </p:txBody>
      </p:sp>
      <p:sp>
        <p:nvSpPr>
          <p:cNvPr id="42" name="曲折矢印 41"/>
          <p:cNvSpPr/>
          <p:nvPr/>
        </p:nvSpPr>
        <p:spPr>
          <a:xfrm>
            <a:off x="4917438" y="3827375"/>
            <a:ext cx="613888" cy="682303"/>
          </a:xfrm>
          <a:prstGeom prst="bentArrow">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dk1"/>
              </a:solidFill>
            </a:endParaRPr>
          </a:p>
        </p:txBody>
      </p:sp>
      <p:cxnSp>
        <p:nvCxnSpPr>
          <p:cNvPr id="45" name="直線矢印コネクタ 44"/>
          <p:cNvCxnSpPr>
            <a:stCxn id="29" idx="1"/>
            <a:endCxn id="40" idx="3"/>
          </p:cNvCxnSpPr>
          <p:nvPr/>
        </p:nvCxnSpPr>
        <p:spPr>
          <a:xfrm flipH="1" flipV="1">
            <a:off x="8148294" y="3201536"/>
            <a:ext cx="389985" cy="88101"/>
          </a:xfrm>
          <a:prstGeom prst="straightConnector1">
            <a:avLst/>
          </a:prstGeom>
          <a:ln w="25400">
            <a:tailEnd type="arrow"/>
          </a:ln>
          <a:effectLst/>
        </p:spPr>
        <p:style>
          <a:lnRef idx="1">
            <a:schemeClr val="accent1"/>
          </a:lnRef>
          <a:fillRef idx="0">
            <a:schemeClr val="accent1"/>
          </a:fillRef>
          <a:effectRef idx="0">
            <a:schemeClr val="accent1"/>
          </a:effectRef>
          <a:fontRef idx="minor">
            <a:schemeClr val="tx1"/>
          </a:fontRef>
        </p:style>
      </p:cxnSp>
      <p:sp>
        <p:nvSpPr>
          <p:cNvPr id="46" name="角丸四角形 45"/>
          <p:cNvSpPr/>
          <p:nvPr/>
        </p:nvSpPr>
        <p:spPr>
          <a:xfrm>
            <a:off x="6720239" y="4497933"/>
            <a:ext cx="1525620" cy="815224"/>
          </a:xfrm>
          <a:prstGeom prst="roundRect">
            <a:avLst>
              <a:gd name="adj" fmla="val 8902"/>
            </a:avLst>
          </a:prstGeom>
          <a:solidFill>
            <a:srgbClr val="92D050"/>
          </a:solidFill>
          <a:ln>
            <a:solidFill>
              <a:srgbClr val="92D050"/>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600" dirty="0" smtClean="0">
                <a:solidFill>
                  <a:schemeClr val="bg1"/>
                </a:solidFill>
                <a:latin typeface="メイリオ" pitchFamily="50" charset="-128"/>
                <a:ea typeface="メイリオ" pitchFamily="50" charset="-128"/>
                <a:cs typeface="メイリオ" pitchFamily="50" charset="-128"/>
              </a:rPr>
              <a:t>リンク生成機能</a:t>
            </a: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7" name="メモ 46"/>
          <p:cNvSpPr/>
          <p:nvPr/>
        </p:nvSpPr>
        <p:spPr>
          <a:xfrm>
            <a:off x="6502562" y="5056305"/>
            <a:ext cx="632472" cy="341471"/>
          </a:xfrm>
          <a:prstGeom prst="foldedCorner">
            <a:avLst>
              <a:gd name="adj" fmla="val 28251"/>
            </a:avLst>
          </a:prstGeom>
          <a:solidFill>
            <a:schemeClr val="bg1"/>
          </a:solidFill>
          <a:effectLst/>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altLang="ja-JP" sz="1000" dirty="0" smtClean="0"/>
              <a:t>Data</a:t>
            </a:r>
            <a:endParaRPr lang="en-US" altLang="ja-JP" sz="1000" dirty="0"/>
          </a:p>
        </p:txBody>
      </p:sp>
      <p:sp>
        <p:nvSpPr>
          <p:cNvPr id="48" name="メモ 47"/>
          <p:cNvSpPr/>
          <p:nvPr/>
        </p:nvSpPr>
        <p:spPr>
          <a:xfrm>
            <a:off x="6299523" y="5273184"/>
            <a:ext cx="632472" cy="341471"/>
          </a:xfrm>
          <a:prstGeom prst="foldedCorner">
            <a:avLst>
              <a:gd name="adj" fmla="val 28251"/>
            </a:avLst>
          </a:prstGeom>
          <a:solidFill>
            <a:schemeClr val="bg1"/>
          </a:solidFill>
          <a:effectLst/>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altLang="ja-JP" sz="1000" dirty="0" smtClean="0"/>
              <a:t>Data</a:t>
            </a:r>
            <a:endParaRPr lang="en-US" altLang="ja-JP" sz="1000" dirty="0"/>
          </a:p>
        </p:txBody>
      </p:sp>
      <p:sp>
        <p:nvSpPr>
          <p:cNvPr id="50" name="メモ 49"/>
          <p:cNvSpPr/>
          <p:nvPr/>
        </p:nvSpPr>
        <p:spPr>
          <a:xfrm>
            <a:off x="3259320" y="2816511"/>
            <a:ext cx="1033968" cy="288032"/>
          </a:xfrm>
          <a:prstGeom prst="foldedCorner">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000" dirty="0" smtClean="0">
                <a:latin typeface="メイリオ" pitchFamily="50" charset="-128"/>
                <a:ea typeface="メイリオ" pitchFamily="50" charset="-128"/>
                <a:cs typeface="メイリオ" pitchFamily="50" charset="-128"/>
              </a:rPr>
              <a:t>RDF</a:t>
            </a:r>
            <a:endParaRPr lang="ja-JP" altLang="en-US" sz="1000" dirty="0">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8499717" y="2304714"/>
            <a:ext cx="588623" cy="253916"/>
          </a:xfrm>
          <a:prstGeom prst="rect">
            <a:avLst/>
          </a:prstGeom>
          <a:noFill/>
          <a:effectLst/>
        </p:spPr>
        <p:txBody>
          <a:bodyPr wrap="none" rtlCol="0">
            <a:spAutoFit/>
          </a:bodyPr>
          <a:lstStyle/>
          <a:p>
            <a:r>
              <a:rPr kumimoji="1" lang="ja-JP" altLang="en-US" sz="1000" dirty="0" smtClean="0">
                <a:latin typeface="メイリオ" pitchFamily="50" charset="-128"/>
                <a:ea typeface="メイリオ" pitchFamily="50" charset="-128"/>
                <a:cs typeface="メイリオ" pitchFamily="50" charset="-128"/>
              </a:rPr>
              <a:t>利用者</a:t>
            </a:r>
            <a:endParaRPr kumimoji="1" lang="ja-JP" altLang="en-US" sz="1000" dirty="0">
              <a:latin typeface="メイリオ" pitchFamily="50" charset="-128"/>
              <a:ea typeface="メイリオ" pitchFamily="50" charset="-128"/>
              <a:cs typeface="メイリオ" pitchFamily="50" charset="-128"/>
            </a:endParaRPr>
          </a:p>
        </p:txBody>
      </p:sp>
      <p:sp>
        <p:nvSpPr>
          <p:cNvPr id="52" name="テキスト ボックス 51"/>
          <p:cNvSpPr txBox="1"/>
          <p:nvPr/>
        </p:nvSpPr>
        <p:spPr>
          <a:xfrm>
            <a:off x="7805172" y="3529586"/>
            <a:ext cx="1338828" cy="246221"/>
          </a:xfrm>
          <a:prstGeom prst="rect">
            <a:avLst/>
          </a:prstGeom>
          <a:noFill/>
          <a:effectLst/>
        </p:spPr>
        <p:txBody>
          <a:bodyPr wrap="none" rtlCol="0">
            <a:spAutoFit/>
          </a:bodyPr>
          <a:lstStyle/>
          <a:p>
            <a:r>
              <a:rPr lang="ja-JP" altLang="en-US" sz="1000" dirty="0" smtClean="0">
                <a:latin typeface="メイリオ" pitchFamily="50" charset="-128"/>
                <a:ea typeface="メイリオ" pitchFamily="50" charset="-128"/>
                <a:cs typeface="メイリオ" pitchFamily="50" charset="-128"/>
              </a:rPr>
              <a:t>システムからの利用</a:t>
            </a:r>
            <a:endParaRPr kumimoji="1" lang="ja-JP" altLang="en-US" sz="1000" dirty="0">
              <a:latin typeface="メイリオ" pitchFamily="50" charset="-128"/>
              <a:ea typeface="メイリオ" pitchFamily="50" charset="-128"/>
              <a:cs typeface="メイリオ" pitchFamily="50" charset="-128"/>
            </a:endParaRPr>
          </a:p>
        </p:txBody>
      </p:sp>
      <p:sp>
        <p:nvSpPr>
          <p:cNvPr id="54" name="円柱 53"/>
          <p:cNvSpPr/>
          <p:nvPr/>
        </p:nvSpPr>
        <p:spPr>
          <a:xfrm>
            <a:off x="3266000" y="4859520"/>
            <a:ext cx="1078223" cy="444404"/>
          </a:xfrm>
          <a:prstGeom prst="can">
            <a:avLst>
              <a:gd name="adj" fmla="val 22974"/>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000" dirty="0" smtClean="0">
                <a:latin typeface="メイリオ" pitchFamily="50" charset="-128"/>
                <a:ea typeface="メイリオ" pitchFamily="50" charset="-128"/>
                <a:cs typeface="メイリオ" pitchFamily="50" charset="-128"/>
              </a:rPr>
              <a:t>OAI-PMH</a:t>
            </a:r>
            <a:endParaRPr lang="en-US" altLang="ja-JP" sz="1000" dirty="0">
              <a:latin typeface="メイリオ" pitchFamily="50" charset="-128"/>
              <a:ea typeface="メイリオ" pitchFamily="50" charset="-128"/>
              <a:cs typeface="メイリオ" pitchFamily="50" charset="-128"/>
            </a:endParaRPr>
          </a:p>
        </p:txBody>
      </p:sp>
      <p:sp>
        <p:nvSpPr>
          <p:cNvPr id="49" name="下矢印 48"/>
          <p:cNvSpPr/>
          <p:nvPr/>
        </p:nvSpPr>
        <p:spPr>
          <a:xfrm rot="16200000">
            <a:off x="4423629" y="4699303"/>
            <a:ext cx="312852" cy="320433"/>
          </a:xfrm>
          <a:prstGeom prst="downArrow">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dk1"/>
              </a:solidFill>
            </a:endParaRPr>
          </a:p>
        </p:txBody>
      </p:sp>
      <p:sp>
        <p:nvSpPr>
          <p:cNvPr id="44" name="雲 43"/>
          <p:cNvSpPr/>
          <p:nvPr/>
        </p:nvSpPr>
        <p:spPr>
          <a:xfrm>
            <a:off x="7223588" y="5044822"/>
            <a:ext cx="1349232" cy="874526"/>
          </a:xfrm>
          <a:prstGeom prst="cloud">
            <a:avLst/>
          </a:prstGeom>
          <a:effectLst/>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00" dirty="0" smtClean="0">
                <a:latin typeface="メイリオ" pitchFamily="50" charset="-128"/>
                <a:ea typeface="メイリオ" pitchFamily="50" charset="-128"/>
                <a:cs typeface="メイリオ" pitchFamily="50" charset="-128"/>
              </a:rPr>
              <a:t>LOD</a:t>
            </a:r>
          </a:p>
          <a:p>
            <a:pPr algn="ctr"/>
            <a:r>
              <a:rPr kumimoji="1" lang="ja-JP" altLang="en-US" sz="1000" dirty="0" smtClean="0">
                <a:latin typeface="メイリオ" pitchFamily="50" charset="-128"/>
                <a:ea typeface="メイリオ" pitchFamily="50" charset="-128"/>
                <a:cs typeface="メイリオ" pitchFamily="50" charset="-128"/>
              </a:rPr>
              <a:t>クラウド</a:t>
            </a:r>
            <a:endParaRPr kumimoji="1" lang="ja-JP" altLang="en-US" sz="1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01967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1750</TotalTime>
  <Words>1308</Words>
  <Application>Microsoft Office PowerPoint</Application>
  <PresentationFormat>画面に合わせる (4:3)</PresentationFormat>
  <Paragraphs>235</Paragraphs>
  <Slides>19</Slides>
  <Notes>1</Notes>
  <HiddenSlides>0</HiddenSlides>
  <MMClips>0</MMClips>
  <ScaleCrop>false</ScaleCrop>
  <HeadingPairs>
    <vt:vector size="4" baseType="variant">
      <vt:variant>
        <vt:lpstr>テーマ</vt:lpstr>
      </vt:variant>
      <vt:variant>
        <vt:i4>1</vt:i4>
      </vt:variant>
      <vt:variant>
        <vt:lpstr>スライド タイトル</vt:lpstr>
      </vt:variant>
      <vt:variant>
        <vt:i4>19</vt:i4>
      </vt:variant>
    </vt:vector>
  </HeadingPairs>
  <TitlesOfParts>
    <vt:vector size="20" baseType="lpstr">
      <vt:lpstr>Office ​​テーマ</vt:lpstr>
      <vt:lpstr>InfoLib-LODと システム構築事例のご紹介 </vt:lpstr>
      <vt:lpstr>PowerPoint プレゼンテーション</vt:lpstr>
      <vt:lpstr>事業と製品について</vt:lpstr>
      <vt:lpstr>1.1 事業概要</vt:lpstr>
      <vt:lpstr>PowerPoint プレゼンテーション</vt:lpstr>
      <vt:lpstr>PowerPoint プレゼンテーション</vt:lpstr>
      <vt:lpstr>PowerPoint プレゼンテーション</vt:lpstr>
      <vt:lpstr>InfoLib-LODを詳しく</vt:lpstr>
      <vt:lpstr>パッケージソリューションのご紹介</vt:lpstr>
      <vt:lpstr>PowerPoint プレゼンテーション</vt:lpstr>
      <vt:lpstr>PowerPoint プレゼンテーション</vt:lpstr>
      <vt:lpstr>PowerPoint プレゼンテーション</vt:lpstr>
      <vt:lpstr>PowerPoint プレゼンテーション</vt:lpstr>
      <vt:lpstr>InfoLib-LODの構築事例</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鳥越 直寿</dc:creator>
  <cp:lastModifiedBy>小嶋 将士</cp:lastModifiedBy>
  <cp:revision>297</cp:revision>
  <cp:lastPrinted>2013-07-01T12:56:21Z</cp:lastPrinted>
  <dcterms:created xsi:type="dcterms:W3CDTF">2013-04-24T04:25:59Z</dcterms:created>
  <dcterms:modified xsi:type="dcterms:W3CDTF">2013-10-09T05:42:06Z</dcterms:modified>
</cp:coreProperties>
</file>