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jpeg" ContentType="image/jpe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2192000" cy="6858000"/>
  <p:notesSz cx="6735762" cy="98663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EFC36F5-CE46-4CFF-8E6C-2842767D2897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- Lionel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Clignement d’yeux, et Java 19 ?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Qu’est ce que ça apporte ?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Partie technique un peu ennuyeuse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Partie théorique un peu plus intéressante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Partie pratique :)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673560" y="4686120"/>
            <a:ext cx="5388120" cy="443916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- Fuite en avant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On veut la montée.</a:t>
            </a:r>
            <a:endParaRPr b="0" lang="fr-FR" sz="2000" spc="-1" strike="noStrike">
              <a:latin typeface="Arial"/>
            </a:endParaRPr>
          </a:p>
          <a:p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body"/>
          </p:nvPr>
        </p:nvSpPr>
        <p:spPr>
          <a:xfrm>
            <a:off x="673560" y="4686120"/>
            <a:ext cx="5388120" cy="443916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- Java Old : instanceof + cast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Java 16  : Patterns matching sur instanceof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=&gt; Moins verbeux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Java 17/18/19 : Pareil sur Switch</a:t>
            </a:r>
            <a:endParaRPr b="0" lang="fr-FR" sz="2000" spc="-1" strike="noStrike">
              <a:latin typeface="Arial"/>
            </a:endParaRPr>
          </a:p>
          <a:p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Complexité cognitive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Moins verbeux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Bye bye cast !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Moins de bugs (grâce au compilateur, à l’exhaustivité)</a:t>
            </a:r>
            <a:endParaRPr b="0" lang="fr-FR" sz="2000" spc="-1" strike="noStrike">
              <a:latin typeface="Arial"/>
            </a:endParaRPr>
          </a:p>
          <a:p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Anecdote technique : null lève un NPE pour la rétro-compatibilité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body"/>
          </p:nvPr>
        </p:nvSpPr>
        <p:spPr>
          <a:xfrm>
            <a:off x="673560" y="4686120"/>
            <a:ext cx="5388120" cy="443916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- Java Old : instanceof + cast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Java 16  : Patterns matching sur instanceof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=&gt; Moins verbeux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Java 17/18/19 : Pareil sur Switch</a:t>
            </a:r>
            <a:endParaRPr b="0" lang="fr-FR" sz="2000" spc="-1" strike="noStrike">
              <a:latin typeface="Arial"/>
            </a:endParaRPr>
          </a:p>
          <a:p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Complexité cognitive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Moins verbeux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Bye bye cast !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Moins de bugs (grâce au compilateur, à l’exhaustivité)</a:t>
            </a:r>
            <a:endParaRPr b="0" lang="fr-FR" sz="2000" spc="-1" strike="noStrike">
              <a:latin typeface="Arial"/>
            </a:endParaRPr>
          </a:p>
          <a:p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Anecdote technique : null lève un NPE pour la rétro-compatibilité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body"/>
          </p:nvPr>
        </p:nvSpPr>
        <p:spPr>
          <a:xfrm>
            <a:off x="673560" y="4686120"/>
            <a:ext cx="5388120" cy="443916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RECORD (Données immutables) mettent en avant la structure interne :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Pour chaque attribut :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Accesseur public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Attribut final et privé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Constructeur pour chaque attribut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Equals &amp; hashcode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toString</a:t>
            </a:r>
            <a:endParaRPr b="0" lang="fr-FR" sz="2000" spc="-1" strike="noStrike">
              <a:latin typeface="Arial"/>
            </a:endParaRPr>
          </a:p>
          <a:p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Réécriture du instanceof avec éléments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Marche avec des records imbriqués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Exhaustivité 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body"/>
          </p:nvPr>
        </p:nvSpPr>
        <p:spPr>
          <a:xfrm>
            <a:off x="673560" y="4686120"/>
            <a:ext cx="5388120" cy="481680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Avant Loom (Startup=1ms, Memory=2MB, switch=100micro-s) :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Couplage fort entre Thread et Tâche à exécuter : Until fin/l'exception/Interruption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SIMD : Un Thread par coeur physique, CPU, les threads utilisent tout le CPU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Bloquyant : Les Threads attendent, réseau, disque, BD, I/O... (Thread inactif).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Executor, un Thread va enchainer les tâches</a:t>
            </a:r>
            <a:endParaRPr b="0" lang="fr-FR" sz="2000" spc="-1" strike="noStrike">
              <a:latin typeface="Arial"/>
            </a:endParaRPr>
          </a:p>
          <a:p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Avec Loom: Un Thread peut être libéré de sa tâche et la reprendre.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Carrier Thread : Sur opération bloquante, on enlève le Thread Virtual, et on un prend un autre (nouveau/anciennement bloqué)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Une seule tâche dans sa vie, WorkStealing</a:t>
            </a:r>
            <a:endParaRPr b="0" lang="fr-FR" sz="2000" spc="-1" strike="noStrike">
              <a:latin typeface="Arial"/>
            </a:endParaRPr>
          </a:p>
          <a:p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body"/>
          </p:nvPr>
        </p:nvSpPr>
        <p:spPr>
          <a:xfrm>
            <a:off x="673560" y="4686120"/>
            <a:ext cx="5388120" cy="443916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Scope pour hiérarchiser les exécutions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S’exécute dans le main créateur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Créer des threads à la demande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Synchroniser exécution des tâches</a:t>
            </a:r>
            <a:endParaRPr b="0" lang="fr-FR" sz="2000" spc="-1" strike="noStrike">
              <a:latin typeface="Arial"/>
            </a:endParaRPr>
          </a:p>
          <a:p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Join : Exécute jusqu’à ce que le scope soit content, on reprend la main après</a:t>
            </a:r>
            <a:endParaRPr b="0" lang="fr-FR" sz="2000" spc="-1" strike="noStrike">
              <a:latin typeface="Arial"/>
            </a:endParaRPr>
          </a:p>
          <a:p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StructuredTaskScope : Need all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ShutdownOnSuccess : Need any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ShutdownOnFailure : Fail fast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body"/>
          </p:nvPr>
        </p:nvSpPr>
        <p:spPr>
          <a:xfrm>
            <a:off x="673200" y="4748040"/>
            <a:ext cx="5389200" cy="3884400"/>
          </a:xfrm>
          <a:prstGeom prst="rect">
            <a:avLst/>
          </a:prstGeom>
        </p:spPr>
        <p:txBody>
          <a:bodyPr/>
          <a:p>
            <a:r>
              <a:rPr b="0" lang="fr-FR" sz="2000" spc="-1" strike="noStrike">
                <a:latin typeface="Arial"/>
              </a:rPr>
              <a:t>Beaucoup de versions, ça s’est accéléré</a:t>
            </a:r>
            <a:endParaRPr b="0" lang="fr-FR" sz="2000" spc="-1" strike="noStrike">
              <a:latin typeface="Arial"/>
            </a:endParaRPr>
          </a:p>
          <a:p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Pour une bonne migration :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LTS : 8 (8), 11 (4), 17(1), 21 (+1)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Sécurité (Meilleure)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Performances (Nouveaux GC, Jigsaw)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Features (Dév)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3814920" y="9371160"/>
            <a:ext cx="2918880" cy="495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B523537-233B-4668-BBD2-DDCA0C541238}" type="slidenum">
              <a:rPr b="0" lang="fr-FR" sz="1200" spc="-1" strike="noStrike">
                <a:latin typeface="Times New Roman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- Itération plus rapide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Forcément moins de features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Ils continuent de bosser dessus !</a:t>
            </a:r>
            <a:endParaRPr b="0" lang="fr-FR" sz="2000" spc="-1" strike="noStrike">
              <a:latin typeface="Arial"/>
            </a:endParaRPr>
          </a:p>
          <a:p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Java 19 est une « petite » version en soit</a:t>
            </a:r>
            <a:endParaRPr b="0" lang="fr-FR" sz="2000" spc="-1" strike="noStrike">
              <a:latin typeface="Arial"/>
            </a:endParaRPr>
          </a:p>
          <a:p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- 7 Features dedans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body"/>
          </p:nvPr>
        </p:nvSpPr>
        <p:spPr>
          <a:xfrm>
            <a:off x="673560" y="4686120"/>
            <a:ext cx="5388120" cy="481680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JCP : Document qui codifie le processus :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Comment les features sont proposées, étudiées, acceptées.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JLS : Syntax? Program Java ? Quoi passer ?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JVMS : JVM ? Compilation ? Loading ?</a:t>
            </a:r>
            <a:endParaRPr b="0" lang="fr-FR" sz="2000" spc="-1" strike="noStrike">
              <a:latin typeface="Arial"/>
            </a:endParaRPr>
          </a:p>
          <a:p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JSR : On initie une JSR (On spécifie l’idée)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Cette idée sera étudiée… Pour être adoptée ou écartée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Au cours de l’étude, on génère une JEP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Cette JEP :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Draft →Submitted → Candidate → Proposed to Target → Targeted → Integrated → Complete → Closed/Delivered</a:t>
            </a:r>
            <a:endParaRPr b="0" lang="fr-FR" sz="2000" spc="-1" strike="noStrike">
              <a:latin typeface="Arial"/>
            </a:endParaRPr>
          </a:p>
          <a:p>
            <a:endParaRPr b="0" lang="fr-FR" sz="2000" spc="-1" strike="noStrike">
              <a:latin typeface="Arial"/>
            </a:endParaRPr>
          </a:p>
          <a:p>
            <a:endParaRPr b="0" lang="fr-FR" sz="2000" spc="-1" strike="noStrike">
              <a:latin typeface="Arial"/>
            </a:endParaRPr>
          </a:p>
          <a:p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Vous connaissez Jigsaw !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body"/>
          </p:nvPr>
        </p:nvSpPr>
        <p:spPr>
          <a:xfrm>
            <a:off x="673560" y="4686120"/>
            <a:ext cx="5388120" cy="443916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Amber : Votre préféré. 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Loom : Avec le temps que j’ai passé à apprendre les Executors, les CompletableFutures ?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Valhalla : C’est plus du Java !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Panama : C’est quoi ça ?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673560" y="4686120"/>
            <a:ext cx="5388120" cy="443916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On parle pas du var.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Panama : Vroom GPU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body"/>
          </p:nvPr>
        </p:nvSpPr>
        <p:spPr>
          <a:xfrm>
            <a:off x="673560" y="4686120"/>
            <a:ext cx="5388120" cy="443916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- Je suis un stagiaire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On est sur une version intermédiaire (18)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Dépendances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Test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phique 6" descr=""/>
          <p:cNvPicPr/>
          <p:nvPr/>
        </p:nvPicPr>
        <p:blipFill>
          <a:blip r:embed="rId2"/>
          <a:srcRect l="0" t="3752" r="0" b="15954"/>
          <a:stretch/>
        </p:blipFill>
        <p:spPr>
          <a:xfrm>
            <a:off x="8929800" y="12600"/>
            <a:ext cx="3700080" cy="6857640"/>
          </a:xfrm>
          <a:prstGeom prst="rect">
            <a:avLst/>
          </a:prstGeom>
          <a:ln>
            <a:noFill/>
          </a:ln>
        </p:spPr>
      </p:pic>
      <p:pic>
        <p:nvPicPr>
          <p:cNvPr id="1" name="Graphique 7" descr=""/>
          <p:cNvPicPr/>
          <p:nvPr/>
        </p:nvPicPr>
        <p:blipFill>
          <a:blip r:embed="rId3"/>
          <a:stretch/>
        </p:blipFill>
        <p:spPr>
          <a:xfrm>
            <a:off x="800280" y="1493280"/>
            <a:ext cx="2461680" cy="17798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body"/>
          </p:nvPr>
        </p:nvSpPr>
        <p:spPr>
          <a:xfrm>
            <a:off x="800280" y="3395160"/>
            <a:ext cx="7841880" cy="13338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6000" spc="-1" strike="noStrike">
                <a:solidFill>
                  <a:srgbClr val="000000"/>
                </a:solidFill>
                <a:latin typeface="Akzidenz-Grotesk Std Super"/>
              </a:rPr>
              <a:t>Document title</a:t>
            </a:r>
            <a:endParaRPr b="0" lang="fr-FR" sz="6000" spc="-1" strike="noStrike">
              <a:solidFill>
                <a:srgbClr val="2b2b2b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800280" y="4923720"/>
            <a:ext cx="5323680" cy="4402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Akzidenz-Grotesk Std Regular"/>
              </a:rPr>
              <a:t>Prénom Nom</a:t>
            </a:r>
            <a:endParaRPr b="0" lang="fr-FR" sz="2400" spc="-1" strike="noStrike">
              <a:solidFill>
                <a:srgbClr val="2b2b2b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800280" y="5451480"/>
            <a:ext cx="5323680" cy="4402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2400" spc="-1" strike="noStrike">
                <a:solidFill>
                  <a:srgbClr val="d1cccb"/>
                </a:solidFill>
                <a:latin typeface="Akzidenz-Grotesk Std Regular"/>
              </a:rPr>
              <a:t>Date</a:t>
            </a:r>
            <a:endParaRPr b="0" lang="fr-FR" sz="2400" spc="-1" strike="noStrike">
              <a:solidFill>
                <a:srgbClr val="2b2b2b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2b2b2b"/>
                </a:solidFill>
                <a:latin typeface="Calibri"/>
              </a:rPr>
              <a:t>Cliquez pour éditer le format du texte-titre</a:t>
            </a:r>
            <a:endParaRPr b="0" lang="fr-FR" sz="1800" spc="-1" strike="noStrike">
              <a:solidFill>
                <a:srgbClr val="2b2b2b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phique 9" descr=""/>
          <p:cNvPicPr/>
          <p:nvPr/>
        </p:nvPicPr>
        <p:blipFill>
          <a:blip r:embed="rId2"/>
          <a:stretch/>
        </p:blipFill>
        <p:spPr>
          <a:xfrm>
            <a:off x="10541160" y="5232240"/>
            <a:ext cx="1625400" cy="162540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body"/>
          </p:nvPr>
        </p:nvSpPr>
        <p:spPr>
          <a:xfrm>
            <a:off x="6320520" y="1638720"/>
            <a:ext cx="4830480" cy="418248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a6a6a6"/>
                </a:solidFill>
                <a:latin typeface="Akzidenz-Grotesk Std Regular"/>
              </a:rPr>
              <a:t>Graphique</a:t>
            </a:r>
            <a:endParaRPr b="0" lang="fr-FR" sz="2000" spc="-1" strike="noStrike">
              <a:solidFill>
                <a:srgbClr val="2b2b2b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09EA017-46C7-45AA-9A1F-C836C144C77C}" type="slidenum">
              <a:rPr b="0" lang="fr-FR" sz="1800" spc="-1" strike="noStrike">
                <a:solidFill>
                  <a:srgbClr val="ffcb00"/>
                </a:solidFill>
                <a:latin typeface="Akzidenz-Grotesk Std Super"/>
              </a:rPr>
              <a:t>1</a:t>
            </a:fld>
            <a:endParaRPr b="0" lang="fr-FR" sz="1800" spc="-1" strike="noStrike">
              <a:latin typeface="Times New Roman"/>
            </a:endParaRPr>
          </a:p>
        </p:txBody>
      </p:sp>
      <p:pic>
        <p:nvPicPr>
          <p:cNvPr id="45" name="Image 16" descr=""/>
          <p:cNvPicPr/>
          <p:nvPr/>
        </p:nvPicPr>
        <p:blipFill>
          <a:blip r:embed="rId3"/>
          <a:stretch/>
        </p:blipFill>
        <p:spPr>
          <a:xfrm>
            <a:off x="72360" y="5954760"/>
            <a:ext cx="1168200" cy="1168200"/>
          </a:xfrm>
          <a:prstGeom prst="rect">
            <a:avLst/>
          </a:prstGeom>
          <a:ln>
            <a:noFill/>
          </a:ln>
        </p:spPr>
      </p:pic>
      <p:sp>
        <p:nvSpPr>
          <p:cNvPr id="46" name="CustomShape 3"/>
          <p:cNvSpPr/>
          <p:nvPr/>
        </p:nvSpPr>
        <p:spPr>
          <a:xfrm>
            <a:off x="1099080" y="1027440"/>
            <a:ext cx="10051560" cy="360"/>
          </a:xfrm>
          <a:custGeom>
            <a:avLst/>
            <a:gdLst/>
            <a:ahLst/>
            <a:rect l="l" t="t" r="r" b="b"/>
            <a:pathLst>
              <a:path w="10052050" h="0">
                <a:moveTo>
                  <a:pt x="0" y="0"/>
                </a:moveTo>
                <a:lnTo>
                  <a:pt x="10051491" y="0"/>
                </a:lnTo>
              </a:path>
            </a:pathLst>
          </a:custGeom>
          <a:noFill/>
          <a:ln w="28440">
            <a:solidFill>
              <a:srgbClr val="0e9cb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1023840" y="394560"/>
            <a:ext cx="10126800" cy="7009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3600" spc="-1" strike="noStrike">
                <a:solidFill>
                  <a:srgbClr val="0e9cb6"/>
                </a:solidFill>
                <a:latin typeface="Akzidenz-Grotesk Std Bold"/>
              </a:rPr>
              <a:t>Titre</a:t>
            </a:r>
            <a:endParaRPr b="0" lang="fr-FR" sz="3600" spc="-1" strike="noStrike">
              <a:solidFill>
                <a:srgbClr val="2b2b2b"/>
              </a:solidFill>
              <a:latin typeface="Calibri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1016640" y="1121040"/>
            <a:ext cx="10136520" cy="3193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200" spc="-1" strike="noStrike">
                <a:solidFill>
                  <a:srgbClr val="a6a6a6"/>
                </a:solidFill>
                <a:latin typeface="Akzidenz-Grotesk Std Regular"/>
              </a:rPr>
              <a:t>Détails</a:t>
            </a:r>
            <a:endParaRPr b="0" lang="fr-FR" sz="1200" spc="-1" strike="noStrike">
              <a:solidFill>
                <a:srgbClr val="2b2b2b"/>
              </a:solidFill>
              <a:latin typeface="Calibri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1035720" y="1638720"/>
            <a:ext cx="4855680" cy="2851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2000" spc="-1" strike="noStrike">
                <a:solidFill>
                  <a:srgbClr val="ffcb00"/>
                </a:solidFill>
                <a:latin typeface="Akzidenz-Grotesk Std Bold"/>
              </a:rPr>
              <a:t>Titre</a:t>
            </a:r>
            <a:endParaRPr b="0" lang="fr-FR" sz="2000" spc="-1" strike="noStrike">
              <a:solidFill>
                <a:srgbClr val="2b2b2b"/>
              </a:solidFill>
              <a:latin typeface="Calibri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1035720" y="2057400"/>
            <a:ext cx="4836600" cy="37638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2b2b2b"/>
                </a:solidFill>
                <a:latin typeface="Akzidenz-Grotesk Std Regular"/>
              </a:rPr>
              <a:t>Texte</a:t>
            </a:r>
            <a:endParaRPr b="0" lang="fr-FR" sz="1600" spc="-1" strike="noStrike">
              <a:solidFill>
                <a:srgbClr val="2b2b2b"/>
              </a:solidFill>
              <a:latin typeface="Calibri"/>
            </a:endParaRPr>
          </a:p>
        </p:txBody>
      </p:sp>
      <p:sp>
        <p:nvSpPr>
          <p:cNvPr id="51" name="CustomShape 8"/>
          <p:cNvSpPr/>
          <p:nvPr/>
        </p:nvSpPr>
        <p:spPr>
          <a:xfrm>
            <a:off x="1142280" y="6575040"/>
            <a:ext cx="206640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100" spc="-1" strike="noStrike">
                <a:solidFill>
                  <a:srgbClr val="2b2b2b"/>
                </a:solidFill>
                <a:latin typeface="Akzidenz-Grotesk Std Light"/>
              </a:rPr>
              <a:t>Confidentiel Propriété Meritis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52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2b2b2b"/>
                </a:solidFill>
                <a:latin typeface="Calibri"/>
              </a:rPr>
              <a:t>Cliquez pour éditer le format du texte-titre</a:t>
            </a:r>
            <a:endParaRPr b="0" lang="fr-FR" sz="1800" spc="-1" strike="noStrike">
              <a:solidFill>
                <a:srgbClr val="2b2b2b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raphique 9" descr=""/>
          <p:cNvPicPr/>
          <p:nvPr/>
        </p:nvPicPr>
        <p:blipFill>
          <a:blip r:embed="rId2"/>
          <a:stretch/>
        </p:blipFill>
        <p:spPr>
          <a:xfrm>
            <a:off x="10541160" y="5232240"/>
            <a:ext cx="1625400" cy="1625400"/>
          </a:xfrm>
          <a:prstGeom prst="rect">
            <a:avLst/>
          </a:prstGeom>
          <a:ln>
            <a:noFill/>
          </a:ln>
        </p:spPr>
      </p:pic>
      <p:sp>
        <p:nvSpPr>
          <p:cNvPr id="90" name="PlaceHolder 1"/>
          <p:cNvSpPr>
            <a:spLocks noGrp="1"/>
          </p:cNvSpPr>
          <p:nvPr>
            <p:ph type="body"/>
          </p:nvPr>
        </p:nvSpPr>
        <p:spPr>
          <a:xfrm>
            <a:off x="6320520" y="1638720"/>
            <a:ext cx="4830480" cy="418248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a6a6a6"/>
                </a:solidFill>
                <a:latin typeface="Akzidenz-Grotesk Std Regular"/>
              </a:rPr>
              <a:t>Graphique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1109531-4E30-469C-8E1F-40FE9EF9C44F}" type="slidenum">
              <a:rPr b="0" lang="fr-FR" sz="1800" spc="-1" strike="noStrike">
                <a:solidFill>
                  <a:srgbClr val="ffd98b"/>
                </a:solidFill>
                <a:latin typeface="Akzidenz-Grotesk Std Super"/>
              </a:rPr>
              <a:t>1</a:t>
            </a:fld>
            <a:endParaRPr b="0" lang="fr-FR" sz="1800" spc="-1" strike="noStrike">
              <a:latin typeface="Times New Roman"/>
            </a:endParaRPr>
          </a:p>
        </p:txBody>
      </p:sp>
      <p:pic>
        <p:nvPicPr>
          <p:cNvPr id="92" name="Image 16" descr=""/>
          <p:cNvPicPr/>
          <p:nvPr/>
        </p:nvPicPr>
        <p:blipFill>
          <a:blip r:embed="rId3"/>
          <a:stretch/>
        </p:blipFill>
        <p:spPr>
          <a:xfrm>
            <a:off x="72360" y="5954760"/>
            <a:ext cx="1168200" cy="1168200"/>
          </a:xfrm>
          <a:prstGeom prst="rect">
            <a:avLst/>
          </a:prstGeom>
          <a:ln>
            <a:noFill/>
          </a:ln>
        </p:spPr>
      </p:pic>
      <p:sp>
        <p:nvSpPr>
          <p:cNvPr id="93" name="CustomShape 3"/>
          <p:cNvSpPr/>
          <p:nvPr/>
        </p:nvSpPr>
        <p:spPr>
          <a:xfrm>
            <a:off x="1099080" y="1027440"/>
            <a:ext cx="10051560" cy="360"/>
          </a:xfrm>
          <a:custGeom>
            <a:avLst/>
            <a:gdLst/>
            <a:ahLst/>
            <a:rect l="l" t="t" r="r" b="b"/>
            <a:pathLst>
              <a:path w="10052050" h="0">
                <a:moveTo>
                  <a:pt x="0" y="0"/>
                </a:moveTo>
                <a:lnTo>
                  <a:pt x="10051491" y="0"/>
                </a:lnTo>
              </a:path>
            </a:pathLst>
          </a:custGeom>
          <a:noFill/>
          <a:ln w="28440">
            <a:solidFill>
              <a:srgbClr val="0e9cb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1023840" y="394560"/>
            <a:ext cx="10126800" cy="700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3600" spc="-1" strike="noStrike">
                <a:solidFill>
                  <a:srgbClr val="0e9cb6"/>
                </a:solidFill>
                <a:latin typeface="Akzidenz-Grotesk Std Bold"/>
              </a:rPr>
              <a:t>Titre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1016640" y="1121040"/>
            <a:ext cx="10136520" cy="319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200" spc="-1" strike="noStrike">
                <a:solidFill>
                  <a:srgbClr val="a6a6a6"/>
                </a:solidFill>
                <a:latin typeface="Akzidenz-Grotesk Std Regular"/>
              </a:rPr>
              <a:t>Détails</a:t>
            </a:r>
            <a:endParaRPr b="0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1035720" y="1638720"/>
            <a:ext cx="4855680" cy="285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2000" spc="-1" strike="noStrike">
                <a:solidFill>
                  <a:srgbClr val="ffcb00"/>
                </a:solidFill>
                <a:latin typeface="Akzidenz-Grotesk Std Bold"/>
              </a:rPr>
              <a:t>Titre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1035720" y="2057400"/>
            <a:ext cx="4836600" cy="37638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Texte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8"/>
          <p:cNvSpPr/>
          <p:nvPr/>
        </p:nvSpPr>
        <p:spPr>
          <a:xfrm>
            <a:off x="1142280" y="6575040"/>
            <a:ext cx="206640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100" spc="-1" strike="noStrike">
                <a:solidFill>
                  <a:srgbClr val="000000"/>
                </a:solidFill>
                <a:latin typeface="Akzidenz-Grotesk Std Light"/>
              </a:rPr>
              <a:t>Confidentiel Propriété Meritis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99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raphique 2" descr=""/>
          <p:cNvPicPr/>
          <p:nvPr/>
        </p:nvPicPr>
        <p:blipFill>
          <a:blip r:embed="rId2"/>
          <a:stretch/>
        </p:blipFill>
        <p:spPr>
          <a:xfrm>
            <a:off x="6492240" y="3893760"/>
            <a:ext cx="4204440" cy="2770560"/>
          </a:xfrm>
          <a:prstGeom prst="rect">
            <a:avLst/>
          </a:prstGeom>
          <a:ln>
            <a:noFill/>
          </a:ln>
        </p:spPr>
      </p:pic>
      <p:sp>
        <p:nvSpPr>
          <p:cNvPr id="137" name="PlaceHolder 1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E8AD441-6EF7-49ED-AD57-7F5F4D63DB33}" type="slidenum">
              <a:rPr b="0" lang="fr-FR" sz="1800" spc="-1" strike="noStrike">
                <a:solidFill>
                  <a:srgbClr val="8bbbcb"/>
                </a:solidFill>
                <a:latin typeface="Akzidenz-Grotesk Std Super"/>
              </a:rPr>
              <a:t>1</a:t>
            </a:fld>
            <a:endParaRPr b="0" lang="fr-FR" sz="1800" spc="-1" strike="noStrike">
              <a:latin typeface="Times New Roman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800280" y="2835360"/>
            <a:ext cx="7841880" cy="1909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4000" spc="-1" strike="noStrike">
                <a:solidFill>
                  <a:srgbClr val="000000"/>
                </a:solidFill>
                <a:latin typeface="Akzidenz-Grotesk Std Super"/>
              </a:rPr>
              <a:t>Learning Class</a:t>
            </a:r>
            <a:endParaRPr b="0" lang="fr-FR" sz="4000" spc="-1" strike="noStrike">
              <a:solidFill>
                <a:srgbClr val="2b2b2b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6000" spc="-1" strike="noStrike">
                <a:solidFill>
                  <a:srgbClr val="000000"/>
                </a:solidFill>
                <a:latin typeface="Akzidenz-Grotesk Std Super"/>
              </a:rPr>
              <a:t>Java 19</a:t>
            </a:r>
            <a:endParaRPr b="0" lang="fr-FR" sz="6000" spc="-1" strike="noStrike">
              <a:solidFill>
                <a:srgbClr val="2b2b2b"/>
              </a:solidFill>
              <a:latin typeface="Calibri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800280" y="4923720"/>
            <a:ext cx="5323680" cy="440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Akzidenz-Grotesk Std Regular"/>
              </a:rPr>
              <a:t>Lionel Odolant</a:t>
            </a:r>
            <a:endParaRPr b="0" lang="fr-FR" sz="2400" spc="-1" strike="noStrike">
              <a:solidFill>
                <a:srgbClr val="2b2b2b"/>
              </a:solidFill>
              <a:latin typeface="Calibri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800280" y="5451480"/>
            <a:ext cx="5323680" cy="440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2200" spc="-1" strike="noStrike">
                <a:solidFill>
                  <a:srgbClr val="808080"/>
                </a:solidFill>
                <a:latin typeface="Akzidenz-Grotesk Std Regular"/>
              </a:rPr>
              <a:t>27 Septembre 2022</a:t>
            </a:r>
            <a:endParaRPr b="0" lang="fr-FR" sz="2200" spc="-1" strike="noStrike">
              <a:solidFill>
                <a:srgbClr val="2b2b2b"/>
              </a:solid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1023840" y="394560"/>
            <a:ext cx="10126800" cy="700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3600" spc="-1" strike="noStrike">
                <a:solidFill>
                  <a:srgbClr val="0e9cb6"/>
                </a:solidFill>
                <a:latin typeface="Akzidenz-Grotesk Std Bold"/>
              </a:rPr>
              <a:t>Codons ?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1016640" y="1121040"/>
            <a:ext cx="10136520" cy="319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200" spc="-1" strike="noStrike">
                <a:solidFill>
                  <a:srgbClr val="a6a6a6"/>
                </a:solidFill>
                <a:latin typeface="Akzidenz-Grotesk Std Regular"/>
              </a:rPr>
              <a:t>Mise à jour du projet</a:t>
            </a:r>
            <a:endParaRPr b="0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1035720" y="1638720"/>
            <a:ext cx="4855680" cy="285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2000" spc="-1" strike="noStrike">
                <a:solidFill>
                  <a:srgbClr val="ffcb00"/>
                </a:solidFill>
                <a:latin typeface="Akzidenz-Grotesk Std Bold"/>
              </a:rPr>
              <a:t>Conversion en java 19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1023840" y="394560"/>
            <a:ext cx="10126800" cy="700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3600" spc="-1" strike="noStrike">
                <a:solidFill>
                  <a:srgbClr val="0e9cb6"/>
                </a:solidFill>
                <a:latin typeface="Akzidenz-Grotesk Std Bold"/>
              </a:rPr>
              <a:t>Codons ?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1016640" y="1121040"/>
            <a:ext cx="10136520" cy="319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200" spc="-1" strike="noStrike">
                <a:solidFill>
                  <a:srgbClr val="a6a6a6"/>
                </a:solidFill>
                <a:latin typeface="Akzidenz-Grotesk Std Regular"/>
              </a:rPr>
              <a:t>Adaptation du projet</a:t>
            </a:r>
            <a:endParaRPr b="0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TextShape 3"/>
          <p:cNvSpPr txBox="1"/>
          <p:nvPr/>
        </p:nvSpPr>
        <p:spPr>
          <a:xfrm>
            <a:off x="1035720" y="1638720"/>
            <a:ext cx="4855680" cy="285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2000" spc="-1" strike="noStrike">
                <a:solidFill>
                  <a:srgbClr val="ffcb00"/>
                </a:solidFill>
                <a:latin typeface="Akzidenz-Grotesk Std Bold"/>
              </a:rPr>
              <a:t>Pattern Matching for Switch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TextShape 4"/>
          <p:cNvSpPr txBox="1"/>
          <p:nvPr/>
        </p:nvSpPr>
        <p:spPr>
          <a:xfrm>
            <a:off x="1026360" y="2057400"/>
            <a:ext cx="9485640" cy="4590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Java 16 : Les Patterns Matching (sur instanceof)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Application sur des switch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Filtre sur null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Filtre avec garde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Exhaustivité des types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Fallthrough pour les gardes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Fallthrough pour les types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Le compilateur nous soutient !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1023840" y="394560"/>
            <a:ext cx="10126800" cy="700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3600" spc="-1" strike="noStrike">
                <a:solidFill>
                  <a:srgbClr val="0e9cb6"/>
                </a:solidFill>
                <a:latin typeface="Akzidenz-Grotesk Std Bold"/>
              </a:rPr>
              <a:t>Codons ?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1016640" y="1121040"/>
            <a:ext cx="10136520" cy="319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200" spc="-1" strike="noStrike">
                <a:solidFill>
                  <a:srgbClr val="a6a6a6"/>
                </a:solidFill>
                <a:latin typeface="Akzidenz-Grotesk Std Regular"/>
              </a:rPr>
              <a:t>Adaptation du projet</a:t>
            </a:r>
            <a:endParaRPr b="0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1035720" y="1638720"/>
            <a:ext cx="4855680" cy="285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2000" spc="-1" strike="noStrike">
                <a:solidFill>
                  <a:srgbClr val="ffcb00"/>
                </a:solidFill>
                <a:latin typeface="Akzidenz-Grotesk Std Bold"/>
              </a:rPr>
              <a:t>Pattern Matching for Switch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TextShape 4"/>
          <p:cNvSpPr txBox="1"/>
          <p:nvPr/>
        </p:nvSpPr>
        <p:spPr>
          <a:xfrm>
            <a:off x="1026360" y="2057400"/>
            <a:ext cx="9485640" cy="4590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Java 16 : Les Patterns Matching (sur instanceof)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Application sur des switch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Filtre sur null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Filtre avec garde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Exhaustivité des types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Fallthrough pour les gardes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Fallthrough pour les types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Le compilateur nous soutient !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1023840" y="394560"/>
            <a:ext cx="10126800" cy="700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3600" spc="-1" strike="noStrike">
                <a:solidFill>
                  <a:srgbClr val="0e9cb6"/>
                </a:solidFill>
                <a:latin typeface="Akzidenz-Grotesk Std Bold"/>
              </a:rPr>
              <a:t>Codons ?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1016640" y="1121040"/>
            <a:ext cx="10136520" cy="319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200" spc="-1" strike="noStrike">
                <a:solidFill>
                  <a:srgbClr val="a6a6a6"/>
                </a:solidFill>
                <a:latin typeface="Akzidenz-Grotesk Std Regular"/>
              </a:rPr>
              <a:t>Utilisation des fonctionnalités</a:t>
            </a:r>
            <a:endParaRPr b="0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TextShape 3"/>
          <p:cNvSpPr txBox="1"/>
          <p:nvPr/>
        </p:nvSpPr>
        <p:spPr>
          <a:xfrm>
            <a:off x="1035720" y="1638720"/>
            <a:ext cx="4855680" cy="285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2000" spc="-1" strike="noStrike">
                <a:solidFill>
                  <a:srgbClr val="ffcb00"/>
                </a:solidFill>
                <a:latin typeface="Akzidenz-Grotesk Std Bold"/>
              </a:rPr>
              <a:t>Record Patterns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TextShape 4"/>
          <p:cNvSpPr txBox="1"/>
          <p:nvPr/>
        </p:nvSpPr>
        <p:spPr>
          <a:xfrm>
            <a:off x="1035720" y="2057400"/>
            <a:ext cx="7172280" cy="3763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Java 16 : Les Patterns Matching (sur instanceof)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Java 16 : Records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- Déconstruire un record en ses attributs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- « Support des Generics »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- Exhaustivité du switch avec les Generics sur des classes scellés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1023840" y="394560"/>
            <a:ext cx="10126800" cy="700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3600" spc="-1" strike="noStrike">
                <a:solidFill>
                  <a:srgbClr val="0e9cb6"/>
                </a:solidFill>
                <a:latin typeface="Akzidenz-Grotesk Std Bold"/>
              </a:rPr>
              <a:t>Codons ?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1016640" y="1121040"/>
            <a:ext cx="10136520" cy="319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200" spc="-1" strike="noStrike">
                <a:solidFill>
                  <a:srgbClr val="a6a6a6"/>
                </a:solidFill>
                <a:latin typeface="Akzidenz-Grotesk Std Regular"/>
              </a:rPr>
              <a:t>Utilisation des fonctionnalités</a:t>
            </a:r>
            <a:endParaRPr b="0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TextShape 3"/>
          <p:cNvSpPr txBox="1"/>
          <p:nvPr/>
        </p:nvSpPr>
        <p:spPr>
          <a:xfrm>
            <a:off x="1035720" y="1638720"/>
            <a:ext cx="4855680" cy="285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2000" spc="-1" strike="noStrike">
                <a:solidFill>
                  <a:srgbClr val="ffcb00"/>
                </a:solidFill>
                <a:latin typeface="Akzidenz-Grotesk Std Bold"/>
              </a:rPr>
              <a:t>Virtual Threads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TextShape 4"/>
          <p:cNvSpPr txBox="1"/>
          <p:nvPr/>
        </p:nvSpPr>
        <p:spPr>
          <a:xfrm>
            <a:off x="1026360" y="2057400"/>
            <a:ext cx="9353520" cy="3763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Un Thread est coûteux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Habitude de gérer un pool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1023840" y="394560"/>
            <a:ext cx="10126800" cy="700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3600" spc="-1" strike="noStrike">
                <a:solidFill>
                  <a:srgbClr val="0e9cb6"/>
                </a:solidFill>
                <a:latin typeface="Akzidenz-Grotesk Std Bold"/>
              </a:rPr>
              <a:t>Codons ?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1016640" y="1121040"/>
            <a:ext cx="10136520" cy="319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200" spc="-1" strike="noStrike">
                <a:solidFill>
                  <a:srgbClr val="a6a6a6"/>
                </a:solidFill>
                <a:latin typeface="Akzidenz-Grotesk Std Regular"/>
              </a:rPr>
              <a:t>Utilisation des fonctionnalités</a:t>
            </a:r>
            <a:endParaRPr b="0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TextShape 3"/>
          <p:cNvSpPr txBox="1"/>
          <p:nvPr/>
        </p:nvSpPr>
        <p:spPr>
          <a:xfrm>
            <a:off x="1035720" y="1638720"/>
            <a:ext cx="4855680" cy="285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2000" spc="-1" strike="noStrike">
                <a:solidFill>
                  <a:srgbClr val="ffcb00"/>
                </a:solidFill>
                <a:latin typeface="Akzidenz-Grotesk Std Bold"/>
              </a:rPr>
              <a:t>Structured Concurrency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TextShape 4"/>
          <p:cNvSpPr txBox="1"/>
          <p:nvPr/>
        </p:nvSpPr>
        <p:spPr>
          <a:xfrm>
            <a:off x="1026360" y="2057400"/>
            <a:ext cx="9989640" cy="3763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L'ExecutorService exécute les tâches et les sous-tâches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Ces tâches sont menées en concurrences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L'API ne gère pas la synchronisation… Le développeur le fait !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Pour une tâche divisée en sous-tâches, ses sous-tâches sont rattachées au StructuredTaskScope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1023840" y="394560"/>
            <a:ext cx="10126800" cy="700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3600" spc="-1" strike="noStrike">
                <a:solidFill>
                  <a:srgbClr val="0e9cb6"/>
                </a:solidFill>
                <a:latin typeface="Akzidenz-Grotesk Std Bold"/>
              </a:rPr>
              <a:t>Questions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3" name="Picture 8" descr=""/>
          <p:cNvPicPr/>
          <p:nvPr/>
        </p:nvPicPr>
        <p:blipFill>
          <a:blip r:embed="rId1"/>
          <a:stretch/>
        </p:blipFill>
        <p:spPr>
          <a:xfrm>
            <a:off x="1079640" y="1165320"/>
            <a:ext cx="9307080" cy="490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fr-FR" sz="1800" spc="-1" strike="noStrike">
                <a:solidFill>
                  <a:srgbClr val="8bbbcb"/>
                </a:solidFill>
                <a:latin typeface="Akzidenz-Grotesk Std Super"/>
              </a:rPr>
              <a:t>17</a:t>
            </a:r>
            <a:endParaRPr b="0" lang="fr-FR" sz="1800" spc="-1" strike="noStrike">
              <a:latin typeface="Times New Roman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fr-FR" sz="1700" spc="-1" strike="noStrike">
                <a:solidFill>
                  <a:srgbClr val="ffcb00"/>
                </a:solidFill>
                <a:latin typeface="Akzidenz-Grotesk Std Super"/>
              </a:rPr>
              <a:t>2</a:t>
            </a:r>
            <a:endParaRPr b="0" lang="fr-FR" sz="1700" spc="-1" strike="noStrike">
              <a:latin typeface="Times New Roman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1023840" y="394560"/>
            <a:ext cx="10126800" cy="700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3600" spc="-1" strike="noStrike">
                <a:solidFill>
                  <a:srgbClr val="0e9cb6"/>
                </a:solidFill>
                <a:latin typeface="Akzidenz-Grotesk Std Bold"/>
              </a:rPr>
              <a:t>Java versions : Où on est-t-on ?</a:t>
            </a:r>
            <a:endParaRPr b="0" lang="fr-FR" sz="3600" spc="-1" strike="noStrike">
              <a:solidFill>
                <a:srgbClr val="2b2b2b"/>
              </a:solidFill>
              <a:latin typeface="Calibri"/>
            </a:endParaRPr>
          </a:p>
        </p:txBody>
      </p:sp>
      <p:pic>
        <p:nvPicPr>
          <p:cNvPr id="186" name="Picture 3" descr=""/>
          <p:cNvPicPr/>
          <p:nvPr/>
        </p:nvPicPr>
        <p:blipFill>
          <a:blip r:embed="rId1"/>
          <a:stretch/>
        </p:blipFill>
        <p:spPr>
          <a:xfrm>
            <a:off x="1496880" y="1201680"/>
            <a:ext cx="8089200" cy="540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023840" y="394560"/>
            <a:ext cx="10126800" cy="700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3600" spc="-1" strike="noStrike">
                <a:solidFill>
                  <a:srgbClr val="0e9cb6"/>
                </a:solidFill>
                <a:latin typeface="Akzidenz-Grotesk Std Bold"/>
              </a:rPr>
              <a:t>Nouvelles features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8" name="Picture 7" descr=""/>
          <p:cNvPicPr/>
          <p:nvPr/>
        </p:nvPicPr>
        <p:blipFill>
          <a:blip r:embed="rId1"/>
          <a:stretch/>
        </p:blipFill>
        <p:spPr>
          <a:xfrm>
            <a:off x="869040" y="1200600"/>
            <a:ext cx="9909360" cy="478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1023840" y="394560"/>
            <a:ext cx="10126800" cy="700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3600" spc="-1" strike="noStrike">
                <a:solidFill>
                  <a:srgbClr val="0e9cb6"/>
                </a:solidFill>
                <a:latin typeface="Akzidenz-Grotesk Std Bold"/>
              </a:rPr>
              <a:t>Nouvelles features ?</a:t>
            </a:r>
            <a:endParaRPr b="0" lang="fr-FR" sz="3600" spc="-1" strike="noStrike">
              <a:solidFill>
                <a:srgbClr val="2b2b2b"/>
              </a:solidFill>
              <a:latin typeface="Calibri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1016640" y="1121040"/>
            <a:ext cx="10136520" cy="319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200" spc="-1" strike="noStrike">
                <a:solidFill>
                  <a:srgbClr val="a6a6a6"/>
                </a:solidFill>
                <a:latin typeface="Akzidenz-Grotesk Std Regular"/>
              </a:rPr>
              <a:t>Comment sont-elles ajoutées</a:t>
            </a:r>
            <a:endParaRPr b="0" lang="fr-FR" sz="1200" spc="-1" strike="noStrike">
              <a:solidFill>
                <a:srgbClr val="2b2b2b"/>
              </a:solidFill>
              <a:latin typeface="Calibri"/>
            </a:endParaRPr>
          </a:p>
        </p:txBody>
      </p:sp>
      <p:sp>
        <p:nvSpPr>
          <p:cNvPr id="191" name="TextShape 3"/>
          <p:cNvSpPr txBox="1"/>
          <p:nvPr/>
        </p:nvSpPr>
        <p:spPr>
          <a:xfrm>
            <a:off x="1026720" y="1558440"/>
            <a:ext cx="10070640" cy="2457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2b2b2b"/>
                </a:solidFill>
                <a:latin typeface="Akzidenz-Grotesk Std Regular"/>
              </a:rPr>
              <a:t>JCP : Java Community Process</a:t>
            </a:r>
            <a:endParaRPr b="0" lang="fr-FR" sz="1600" spc="-1" strike="noStrike">
              <a:solidFill>
                <a:srgbClr val="2b2b2b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fr-FR" sz="1600" spc="-1" strike="noStrike">
              <a:solidFill>
                <a:srgbClr val="2b2b2b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2b2b2b"/>
                </a:solidFill>
                <a:latin typeface="Akzidenz-Grotesk Std Regular"/>
              </a:rPr>
              <a:t>JLS     : Java Language Specification</a:t>
            </a:r>
            <a:endParaRPr b="0" lang="fr-FR" sz="1600" spc="-1" strike="noStrike">
              <a:solidFill>
                <a:srgbClr val="2b2b2b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2b2b2b"/>
                </a:solidFill>
                <a:latin typeface="Akzidenz-Grotesk Std Regular"/>
              </a:rPr>
              <a:t>JVMS  : Java Virtual Machine Specification</a:t>
            </a:r>
            <a:endParaRPr b="0" lang="fr-FR" sz="1600" spc="-1" strike="noStrike">
              <a:solidFill>
                <a:srgbClr val="2b2b2b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fr-FR" sz="1600" spc="-1" strike="noStrike">
              <a:solidFill>
                <a:srgbClr val="2b2b2b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2b2b2b"/>
                </a:solidFill>
                <a:latin typeface="Akzidenz-Grotesk Std Regular"/>
              </a:rPr>
              <a:t>JSR : Java Specification Request</a:t>
            </a:r>
            <a:endParaRPr b="0" lang="fr-FR" sz="1600" spc="-1" strike="noStrike">
              <a:solidFill>
                <a:srgbClr val="2b2b2b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2b2b2b"/>
                </a:solidFill>
                <a:latin typeface="Akzidenz-Grotesk Std Regular"/>
              </a:rPr>
              <a:t>JEP : JDK Enhancement Proposal</a:t>
            </a:r>
            <a:endParaRPr b="0" lang="fr-FR" sz="1600" spc="-1" strike="noStrike">
              <a:solidFill>
                <a:srgbClr val="2b2b2b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fr-FR" sz="1600" spc="-1" strike="noStrike">
              <a:solidFill>
                <a:srgbClr val="2b2b2b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2b2b2b"/>
                </a:solidFill>
                <a:latin typeface="Akzidenz-Grotesk Std Regular"/>
              </a:rPr>
              <a:t>=&gt; https://openjdk.org/jeps/0</a:t>
            </a:r>
            <a:endParaRPr b="0" lang="fr-FR" sz="1600" spc="-1" strike="noStrike">
              <a:solidFill>
                <a:srgbClr val="2b2b2b"/>
              </a:solidFill>
              <a:latin typeface="Calibri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4466880" y="3056400"/>
            <a:ext cx="6271200" cy="306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1023840" y="394560"/>
            <a:ext cx="10126800" cy="700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3600" spc="-1" strike="noStrike">
                <a:solidFill>
                  <a:srgbClr val="0e9cb6"/>
                </a:solidFill>
                <a:latin typeface="Akzidenz-Grotesk Std Bold"/>
              </a:rPr>
              <a:t>Développement Itératif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1026720" y="1286280"/>
            <a:ext cx="10288440" cy="4235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fr-FR" sz="1600" spc="-1" strike="noStrike">
                <a:solidFill>
                  <a:srgbClr val="000000"/>
                </a:solidFill>
                <a:latin typeface="Akzidenz-Grotesk Std Regular"/>
              </a:rPr>
              <a:t>Incubation </a:t>
            </a: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: Proposer des APIs non finales. Elles seront soient finalisées, soit supprimées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Utilisation :  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--add-modules jdk.incubator.concurrent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--add-exports jdk.incubator.concurrent/jdk.incubator.concurrent=ALL-UNNAMED 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fr-FR" sz="1600" spc="-1" strike="noStrike">
                <a:solidFill>
                  <a:srgbClr val="000000"/>
                </a:solidFill>
                <a:latin typeface="Akzidenz-Grotesk Std Regular"/>
              </a:rPr>
              <a:t>Preview </a:t>
            </a: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: Donne un aperçu, ouverte aux feedbacks des Développeurs !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Utilisation : 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--enable-preview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1023840" y="394560"/>
            <a:ext cx="10126800" cy="700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3600" spc="-1" strike="noStrike">
                <a:solidFill>
                  <a:srgbClr val="0e9cb6"/>
                </a:solidFill>
                <a:latin typeface="Akzidenz-Grotesk Std Bold"/>
              </a:rPr>
              <a:t>Grands projets Java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96" name="Table 2"/>
          <p:cNvGraphicFramePr/>
          <p:nvPr/>
        </p:nvGraphicFramePr>
        <p:xfrm>
          <a:off x="659880" y="1402560"/>
          <a:ext cx="10490760" cy="3872880"/>
        </p:xfrm>
        <a:graphic>
          <a:graphicData uri="http://schemas.openxmlformats.org/drawingml/2006/table">
            <a:tbl>
              <a:tblPr/>
              <a:tblGrid>
                <a:gridCol w="5245200"/>
                <a:gridCol w="5245560"/>
              </a:tblGrid>
              <a:tr h="1936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2200" spc="-1" strike="noStrike">
                          <a:solidFill>
                            <a:srgbClr val="ffcb00"/>
                          </a:solidFill>
                          <a:latin typeface="Calibri"/>
                        </a:rPr>
                        <a:t>AMBER</a:t>
                      </a:r>
                      <a:endParaRPr b="0" lang="fr-FR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"Petites" fonctionnalités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Enrichir le langage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e9cb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2200" spc="-1" strike="noStrike">
                          <a:solidFill>
                            <a:srgbClr val="0e9cb6"/>
                          </a:solidFill>
                          <a:latin typeface="Calibri"/>
                        </a:rPr>
                        <a:t>LOOM</a:t>
                      </a:r>
                      <a:endParaRPr b="0" lang="fr-FR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Tâches légères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Revoir le modèle de concurrence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cb00"/>
                    </a:solidFill>
                  </a:tcPr>
                </a:tc>
              </a:tr>
              <a:tr h="1936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2200" spc="-1" strike="noStrike">
                          <a:solidFill>
                            <a:srgbClr val="0e9cb6"/>
                          </a:solidFill>
                          <a:latin typeface="Calibri"/>
                        </a:rPr>
                        <a:t>VALHALLA</a:t>
                      </a:r>
                      <a:endParaRPr b="0" lang="fr-FR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Etendre le modèle de données Java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Abstractions des langages orientés objets 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Performances des types primitifs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Permettre de créer des value-objects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Permettre de créer des types primitives custom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b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2200" spc="-1" strike="noStrike">
                          <a:solidFill>
                            <a:srgbClr val="ffcb00"/>
                          </a:solidFill>
                          <a:latin typeface="Calibri"/>
                        </a:rPr>
                        <a:t>PANAMA</a:t>
                      </a:r>
                      <a:endParaRPr b="0" lang="fr-FR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Améliorer les interactions entre la JVM et des APIs externes (Non-Java)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e9cb6"/>
                    </a:solidFill>
                  </a:tcPr>
                </a:tc>
              </a:tr>
            </a:tbl>
          </a:graphicData>
        </a:graphic>
      </p:graphicFrame>
      <p:sp>
        <p:nvSpPr>
          <p:cNvPr id="197" name="TextShape 3"/>
          <p:cNvSpPr txBox="1"/>
          <p:nvPr/>
        </p:nvSpPr>
        <p:spPr>
          <a:xfrm>
            <a:off x="1016640" y="1121040"/>
            <a:ext cx="10136520" cy="319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200" spc="-1" strike="noStrike">
                <a:solidFill>
                  <a:srgbClr val="a6a6a6"/>
                </a:solidFill>
                <a:latin typeface="Akzidenz-Grotesk Std Regular"/>
              </a:rPr>
              <a:t>Présentation</a:t>
            </a:r>
            <a:endParaRPr b="0" lang="fr-FR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1023840" y="394560"/>
            <a:ext cx="10126800" cy="700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3600" spc="-1" strike="noStrike">
                <a:solidFill>
                  <a:srgbClr val="0e9cb6"/>
                </a:solidFill>
                <a:latin typeface="Akzidenz-Grotesk Std Bold"/>
              </a:rPr>
              <a:t>Grands projets Java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1016640" y="1121040"/>
            <a:ext cx="10136520" cy="319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200" spc="-1" strike="noStrike">
                <a:solidFill>
                  <a:srgbClr val="a6a6a6"/>
                </a:solidFill>
                <a:latin typeface="Akzidenz-Grotesk Std Regular"/>
              </a:rPr>
              <a:t>Jusqu’à présent</a:t>
            </a:r>
            <a:endParaRPr b="0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TextShape 3"/>
          <p:cNvSpPr txBox="1"/>
          <p:nvPr/>
        </p:nvSpPr>
        <p:spPr>
          <a:xfrm>
            <a:off x="1035720" y="1638720"/>
            <a:ext cx="4855680" cy="285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2000" spc="-1" strike="noStrike">
                <a:solidFill>
                  <a:srgbClr val="ffcb00"/>
                </a:solidFill>
                <a:latin typeface="Akzidenz-Grotesk Std Bold"/>
              </a:rPr>
              <a:t>Grands projets Java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01" name="Table 4"/>
          <p:cNvGraphicFramePr/>
          <p:nvPr/>
        </p:nvGraphicFramePr>
        <p:xfrm>
          <a:off x="659880" y="1402560"/>
          <a:ext cx="10490760" cy="3872880"/>
        </p:xfrm>
        <a:graphic>
          <a:graphicData uri="http://schemas.openxmlformats.org/drawingml/2006/table">
            <a:tbl>
              <a:tblPr/>
              <a:tblGrid>
                <a:gridCol w="5245200"/>
                <a:gridCol w="5245560"/>
              </a:tblGrid>
              <a:tr h="1936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2200" spc="-1" strike="noStrike">
                          <a:solidFill>
                            <a:srgbClr val="ffcb00"/>
                          </a:solidFill>
                          <a:latin typeface="Calibri"/>
                        </a:rPr>
                        <a:t>AMBER</a:t>
                      </a:r>
                      <a:endParaRPr b="0" lang="fr-FR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Pattern Matching for Switch and instanceof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Switch Expressions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Classes scellées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Records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Text blocks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e9cb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2200" spc="-1" strike="noStrike">
                          <a:solidFill>
                            <a:srgbClr val="0e9cb6"/>
                          </a:solidFill>
                          <a:latin typeface="Calibri"/>
                        </a:rPr>
                        <a:t>LOOM</a:t>
                      </a:r>
                      <a:endParaRPr b="0" lang="fr-FR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RAS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cb00"/>
                    </a:solidFill>
                  </a:tcPr>
                </a:tc>
              </a:tr>
              <a:tr h="1936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2200" spc="-1" strike="noStrike">
                          <a:solidFill>
                            <a:srgbClr val="0e9cb6"/>
                          </a:solidFill>
                          <a:latin typeface="Calibri"/>
                        </a:rPr>
                        <a:t>VALHALLA</a:t>
                      </a:r>
                      <a:endParaRPr b="0" lang="fr-FR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Travaux préparatoires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Candidats : Classes primitives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b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2200" spc="-1" strike="noStrike">
                          <a:solidFill>
                            <a:srgbClr val="ffcb00"/>
                          </a:solidFill>
                          <a:latin typeface="Calibri"/>
                        </a:rPr>
                        <a:t>PANAMA</a:t>
                      </a:r>
                      <a:endParaRPr b="0" lang="fr-FR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Vector API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e9cb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1023840" y="394560"/>
            <a:ext cx="10126800" cy="700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3600" spc="-1" strike="noStrike">
                <a:solidFill>
                  <a:srgbClr val="0e9cb6"/>
                </a:solidFill>
                <a:latin typeface="Akzidenz-Grotesk Std Bold"/>
              </a:rPr>
              <a:t>Grands projets Java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1016640" y="1121040"/>
            <a:ext cx="10136520" cy="319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200" spc="-1" strike="noStrike">
                <a:solidFill>
                  <a:srgbClr val="a6a6a6"/>
                </a:solidFill>
                <a:latin typeface="Akzidenz-Grotesk Std Regular"/>
              </a:rPr>
              <a:t>Dans Java 19 !</a:t>
            </a:r>
            <a:endParaRPr b="0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TextShape 3"/>
          <p:cNvSpPr txBox="1"/>
          <p:nvPr/>
        </p:nvSpPr>
        <p:spPr>
          <a:xfrm>
            <a:off x="1035720" y="1638720"/>
            <a:ext cx="4855680" cy="285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2000" spc="-1" strike="noStrike">
                <a:solidFill>
                  <a:srgbClr val="ffcb00"/>
                </a:solidFill>
                <a:latin typeface="Akzidenz-Grotesk Std Bold"/>
              </a:rPr>
              <a:t>Grands projets Java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05" name="Table 4"/>
          <p:cNvGraphicFramePr/>
          <p:nvPr/>
        </p:nvGraphicFramePr>
        <p:xfrm>
          <a:off x="659880" y="1402560"/>
          <a:ext cx="10490760" cy="3872880"/>
        </p:xfrm>
        <a:graphic>
          <a:graphicData uri="http://schemas.openxmlformats.org/drawingml/2006/table">
            <a:tbl>
              <a:tblPr/>
              <a:tblGrid>
                <a:gridCol w="5245200"/>
                <a:gridCol w="5245560"/>
              </a:tblGrid>
              <a:tr h="1936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2200" spc="-1" strike="noStrike">
                          <a:solidFill>
                            <a:srgbClr val="ffcb00"/>
                          </a:solidFill>
                          <a:latin typeface="Calibri"/>
                        </a:rPr>
                        <a:t>AMBER</a:t>
                      </a:r>
                      <a:endParaRPr b="0" lang="fr-FR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Pattern Matching for Switch </a:t>
                      </a:r>
                      <a:r>
                        <a:rPr b="0" lang="fr-FR" sz="9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– Third Preview</a:t>
                      </a:r>
                      <a:endParaRPr b="0" lang="fr-FR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 Record Patterns </a:t>
                      </a:r>
                      <a:r>
                        <a:rPr b="0" lang="fr-FR" sz="9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– Preview</a:t>
                      </a:r>
                      <a:endParaRPr b="0" lang="fr-FR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e9cb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2200" spc="-1" strike="noStrike">
                          <a:solidFill>
                            <a:srgbClr val="0e9cb6"/>
                          </a:solidFill>
                          <a:latin typeface="Calibri"/>
                        </a:rPr>
                        <a:t>LOOM</a:t>
                      </a:r>
                      <a:endParaRPr b="0" lang="fr-FR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Virtual Threads</a:t>
                      </a:r>
                      <a:r>
                        <a:rPr b="0" lang="fr-F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 </a:t>
                      </a:r>
                      <a:r>
                        <a:rPr b="0" lang="fr-FR" sz="9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– Preview</a:t>
                      </a:r>
                      <a:endParaRPr b="0" lang="fr-FR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Structured Concurrency </a:t>
                      </a:r>
                      <a:r>
                        <a:rPr b="0" lang="fr-FR" sz="9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- Incubator</a:t>
                      </a:r>
                      <a:endParaRPr b="0" lang="fr-FR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cb00"/>
                    </a:solidFill>
                  </a:tcPr>
                </a:tc>
              </a:tr>
              <a:tr h="1936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2200" spc="-1" strike="noStrike">
                          <a:solidFill>
                            <a:srgbClr val="0e9cb6"/>
                          </a:solidFill>
                          <a:latin typeface="Calibri"/>
                        </a:rPr>
                        <a:t>VALHALLA</a:t>
                      </a:r>
                      <a:endParaRPr b="0" lang="fr-FR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RAS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b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2200" spc="-1" strike="noStrike">
                          <a:solidFill>
                            <a:srgbClr val="ffcb00"/>
                          </a:solidFill>
                          <a:latin typeface="Calibri"/>
                        </a:rPr>
                        <a:t>PANAMA</a:t>
                      </a:r>
                      <a:endParaRPr b="0" lang="fr-FR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Foreign Function and Memory API </a:t>
                      </a:r>
                      <a:r>
                        <a:rPr b="0" lang="fr-FR" sz="9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– Preview</a:t>
                      </a:r>
                      <a:endParaRPr b="0" lang="fr-FR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Vector API</a:t>
                      </a:r>
                      <a:r>
                        <a:rPr b="0" lang="fr-FR" sz="9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 – Fourth Incubator</a:t>
                      </a:r>
                      <a:endParaRPr b="0" lang="fr-FR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e9cb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1023840" y="394560"/>
            <a:ext cx="10126800" cy="700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3600" spc="-1" strike="noStrike">
                <a:solidFill>
                  <a:srgbClr val="0e9cb6"/>
                </a:solidFill>
                <a:latin typeface="Akzidenz-Grotesk Std Bold"/>
              </a:rPr>
              <a:t>Codons ?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1016640" y="1121040"/>
            <a:ext cx="10136520" cy="319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200" spc="-1" strike="noStrike">
                <a:solidFill>
                  <a:srgbClr val="a6a6a6"/>
                </a:solidFill>
                <a:latin typeface="Akzidenz-Grotesk Std Regular"/>
              </a:rPr>
              <a:t>Présentation du projet</a:t>
            </a:r>
            <a:endParaRPr b="0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TextShape 3"/>
          <p:cNvSpPr txBox="1"/>
          <p:nvPr/>
        </p:nvSpPr>
        <p:spPr>
          <a:xfrm>
            <a:off x="1035720" y="1638720"/>
            <a:ext cx="4855680" cy="285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2000" spc="-1" strike="noStrike">
                <a:solidFill>
                  <a:srgbClr val="ffcb00"/>
                </a:solidFill>
                <a:latin typeface="Akzidenz-Grotesk Std Bold"/>
              </a:rPr>
              <a:t>Projet obsolète : Présentation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24b74"/>
      </a:dk2>
      <a:lt2>
        <a:srgbClr val="ffffff"/>
      </a:lt2>
      <a:accent1>
        <a:srgbClr val="524b74"/>
      </a:accent1>
      <a:accent2>
        <a:srgbClr val="68bab4"/>
      </a:accent2>
      <a:accent3>
        <a:srgbClr val="af6ca1"/>
      </a:accent3>
      <a:accent4>
        <a:srgbClr val="9a6cac"/>
      </a:accent4>
      <a:accent5>
        <a:srgbClr val="775c91"/>
      </a:accent5>
      <a:accent6>
        <a:srgbClr val="172149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Application>LibreOffice/5.4.7.2$Windows_X86_64 LibreOffice_project/c838ef25c16710f8838b1faec480ebba495259d0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2018-07-31T15:30:26Z</dcterms:created>
  <dc:creator>Mathias Payan</dc:creator>
  <dc:description/>
  <dc:language>fr-FR</dc:language>
  <cp:lastModifiedBy/>
  <cp:lastPrinted>2018-12-12T09:16:12Z</cp:lastPrinted>
  <dcterms:modified xsi:type="dcterms:W3CDTF">2022-09-27T01:18:42Z</dcterms:modified>
  <cp:revision>201</cp:revision>
  <dc:subject/>
  <dc:title>Présentation du LAB d’Innovation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0x01010084CD980825F77048ABC9A1F94215CE8C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