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735762" cy="98663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C55D999-5AAC-4A18-8A77-9235100BAA9C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Lionel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We blink, it’s Java 19 ?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What does it bring ?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Boring technical presentation (accelerated)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Theorical presentation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YAHOO : Technical application :)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7760" cy="44388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Runaway / Fleeing forward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We go for the raise !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7760" cy="44388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Java Old : instanceof + cast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Java 16  : Patterns matching sur instanceof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=&gt; Moins verbeux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Java 17/18/19 : Pareil sur Switch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Cognitive complexity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Less verbose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Bye bye cast !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Less bugs (Compilateur FTW, Exhaustivity)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Technical anecdote : null raises a NPE for retro-compatibility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7760" cy="44388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Java Old : instanceof + cast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Java 16  : Patterns matching sur instanceof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=&gt; Moins verbeux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Java 17/18/19 : Pareil sur Switch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Complexité cognitive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Moins verbeux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Bye bye cast !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Moins de bugs (grâce au compilateur, à l’exhaustivité)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Anecdote technique : null lève un NPE pour la rétro-compatibilité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7760" cy="44388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RECORD (immutables data) who enphasize internal structure: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Each attribute :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Has a public accessor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Is final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Is private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Constructor with each attribut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Equals &amp; hashcode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toString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Rewrite instanceof avec éléments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Work with records in records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Exhaustive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7760" cy="48164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Before Loom (Startup=1ms, Memory=2MB, switch=100micro-s) :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Strong coupling between Threads and Task: Until end/exception/interruption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SIMD : One Thread per processor core, CPU, threads use CPU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Bloquant : Threads are waiting, network, disk, DataBase, I/O... (Inactive Thread).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Executor, one Thread will take on successive tasks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With Loom: One Thread will be freed from its task, and take it again later.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Carrier Thread : On blocking operation we remove the task from the Thread Virtual, et on un prend un autre (nouveau/anciennement bloqué)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Thread will have one task, can do workStealing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7760" cy="44388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Scope to hierarchize executions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Will be executed in main thread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Will Créer threads on demand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Will synchonize execution tasks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Join : Exécute until scope meets its expectations, we take the lead again afterwards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StructuredTaskScope : Need all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ShutdownOnSuccess : Need any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ShutdownOnFailure : Fail fast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73200" y="4748040"/>
            <a:ext cx="5388840" cy="3884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A lot of version, it accelerated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Where do we migrate :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LTS : 8 (8), 11 (4), 17(1), 21 (+1)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Why do we migrate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Security (Better)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Performances (New GC, Jigsaw)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Features (Developers)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814920" y="9371160"/>
            <a:ext cx="29185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401355E-86DA-4844-91DF-AB9A373CD105}" type="slidenum">
              <a:rPr b="0" lang="fr-FR" sz="1200" spc="-1" strike="noStrike"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Faster iterations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… But less features, obviously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Oracle is still working on Java !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Java 19 is a small version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- 7 Features inside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7760" cy="48164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JCP : Process formalization : How are features proposed, studied, accepted.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JLS : Syntax? Program Java ? What happens when ?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JVMS : JVM ? Compilation ? Loading ?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JSR : JSR initialization, idea specification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Idea will be studied… And either adopted or discarded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During this study, a JEP is generated.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This JEP :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Draft →Submitted → Candidate → Proposed to Target → Targeted → Integrated → Complete → Closed/Delivered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But you already know about Jigsaw !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7760" cy="44388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Amber : You love it. 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Loom : I spent so much time learning about Executors and Completable futures !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Valhalla : Java is not Java anymore ?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Panama : What is this ?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7760" cy="44388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the var is a lie.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Panama : Vroom GPU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73560" y="4686120"/>
            <a:ext cx="5387760" cy="44388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- I am an intern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We began on an intermediate version (18)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Let’s check dependencies</a:t>
            </a:r>
            <a:endParaRPr b="0" lang="fr-FR" sz="2000" spc="-1" strike="noStrike">
              <a:latin typeface="Arial"/>
            </a:endParaRPr>
          </a:p>
          <a:p>
            <a:r>
              <a:rPr b="0" lang="fr-FR" sz="2000" spc="-1" strike="noStrike">
                <a:latin typeface="Arial"/>
              </a:rPr>
              <a:t>- Let’s check the tests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que 6" descr=""/>
          <p:cNvPicPr/>
          <p:nvPr/>
        </p:nvPicPr>
        <p:blipFill>
          <a:blip r:embed="rId2"/>
          <a:srcRect l="0" t="3752" r="0" b="15954"/>
          <a:stretch/>
        </p:blipFill>
        <p:spPr>
          <a:xfrm>
            <a:off x="8929800" y="12600"/>
            <a:ext cx="3699720" cy="6857280"/>
          </a:xfrm>
          <a:prstGeom prst="rect">
            <a:avLst/>
          </a:prstGeom>
          <a:ln>
            <a:noFill/>
          </a:ln>
        </p:spPr>
      </p:pic>
      <p:pic>
        <p:nvPicPr>
          <p:cNvPr id="1" name="Graphique 7" descr=""/>
          <p:cNvPicPr/>
          <p:nvPr/>
        </p:nvPicPr>
        <p:blipFill>
          <a:blip r:embed="rId3"/>
          <a:stretch/>
        </p:blipFill>
        <p:spPr>
          <a:xfrm>
            <a:off x="800280" y="1493280"/>
            <a:ext cx="2461320" cy="17794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phique 9" descr=""/>
          <p:cNvPicPr/>
          <p:nvPr/>
        </p:nvPicPr>
        <p:blipFill>
          <a:blip r:embed="rId2"/>
          <a:stretch/>
        </p:blipFill>
        <p:spPr>
          <a:xfrm>
            <a:off x="10541160" y="5232240"/>
            <a:ext cx="1625040" cy="1625040"/>
          </a:xfrm>
          <a:prstGeom prst="rect">
            <a:avLst/>
          </a:prstGeom>
          <a:ln>
            <a:noFill/>
          </a:ln>
        </p:spPr>
      </p:pic>
      <p:pic>
        <p:nvPicPr>
          <p:cNvPr id="41" name="Image 16" descr=""/>
          <p:cNvPicPr/>
          <p:nvPr/>
        </p:nvPicPr>
        <p:blipFill>
          <a:blip r:embed="rId3"/>
          <a:stretch/>
        </p:blipFill>
        <p:spPr>
          <a:xfrm>
            <a:off x="72360" y="5954760"/>
            <a:ext cx="1167840" cy="11678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099080" y="1027440"/>
            <a:ext cx="10051200" cy="360"/>
          </a:xfrm>
          <a:custGeom>
            <a:avLst/>
            <a:gdLst/>
            <a:ahLst/>
            <a:rect l="l" t="t" r="r" b="b"/>
            <a:pathLst>
              <a:path w="10052050" h="0">
                <a:moveTo>
                  <a:pt x="0" y="0"/>
                </a:moveTo>
                <a:lnTo>
                  <a:pt x="10051491" y="0"/>
                </a:lnTo>
              </a:path>
            </a:pathLst>
          </a:custGeom>
          <a:noFill/>
          <a:ln w="28440">
            <a:solidFill>
              <a:srgbClr val="0e9cb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42280" y="6575040"/>
            <a:ext cx="206604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2b2b2b"/>
                </a:solidFill>
                <a:latin typeface="Akzidenz-Grotesk Std Light"/>
                <a:ea typeface="DejaVu Sans"/>
              </a:rPr>
              <a:t>Confidentiel Propriété Meritis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phique 9" descr=""/>
          <p:cNvPicPr/>
          <p:nvPr/>
        </p:nvPicPr>
        <p:blipFill>
          <a:blip r:embed="rId2"/>
          <a:stretch/>
        </p:blipFill>
        <p:spPr>
          <a:xfrm>
            <a:off x="10541160" y="5232240"/>
            <a:ext cx="1625040" cy="1625040"/>
          </a:xfrm>
          <a:prstGeom prst="rect">
            <a:avLst/>
          </a:prstGeom>
          <a:ln>
            <a:noFill/>
          </a:ln>
        </p:spPr>
      </p:pic>
      <p:pic>
        <p:nvPicPr>
          <p:cNvPr id="83" name="Image 16" descr=""/>
          <p:cNvPicPr/>
          <p:nvPr/>
        </p:nvPicPr>
        <p:blipFill>
          <a:blip r:embed="rId3"/>
          <a:stretch/>
        </p:blipFill>
        <p:spPr>
          <a:xfrm>
            <a:off x="72360" y="5954760"/>
            <a:ext cx="1167840" cy="11678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099080" y="1027440"/>
            <a:ext cx="10051200" cy="360"/>
          </a:xfrm>
          <a:custGeom>
            <a:avLst/>
            <a:gdLst/>
            <a:ahLst/>
            <a:rect l="l" t="t" r="r" b="b"/>
            <a:pathLst>
              <a:path w="10052050" h="0">
                <a:moveTo>
                  <a:pt x="0" y="0"/>
                </a:moveTo>
                <a:lnTo>
                  <a:pt x="10051491" y="0"/>
                </a:lnTo>
              </a:path>
            </a:pathLst>
          </a:custGeom>
          <a:noFill/>
          <a:ln w="28440">
            <a:solidFill>
              <a:srgbClr val="0e9cb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142280" y="6575040"/>
            <a:ext cx="206604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kzidenz-Grotesk Std Light"/>
                <a:ea typeface="DejaVu Sans"/>
              </a:rPr>
              <a:t>Confidentiel Propriété Meritis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raphique 2" descr=""/>
          <p:cNvPicPr/>
          <p:nvPr/>
        </p:nvPicPr>
        <p:blipFill>
          <a:blip r:embed="rId2"/>
          <a:stretch/>
        </p:blipFill>
        <p:spPr>
          <a:xfrm>
            <a:off x="6492240" y="3893760"/>
            <a:ext cx="4204080" cy="277020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00280" y="2835360"/>
            <a:ext cx="7841520" cy="19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4000" spc="-1" strike="noStrike">
                <a:solidFill>
                  <a:srgbClr val="000000"/>
                </a:solidFill>
                <a:latin typeface="Akzidenz-Grotesk Std Super"/>
              </a:rPr>
              <a:t>Orchestrator team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6000" spc="-1" strike="noStrike">
                <a:solidFill>
                  <a:srgbClr val="000000"/>
                </a:solidFill>
                <a:latin typeface="Akzidenz-Grotesk Std Super"/>
              </a:rPr>
              <a:t>Java 19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00280" y="4923720"/>
            <a:ext cx="532332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kzidenz-Grotesk Std Regular"/>
              </a:rPr>
              <a:t>Lionel Odolant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00280" y="5451480"/>
            <a:ext cx="532332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200" spc="-1" strike="noStrike">
                <a:solidFill>
                  <a:srgbClr val="808080"/>
                </a:solidFill>
                <a:latin typeface="Akzidenz-Grotesk Std Regular"/>
              </a:rPr>
              <a:t>2022, October 18th</a:t>
            </a:r>
            <a:endParaRPr b="0" lang="fr-FR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016640" y="1121040"/>
            <a:ext cx="1013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Mise à jour du projet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035720" y="1638720"/>
            <a:ext cx="48553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Conversion en java 19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016640" y="1121040"/>
            <a:ext cx="1013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Adaptation du projet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35720" y="1638720"/>
            <a:ext cx="48553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Pattern Matching for Switch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1026360" y="2057400"/>
            <a:ext cx="9485280" cy="45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Java 16 : Les Patterns Matching (sur instanceof)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Application sur des switch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Filtre sur null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Filtre avec garde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Exhaustivité des types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Fallthrough pour les gardes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Fallthrough pour les types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Le compilateur nous soutient !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016640" y="1121040"/>
            <a:ext cx="1013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Adaptation du projet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035720" y="1638720"/>
            <a:ext cx="48553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Pattern Matching for Switch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1026360" y="2057400"/>
            <a:ext cx="9485280" cy="45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Java 16 : Les Patterns Matching (sur instanceof)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Application sur des switch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Filtre sur null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Filtre avec garde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Exhaustivité des types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Fallthrough pour les gardes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Fallthrough pour les types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Le compilateur nous soutient !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016640" y="1121040"/>
            <a:ext cx="1013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Utilisation des fonctionnalités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035720" y="1638720"/>
            <a:ext cx="48553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Record Patterns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035720" y="2057400"/>
            <a:ext cx="7171920" cy="37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Java 16 : Les Patterns Matching (sur instanceof)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Java 16 : Records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 Déconstruire un record en ses attributs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 « Support des Generics »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 Exhaustivité du switch avec les Generics sur des classes scellés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016640" y="1121040"/>
            <a:ext cx="1013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Utilisation des fonctionnalités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035720" y="1638720"/>
            <a:ext cx="48553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Virtual Threads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1026360" y="2057400"/>
            <a:ext cx="9353160" cy="37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Un Thread est coûteux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Habitude de gérer un pool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016640" y="1121040"/>
            <a:ext cx="1013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Utilisation des fonctionnalités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035720" y="1638720"/>
            <a:ext cx="48553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Structured Concurrency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1026360" y="2057400"/>
            <a:ext cx="9989280" cy="37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L'ExecutorService exécute les tâches et les sous-tâches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Ces tâches sont menées en concurrences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L'API ne gère pas la synchronisation… Le développeur le fait !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Pour une tâche divisée en sous-tâches, ses sous-tâches sont rattachées au StructuredTaskScope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Questions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220" name="Picture 8" descr=""/>
          <p:cNvPicPr/>
          <p:nvPr/>
        </p:nvPicPr>
        <p:blipFill>
          <a:blip r:embed="rId1"/>
          <a:stretch/>
        </p:blipFill>
        <p:spPr>
          <a:xfrm>
            <a:off x="1079640" y="1165320"/>
            <a:ext cx="9306720" cy="490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fr-FR" sz="1800" spc="-1" strike="noStrike">
                <a:solidFill>
                  <a:srgbClr val="8bbbcb"/>
                </a:solidFill>
                <a:latin typeface="Akzidenz-Grotesk Std Super"/>
              </a:rPr>
              <a:t>17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fr-FR" sz="1700" spc="-1" strike="noStrike">
                <a:solidFill>
                  <a:srgbClr val="ffcb00"/>
                </a:solidFill>
                <a:latin typeface="Akzidenz-Grotesk Std Super"/>
              </a:rPr>
              <a:t>2</a:t>
            </a:r>
            <a:endParaRPr b="0" lang="fr-FR" sz="17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Java versions : Où on est-t-on ?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173" name="Picture 3" descr=""/>
          <p:cNvPicPr/>
          <p:nvPr/>
        </p:nvPicPr>
        <p:blipFill>
          <a:blip r:embed="rId1"/>
          <a:stretch/>
        </p:blipFill>
        <p:spPr>
          <a:xfrm>
            <a:off x="1496880" y="1201680"/>
            <a:ext cx="8088840" cy="540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Nouvelles features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175" name="Picture 7" descr=""/>
          <p:cNvPicPr/>
          <p:nvPr/>
        </p:nvPicPr>
        <p:blipFill>
          <a:blip r:embed="rId1"/>
          <a:stretch/>
        </p:blipFill>
        <p:spPr>
          <a:xfrm>
            <a:off x="869040" y="1200600"/>
            <a:ext cx="9909000" cy="478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Nouvelles features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016640" y="1121040"/>
            <a:ext cx="1013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Comment sont-elles ajoutées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26720" y="1558440"/>
            <a:ext cx="10070280" cy="24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JCP : Java Community Process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JLS     : Java Language Specification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JVMS  : Java Virtual Machine Specification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JSR : Java Specification Request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JEP : JDK Enhancement Proposal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2b2b2b"/>
                </a:solidFill>
                <a:latin typeface="Akzidenz-Grotesk Std Regular"/>
              </a:rPr>
              <a:t>=&gt; https://openjdk.org/jeps/0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4466880" y="3056400"/>
            <a:ext cx="6270840" cy="306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Développement Itératif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026720" y="1286280"/>
            <a:ext cx="10288080" cy="42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1600" spc="-1" strike="noStrike">
                <a:solidFill>
                  <a:srgbClr val="000000"/>
                </a:solidFill>
                <a:latin typeface="Akzidenz-Grotesk Std Regular"/>
              </a:rPr>
              <a:t>Incubation </a:t>
            </a: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: Proposer des APIs non finales. Elles seront soient finalisées, soit supprimées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Utilisation :  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--add-modules jdk.incubator.concurrent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--add-exports jdk.incubator.concurrent/jdk.incubator.concurrent=ALL-UNNAMED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1600" spc="-1" strike="noStrike">
                <a:solidFill>
                  <a:srgbClr val="000000"/>
                </a:solidFill>
                <a:latin typeface="Akzidenz-Grotesk Std Regular"/>
              </a:rPr>
              <a:t>Preview </a:t>
            </a: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: Donne un aperçu, ouverte aux feedbacks des Développeurs !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Utilisation :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Akzidenz-Grotesk Std Regular"/>
              </a:rPr>
              <a:t>--enable-preview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Grands projets Java</a:t>
            </a:r>
            <a:endParaRPr b="0" lang="fr-FR" sz="3600" spc="-1" strike="noStrike">
              <a:latin typeface="Arial"/>
            </a:endParaRPr>
          </a:p>
        </p:txBody>
      </p:sp>
      <p:graphicFrame>
        <p:nvGraphicFramePr>
          <p:cNvPr id="183" name="Table 2"/>
          <p:cNvGraphicFramePr/>
          <p:nvPr/>
        </p:nvGraphicFramePr>
        <p:xfrm>
          <a:off x="659880" y="1402560"/>
          <a:ext cx="10490400" cy="3872520"/>
        </p:xfrm>
        <a:graphic>
          <a:graphicData uri="http://schemas.openxmlformats.org/drawingml/2006/table">
            <a:tbl>
              <a:tblPr/>
              <a:tblGrid>
                <a:gridCol w="5245200"/>
                <a:gridCol w="5245560"/>
              </a:tblGrid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AMBER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"Petites" fonctionnalités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Enrichir le langage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LOOM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Tâches légères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Revoir le modèle de concurrence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</a:tr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VALHALLA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Etendre le modèle de données Java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Abstractions des langages orientés objets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Performances des types primitifs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Permettre de créer des value-objects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Permettre de créer des types primitives custom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PANAMA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Améliorer les interactions entre la JVM et des APIs externes (Non-Java)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</a:tr>
            </a:tbl>
          </a:graphicData>
        </a:graphic>
      </p:graphicFrame>
      <p:sp>
        <p:nvSpPr>
          <p:cNvPr id="184" name="CustomShape 3"/>
          <p:cNvSpPr/>
          <p:nvPr/>
        </p:nvSpPr>
        <p:spPr>
          <a:xfrm>
            <a:off x="1016640" y="1121040"/>
            <a:ext cx="1013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Présentation</a:t>
            </a:r>
            <a:endParaRPr b="0" lang="fr-FR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Grands projets Java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36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016640" y="1121040"/>
            <a:ext cx="1013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Jusqu’à présent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035720" y="1638720"/>
            <a:ext cx="48553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Grands projets Java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188" name="Table 4"/>
          <p:cNvGraphicFramePr/>
          <p:nvPr/>
        </p:nvGraphicFramePr>
        <p:xfrm>
          <a:off x="659880" y="1402560"/>
          <a:ext cx="10490400" cy="3872520"/>
        </p:xfrm>
        <a:graphic>
          <a:graphicData uri="http://schemas.openxmlformats.org/drawingml/2006/table">
            <a:tbl>
              <a:tblPr/>
              <a:tblGrid>
                <a:gridCol w="5245200"/>
                <a:gridCol w="5245560"/>
              </a:tblGrid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AMBER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Pattern Matching for Switch and instanceof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Switch Expressions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Classes scellées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Records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Text blocks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LOOM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RAS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</a:tr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VALHALLA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Travaux préparatoires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Candidats : Classes primitives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PANAMA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Vector API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Grands projets Java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3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016640" y="1121040"/>
            <a:ext cx="1013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Dans Java 19 !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035720" y="1638720"/>
            <a:ext cx="48553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Grands projets Java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192" name="Table 4"/>
          <p:cNvGraphicFramePr/>
          <p:nvPr/>
        </p:nvGraphicFramePr>
        <p:xfrm>
          <a:off x="659880" y="1402560"/>
          <a:ext cx="10490400" cy="3872520"/>
        </p:xfrm>
        <a:graphic>
          <a:graphicData uri="http://schemas.openxmlformats.org/drawingml/2006/table">
            <a:tbl>
              <a:tblPr/>
              <a:tblGrid>
                <a:gridCol w="5245200"/>
                <a:gridCol w="5245560"/>
              </a:tblGrid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AMBER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Pattern Matching for Switch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– Third Preview</a:t>
                      </a:r>
                      <a:endParaRPr b="0" lang="fr-FR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 Record Patterns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– Preview</a:t>
                      </a:r>
                      <a:endParaRPr b="0" lang="fr-FR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LOOM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Virtual Threads</a:t>
                      </a:r>
                      <a:r>
                        <a:rPr b="0" lang="fr-FR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– Preview</a:t>
                      </a:r>
                      <a:endParaRPr b="0" lang="fr-FR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Structured Concurrency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- Incubator</a:t>
                      </a:r>
                      <a:endParaRPr b="0" lang="fr-FR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</a:tr>
              <a:tr h="1936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e9cb6"/>
                          </a:solidFill>
                          <a:latin typeface="Calibri"/>
                        </a:rPr>
                        <a:t>VALHALLA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RAS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b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ffcb00"/>
                          </a:solidFill>
                          <a:latin typeface="Calibri"/>
                        </a:rPr>
                        <a:t>PANAMA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Foreign Function and Memory API 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– Preview</a:t>
                      </a:r>
                      <a:endParaRPr b="0" lang="fr-FR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Vector API</a:t>
                      </a:r>
                      <a:r>
                        <a:rPr b="0" lang="fr-FR" sz="9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 – Fourth Incubator</a:t>
                      </a:r>
                      <a:endParaRPr b="0" lang="fr-FR" sz="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9cb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023840" y="394560"/>
            <a:ext cx="1012644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3600" spc="-1" strike="noStrike">
                <a:solidFill>
                  <a:srgbClr val="0e9cb6"/>
                </a:solidFill>
                <a:latin typeface="Akzidenz-Grotesk Std Bold"/>
              </a:rPr>
              <a:t>Codons ?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016640" y="1121040"/>
            <a:ext cx="1013616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200" spc="-1" strike="noStrike">
                <a:solidFill>
                  <a:srgbClr val="a6a6a6"/>
                </a:solidFill>
                <a:latin typeface="Akzidenz-Grotesk Std Regular"/>
              </a:rPr>
              <a:t>Présentation du projet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035720" y="1638720"/>
            <a:ext cx="48553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cb00"/>
                </a:solidFill>
                <a:latin typeface="Akzidenz-Grotesk Std Bold"/>
              </a:rPr>
              <a:t>Projet obsolète : Présentation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4b74"/>
      </a:dk2>
      <a:lt2>
        <a:srgbClr val="ffffff"/>
      </a:lt2>
      <a:accent1>
        <a:srgbClr val="524b74"/>
      </a:accent1>
      <a:accent2>
        <a:srgbClr val="68bab4"/>
      </a:accent2>
      <a:accent3>
        <a:srgbClr val="af6ca1"/>
      </a:accent3>
      <a:accent4>
        <a:srgbClr val="9a6cac"/>
      </a:accent4>
      <a:accent5>
        <a:srgbClr val="775c91"/>
      </a:accent5>
      <a:accent6>
        <a:srgbClr val="17214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LibreOffice/5.4.7.2$Windows_X86_64 LibreOffice_project/c838ef25c16710f8838b1faec480ebba495259d0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2018-07-31T15:30:26Z</dcterms:created>
  <dc:creator>Mathias Payan</dc:creator>
  <dc:description/>
  <dc:language>fr-FR</dc:language>
  <cp:lastModifiedBy/>
  <cp:lastPrinted>2018-12-12T09:16:12Z</cp:lastPrinted>
  <dcterms:modified xsi:type="dcterms:W3CDTF">2022-10-17T23:06:28Z</dcterms:modified>
  <cp:revision>223</cp:revision>
  <dc:subject/>
  <dc:title>Présentation du LAB d’Innovation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0x01010084CD980825F77048ABC9A1F94215CE8C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