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67" r:id="rId3"/>
    <p:sldId id="299" r:id="rId4"/>
    <p:sldId id="257" r:id="rId5"/>
    <p:sldId id="272" r:id="rId6"/>
    <p:sldId id="268" r:id="rId7"/>
    <p:sldId id="287" r:id="rId8"/>
    <p:sldId id="275" r:id="rId9"/>
    <p:sldId id="370" r:id="rId10"/>
    <p:sldId id="290" r:id="rId11"/>
    <p:sldId id="356" r:id="rId12"/>
    <p:sldId id="366" r:id="rId13"/>
    <p:sldId id="367" r:id="rId14"/>
    <p:sldId id="371" r:id="rId15"/>
    <p:sldId id="373" r:id="rId16"/>
    <p:sldId id="368" r:id="rId17"/>
    <p:sldId id="369" r:id="rId18"/>
    <p:sldId id="357" r:id="rId19"/>
    <p:sldId id="365" r:id="rId20"/>
    <p:sldId id="355" r:id="rId21"/>
    <p:sldId id="347" r:id="rId22"/>
    <p:sldId id="348" r:id="rId23"/>
    <p:sldId id="349" r:id="rId24"/>
    <p:sldId id="353" r:id="rId25"/>
    <p:sldId id="358" r:id="rId26"/>
    <p:sldId id="350" r:id="rId27"/>
    <p:sldId id="352" r:id="rId28"/>
    <p:sldId id="359" r:id="rId29"/>
    <p:sldId id="363" r:id="rId30"/>
    <p:sldId id="364" r:id="rId31"/>
    <p:sldId id="360" r:id="rId32"/>
    <p:sldId id="354" r:id="rId33"/>
    <p:sldId id="379" r:id="rId34"/>
    <p:sldId id="387" r:id="rId35"/>
    <p:sldId id="374" r:id="rId36"/>
    <p:sldId id="382" r:id="rId37"/>
    <p:sldId id="381" r:id="rId38"/>
    <p:sldId id="384" r:id="rId39"/>
    <p:sldId id="385" r:id="rId40"/>
    <p:sldId id="383" r:id="rId41"/>
    <p:sldId id="388" r:id="rId42"/>
    <p:sldId id="338" r:id="rId43"/>
    <p:sldId id="311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DC6F54E-76C5-4B77-91FA-E0C2A3EF821C}">
          <p14:sldIdLst>
            <p14:sldId id="267"/>
            <p14:sldId id="299"/>
            <p14:sldId id="257"/>
            <p14:sldId id="272"/>
            <p14:sldId id="268"/>
            <p14:sldId id="287"/>
            <p14:sldId id="275"/>
            <p14:sldId id="370"/>
            <p14:sldId id="290"/>
            <p14:sldId id="356"/>
            <p14:sldId id="366"/>
            <p14:sldId id="367"/>
            <p14:sldId id="371"/>
            <p14:sldId id="373"/>
            <p14:sldId id="368"/>
            <p14:sldId id="369"/>
            <p14:sldId id="357"/>
            <p14:sldId id="365"/>
            <p14:sldId id="355"/>
            <p14:sldId id="347"/>
            <p14:sldId id="348"/>
            <p14:sldId id="349"/>
            <p14:sldId id="353"/>
            <p14:sldId id="358"/>
            <p14:sldId id="350"/>
            <p14:sldId id="352"/>
            <p14:sldId id="359"/>
            <p14:sldId id="363"/>
            <p14:sldId id="364"/>
            <p14:sldId id="360"/>
            <p14:sldId id="354"/>
            <p14:sldId id="379"/>
            <p14:sldId id="387"/>
            <p14:sldId id="374"/>
            <p14:sldId id="382"/>
            <p14:sldId id="381"/>
            <p14:sldId id="384"/>
            <p14:sldId id="385"/>
            <p14:sldId id="383"/>
            <p14:sldId id="388"/>
          </p14:sldIdLst>
        </p14:section>
        <p14:section name="Seção sem Título" id="{4EE47CE6-D71F-4258-8064-E5F387637471}">
          <p14:sldIdLst>
            <p14:sldId id="338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AB1"/>
    <a:srgbClr val="DDDDDD"/>
    <a:srgbClr val="FFABAB"/>
    <a:srgbClr val="6ADBD9"/>
    <a:srgbClr val="FFFFAB"/>
    <a:srgbClr val="FFE1E1"/>
    <a:srgbClr val="A5E9E7"/>
    <a:srgbClr val="B8EEED"/>
    <a:srgbClr val="66CEFB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741C0E9A-CAF1-44BA-8C98-5BE835AC7B3C}" type="datetimeFigureOut">
              <a:rPr lang="pt-BR" smtClean="0"/>
              <a:pPr/>
              <a:t>07/12/2020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4A3CCD0D-6437-4073-8960-8BC5F3D1E70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5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64266" y="2851300"/>
            <a:ext cx="5292001" cy="397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44000" b="27799"/>
          <a:stretch/>
        </p:blipFill>
        <p:spPr>
          <a:xfrm>
            <a:off x="8899534" y="5661634"/>
            <a:ext cx="4099767" cy="115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33" y="-92267"/>
            <a:ext cx="12192000" cy="169200"/>
          </a:xfrm>
          <a:prstGeom prst="rect">
            <a:avLst/>
          </a:prstGeom>
          <a:solidFill>
            <a:srgbClr val="6ADBD9"/>
          </a:solidFill>
          <a:ln w="9525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18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5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1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1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7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02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8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@2020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483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2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8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4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41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2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7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@2020 FIA LABDATA.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fld id="{E8FB8526-A7DF-44F1-A0A0-E2C9088E15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3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Open Sans" panose="020B0604020202020204"/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5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6.jpe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6.jpe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10.png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8.emf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0.emf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2.emf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10.png"/><Relationship Id="rId4" Type="http://schemas.openxmlformats.org/officeDocument/2006/relationships/image" Target="../media/image4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6.jpe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6.jpe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emf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6.jpe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hyperlink" Target="https://leticiaoterodiasthomaz.shinyapps.io/Acidentes/" TargetMode="Externa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rtal.prf.gov.br/dados-abertos-acidentes" TargetMode="External"/><Relationship Id="rId5" Type="http://schemas.openxmlformats.org/officeDocument/2006/relationships/hyperlink" Target="https://portal.prf.gov.br/dados-abetos-dicionario-acidentes" TargetMode="Externa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6.jpe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6.jpe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6F0632-10FD-4D68-BE35-D7558E3FF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933" y="43628"/>
            <a:ext cx="9550067" cy="6814371"/>
          </a:xfrm>
          <a:prstGeom prst="rect">
            <a:avLst/>
          </a:prstGeom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494631" y="5630388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28/05/2020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16118" y="27970"/>
            <a:ext cx="5266000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401194" y="3590499"/>
            <a:ext cx="5456681" cy="118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pt-BR"/>
            </a:defPPr>
            <a:lvl1pPr defTabSz="1219170">
              <a:buClr>
                <a:srgbClr val="000000"/>
              </a:buClr>
              <a:defRPr sz="1867" b="1" kern="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 Preditivo de Acidentes Fatais em Rodovias</a:t>
            </a:r>
          </a:p>
          <a:p>
            <a:endParaRPr lang="pt-BR" sz="1600" b="0" dirty="0">
              <a:solidFill>
                <a:srgbClr val="434343"/>
              </a:solidFill>
            </a:endParaRPr>
          </a:p>
          <a:p>
            <a:endParaRPr lang="pt-BR" sz="1600" b="0" dirty="0">
              <a:solidFill>
                <a:schemeClr val="bg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494631" y="5145192"/>
            <a:ext cx="2523075" cy="485196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201339" y="3310149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Acidente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Causa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 de Acidentes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Nº Pessoas Envolvidas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Nº Feridos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Nº Veículos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id="{D76D1B44-E9E6-4C74-BCB4-B19C6FED7A36}"/>
              </a:ext>
            </a:extLst>
          </p:cNvPr>
          <p:cNvSpPr txBox="1"/>
          <p:nvPr/>
        </p:nvSpPr>
        <p:spPr>
          <a:xfrm>
            <a:off x="2208307" y="3310149"/>
            <a:ext cx="170536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Variáveis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Data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Ano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Dia da Semana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Horário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Fase do Dia</a:t>
            </a:r>
          </a:p>
        </p:txBody>
      </p:sp>
      <p:sp>
        <p:nvSpPr>
          <p:cNvPr id="16" name="Google Shape;115;p18">
            <a:extLst>
              <a:ext uri="{FF2B5EF4-FFF2-40B4-BE49-F238E27FC236}">
                <a16:creationId xmlns:a16="http://schemas.microsoft.com/office/drawing/2014/main" id="{5ED8E2F2-F616-403F-938A-18A3B3834172}"/>
              </a:ext>
            </a:extLst>
          </p:cNvPr>
          <p:cNvSpPr txBox="1"/>
          <p:nvPr/>
        </p:nvSpPr>
        <p:spPr>
          <a:xfrm>
            <a:off x="4038214" y="3296203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Variável Localização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BR (Rodovia)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Município</a:t>
            </a:r>
          </a:p>
        </p:txBody>
      </p:sp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90B220F3-7788-4E67-AEFB-DA2A847DAAC7}"/>
              </a:ext>
            </a:extLst>
          </p:cNvPr>
          <p:cNvSpPr txBox="1"/>
          <p:nvPr/>
        </p:nvSpPr>
        <p:spPr>
          <a:xfrm>
            <a:off x="9995252" y="3296203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Classificação do Acidente: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Sem vítimas;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 vítimas feridas;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 vítimas fatais</a:t>
            </a: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342C702B-AAF8-47CF-85BE-D5954F7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2EC3181-B29E-4FEC-AE38-3F9601D3A525}"/>
              </a:ext>
            </a:extLst>
          </p:cNvPr>
          <p:cNvGrpSpPr/>
          <p:nvPr/>
        </p:nvGrpSpPr>
        <p:grpSpPr>
          <a:xfrm>
            <a:off x="2453515" y="1959388"/>
            <a:ext cx="1080000" cy="1080000"/>
            <a:chOff x="3153968" y="2449814"/>
            <a:chExt cx="1080000" cy="108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59A41BE-703E-44A2-A0D2-CBF3C15B4E39}"/>
                </a:ext>
              </a:extLst>
            </p:cNvPr>
            <p:cNvSpPr/>
            <p:nvPr/>
          </p:nvSpPr>
          <p:spPr>
            <a:xfrm>
              <a:off x="3153968" y="244981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7" name="Gráfico 6" descr="Calendário mensal">
              <a:extLst>
                <a:ext uri="{FF2B5EF4-FFF2-40B4-BE49-F238E27FC236}">
                  <a16:creationId xmlns:a16="http://schemas.microsoft.com/office/drawing/2014/main" id="{964F9A9E-E18B-41FC-9565-BD34482E7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3968" y="2534407"/>
              <a:ext cx="900000" cy="900000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E1655E6A-808C-4632-B95B-9FD5BB32518B}"/>
              </a:ext>
            </a:extLst>
          </p:cNvPr>
          <p:cNvGrpSpPr/>
          <p:nvPr/>
        </p:nvGrpSpPr>
        <p:grpSpPr>
          <a:xfrm>
            <a:off x="4330251" y="1981248"/>
            <a:ext cx="1080000" cy="1080000"/>
            <a:chOff x="5662955" y="2449814"/>
            <a:chExt cx="1080000" cy="108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5D50C24-AC09-4361-8F57-72E82B235E6B}"/>
                </a:ext>
              </a:extLst>
            </p:cNvPr>
            <p:cNvSpPr/>
            <p:nvPr/>
          </p:nvSpPr>
          <p:spPr>
            <a:xfrm>
              <a:off x="5662955" y="244981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2" name="Gráfico 11" descr="Mapa com alfinete">
              <a:extLst>
                <a:ext uri="{FF2B5EF4-FFF2-40B4-BE49-F238E27FC236}">
                  <a16:creationId xmlns:a16="http://schemas.microsoft.com/office/drawing/2014/main" id="{9A087347-E453-4659-94AD-6294D2F24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52955" y="2459339"/>
              <a:ext cx="900000" cy="900000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468365B-09F7-41A6-A2E8-30A84861D01A}"/>
              </a:ext>
            </a:extLst>
          </p:cNvPr>
          <p:cNvGrpSpPr/>
          <p:nvPr/>
        </p:nvGrpSpPr>
        <p:grpSpPr>
          <a:xfrm>
            <a:off x="573976" y="1976240"/>
            <a:ext cx="1080000" cy="1080000"/>
            <a:chOff x="644981" y="2449814"/>
            <a:chExt cx="1080000" cy="1080000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B13C546-72AD-457A-8661-AC1091E11518}"/>
                </a:ext>
              </a:extLst>
            </p:cNvPr>
            <p:cNvSpPr/>
            <p:nvPr/>
          </p:nvSpPr>
          <p:spPr>
            <a:xfrm>
              <a:off x="644981" y="2449814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4" name="Gráfico 13" descr="Carro">
              <a:extLst>
                <a:ext uri="{FF2B5EF4-FFF2-40B4-BE49-F238E27FC236}">
                  <a16:creationId xmlns:a16="http://schemas.microsoft.com/office/drawing/2014/main" id="{548F5533-0413-477F-9618-DCF248A55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4981" y="2535640"/>
              <a:ext cx="900000" cy="900000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51C45FE-982F-4F28-B3CC-E052087F26FD}"/>
              </a:ext>
            </a:extLst>
          </p:cNvPr>
          <p:cNvGrpSpPr/>
          <p:nvPr/>
        </p:nvGrpSpPr>
        <p:grpSpPr>
          <a:xfrm>
            <a:off x="6206987" y="1947714"/>
            <a:ext cx="1080000" cy="1080000"/>
            <a:chOff x="6721544" y="2546828"/>
            <a:chExt cx="1080000" cy="1080000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9ABA11E9-46FC-402E-8FC0-D23681BA2607}"/>
                </a:ext>
              </a:extLst>
            </p:cNvPr>
            <p:cNvSpPr/>
            <p:nvPr/>
          </p:nvSpPr>
          <p:spPr>
            <a:xfrm>
              <a:off x="6721544" y="2546828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38" name="Gráfico 37" descr="Poste de sinalização">
              <a:extLst>
                <a:ext uri="{FF2B5EF4-FFF2-40B4-BE49-F238E27FC236}">
                  <a16:creationId xmlns:a16="http://schemas.microsoft.com/office/drawing/2014/main" id="{DF89E12C-DE10-428A-9B08-5D85F4082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11544" y="2617244"/>
              <a:ext cx="900000" cy="900000"/>
            </a:xfrm>
            <a:prstGeom prst="rect">
              <a:avLst/>
            </a:prstGeom>
          </p:spPr>
        </p:pic>
      </p:grpSp>
      <p:sp>
        <p:nvSpPr>
          <p:cNvPr id="49" name="Google Shape;115;p18">
            <a:extLst>
              <a:ext uri="{FF2B5EF4-FFF2-40B4-BE49-F238E27FC236}">
                <a16:creationId xmlns:a16="http://schemas.microsoft.com/office/drawing/2014/main" id="{A9DCC8C2-9AF2-49B5-AFEA-3E6216E3BCA3}"/>
              </a:ext>
            </a:extLst>
          </p:cNvPr>
          <p:cNvSpPr txBox="1"/>
          <p:nvPr/>
        </p:nvSpPr>
        <p:spPr>
          <a:xfrm>
            <a:off x="6096000" y="3296203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Variável Via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Sentido Via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Tipo de Pista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Traçado da Via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Uso do Solo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DB93A21-9EFA-47C9-991B-4C414BBFA511}"/>
              </a:ext>
            </a:extLst>
          </p:cNvPr>
          <p:cNvGrpSpPr/>
          <p:nvPr/>
        </p:nvGrpSpPr>
        <p:grpSpPr>
          <a:xfrm>
            <a:off x="8083723" y="1947714"/>
            <a:ext cx="1080000" cy="1080000"/>
            <a:chOff x="8083723" y="2515879"/>
            <a:chExt cx="1080000" cy="1080000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A0C07133-0031-453A-8C54-F338F9E9A029}"/>
                </a:ext>
              </a:extLst>
            </p:cNvPr>
            <p:cNvSpPr/>
            <p:nvPr/>
          </p:nvSpPr>
          <p:spPr>
            <a:xfrm>
              <a:off x="8083723" y="2515879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43" name="Gráfico 42" descr="Sol parcial">
              <a:extLst>
                <a:ext uri="{FF2B5EF4-FFF2-40B4-BE49-F238E27FC236}">
                  <a16:creationId xmlns:a16="http://schemas.microsoft.com/office/drawing/2014/main" id="{FDC89608-3279-483D-AC9D-E93119DCC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66523" y="2544405"/>
              <a:ext cx="900000" cy="900000"/>
            </a:xfrm>
            <a:prstGeom prst="rect">
              <a:avLst/>
            </a:prstGeom>
          </p:spPr>
        </p:pic>
      </p:grpSp>
      <p:sp>
        <p:nvSpPr>
          <p:cNvPr id="51" name="Google Shape;115;p18">
            <a:extLst>
              <a:ext uri="{FF2B5EF4-FFF2-40B4-BE49-F238E27FC236}">
                <a16:creationId xmlns:a16="http://schemas.microsoft.com/office/drawing/2014/main" id="{777363EF-68B4-4B4B-96CA-C6FF6A7122E7}"/>
              </a:ext>
            </a:extLst>
          </p:cNvPr>
          <p:cNvSpPr txBox="1"/>
          <p:nvPr/>
        </p:nvSpPr>
        <p:spPr>
          <a:xfrm>
            <a:off x="7801361" y="3310149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Variável Clima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Condição Meteorológica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73F5A95-936C-4650-BB37-FFFB5F39952E}"/>
              </a:ext>
            </a:extLst>
          </p:cNvPr>
          <p:cNvGrpSpPr/>
          <p:nvPr/>
        </p:nvGrpSpPr>
        <p:grpSpPr>
          <a:xfrm>
            <a:off x="10394549" y="1959079"/>
            <a:ext cx="1080000" cy="1080000"/>
            <a:chOff x="10394549" y="2527244"/>
            <a:chExt cx="1080000" cy="1080000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CEEB6E1-D8F6-4D0E-BE34-CB2D5368C102}"/>
                </a:ext>
              </a:extLst>
            </p:cNvPr>
            <p:cNvSpPr/>
            <p:nvPr/>
          </p:nvSpPr>
          <p:spPr>
            <a:xfrm>
              <a:off x="10394549" y="252724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53" name="Gráfico 52" descr="Médico">
              <a:extLst>
                <a:ext uri="{FF2B5EF4-FFF2-40B4-BE49-F238E27FC236}">
                  <a16:creationId xmlns:a16="http://schemas.microsoft.com/office/drawing/2014/main" id="{1A88E665-0EDA-4D7C-B3D0-E8EA7664F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77349" y="2609201"/>
              <a:ext cx="914400" cy="914400"/>
            </a:xfrm>
            <a:prstGeom prst="rect">
              <a:avLst/>
            </a:prstGeom>
          </p:spPr>
        </p:pic>
      </p:grp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BF3CCBB5-11A7-4C84-B420-9AD504BF9059}"/>
              </a:ext>
            </a:extLst>
          </p:cNvPr>
          <p:cNvCxnSpPr/>
          <p:nvPr/>
        </p:nvCxnSpPr>
        <p:spPr>
          <a:xfrm>
            <a:off x="9681083" y="1508049"/>
            <a:ext cx="0" cy="327660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Placeholder 1">
            <a:extLst>
              <a:ext uri="{FF2B5EF4-FFF2-40B4-BE49-F238E27FC236}">
                <a16:creationId xmlns:a16="http://schemas.microsoft.com/office/drawing/2014/main" id="{C62E1528-3D00-4300-98C3-BFB0D19F2544}"/>
              </a:ext>
            </a:extLst>
          </p:cNvPr>
          <p:cNvSpPr txBox="1">
            <a:spLocks/>
          </p:cNvSpPr>
          <p:nvPr/>
        </p:nvSpPr>
        <p:spPr>
          <a:xfrm>
            <a:off x="359916" y="313776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Exploratória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4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4D59F655-157C-4AD7-9054-B375E349696E}"/>
              </a:ext>
            </a:extLst>
          </p:cNvPr>
          <p:cNvSpPr/>
          <p:nvPr/>
        </p:nvSpPr>
        <p:spPr>
          <a:xfrm>
            <a:off x="4529024" y="1733073"/>
            <a:ext cx="6563849" cy="162000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FA2E8A-42EA-438F-9478-C30CE4DB2EE1}"/>
              </a:ext>
            </a:extLst>
          </p:cNvPr>
          <p:cNvSpPr/>
          <p:nvPr/>
        </p:nvSpPr>
        <p:spPr>
          <a:xfrm>
            <a:off x="4529024" y="2339128"/>
            <a:ext cx="6563849" cy="162000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1EEA81F-C23E-4EEA-A44A-0B2A5F0E3A26}"/>
              </a:ext>
            </a:extLst>
          </p:cNvPr>
          <p:cNvSpPr/>
          <p:nvPr/>
        </p:nvSpPr>
        <p:spPr>
          <a:xfrm>
            <a:off x="4529024" y="1330036"/>
            <a:ext cx="6563849" cy="162000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32F17B-B8C9-4AF5-BA68-B72BDA98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024" y="1089000"/>
            <a:ext cx="6707001" cy="468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Causa do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 causa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3FAA9C-D4C8-4E1A-9473-4B6AACAD360A}"/>
              </a:ext>
            </a:extLst>
          </p:cNvPr>
          <p:cNvSpPr txBox="1"/>
          <p:nvPr/>
        </p:nvSpPr>
        <p:spPr>
          <a:xfrm>
            <a:off x="802171" y="1720840"/>
            <a:ext cx="3067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principal causa dos acidentes analisados é a </a:t>
            </a:r>
            <a:r>
              <a:rPr lang="pt-BR" b="1" dirty="0"/>
              <a:t>Falta de Atenção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33%</a:t>
            </a:r>
            <a:r>
              <a:rPr lang="pt-BR" dirty="0"/>
              <a:t>). </a:t>
            </a:r>
          </a:p>
          <a:p>
            <a:endParaRPr lang="pt-BR" dirty="0"/>
          </a:p>
          <a:p>
            <a:r>
              <a:rPr lang="pt-BR" b="1" dirty="0"/>
              <a:t>Velocidade Incompatível </a:t>
            </a:r>
            <a:r>
              <a:rPr lang="pt-BR" dirty="0"/>
              <a:t>ocupa a terceira posição com </a:t>
            </a:r>
            <a:r>
              <a:rPr lang="pt-BR" b="1" dirty="0">
                <a:solidFill>
                  <a:srgbClr val="FF0000"/>
                </a:solidFill>
              </a:rPr>
              <a:t>10%</a:t>
            </a:r>
            <a:r>
              <a:rPr lang="pt-BR" dirty="0"/>
              <a:t> do total de acidentes. </a:t>
            </a:r>
          </a:p>
          <a:p>
            <a:endParaRPr lang="pt-BR" b="1" dirty="0"/>
          </a:p>
          <a:p>
            <a:r>
              <a:rPr lang="pt-BR" b="1" dirty="0"/>
              <a:t>Ingestão de álcool</a:t>
            </a:r>
            <a:r>
              <a:rPr lang="pt-BR" dirty="0"/>
              <a:t> foi a causa de 61.954 (</a:t>
            </a:r>
            <a:r>
              <a:rPr lang="pt-BR" b="1" dirty="0">
                <a:solidFill>
                  <a:srgbClr val="FF0000"/>
                </a:solidFill>
              </a:rPr>
              <a:t>5%</a:t>
            </a:r>
            <a:r>
              <a:rPr lang="pt-BR" dirty="0"/>
              <a:t>) acidentes de 2011 a 2020.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04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4617837-2943-463B-860A-8D262EBB6DBA}"/>
              </a:ext>
            </a:extLst>
          </p:cNvPr>
          <p:cNvSpPr/>
          <p:nvPr/>
        </p:nvSpPr>
        <p:spPr>
          <a:xfrm>
            <a:off x="6559244" y="5745018"/>
            <a:ext cx="4727592" cy="147782"/>
          </a:xfrm>
          <a:prstGeom prst="rect">
            <a:avLst/>
          </a:prstGeom>
          <a:solidFill>
            <a:srgbClr val="FFE1E1"/>
          </a:solidFill>
          <a:ln>
            <a:solidFill>
              <a:srgbClr val="FF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4587C91-C2E6-455E-BB52-A332F08424A9}"/>
              </a:ext>
            </a:extLst>
          </p:cNvPr>
          <p:cNvSpPr/>
          <p:nvPr/>
        </p:nvSpPr>
        <p:spPr>
          <a:xfrm>
            <a:off x="6568480" y="1941916"/>
            <a:ext cx="4727592" cy="147782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B7C439B-87B0-4EE5-882D-9600BCC7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244" y="4512431"/>
            <a:ext cx="4864130" cy="16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Cinco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Causas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spcBef>
                <a:spcPts val="0"/>
              </a:spcBef>
            </a:pP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 causa 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classificação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368C72-6A0B-4BFF-B2C2-CC7C1A07C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245" y="1102751"/>
            <a:ext cx="4864129" cy="16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722172-5389-4CAA-A169-F9CCB717B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245" y="2807591"/>
            <a:ext cx="4864129" cy="1620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B30870-B024-4090-B1BD-567D93A759C9}"/>
              </a:ext>
            </a:extLst>
          </p:cNvPr>
          <p:cNvSpPr txBox="1"/>
          <p:nvPr/>
        </p:nvSpPr>
        <p:spPr>
          <a:xfrm>
            <a:off x="982716" y="1859339"/>
            <a:ext cx="49065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Neste slide, exibimos as cinco principais causas de cada tipo de acidente. </a:t>
            </a:r>
          </a:p>
          <a:p>
            <a:endParaRPr lang="pt-BR" dirty="0"/>
          </a:p>
          <a:p>
            <a:r>
              <a:rPr lang="pt-BR" b="1" dirty="0"/>
              <a:t>Não guardar distância de segurança </a:t>
            </a:r>
            <a:r>
              <a:rPr lang="pt-BR" dirty="0"/>
              <a:t>corresponde a </a:t>
            </a:r>
            <a:r>
              <a:rPr lang="pt-BR" b="1" dirty="0"/>
              <a:t>13% </a:t>
            </a:r>
            <a:r>
              <a:rPr lang="pt-BR" dirty="0"/>
              <a:t>dos acidentes </a:t>
            </a:r>
            <a:r>
              <a:rPr lang="pt-BR" b="1" dirty="0"/>
              <a:t>sem vítimas</a:t>
            </a:r>
            <a:r>
              <a:rPr lang="pt-BR" dirty="0"/>
              <a:t>. Esta causa não aparece entre as cinco principais de acidentes com vítimas. </a:t>
            </a:r>
          </a:p>
          <a:p>
            <a:endParaRPr lang="pt-BR" dirty="0"/>
          </a:p>
          <a:p>
            <a:r>
              <a:rPr lang="pt-BR" b="1" dirty="0"/>
              <a:t>Ultrapassagem indevida </a:t>
            </a:r>
            <a:r>
              <a:rPr lang="pt-BR" dirty="0"/>
              <a:t>aparece em quinto lugar (</a:t>
            </a:r>
            <a:r>
              <a:rPr lang="pt-BR" b="1" dirty="0"/>
              <a:t>7%</a:t>
            </a:r>
            <a:r>
              <a:rPr lang="pt-BR" dirty="0"/>
              <a:t>) quando observamos acidentes com </a:t>
            </a:r>
            <a:r>
              <a:rPr lang="pt-BR" b="1" dirty="0"/>
              <a:t>vítimas fatais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18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Tipos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tipo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B30870-B024-4090-B1BD-567D93A759C9}"/>
              </a:ext>
            </a:extLst>
          </p:cNvPr>
          <p:cNvSpPr txBox="1"/>
          <p:nvPr/>
        </p:nvSpPr>
        <p:spPr>
          <a:xfrm>
            <a:off x="897167" y="1611689"/>
            <a:ext cx="49065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tabela ao lado vemos que Colisão traseira é o tipo de acidente mais comum observado (</a:t>
            </a:r>
            <a:r>
              <a:rPr lang="pt-BR" b="1" dirty="0"/>
              <a:t>26%</a:t>
            </a:r>
            <a:r>
              <a:rPr lang="pt-BR" dirty="0"/>
              <a:t>). Seguido por Colisão lateral (</a:t>
            </a:r>
            <a:r>
              <a:rPr lang="pt-BR" b="1" dirty="0"/>
              <a:t>15%</a:t>
            </a:r>
            <a:r>
              <a:rPr lang="pt-BR" dirty="0"/>
              <a:t>) e Saída de Pista (</a:t>
            </a:r>
            <a:r>
              <a:rPr lang="pt-BR" b="1" dirty="0"/>
              <a:t>12%</a:t>
            </a:r>
            <a:r>
              <a:rPr lang="pt-BR" dirty="0"/>
              <a:t>). </a:t>
            </a:r>
          </a:p>
          <a:p>
            <a:endParaRPr lang="pt-BR" dirty="0"/>
          </a:p>
          <a:p>
            <a:r>
              <a:rPr lang="pt-BR" dirty="0"/>
              <a:t>Colisão frontal corresponde a </a:t>
            </a:r>
            <a:r>
              <a:rPr lang="pt-BR" b="1" dirty="0"/>
              <a:t>4%</a:t>
            </a:r>
            <a:r>
              <a:rPr lang="pt-BR" dirty="0"/>
              <a:t> do total de acidentes, porém, nos próximos slides, veremos que este tipo ocupa o primeiro lugar nos acidentes com vítimas fatais.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CBD234-C33A-426F-A514-74F689288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175" y="1088999"/>
            <a:ext cx="45111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3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Tipos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Vítimas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Fatais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tipo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B30870-B024-4090-B1BD-567D93A759C9}"/>
              </a:ext>
            </a:extLst>
          </p:cNvPr>
          <p:cNvSpPr txBox="1"/>
          <p:nvPr/>
        </p:nvSpPr>
        <p:spPr>
          <a:xfrm>
            <a:off x="526754" y="1397675"/>
            <a:ext cx="3617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Colisão Frontal é o principal tipo de acidente que envolve vítimas fatais (27%). </a:t>
            </a:r>
          </a:p>
          <a:p>
            <a:endParaRPr lang="pt-BR" dirty="0"/>
          </a:p>
          <a:p>
            <a:r>
              <a:rPr lang="pt-BR" dirty="0"/>
              <a:t>Em seguida, observamos Atropelamento de Pedestre com 19%.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14918A-F49F-410D-9617-09DD87043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352" y="1174707"/>
            <a:ext cx="7041490" cy="492294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173241E-9FAB-41F6-B907-E8D97D802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3947841"/>
            <a:ext cx="43403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6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Veículos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veículos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CA9D943-5C95-4147-9E15-DE5C17C08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049" y="1592421"/>
            <a:ext cx="5136325" cy="367315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20E0FFB-3ED7-47D5-8555-4BA098BC4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4545579"/>
            <a:ext cx="6036298" cy="720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C9B8C56-ADC3-4FE8-BAA2-12872A54B6CB}"/>
              </a:ext>
            </a:extLst>
          </p:cNvPr>
          <p:cNvSpPr txBox="1"/>
          <p:nvPr/>
        </p:nvSpPr>
        <p:spPr>
          <a:xfrm>
            <a:off x="359999" y="1592421"/>
            <a:ext cx="603629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média, há </a:t>
            </a:r>
            <a:r>
              <a:rPr lang="pt-BR" b="1" dirty="0"/>
              <a:t>1,74 veículo </a:t>
            </a:r>
            <a:r>
              <a:rPr lang="pt-BR" dirty="0"/>
              <a:t>envolvido por acidente. O máximo observado na base de dados foi um acidente que envolveu </a:t>
            </a:r>
            <a:r>
              <a:rPr lang="pt-BR" b="1" dirty="0"/>
              <a:t>25 veículos</a:t>
            </a:r>
            <a:r>
              <a:rPr lang="pt-BR" dirty="0"/>
              <a:t>. </a:t>
            </a:r>
          </a:p>
          <a:p>
            <a:endParaRPr lang="pt-BR" sz="1000" dirty="0"/>
          </a:p>
          <a:p>
            <a:r>
              <a:rPr lang="pt-BR" dirty="0"/>
              <a:t>Quando observamos o </a:t>
            </a:r>
            <a:r>
              <a:rPr lang="pt-BR" i="1" dirty="0" err="1"/>
              <a:t>boxplot</a:t>
            </a:r>
            <a:r>
              <a:rPr lang="pt-BR" dirty="0"/>
              <a:t> da quantidade de veículos por classificação do acidente, nota-se que aparentemente não há diferença nas distribuições.</a:t>
            </a:r>
          </a:p>
          <a:p>
            <a:endParaRPr lang="pt-BR" dirty="0"/>
          </a:p>
          <a:p>
            <a:r>
              <a:rPr lang="pt-BR" dirty="0"/>
              <a:t>Pelo 3º quartil (75% dos dados), observa-se que a maior parte dos acidentes envolve até </a:t>
            </a:r>
            <a:r>
              <a:rPr lang="pt-BR" b="1" dirty="0"/>
              <a:t>2 veículos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6870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Pessoas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pessoas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9B8C56-ADC3-4FE8-BAA2-12872A54B6CB}"/>
              </a:ext>
            </a:extLst>
          </p:cNvPr>
          <p:cNvSpPr txBox="1"/>
          <p:nvPr/>
        </p:nvSpPr>
        <p:spPr>
          <a:xfrm>
            <a:off x="359999" y="1592421"/>
            <a:ext cx="60362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média, há </a:t>
            </a:r>
            <a:r>
              <a:rPr lang="pt-BR" b="1" dirty="0"/>
              <a:t>2,22 pessoas </a:t>
            </a:r>
            <a:r>
              <a:rPr lang="pt-BR" dirty="0"/>
              <a:t>envolvidas por acidente. O máximo observado na base de dados foi um acidente que envolveu </a:t>
            </a:r>
            <a:r>
              <a:rPr lang="pt-BR" b="1" dirty="0"/>
              <a:t>248 pessoas</a:t>
            </a:r>
            <a:r>
              <a:rPr lang="pt-BR" dirty="0"/>
              <a:t>. </a:t>
            </a:r>
          </a:p>
          <a:p>
            <a:endParaRPr lang="pt-BR" sz="1000" dirty="0"/>
          </a:p>
          <a:p>
            <a:r>
              <a:rPr lang="pt-BR" dirty="0"/>
              <a:t>Quando observamos o </a:t>
            </a:r>
            <a:r>
              <a:rPr lang="pt-BR" i="1" dirty="0" err="1"/>
              <a:t>boxplot</a:t>
            </a:r>
            <a:r>
              <a:rPr lang="pt-BR" dirty="0"/>
              <a:t> da quantidade de pessoas por classificação do acidente, nota-se que aparentemente a acidentes sem vítimas envolvem menos pessoas. Porém, as três classificações apresentam muitos </a:t>
            </a:r>
            <a:r>
              <a:rPr lang="pt-BR" i="1" dirty="0"/>
              <a:t>outliers.</a:t>
            </a:r>
          </a:p>
          <a:p>
            <a:endParaRPr lang="pt-BR" sz="1000" dirty="0"/>
          </a:p>
          <a:p>
            <a:r>
              <a:rPr lang="pt-BR" dirty="0"/>
              <a:t>Pelo 3º quartil (75% dos dados), observa-se que a maior parte dos acidentes envolve até </a:t>
            </a:r>
            <a:r>
              <a:rPr lang="pt-BR" b="1" dirty="0"/>
              <a:t>2 pessoas</a:t>
            </a:r>
            <a:r>
              <a:rPr lang="pt-BR" dirty="0"/>
              <a:t>.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54A2CB-E6AC-4A56-B8FD-6BF9807C02E8}"/>
              </a:ext>
            </a:extLst>
          </p:cNvPr>
          <p:cNvSpPr txBox="1"/>
          <p:nvPr/>
        </p:nvSpPr>
        <p:spPr>
          <a:xfrm>
            <a:off x="6984736" y="5407032"/>
            <a:ext cx="4140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Para facilitar a visualização, definimos o limite do gráfico em 50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16599F-45EA-44C3-8E16-0687B338A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049" y="1592421"/>
            <a:ext cx="5136325" cy="36731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6C3FD6A-2692-400F-AA78-3CD21F7F0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99" y="4545579"/>
            <a:ext cx="603629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62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201339" y="3310149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Variáveis Acidente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Causa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Tipo de Acidentes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Nº Pessoas Envolvidas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Nº Feridos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Nº Veículos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id="{D76D1B44-E9E6-4C74-BCB4-B19C6FED7A36}"/>
              </a:ext>
            </a:extLst>
          </p:cNvPr>
          <p:cNvSpPr txBox="1"/>
          <p:nvPr/>
        </p:nvSpPr>
        <p:spPr>
          <a:xfrm>
            <a:off x="2208307" y="3310149"/>
            <a:ext cx="170536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latin typeface="Open Sans"/>
                <a:ea typeface="Open Sans"/>
                <a:cs typeface="Open Sans"/>
              </a:rPr>
              <a:t>Variáveis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Data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Ano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Dia da Semana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Horário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Fase do Dia</a:t>
            </a:r>
          </a:p>
        </p:txBody>
      </p:sp>
      <p:sp>
        <p:nvSpPr>
          <p:cNvPr id="16" name="Google Shape;115;p18">
            <a:extLst>
              <a:ext uri="{FF2B5EF4-FFF2-40B4-BE49-F238E27FC236}">
                <a16:creationId xmlns:a16="http://schemas.microsoft.com/office/drawing/2014/main" id="{5ED8E2F2-F616-403F-938A-18A3B3834172}"/>
              </a:ext>
            </a:extLst>
          </p:cNvPr>
          <p:cNvSpPr txBox="1"/>
          <p:nvPr/>
        </p:nvSpPr>
        <p:spPr>
          <a:xfrm>
            <a:off x="4038214" y="3296203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Variável Localização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BR (Rodovia)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Município</a:t>
            </a:r>
          </a:p>
        </p:txBody>
      </p:sp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90B220F3-7788-4E67-AEFB-DA2A847DAAC7}"/>
              </a:ext>
            </a:extLst>
          </p:cNvPr>
          <p:cNvSpPr txBox="1"/>
          <p:nvPr/>
        </p:nvSpPr>
        <p:spPr>
          <a:xfrm>
            <a:off x="9995252" y="3296203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Classificação do Acidente: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Sem vítimas;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 vítimas feridas;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 vítimas fatais</a:t>
            </a: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342C702B-AAF8-47CF-85BE-D5954F7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2EC3181-B29E-4FEC-AE38-3F9601D3A525}"/>
              </a:ext>
            </a:extLst>
          </p:cNvPr>
          <p:cNvGrpSpPr/>
          <p:nvPr/>
        </p:nvGrpSpPr>
        <p:grpSpPr>
          <a:xfrm>
            <a:off x="2453515" y="1959388"/>
            <a:ext cx="1080000" cy="1080000"/>
            <a:chOff x="3153968" y="2449814"/>
            <a:chExt cx="1080000" cy="108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59A41BE-703E-44A2-A0D2-CBF3C15B4E39}"/>
                </a:ext>
              </a:extLst>
            </p:cNvPr>
            <p:cNvSpPr/>
            <p:nvPr/>
          </p:nvSpPr>
          <p:spPr>
            <a:xfrm>
              <a:off x="3153968" y="2449814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7" name="Gráfico 6" descr="Calendário mensal">
              <a:extLst>
                <a:ext uri="{FF2B5EF4-FFF2-40B4-BE49-F238E27FC236}">
                  <a16:creationId xmlns:a16="http://schemas.microsoft.com/office/drawing/2014/main" id="{964F9A9E-E18B-41FC-9565-BD34482E7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3968" y="2534407"/>
              <a:ext cx="900000" cy="900000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E1655E6A-808C-4632-B95B-9FD5BB32518B}"/>
              </a:ext>
            </a:extLst>
          </p:cNvPr>
          <p:cNvGrpSpPr/>
          <p:nvPr/>
        </p:nvGrpSpPr>
        <p:grpSpPr>
          <a:xfrm>
            <a:off x="4330251" y="1981248"/>
            <a:ext cx="1080000" cy="1080000"/>
            <a:chOff x="5662955" y="2449814"/>
            <a:chExt cx="1080000" cy="108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5D50C24-AC09-4361-8F57-72E82B235E6B}"/>
                </a:ext>
              </a:extLst>
            </p:cNvPr>
            <p:cNvSpPr/>
            <p:nvPr/>
          </p:nvSpPr>
          <p:spPr>
            <a:xfrm>
              <a:off x="5662955" y="244981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2" name="Gráfico 11" descr="Mapa com alfinete">
              <a:extLst>
                <a:ext uri="{FF2B5EF4-FFF2-40B4-BE49-F238E27FC236}">
                  <a16:creationId xmlns:a16="http://schemas.microsoft.com/office/drawing/2014/main" id="{9A087347-E453-4659-94AD-6294D2F24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52955" y="2459339"/>
              <a:ext cx="900000" cy="900000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468365B-09F7-41A6-A2E8-30A84861D01A}"/>
              </a:ext>
            </a:extLst>
          </p:cNvPr>
          <p:cNvGrpSpPr/>
          <p:nvPr/>
        </p:nvGrpSpPr>
        <p:grpSpPr>
          <a:xfrm>
            <a:off x="573976" y="1976240"/>
            <a:ext cx="1080000" cy="1080000"/>
            <a:chOff x="644981" y="2449814"/>
            <a:chExt cx="1080000" cy="1080000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B13C546-72AD-457A-8661-AC1091E11518}"/>
                </a:ext>
              </a:extLst>
            </p:cNvPr>
            <p:cNvSpPr/>
            <p:nvPr/>
          </p:nvSpPr>
          <p:spPr>
            <a:xfrm>
              <a:off x="644981" y="244981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4" name="Gráfico 13" descr="Carro">
              <a:extLst>
                <a:ext uri="{FF2B5EF4-FFF2-40B4-BE49-F238E27FC236}">
                  <a16:creationId xmlns:a16="http://schemas.microsoft.com/office/drawing/2014/main" id="{548F5533-0413-477F-9618-DCF248A55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4981" y="2535640"/>
              <a:ext cx="900000" cy="900000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51C45FE-982F-4F28-B3CC-E052087F26FD}"/>
              </a:ext>
            </a:extLst>
          </p:cNvPr>
          <p:cNvGrpSpPr/>
          <p:nvPr/>
        </p:nvGrpSpPr>
        <p:grpSpPr>
          <a:xfrm>
            <a:off x="6206987" y="1947714"/>
            <a:ext cx="1080000" cy="1080000"/>
            <a:chOff x="6721544" y="2546828"/>
            <a:chExt cx="1080000" cy="1080000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9ABA11E9-46FC-402E-8FC0-D23681BA2607}"/>
                </a:ext>
              </a:extLst>
            </p:cNvPr>
            <p:cNvSpPr/>
            <p:nvPr/>
          </p:nvSpPr>
          <p:spPr>
            <a:xfrm>
              <a:off x="6721544" y="2546828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38" name="Gráfico 37" descr="Poste de sinalização">
              <a:extLst>
                <a:ext uri="{FF2B5EF4-FFF2-40B4-BE49-F238E27FC236}">
                  <a16:creationId xmlns:a16="http://schemas.microsoft.com/office/drawing/2014/main" id="{DF89E12C-DE10-428A-9B08-5D85F4082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11544" y="2617244"/>
              <a:ext cx="900000" cy="900000"/>
            </a:xfrm>
            <a:prstGeom prst="rect">
              <a:avLst/>
            </a:prstGeom>
          </p:spPr>
        </p:pic>
      </p:grpSp>
      <p:sp>
        <p:nvSpPr>
          <p:cNvPr id="49" name="Google Shape;115;p18">
            <a:extLst>
              <a:ext uri="{FF2B5EF4-FFF2-40B4-BE49-F238E27FC236}">
                <a16:creationId xmlns:a16="http://schemas.microsoft.com/office/drawing/2014/main" id="{A9DCC8C2-9AF2-49B5-AFEA-3E6216E3BCA3}"/>
              </a:ext>
            </a:extLst>
          </p:cNvPr>
          <p:cNvSpPr txBox="1"/>
          <p:nvPr/>
        </p:nvSpPr>
        <p:spPr>
          <a:xfrm>
            <a:off x="6096000" y="3296203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Variável Via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Sentido Via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Tipo de Pista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Traçado da Via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Uso do Solo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DB93A21-9EFA-47C9-991B-4C414BBFA511}"/>
              </a:ext>
            </a:extLst>
          </p:cNvPr>
          <p:cNvGrpSpPr/>
          <p:nvPr/>
        </p:nvGrpSpPr>
        <p:grpSpPr>
          <a:xfrm>
            <a:off x="8083723" y="1947714"/>
            <a:ext cx="1080000" cy="1080000"/>
            <a:chOff x="8083723" y="2515879"/>
            <a:chExt cx="1080000" cy="1080000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A0C07133-0031-453A-8C54-F338F9E9A029}"/>
                </a:ext>
              </a:extLst>
            </p:cNvPr>
            <p:cNvSpPr/>
            <p:nvPr/>
          </p:nvSpPr>
          <p:spPr>
            <a:xfrm>
              <a:off x="8083723" y="2515879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43" name="Gráfico 42" descr="Sol parcial">
              <a:extLst>
                <a:ext uri="{FF2B5EF4-FFF2-40B4-BE49-F238E27FC236}">
                  <a16:creationId xmlns:a16="http://schemas.microsoft.com/office/drawing/2014/main" id="{FDC89608-3279-483D-AC9D-E93119DCC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66523" y="2544405"/>
              <a:ext cx="900000" cy="900000"/>
            </a:xfrm>
            <a:prstGeom prst="rect">
              <a:avLst/>
            </a:prstGeom>
          </p:spPr>
        </p:pic>
      </p:grpSp>
      <p:sp>
        <p:nvSpPr>
          <p:cNvPr id="51" name="Google Shape;115;p18">
            <a:extLst>
              <a:ext uri="{FF2B5EF4-FFF2-40B4-BE49-F238E27FC236}">
                <a16:creationId xmlns:a16="http://schemas.microsoft.com/office/drawing/2014/main" id="{777363EF-68B4-4B4B-96CA-C6FF6A7122E7}"/>
              </a:ext>
            </a:extLst>
          </p:cNvPr>
          <p:cNvSpPr txBox="1"/>
          <p:nvPr/>
        </p:nvSpPr>
        <p:spPr>
          <a:xfrm>
            <a:off x="7801361" y="3310149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Variável Clima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Condição Meteorológica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73F5A95-936C-4650-BB37-FFFB5F39952E}"/>
              </a:ext>
            </a:extLst>
          </p:cNvPr>
          <p:cNvGrpSpPr/>
          <p:nvPr/>
        </p:nvGrpSpPr>
        <p:grpSpPr>
          <a:xfrm>
            <a:off x="10394549" y="1959079"/>
            <a:ext cx="1080000" cy="1080000"/>
            <a:chOff x="10394549" y="2527244"/>
            <a:chExt cx="1080000" cy="1080000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CEEB6E1-D8F6-4D0E-BE34-CB2D5368C102}"/>
                </a:ext>
              </a:extLst>
            </p:cNvPr>
            <p:cNvSpPr/>
            <p:nvPr/>
          </p:nvSpPr>
          <p:spPr>
            <a:xfrm>
              <a:off x="10394549" y="252724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53" name="Gráfico 52" descr="Médico">
              <a:extLst>
                <a:ext uri="{FF2B5EF4-FFF2-40B4-BE49-F238E27FC236}">
                  <a16:creationId xmlns:a16="http://schemas.microsoft.com/office/drawing/2014/main" id="{1A88E665-0EDA-4D7C-B3D0-E8EA7664F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77349" y="2609201"/>
              <a:ext cx="914400" cy="914400"/>
            </a:xfrm>
            <a:prstGeom prst="rect">
              <a:avLst/>
            </a:prstGeom>
          </p:spPr>
        </p:pic>
      </p:grp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BF3CCBB5-11A7-4C84-B420-9AD504BF9059}"/>
              </a:ext>
            </a:extLst>
          </p:cNvPr>
          <p:cNvCxnSpPr/>
          <p:nvPr/>
        </p:nvCxnSpPr>
        <p:spPr>
          <a:xfrm>
            <a:off x="9681083" y="1508049"/>
            <a:ext cx="0" cy="327660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Placeholder 1">
            <a:extLst>
              <a:ext uri="{FF2B5EF4-FFF2-40B4-BE49-F238E27FC236}">
                <a16:creationId xmlns:a16="http://schemas.microsoft.com/office/drawing/2014/main" id="{B0F573F5-671D-44A2-8A3D-F619D3786C50}"/>
              </a:ext>
            </a:extLst>
          </p:cNvPr>
          <p:cNvSpPr txBox="1">
            <a:spLocks/>
          </p:cNvSpPr>
          <p:nvPr/>
        </p:nvSpPr>
        <p:spPr>
          <a:xfrm>
            <a:off x="359916" y="313776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Exploratória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58949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dia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semana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1B5495-89DE-4A30-95C4-E52949C0096A}"/>
              </a:ext>
            </a:extLst>
          </p:cNvPr>
          <p:cNvSpPr txBox="1"/>
          <p:nvPr/>
        </p:nvSpPr>
        <p:spPr>
          <a:xfrm>
            <a:off x="791826" y="1586266"/>
            <a:ext cx="41885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 2011 a 2020, observou-se uma queda acentuada nos acidentes </a:t>
            </a:r>
            <a:r>
              <a:rPr lang="pt-BR" b="1" dirty="0">
                <a:solidFill>
                  <a:srgbClr val="0070C0"/>
                </a:solidFill>
              </a:rPr>
              <a:t>sem vítimas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Acidentes com </a:t>
            </a:r>
            <a:r>
              <a:rPr lang="pt-BR" b="1" dirty="0">
                <a:solidFill>
                  <a:srgbClr val="00B050"/>
                </a:solidFill>
              </a:rPr>
              <a:t>vítimas feridas </a:t>
            </a:r>
            <a:r>
              <a:rPr lang="pt-BR" dirty="0"/>
              <a:t>apresentou uma queda menos agressiva, e com </a:t>
            </a:r>
            <a:r>
              <a:rPr lang="pt-BR" b="1" dirty="0">
                <a:solidFill>
                  <a:srgbClr val="FF0000"/>
                </a:solidFill>
              </a:rPr>
              <a:t>vítimas fatais </a:t>
            </a:r>
            <a:r>
              <a:rPr lang="pt-BR" dirty="0"/>
              <a:t>manteve-se no mesmo patamar ao longo do tempo. </a:t>
            </a:r>
          </a:p>
          <a:p>
            <a:endParaRPr lang="pt-BR" dirty="0"/>
          </a:p>
          <a:p>
            <a:r>
              <a:rPr lang="pt-BR" dirty="0"/>
              <a:t>A queda apresentada em 2020 deve-se ao fato de os dados disponibilizados iam apenas até Março.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23A9638-6DEF-40D7-AE6D-CF1E80B1B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060" y="1654556"/>
            <a:ext cx="6165114" cy="3284505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802F0E3-10E4-4C23-B8A1-E1B6B7F0E98F}"/>
              </a:ext>
            </a:extLst>
          </p:cNvPr>
          <p:cNvGrpSpPr/>
          <p:nvPr/>
        </p:nvGrpSpPr>
        <p:grpSpPr>
          <a:xfrm>
            <a:off x="3492368" y="365272"/>
            <a:ext cx="360000" cy="360000"/>
            <a:chOff x="3153968" y="2449814"/>
            <a:chExt cx="1080000" cy="108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89B36B2-E247-4A60-8C4C-014B6C71EC22}"/>
                </a:ext>
              </a:extLst>
            </p:cNvPr>
            <p:cNvSpPr/>
            <p:nvPr/>
          </p:nvSpPr>
          <p:spPr>
            <a:xfrm>
              <a:off x="3153968" y="2449814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23" name="Gráfico 22" descr="Calendário mensal">
              <a:extLst>
                <a:ext uri="{FF2B5EF4-FFF2-40B4-BE49-F238E27FC236}">
                  <a16:creationId xmlns:a16="http://schemas.microsoft.com/office/drawing/2014/main" id="{E75242D9-EEF5-4506-89B7-B64413909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43968" y="2534407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0461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semana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dia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semana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1B5495-89DE-4A30-95C4-E52949C0096A}"/>
              </a:ext>
            </a:extLst>
          </p:cNvPr>
          <p:cNvSpPr txBox="1"/>
          <p:nvPr/>
        </p:nvSpPr>
        <p:spPr>
          <a:xfrm>
            <a:off x="1059581" y="1355822"/>
            <a:ext cx="955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tabela abaixo, observa-se que nas </a:t>
            </a:r>
            <a:r>
              <a:rPr lang="pt-BR" b="1" dirty="0"/>
              <a:t>sextas</a:t>
            </a:r>
            <a:r>
              <a:rPr lang="pt-BR" dirty="0"/>
              <a:t> e </a:t>
            </a:r>
            <a:r>
              <a:rPr lang="pt-BR" b="1" dirty="0"/>
              <a:t>finais de semana</a:t>
            </a:r>
            <a:r>
              <a:rPr lang="pt-BR" dirty="0"/>
              <a:t>, há um leve aumento na quantidade de acidentes quando comparamos com os demais dias. </a:t>
            </a:r>
          </a:p>
          <a:p>
            <a:endParaRPr lang="pt-BR" dirty="0"/>
          </a:p>
          <a:p>
            <a:r>
              <a:rPr lang="pt-BR" dirty="0"/>
              <a:t>Nota-se também, que há uma queda no número de acidentes ao longo do tempo.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04405D0-3E8A-4982-9D54-71A736C3B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80" y="3033139"/>
            <a:ext cx="10364439" cy="217800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2023B1A-3398-40EA-8895-C30CBA8E2E19}"/>
              </a:ext>
            </a:extLst>
          </p:cNvPr>
          <p:cNvGrpSpPr/>
          <p:nvPr/>
        </p:nvGrpSpPr>
        <p:grpSpPr>
          <a:xfrm>
            <a:off x="3492368" y="365272"/>
            <a:ext cx="360000" cy="360000"/>
            <a:chOff x="3153968" y="2449814"/>
            <a:chExt cx="1080000" cy="108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E0A7409-3530-4FA7-827B-B62A66A6190F}"/>
                </a:ext>
              </a:extLst>
            </p:cNvPr>
            <p:cNvSpPr/>
            <p:nvPr/>
          </p:nvSpPr>
          <p:spPr>
            <a:xfrm>
              <a:off x="3153968" y="2449814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7" name="Gráfico 16" descr="Calendário mensal">
              <a:extLst>
                <a:ext uri="{FF2B5EF4-FFF2-40B4-BE49-F238E27FC236}">
                  <a16:creationId xmlns:a16="http://schemas.microsoft.com/office/drawing/2014/main" id="{BB6307D2-90A5-4B9A-A742-65A50C0F6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43968" y="2534407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204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4378385" y="22528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Letícia Otero Dias Thomaz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Prof.ª Dr.ª Alessandra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Álvila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Montini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 Dr. 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Adolpho Walter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Pimazoni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Canton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912896" y="378286"/>
            <a:ext cx="797745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Pós-graduação Análise de Dados, Data Mining e Inteligência Artificial</a:t>
            </a:r>
          </a:p>
          <a:p>
            <a:r>
              <a:rPr lang="pt-BR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pt-BR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semana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Sem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vítimas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dia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semana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848CFD-1B3C-4AEF-8633-98C72881A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212" y="932117"/>
            <a:ext cx="5136325" cy="25224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324101E-66A3-4B95-9467-EC1800CC3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992" y="3629978"/>
            <a:ext cx="10364439" cy="2178000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4E407C8-F8B1-48D1-9EC5-921ECDADB6BD}"/>
              </a:ext>
            </a:extLst>
          </p:cNvPr>
          <p:cNvGrpSpPr/>
          <p:nvPr/>
        </p:nvGrpSpPr>
        <p:grpSpPr>
          <a:xfrm>
            <a:off x="4726364" y="384745"/>
            <a:ext cx="360000" cy="360000"/>
            <a:chOff x="3153968" y="2449814"/>
            <a:chExt cx="1080000" cy="1080000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5103D50-81F3-4EAF-9E3E-E15D231D7FA4}"/>
                </a:ext>
              </a:extLst>
            </p:cNvPr>
            <p:cNvSpPr/>
            <p:nvPr/>
          </p:nvSpPr>
          <p:spPr>
            <a:xfrm>
              <a:off x="3153968" y="2449814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8" name="Gráfico 17" descr="Calendário mensal">
              <a:extLst>
                <a:ext uri="{FF2B5EF4-FFF2-40B4-BE49-F238E27FC236}">
                  <a16:creationId xmlns:a16="http://schemas.microsoft.com/office/drawing/2014/main" id="{F86F310F-539F-4327-9834-1A2E4484B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43968" y="2534407"/>
              <a:ext cx="900000" cy="900000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433AE0-9C8E-46CE-A45C-87B1B376114A}"/>
              </a:ext>
            </a:extLst>
          </p:cNvPr>
          <p:cNvSpPr txBox="1"/>
          <p:nvPr/>
        </p:nvSpPr>
        <p:spPr>
          <a:xfrm>
            <a:off x="1020932" y="1180730"/>
            <a:ext cx="5031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Observando a tabela nota-se que em anos anteriores a 2017, a </a:t>
            </a:r>
            <a:r>
              <a:rPr lang="pt-BR" b="1" dirty="0"/>
              <a:t>Sexta</a:t>
            </a:r>
            <a:r>
              <a:rPr lang="pt-BR" dirty="0"/>
              <a:t> se destacava na quantidade de acidentes. </a:t>
            </a:r>
          </a:p>
          <a:p>
            <a:endParaRPr lang="pt-BR" dirty="0"/>
          </a:p>
          <a:p>
            <a:r>
              <a:rPr lang="pt-BR" dirty="0"/>
              <a:t>De 2018 em diante, </a:t>
            </a:r>
            <a:r>
              <a:rPr lang="pt-BR" b="1" dirty="0"/>
              <a:t>Sábado</a:t>
            </a:r>
            <a:r>
              <a:rPr lang="pt-BR" dirty="0"/>
              <a:t> e </a:t>
            </a:r>
            <a:r>
              <a:rPr lang="pt-BR" b="1" dirty="0"/>
              <a:t>Domingo</a:t>
            </a:r>
            <a:r>
              <a:rPr lang="pt-BR" dirty="0"/>
              <a:t> apresentaram valores superiores que os demais dias da semana.</a:t>
            </a:r>
          </a:p>
        </p:txBody>
      </p:sp>
    </p:spTree>
    <p:extLst>
      <p:ext uri="{BB962C8B-B14F-4D97-AF65-F5344CB8AC3E}">
        <p14:creationId xmlns:p14="http://schemas.microsoft.com/office/powerpoint/2010/main" val="293147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semana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Vítimas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Feridas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dia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semana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B2DE1E-A4C6-41B8-B517-4D7EC307D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212" y="878834"/>
            <a:ext cx="5136325" cy="25224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74E68FD-F478-49B4-9C6D-78DF29A44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98" y="3603337"/>
            <a:ext cx="10364439" cy="2178000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6E12A4C-D17E-405A-9162-7A8782CA8248}"/>
              </a:ext>
            </a:extLst>
          </p:cNvPr>
          <p:cNvGrpSpPr/>
          <p:nvPr/>
        </p:nvGrpSpPr>
        <p:grpSpPr>
          <a:xfrm>
            <a:off x="4974940" y="384745"/>
            <a:ext cx="360000" cy="360000"/>
            <a:chOff x="3153968" y="2449814"/>
            <a:chExt cx="1080000" cy="108000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2ABE3A3-032D-4329-8AF8-95759C8D99DE}"/>
                </a:ext>
              </a:extLst>
            </p:cNvPr>
            <p:cNvSpPr/>
            <p:nvPr/>
          </p:nvSpPr>
          <p:spPr>
            <a:xfrm>
              <a:off x="3153968" y="2449814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9" name="Gráfico 18" descr="Calendário mensal">
              <a:extLst>
                <a:ext uri="{FF2B5EF4-FFF2-40B4-BE49-F238E27FC236}">
                  <a16:creationId xmlns:a16="http://schemas.microsoft.com/office/drawing/2014/main" id="{D9135873-05E9-4031-A8E9-65B1A35B5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43968" y="2534407"/>
              <a:ext cx="900000" cy="900000"/>
            </a:xfrm>
            <a:prstGeom prst="rect">
              <a:avLst/>
            </a:prstGeom>
          </p:spPr>
        </p:pic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0652A4F-F761-4E85-AE08-2AB5497045B2}"/>
              </a:ext>
            </a:extLst>
          </p:cNvPr>
          <p:cNvSpPr txBox="1"/>
          <p:nvPr/>
        </p:nvSpPr>
        <p:spPr>
          <a:xfrm>
            <a:off x="1020932" y="1779420"/>
            <a:ext cx="503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Pelo gráfico e pela tabela abaixo, vê-se que acidentes com vítimas feridas ocorrem mais às sextas e finais de semana.</a:t>
            </a:r>
          </a:p>
        </p:txBody>
      </p:sp>
    </p:spTree>
    <p:extLst>
      <p:ext uri="{BB962C8B-B14F-4D97-AF65-F5344CB8AC3E}">
        <p14:creationId xmlns:p14="http://schemas.microsoft.com/office/powerpoint/2010/main" val="174757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semana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Vítimas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Fatais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dia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semana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A9634B-FAE9-4E7F-A13D-0AC0C6A3E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893" y="1095152"/>
            <a:ext cx="5136325" cy="25224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5481F6-37E7-42C2-942D-5421D5408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673" y="3711496"/>
            <a:ext cx="10364439" cy="2178000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05388C6-C470-45FF-95FE-9C6F70FD8004}"/>
              </a:ext>
            </a:extLst>
          </p:cNvPr>
          <p:cNvGrpSpPr/>
          <p:nvPr/>
        </p:nvGrpSpPr>
        <p:grpSpPr>
          <a:xfrm>
            <a:off x="4726364" y="384745"/>
            <a:ext cx="360000" cy="360000"/>
            <a:chOff x="3153968" y="2449814"/>
            <a:chExt cx="1080000" cy="1080000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E8ADEDA-67C1-428D-AA83-A5D2AC2EFDC6}"/>
                </a:ext>
              </a:extLst>
            </p:cNvPr>
            <p:cNvSpPr/>
            <p:nvPr/>
          </p:nvSpPr>
          <p:spPr>
            <a:xfrm>
              <a:off x="3153968" y="2449814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8" name="Gráfico 17" descr="Calendário mensal">
              <a:extLst>
                <a:ext uri="{FF2B5EF4-FFF2-40B4-BE49-F238E27FC236}">
                  <a16:creationId xmlns:a16="http://schemas.microsoft.com/office/drawing/2014/main" id="{B8F042EC-5DDD-447A-AC3B-8A2DAE6F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43968" y="2534407"/>
              <a:ext cx="900000" cy="900000"/>
            </a:xfrm>
            <a:prstGeom prst="rect">
              <a:avLst/>
            </a:prstGeom>
          </p:spPr>
        </p:pic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B67BE4-D3CC-4FC3-9031-325B04915308}"/>
              </a:ext>
            </a:extLst>
          </p:cNvPr>
          <p:cNvSpPr txBox="1"/>
          <p:nvPr/>
        </p:nvSpPr>
        <p:spPr>
          <a:xfrm>
            <a:off x="1020932" y="1180730"/>
            <a:ext cx="5031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Acidentes com vítimas fatais ocorrem com maior frequência aos </a:t>
            </a:r>
            <a:r>
              <a:rPr lang="pt-BR" b="1" dirty="0"/>
              <a:t>finais de semana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Apesar de todos os acidentes ocorrerem em maior quantidade a partir de sexta, neste caso o final de semana é muito mais acentuado que para os demais tipos de acidentes (sem vítimas ou com vítimas feridas).</a:t>
            </a:r>
          </a:p>
        </p:txBody>
      </p:sp>
    </p:spTree>
    <p:extLst>
      <p:ext uri="{BB962C8B-B14F-4D97-AF65-F5344CB8AC3E}">
        <p14:creationId xmlns:p14="http://schemas.microsoft.com/office/powerpoint/2010/main" val="341781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Fase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fase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2EAF3C7-31C6-4386-BC79-38A95A5A2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22" y="3815654"/>
            <a:ext cx="3203133" cy="1620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ED98CE-8F5C-4A95-B8B5-5CE9944B3CFE}"/>
              </a:ext>
            </a:extLst>
          </p:cNvPr>
          <p:cNvSpPr txBox="1"/>
          <p:nvPr/>
        </p:nvSpPr>
        <p:spPr>
          <a:xfrm>
            <a:off x="922600" y="1327856"/>
            <a:ext cx="4371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58%</a:t>
            </a:r>
            <a:r>
              <a:rPr lang="pt-BR" dirty="0"/>
              <a:t> dos acidentes observados ocorreram em </a:t>
            </a:r>
            <a:r>
              <a:rPr lang="pt-BR" b="1" dirty="0"/>
              <a:t>pleno dia</a:t>
            </a:r>
            <a:r>
              <a:rPr lang="pt-BR" dirty="0"/>
              <a:t>, como pode ser observado na tabela abaixo. </a:t>
            </a:r>
          </a:p>
          <a:p>
            <a:endParaRPr lang="pt-BR" dirty="0"/>
          </a:p>
          <a:p>
            <a:r>
              <a:rPr lang="pt-BR" dirty="0"/>
              <a:t>No entanto, quando observamos o gráfico ao lado, a maior parte dos acidentes com vítimas fatais (</a:t>
            </a:r>
            <a:r>
              <a:rPr lang="pt-BR" b="1" dirty="0"/>
              <a:t>48%</a:t>
            </a:r>
            <a:r>
              <a:rPr lang="pt-BR" dirty="0"/>
              <a:t>) ocorreram em </a:t>
            </a:r>
            <a:r>
              <a:rPr lang="pt-BR" b="1" dirty="0"/>
              <a:t>plena noite</a:t>
            </a:r>
            <a:r>
              <a:rPr lang="pt-BR" dirty="0"/>
              <a:t>.  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6006753-9FE2-4E27-B2F3-F8DF617FF3DA}"/>
              </a:ext>
            </a:extLst>
          </p:cNvPr>
          <p:cNvGrpSpPr/>
          <p:nvPr/>
        </p:nvGrpSpPr>
        <p:grpSpPr>
          <a:xfrm>
            <a:off x="3672368" y="342217"/>
            <a:ext cx="360000" cy="360000"/>
            <a:chOff x="3153968" y="2449814"/>
            <a:chExt cx="1080000" cy="108000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87C0664-D49D-4410-8F38-C93CC57992EA}"/>
                </a:ext>
              </a:extLst>
            </p:cNvPr>
            <p:cNvSpPr/>
            <p:nvPr/>
          </p:nvSpPr>
          <p:spPr>
            <a:xfrm>
              <a:off x="3153968" y="2449814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22" name="Gráfico 21" descr="Calendário mensal">
              <a:extLst>
                <a:ext uri="{FF2B5EF4-FFF2-40B4-BE49-F238E27FC236}">
                  <a16:creationId xmlns:a16="http://schemas.microsoft.com/office/drawing/2014/main" id="{894B36B9-A57A-42F4-B24D-692093E5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43968" y="2534407"/>
              <a:ext cx="900000" cy="900000"/>
            </a:xfrm>
            <a:prstGeom prst="rect">
              <a:avLst/>
            </a:prstGeom>
          </p:spPr>
        </p:pic>
      </p:grpSp>
      <p:pic>
        <p:nvPicPr>
          <p:cNvPr id="16" name="Imagem 15">
            <a:extLst>
              <a:ext uri="{FF2B5EF4-FFF2-40B4-BE49-F238E27FC236}">
                <a16:creationId xmlns:a16="http://schemas.microsoft.com/office/drawing/2014/main" id="{88D54C07-D541-4E70-91AA-3E633B85B0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1421" y="1354255"/>
            <a:ext cx="5555461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2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201339" y="3310149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Variáveis Acidente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Causa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Tipo de Acidentes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Nº Pessoas Envolvidas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Nº Feridos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Nº Veículos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id="{D76D1B44-E9E6-4C74-BCB4-B19C6FED7A36}"/>
              </a:ext>
            </a:extLst>
          </p:cNvPr>
          <p:cNvSpPr txBox="1"/>
          <p:nvPr/>
        </p:nvSpPr>
        <p:spPr>
          <a:xfrm>
            <a:off x="2208307" y="3310149"/>
            <a:ext cx="170536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Variáveis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8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Data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Ano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Dia da Semana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Horário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Fase do Dia</a:t>
            </a:r>
          </a:p>
        </p:txBody>
      </p:sp>
      <p:sp>
        <p:nvSpPr>
          <p:cNvPr id="16" name="Google Shape;115;p18">
            <a:extLst>
              <a:ext uri="{FF2B5EF4-FFF2-40B4-BE49-F238E27FC236}">
                <a16:creationId xmlns:a16="http://schemas.microsoft.com/office/drawing/2014/main" id="{5ED8E2F2-F616-403F-938A-18A3B3834172}"/>
              </a:ext>
            </a:extLst>
          </p:cNvPr>
          <p:cNvSpPr txBox="1"/>
          <p:nvPr/>
        </p:nvSpPr>
        <p:spPr>
          <a:xfrm>
            <a:off x="4038214" y="3296203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latin typeface="Open Sans"/>
                <a:ea typeface="Open Sans"/>
                <a:cs typeface="Open Sans"/>
              </a:rPr>
              <a:t>Variável Localização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BR (Rodovia)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Km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Município</a:t>
            </a:r>
          </a:p>
        </p:txBody>
      </p:sp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90B220F3-7788-4E67-AEFB-DA2A847DAAC7}"/>
              </a:ext>
            </a:extLst>
          </p:cNvPr>
          <p:cNvSpPr txBox="1"/>
          <p:nvPr/>
        </p:nvSpPr>
        <p:spPr>
          <a:xfrm>
            <a:off x="9995252" y="3296203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Classificação do Acidente: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Sem vítimas;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 vítimas feridas;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 vítimas fatais</a:t>
            </a: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342C702B-AAF8-47CF-85BE-D5954F7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2EC3181-B29E-4FEC-AE38-3F9601D3A525}"/>
              </a:ext>
            </a:extLst>
          </p:cNvPr>
          <p:cNvGrpSpPr/>
          <p:nvPr/>
        </p:nvGrpSpPr>
        <p:grpSpPr>
          <a:xfrm>
            <a:off x="2453515" y="1959388"/>
            <a:ext cx="1080000" cy="1080000"/>
            <a:chOff x="3153968" y="2449814"/>
            <a:chExt cx="1080000" cy="108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59A41BE-703E-44A2-A0D2-CBF3C15B4E39}"/>
                </a:ext>
              </a:extLst>
            </p:cNvPr>
            <p:cNvSpPr/>
            <p:nvPr/>
          </p:nvSpPr>
          <p:spPr>
            <a:xfrm>
              <a:off x="3153968" y="244981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7" name="Gráfico 6" descr="Calendário mensal">
              <a:extLst>
                <a:ext uri="{FF2B5EF4-FFF2-40B4-BE49-F238E27FC236}">
                  <a16:creationId xmlns:a16="http://schemas.microsoft.com/office/drawing/2014/main" id="{964F9A9E-E18B-41FC-9565-BD34482E7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3968" y="2534407"/>
              <a:ext cx="900000" cy="900000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E1655E6A-808C-4632-B95B-9FD5BB32518B}"/>
              </a:ext>
            </a:extLst>
          </p:cNvPr>
          <p:cNvGrpSpPr/>
          <p:nvPr/>
        </p:nvGrpSpPr>
        <p:grpSpPr>
          <a:xfrm>
            <a:off x="4330251" y="1981248"/>
            <a:ext cx="1080000" cy="1080000"/>
            <a:chOff x="5662955" y="2449814"/>
            <a:chExt cx="1080000" cy="108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5D50C24-AC09-4361-8F57-72E82B235E6B}"/>
                </a:ext>
              </a:extLst>
            </p:cNvPr>
            <p:cNvSpPr/>
            <p:nvPr/>
          </p:nvSpPr>
          <p:spPr>
            <a:xfrm>
              <a:off x="5662955" y="2449814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2" name="Gráfico 11" descr="Mapa com alfinete">
              <a:extLst>
                <a:ext uri="{FF2B5EF4-FFF2-40B4-BE49-F238E27FC236}">
                  <a16:creationId xmlns:a16="http://schemas.microsoft.com/office/drawing/2014/main" id="{9A087347-E453-4659-94AD-6294D2F24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52955" y="2459339"/>
              <a:ext cx="900000" cy="900000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468365B-09F7-41A6-A2E8-30A84861D01A}"/>
              </a:ext>
            </a:extLst>
          </p:cNvPr>
          <p:cNvGrpSpPr/>
          <p:nvPr/>
        </p:nvGrpSpPr>
        <p:grpSpPr>
          <a:xfrm>
            <a:off x="573976" y="1976240"/>
            <a:ext cx="1080000" cy="1080000"/>
            <a:chOff x="644981" y="2449814"/>
            <a:chExt cx="1080000" cy="1080000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B13C546-72AD-457A-8661-AC1091E11518}"/>
                </a:ext>
              </a:extLst>
            </p:cNvPr>
            <p:cNvSpPr/>
            <p:nvPr/>
          </p:nvSpPr>
          <p:spPr>
            <a:xfrm>
              <a:off x="644981" y="244981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4" name="Gráfico 13" descr="Carro">
              <a:extLst>
                <a:ext uri="{FF2B5EF4-FFF2-40B4-BE49-F238E27FC236}">
                  <a16:creationId xmlns:a16="http://schemas.microsoft.com/office/drawing/2014/main" id="{548F5533-0413-477F-9618-DCF248A55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4981" y="2535640"/>
              <a:ext cx="900000" cy="900000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51C45FE-982F-4F28-B3CC-E052087F26FD}"/>
              </a:ext>
            </a:extLst>
          </p:cNvPr>
          <p:cNvGrpSpPr/>
          <p:nvPr/>
        </p:nvGrpSpPr>
        <p:grpSpPr>
          <a:xfrm>
            <a:off x="6206987" y="1947714"/>
            <a:ext cx="1080000" cy="1080000"/>
            <a:chOff x="6721544" y="2546828"/>
            <a:chExt cx="1080000" cy="1080000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9ABA11E9-46FC-402E-8FC0-D23681BA2607}"/>
                </a:ext>
              </a:extLst>
            </p:cNvPr>
            <p:cNvSpPr/>
            <p:nvPr/>
          </p:nvSpPr>
          <p:spPr>
            <a:xfrm>
              <a:off x="6721544" y="2546828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38" name="Gráfico 37" descr="Poste de sinalização">
              <a:extLst>
                <a:ext uri="{FF2B5EF4-FFF2-40B4-BE49-F238E27FC236}">
                  <a16:creationId xmlns:a16="http://schemas.microsoft.com/office/drawing/2014/main" id="{DF89E12C-DE10-428A-9B08-5D85F4082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11544" y="2617244"/>
              <a:ext cx="900000" cy="900000"/>
            </a:xfrm>
            <a:prstGeom prst="rect">
              <a:avLst/>
            </a:prstGeom>
          </p:spPr>
        </p:pic>
      </p:grpSp>
      <p:sp>
        <p:nvSpPr>
          <p:cNvPr id="49" name="Google Shape;115;p18">
            <a:extLst>
              <a:ext uri="{FF2B5EF4-FFF2-40B4-BE49-F238E27FC236}">
                <a16:creationId xmlns:a16="http://schemas.microsoft.com/office/drawing/2014/main" id="{A9DCC8C2-9AF2-49B5-AFEA-3E6216E3BCA3}"/>
              </a:ext>
            </a:extLst>
          </p:cNvPr>
          <p:cNvSpPr txBox="1"/>
          <p:nvPr/>
        </p:nvSpPr>
        <p:spPr>
          <a:xfrm>
            <a:off x="6096000" y="3296203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Variável Via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Sentido Via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Tipo de Pista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Traçado da Via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Uso do Solo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DB93A21-9EFA-47C9-991B-4C414BBFA511}"/>
              </a:ext>
            </a:extLst>
          </p:cNvPr>
          <p:cNvGrpSpPr/>
          <p:nvPr/>
        </p:nvGrpSpPr>
        <p:grpSpPr>
          <a:xfrm>
            <a:off x="8083723" y="1947714"/>
            <a:ext cx="1080000" cy="1080000"/>
            <a:chOff x="8083723" y="2515879"/>
            <a:chExt cx="1080000" cy="1080000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A0C07133-0031-453A-8C54-F338F9E9A029}"/>
                </a:ext>
              </a:extLst>
            </p:cNvPr>
            <p:cNvSpPr/>
            <p:nvPr/>
          </p:nvSpPr>
          <p:spPr>
            <a:xfrm>
              <a:off x="8083723" y="2515879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43" name="Gráfico 42" descr="Sol parcial">
              <a:extLst>
                <a:ext uri="{FF2B5EF4-FFF2-40B4-BE49-F238E27FC236}">
                  <a16:creationId xmlns:a16="http://schemas.microsoft.com/office/drawing/2014/main" id="{FDC89608-3279-483D-AC9D-E93119DCC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66523" y="2544405"/>
              <a:ext cx="900000" cy="900000"/>
            </a:xfrm>
            <a:prstGeom prst="rect">
              <a:avLst/>
            </a:prstGeom>
          </p:spPr>
        </p:pic>
      </p:grpSp>
      <p:sp>
        <p:nvSpPr>
          <p:cNvPr id="51" name="Google Shape;115;p18">
            <a:extLst>
              <a:ext uri="{FF2B5EF4-FFF2-40B4-BE49-F238E27FC236}">
                <a16:creationId xmlns:a16="http://schemas.microsoft.com/office/drawing/2014/main" id="{777363EF-68B4-4B4B-96CA-C6FF6A7122E7}"/>
              </a:ext>
            </a:extLst>
          </p:cNvPr>
          <p:cNvSpPr txBox="1"/>
          <p:nvPr/>
        </p:nvSpPr>
        <p:spPr>
          <a:xfrm>
            <a:off x="7801361" y="3310149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Variável Clima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Condição Meteorológica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73F5A95-936C-4650-BB37-FFFB5F39952E}"/>
              </a:ext>
            </a:extLst>
          </p:cNvPr>
          <p:cNvGrpSpPr/>
          <p:nvPr/>
        </p:nvGrpSpPr>
        <p:grpSpPr>
          <a:xfrm>
            <a:off x="10394549" y="1959079"/>
            <a:ext cx="1080000" cy="1080000"/>
            <a:chOff x="10394549" y="2527244"/>
            <a:chExt cx="1080000" cy="1080000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CEEB6E1-D8F6-4D0E-BE34-CB2D5368C102}"/>
                </a:ext>
              </a:extLst>
            </p:cNvPr>
            <p:cNvSpPr/>
            <p:nvPr/>
          </p:nvSpPr>
          <p:spPr>
            <a:xfrm>
              <a:off x="10394549" y="252724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53" name="Gráfico 52" descr="Médico">
              <a:extLst>
                <a:ext uri="{FF2B5EF4-FFF2-40B4-BE49-F238E27FC236}">
                  <a16:creationId xmlns:a16="http://schemas.microsoft.com/office/drawing/2014/main" id="{1A88E665-0EDA-4D7C-B3D0-E8EA7664F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77349" y="2609201"/>
              <a:ext cx="914400" cy="914400"/>
            </a:xfrm>
            <a:prstGeom prst="rect">
              <a:avLst/>
            </a:prstGeom>
          </p:spPr>
        </p:pic>
      </p:grp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BF3CCBB5-11A7-4C84-B420-9AD504BF9059}"/>
              </a:ext>
            </a:extLst>
          </p:cNvPr>
          <p:cNvCxnSpPr/>
          <p:nvPr/>
        </p:nvCxnSpPr>
        <p:spPr>
          <a:xfrm>
            <a:off x="9681083" y="1508049"/>
            <a:ext cx="0" cy="327660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Placeholder 1">
            <a:extLst>
              <a:ext uri="{FF2B5EF4-FFF2-40B4-BE49-F238E27FC236}">
                <a16:creationId xmlns:a16="http://schemas.microsoft.com/office/drawing/2014/main" id="{D6C9BB91-9A5E-4EBA-8F56-A59F5C8D0002}"/>
              </a:ext>
            </a:extLst>
          </p:cNvPr>
          <p:cNvSpPr txBox="1">
            <a:spLocks/>
          </p:cNvSpPr>
          <p:nvPr/>
        </p:nvSpPr>
        <p:spPr>
          <a:xfrm>
            <a:off x="359916" y="313776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Exploratória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958902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Unidades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Federativas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Rodovias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 UF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CCB61F-B6AE-4385-B82E-31C00C28A4D3}"/>
              </a:ext>
            </a:extLst>
          </p:cNvPr>
          <p:cNvSpPr txBox="1"/>
          <p:nvPr/>
        </p:nvSpPr>
        <p:spPr>
          <a:xfrm>
            <a:off x="626617" y="1171629"/>
            <a:ext cx="10796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Na primeira tabela, vemos o total de acidentes (2011 a 2020) em cada estado. Os três estados que mais se destacam são: </a:t>
            </a:r>
            <a:r>
              <a:rPr lang="pt-BR" sz="1600" b="1" dirty="0"/>
              <a:t>Minas Gerais</a:t>
            </a:r>
            <a:r>
              <a:rPr lang="pt-BR" sz="1600" dirty="0"/>
              <a:t>, </a:t>
            </a:r>
            <a:r>
              <a:rPr lang="pt-BR" sz="1600" b="1" dirty="0"/>
              <a:t>Paraná</a:t>
            </a:r>
            <a:r>
              <a:rPr lang="pt-BR" sz="1600" dirty="0"/>
              <a:t> e </a:t>
            </a:r>
            <a:r>
              <a:rPr lang="pt-BR" sz="1600" b="1" dirty="0"/>
              <a:t>Santa Catarina</a:t>
            </a:r>
            <a:r>
              <a:rPr lang="pt-BR" sz="1600" dirty="0"/>
              <a:t>. </a:t>
            </a:r>
          </a:p>
          <a:p>
            <a:r>
              <a:rPr lang="pt-BR" sz="1600" dirty="0"/>
              <a:t>Nas tabelas menores, selecionamos as três rodovias em que mais ocorrem esses acidentes. Em Minas e no Paraná essas rodovias detém </a:t>
            </a:r>
            <a:r>
              <a:rPr lang="pt-BR" sz="1600" b="1" dirty="0">
                <a:solidFill>
                  <a:srgbClr val="FF0000"/>
                </a:solidFill>
              </a:rPr>
              <a:t>65%</a:t>
            </a:r>
            <a:r>
              <a:rPr lang="pt-BR" sz="1600" dirty="0"/>
              <a:t> de todos os acidentes ocorridos.</a:t>
            </a:r>
          </a:p>
          <a:p>
            <a:r>
              <a:rPr lang="pt-BR" sz="1600" dirty="0"/>
              <a:t>Já em Santa Catarina, as 3 principais rodovias detém </a:t>
            </a:r>
            <a:r>
              <a:rPr lang="pt-BR" sz="1600" b="1" dirty="0">
                <a:solidFill>
                  <a:srgbClr val="FF0000"/>
                </a:solidFill>
              </a:rPr>
              <a:t>84%</a:t>
            </a:r>
            <a:r>
              <a:rPr lang="pt-BR" sz="1600" dirty="0"/>
              <a:t> de todos os acidentes ocorridos.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2BFFCCB-FE88-4617-AC82-8107E42DA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809" y="2704997"/>
            <a:ext cx="4531053" cy="288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46BA695-B270-4C1C-91EB-33F59E4C4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690" y="2704997"/>
            <a:ext cx="2847080" cy="2880000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4E4161D-0C4B-4489-AF3F-3A5B7D246A69}"/>
              </a:ext>
            </a:extLst>
          </p:cNvPr>
          <p:cNvGrpSpPr/>
          <p:nvPr/>
        </p:nvGrpSpPr>
        <p:grpSpPr>
          <a:xfrm>
            <a:off x="5284802" y="272965"/>
            <a:ext cx="360000" cy="360000"/>
            <a:chOff x="5662955" y="2449814"/>
            <a:chExt cx="1080000" cy="108000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47EF035-C42E-46FE-A21C-E072EF83E4E2}"/>
                </a:ext>
              </a:extLst>
            </p:cNvPr>
            <p:cNvSpPr/>
            <p:nvPr/>
          </p:nvSpPr>
          <p:spPr>
            <a:xfrm>
              <a:off x="5662955" y="2449814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22" name="Gráfico 21" descr="Mapa com alfinete">
              <a:extLst>
                <a:ext uri="{FF2B5EF4-FFF2-40B4-BE49-F238E27FC236}">
                  <a16:creationId xmlns:a16="http://schemas.microsoft.com/office/drawing/2014/main" id="{68A5E85B-B03E-4FB4-AD6B-52446403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52955" y="2459339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4647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Unidades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Federativas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Rodovias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 UF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CCB61F-B6AE-4385-B82E-31C00C28A4D3}"/>
              </a:ext>
            </a:extLst>
          </p:cNvPr>
          <p:cNvSpPr txBox="1"/>
          <p:nvPr/>
        </p:nvSpPr>
        <p:spPr>
          <a:xfrm>
            <a:off x="1043868" y="1136119"/>
            <a:ext cx="96359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Quando realizamos essa mesma análise levando em conta o tipo de acidente, Minas Gerais, Paraná e Santa Catarina continuam ocupando as primeiras posições para acidentes sem vítimas ou com vítimas feridas. </a:t>
            </a:r>
          </a:p>
          <a:p>
            <a:endParaRPr lang="pt-BR" sz="1600" dirty="0"/>
          </a:p>
          <a:p>
            <a:r>
              <a:rPr lang="pt-BR" sz="1600" dirty="0"/>
              <a:t>Porém, para acidentes com vítimas </a:t>
            </a:r>
            <a:r>
              <a:rPr lang="pt-B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fatais</a:t>
            </a:r>
            <a:r>
              <a:rPr lang="pt-BR" sz="1600" dirty="0"/>
              <a:t>, a </a:t>
            </a:r>
            <a:r>
              <a:rPr lang="pt-BR" sz="1600" b="1" dirty="0"/>
              <a:t>Bahia</a:t>
            </a:r>
            <a:r>
              <a:rPr lang="pt-BR" sz="1600" dirty="0"/>
              <a:t> acaba ocupando a 3ª posição.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D72A2D-C765-4EA9-A0FF-C3B81E07B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326" y="2517230"/>
            <a:ext cx="4531053" cy="2880000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7C7CC35-9F04-4CA9-934A-E332DF8C327B}"/>
              </a:ext>
            </a:extLst>
          </p:cNvPr>
          <p:cNvGrpSpPr/>
          <p:nvPr/>
        </p:nvGrpSpPr>
        <p:grpSpPr>
          <a:xfrm>
            <a:off x="5284802" y="311168"/>
            <a:ext cx="360000" cy="360000"/>
            <a:chOff x="5662955" y="2449814"/>
            <a:chExt cx="1080000" cy="1080000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C4C32EA-D937-4285-92C9-B0F099A71F6F}"/>
                </a:ext>
              </a:extLst>
            </p:cNvPr>
            <p:cNvSpPr/>
            <p:nvPr/>
          </p:nvSpPr>
          <p:spPr>
            <a:xfrm>
              <a:off x="5662955" y="2449814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8" name="Gráfico 17" descr="Mapa com alfinete">
              <a:extLst>
                <a:ext uri="{FF2B5EF4-FFF2-40B4-BE49-F238E27FC236}">
                  <a16:creationId xmlns:a16="http://schemas.microsoft.com/office/drawing/2014/main" id="{6D2EEB59-ADEE-4288-952E-4ED0298A9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2955" y="2459339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8423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201339" y="3310149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Variáveis Acidente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Causa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Tipo de Acidentes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Nº Pessoas Envolvidas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Nº Feridos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Nº Veículos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id="{D76D1B44-E9E6-4C74-BCB4-B19C6FED7A36}"/>
              </a:ext>
            </a:extLst>
          </p:cNvPr>
          <p:cNvSpPr txBox="1"/>
          <p:nvPr/>
        </p:nvSpPr>
        <p:spPr>
          <a:xfrm>
            <a:off x="2208307" y="3310149"/>
            <a:ext cx="170536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Variáveis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8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Data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Ano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Dia da Semana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Horário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Fase do Dia</a:t>
            </a:r>
          </a:p>
        </p:txBody>
      </p:sp>
      <p:sp>
        <p:nvSpPr>
          <p:cNvPr id="16" name="Google Shape;115;p18">
            <a:extLst>
              <a:ext uri="{FF2B5EF4-FFF2-40B4-BE49-F238E27FC236}">
                <a16:creationId xmlns:a16="http://schemas.microsoft.com/office/drawing/2014/main" id="{5ED8E2F2-F616-403F-938A-18A3B3834172}"/>
              </a:ext>
            </a:extLst>
          </p:cNvPr>
          <p:cNvSpPr txBox="1"/>
          <p:nvPr/>
        </p:nvSpPr>
        <p:spPr>
          <a:xfrm>
            <a:off x="4038214" y="3296203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Variável Localização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8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BR (Rodovia)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Município</a:t>
            </a:r>
          </a:p>
        </p:txBody>
      </p:sp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90B220F3-7788-4E67-AEFB-DA2A847DAAC7}"/>
              </a:ext>
            </a:extLst>
          </p:cNvPr>
          <p:cNvSpPr txBox="1"/>
          <p:nvPr/>
        </p:nvSpPr>
        <p:spPr>
          <a:xfrm>
            <a:off x="9995252" y="3296203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Classificação do Acidente: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Sem vítimas;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 vítimas feridas;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 vítimas fatais</a:t>
            </a: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342C702B-AAF8-47CF-85BE-D5954F7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2EC3181-B29E-4FEC-AE38-3F9601D3A525}"/>
              </a:ext>
            </a:extLst>
          </p:cNvPr>
          <p:cNvGrpSpPr/>
          <p:nvPr/>
        </p:nvGrpSpPr>
        <p:grpSpPr>
          <a:xfrm>
            <a:off x="2453515" y="1959388"/>
            <a:ext cx="1080000" cy="1080000"/>
            <a:chOff x="3153968" y="2449814"/>
            <a:chExt cx="1080000" cy="108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59A41BE-703E-44A2-A0D2-CBF3C15B4E39}"/>
                </a:ext>
              </a:extLst>
            </p:cNvPr>
            <p:cNvSpPr/>
            <p:nvPr/>
          </p:nvSpPr>
          <p:spPr>
            <a:xfrm>
              <a:off x="3153968" y="244981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7" name="Gráfico 6" descr="Calendário mensal">
              <a:extLst>
                <a:ext uri="{FF2B5EF4-FFF2-40B4-BE49-F238E27FC236}">
                  <a16:creationId xmlns:a16="http://schemas.microsoft.com/office/drawing/2014/main" id="{964F9A9E-E18B-41FC-9565-BD34482E7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3968" y="2534407"/>
              <a:ext cx="900000" cy="900000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E1655E6A-808C-4632-B95B-9FD5BB32518B}"/>
              </a:ext>
            </a:extLst>
          </p:cNvPr>
          <p:cNvGrpSpPr/>
          <p:nvPr/>
        </p:nvGrpSpPr>
        <p:grpSpPr>
          <a:xfrm>
            <a:off x="4330251" y="1981248"/>
            <a:ext cx="1080000" cy="1080000"/>
            <a:chOff x="5662955" y="2449814"/>
            <a:chExt cx="1080000" cy="108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5D50C24-AC09-4361-8F57-72E82B235E6B}"/>
                </a:ext>
              </a:extLst>
            </p:cNvPr>
            <p:cNvSpPr/>
            <p:nvPr/>
          </p:nvSpPr>
          <p:spPr>
            <a:xfrm>
              <a:off x="5662955" y="244981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2" name="Gráfico 11" descr="Mapa com alfinete">
              <a:extLst>
                <a:ext uri="{FF2B5EF4-FFF2-40B4-BE49-F238E27FC236}">
                  <a16:creationId xmlns:a16="http://schemas.microsoft.com/office/drawing/2014/main" id="{9A087347-E453-4659-94AD-6294D2F24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52955" y="2459339"/>
              <a:ext cx="900000" cy="900000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468365B-09F7-41A6-A2E8-30A84861D01A}"/>
              </a:ext>
            </a:extLst>
          </p:cNvPr>
          <p:cNvGrpSpPr/>
          <p:nvPr/>
        </p:nvGrpSpPr>
        <p:grpSpPr>
          <a:xfrm>
            <a:off x="573976" y="1976240"/>
            <a:ext cx="1080000" cy="1080000"/>
            <a:chOff x="644981" y="2449814"/>
            <a:chExt cx="1080000" cy="1080000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B13C546-72AD-457A-8661-AC1091E11518}"/>
                </a:ext>
              </a:extLst>
            </p:cNvPr>
            <p:cNvSpPr/>
            <p:nvPr/>
          </p:nvSpPr>
          <p:spPr>
            <a:xfrm>
              <a:off x="644981" y="244981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4" name="Gráfico 13" descr="Carro">
              <a:extLst>
                <a:ext uri="{FF2B5EF4-FFF2-40B4-BE49-F238E27FC236}">
                  <a16:creationId xmlns:a16="http://schemas.microsoft.com/office/drawing/2014/main" id="{548F5533-0413-477F-9618-DCF248A55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4981" y="2535640"/>
              <a:ext cx="900000" cy="900000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51C45FE-982F-4F28-B3CC-E052087F26FD}"/>
              </a:ext>
            </a:extLst>
          </p:cNvPr>
          <p:cNvGrpSpPr/>
          <p:nvPr/>
        </p:nvGrpSpPr>
        <p:grpSpPr>
          <a:xfrm>
            <a:off x="6206987" y="1947714"/>
            <a:ext cx="1080000" cy="1080000"/>
            <a:chOff x="6721544" y="2546828"/>
            <a:chExt cx="1080000" cy="1080000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9ABA11E9-46FC-402E-8FC0-D23681BA2607}"/>
                </a:ext>
              </a:extLst>
            </p:cNvPr>
            <p:cNvSpPr/>
            <p:nvPr/>
          </p:nvSpPr>
          <p:spPr>
            <a:xfrm>
              <a:off x="6721544" y="2546828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38" name="Gráfico 37" descr="Poste de sinalização">
              <a:extLst>
                <a:ext uri="{FF2B5EF4-FFF2-40B4-BE49-F238E27FC236}">
                  <a16:creationId xmlns:a16="http://schemas.microsoft.com/office/drawing/2014/main" id="{DF89E12C-DE10-428A-9B08-5D85F4082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11544" y="2617244"/>
              <a:ext cx="900000" cy="900000"/>
            </a:xfrm>
            <a:prstGeom prst="rect">
              <a:avLst/>
            </a:prstGeom>
          </p:spPr>
        </p:pic>
      </p:grpSp>
      <p:sp>
        <p:nvSpPr>
          <p:cNvPr id="49" name="Google Shape;115;p18">
            <a:extLst>
              <a:ext uri="{FF2B5EF4-FFF2-40B4-BE49-F238E27FC236}">
                <a16:creationId xmlns:a16="http://schemas.microsoft.com/office/drawing/2014/main" id="{A9DCC8C2-9AF2-49B5-AFEA-3E6216E3BCA3}"/>
              </a:ext>
            </a:extLst>
          </p:cNvPr>
          <p:cNvSpPr txBox="1"/>
          <p:nvPr/>
        </p:nvSpPr>
        <p:spPr>
          <a:xfrm>
            <a:off x="6096000" y="3296203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latin typeface="Open Sans"/>
                <a:ea typeface="Open Sans"/>
                <a:cs typeface="Open Sans"/>
              </a:rPr>
              <a:t>Variável Via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Sentido Via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Tipo de Pista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Traçado da Via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Uso do Solo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DB93A21-9EFA-47C9-991B-4C414BBFA511}"/>
              </a:ext>
            </a:extLst>
          </p:cNvPr>
          <p:cNvGrpSpPr/>
          <p:nvPr/>
        </p:nvGrpSpPr>
        <p:grpSpPr>
          <a:xfrm>
            <a:off x="8083723" y="1947714"/>
            <a:ext cx="1080000" cy="1080000"/>
            <a:chOff x="8083723" y="2515879"/>
            <a:chExt cx="1080000" cy="1080000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A0C07133-0031-453A-8C54-F338F9E9A029}"/>
                </a:ext>
              </a:extLst>
            </p:cNvPr>
            <p:cNvSpPr/>
            <p:nvPr/>
          </p:nvSpPr>
          <p:spPr>
            <a:xfrm>
              <a:off x="8083723" y="2515879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43" name="Gráfico 42" descr="Sol parcial">
              <a:extLst>
                <a:ext uri="{FF2B5EF4-FFF2-40B4-BE49-F238E27FC236}">
                  <a16:creationId xmlns:a16="http://schemas.microsoft.com/office/drawing/2014/main" id="{FDC89608-3279-483D-AC9D-E93119DCC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66523" y="2544405"/>
              <a:ext cx="900000" cy="900000"/>
            </a:xfrm>
            <a:prstGeom prst="rect">
              <a:avLst/>
            </a:prstGeom>
          </p:spPr>
        </p:pic>
      </p:grpSp>
      <p:sp>
        <p:nvSpPr>
          <p:cNvPr id="51" name="Google Shape;115;p18">
            <a:extLst>
              <a:ext uri="{FF2B5EF4-FFF2-40B4-BE49-F238E27FC236}">
                <a16:creationId xmlns:a16="http://schemas.microsoft.com/office/drawing/2014/main" id="{777363EF-68B4-4B4B-96CA-C6FF6A7122E7}"/>
              </a:ext>
            </a:extLst>
          </p:cNvPr>
          <p:cNvSpPr txBox="1"/>
          <p:nvPr/>
        </p:nvSpPr>
        <p:spPr>
          <a:xfrm>
            <a:off x="7801361" y="3310149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Variável Clima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Condição Meteorológica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73F5A95-936C-4650-BB37-FFFB5F39952E}"/>
              </a:ext>
            </a:extLst>
          </p:cNvPr>
          <p:cNvGrpSpPr/>
          <p:nvPr/>
        </p:nvGrpSpPr>
        <p:grpSpPr>
          <a:xfrm>
            <a:off x="10394549" y="1959079"/>
            <a:ext cx="1080000" cy="1080000"/>
            <a:chOff x="10394549" y="2527244"/>
            <a:chExt cx="1080000" cy="1080000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CEEB6E1-D8F6-4D0E-BE34-CB2D5368C102}"/>
                </a:ext>
              </a:extLst>
            </p:cNvPr>
            <p:cNvSpPr/>
            <p:nvPr/>
          </p:nvSpPr>
          <p:spPr>
            <a:xfrm>
              <a:off x="10394549" y="252724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53" name="Gráfico 52" descr="Médico">
              <a:extLst>
                <a:ext uri="{FF2B5EF4-FFF2-40B4-BE49-F238E27FC236}">
                  <a16:creationId xmlns:a16="http://schemas.microsoft.com/office/drawing/2014/main" id="{1A88E665-0EDA-4D7C-B3D0-E8EA7664F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77349" y="2609201"/>
              <a:ext cx="914400" cy="914400"/>
            </a:xfrm>
            <a:prstGeom prst="rect">
              <a:avLst/>
            </a:prstGeom>
          </p:spPr>
        </p:pic>
      </p:grp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BF3CCBB5-11A7-4C84-B420-9AD504BF9059}"/>
              </a:ext>
            </a:extLst>
          </p:cNvPr>
          <p:cNvCxnSpPr/>
          <p:nvPr/>
        </p:nvCxnSpPr>
        <p:spPr>
          <a:xfrm>
            <a:off x="9681083" y="1508049"/>
            <a:ext cx="0" cy="327660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Placeholder 1">
            <a:extLst>
              <a:ext uri="{FF2B5EF4-FFF2-40B4-BE49-F238E27FC236}">
                <a16:creationId xmlns:a16="http://schemas.microsoft.com/office/drawing/2014/main" id="{0B7D987F-4152-46AF-A9FF-D66C7C8E7736}"/>
              </a:ext>
            </a:extLst>
          </p:cNvPr>
          <p:cNvSpPr txBox="1">
            <a:spLocks/>
          </p:cNvSpPr>
          <p:nvPr/>
        </p:nvSpPr>
        <p:spPr>
          <a:xfrm>
            <a:off x="359916" y="313776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Exploratória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Via</a:t>
            </a:r>
          </a:p>
        </p:txBody>
      </p:sp>
    </p:spTree>
    <p:extLst>
      <p:ext uri="{BB962C8B-B14F-4D97-AF65-F5344CB8AC3E}">
        <p14:creationId xmlns:p14="http://schemas.microsoft.com/office/powerpoint/2010/main" val="408572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Tipo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Pista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tipo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pista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ED98CE-8F5C-4A95-B8B5-5CE9944B3CFE}"/>
              </a:ext>
            </a:extLst>
          </p:cNvPr>
          <p:cNvSpPr txBox="1"/>
          <p:nvPr/>
        </p:nvSpPr>
        <p:spPr>
          <a:xfrm>
            <a:off x="876299" y="1459550"/>
            <a:ext cx="4371975" cy="212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E350089-490C-438A-80DD-555909441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395" y="1601593"/>
            <a:ext cx="5524979" cy="374936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D87E92D-30FF-4865-9AC3-C7866B6B4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433" y="4497952"/>
            <a:ext cx="3167706" cy="14400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EC0FAEFE-208F-4393-9EF7-A82EADA937AB}"/>
              </a:ext>
            </a:extLst>
          </p:cNvPr>
          <p:cNvSpPr txBox="1"/>
          <p:nvPr/>
        </p:nvSpPr>
        <p:spPr>
          <a:xfrm>
            <a:off x="594804" y="1327856"/>
            <a:ext cx="5220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51%</a:t>
            </a:r>
            <a:r>
              <a:rPr lang="pt-BR" dirty="0"/>
              <a:t> dos acidentes observados ocorreram em </a:t>
            </a:r>
            <a:r>
              <a:rPr lang="pt-BR" b="1" dirty="0"/>
              <a:t>pista simples</a:t>
            </a:r>
            <a:r>
              <a:rPr lang="pt-BR" dirty="0"/>
              <a:t>, como pode ser observado na tabela abaixo. </a:t>
            </a:r>
          </a:p>
          <a:p>
            <a:endParaRPr lang="pt-BR" dirty="0"/>
          </a:p>
          <a:p>
            <a:r>
              <a:rPr lang="pt-BR" dirty="0"/>
              <a:t>No entanto, quando observamos o gráfico ao lado, enquanto </a:t>
            </a:r>
            <a:r>
              <a:rPr lang="pt-BR" b="1" dirty="0"/>
              <a:t>70%</a:t>
            </a:r>
            <a:r>
              <a:rPr lang="pt-BR" dirty="0"/>
              <a:t> dos acidentes com vítimas fatais ocorreram em pistas simples, apenas </a:t>
            </a:r>
            <a:r>
              <a:rPr lang="pt-BR" b="1" dirty="0"/>
              <a:t>47%</a:t>
            </a:r>
            <a:r>
              <a:rPr lang="pt-BR" dirty="0"/>
              <a:t> dos sem vítimas ocorreram neste tipo de pista. </a:t>
            </a:r>
          </a:p>
          <a:p>
            <a:endParaRPr lang="pt-BR" dirty="0"/>
          </a:p>
          <a:p>
            <a:r>
              <a:rPr lang="pt-BR" dirty="0"/>
              <a:t>A pista dupla aparece em </a:t>
            </a:r>
            <a:r>
              <a:rPr lang="pt-BR" b="1" dirty="0"/>
              <a:t>44%</a:t>
            </a:r>
            <a:r>
              <a:rPr lang="pt-BR" dirty="0"/>
              <a:t> dos acidentes sem vítimas, e em </a:t>
            </a:r>
            <a:r>
              <a:rPr lang="pt-BR" b="1" dirty="0"/>
              <a:t>39%</a:t>
            </a:r>
            <a:r>
              <a:rPr lang="pt-BR" dirty="0"/>
              <a:t> dos acidentes com vítimas feridas.</a:t>
            </a:r>
          </a:p>
        </p:txBody>
      </p:sp>
    </p:spTree>
    <p:extLst>
      <p:ext uri="{BB962C8B-B14F-4D97-AF65-F5344CB8AC3E}">
        <p14:creationId xmlns:p14="http://schemas.microsoft.com/office/powerpoint/2010/main" val="1567567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Traçado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Via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traçado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via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ED98CE-8F5C-4A95-B8B5-5CE9944B3CFE}"/>
              </a:ext>
            </a:extLst>
          </p:cNvPr>
          <p:cNvSpPr txBox="1"/>
          <p:nvPr/>
        </p:nvSpPr>
        <p:spPr>
          <a:xfrm>
            <a:off x="525119" y="1234045"/>
            <a:ext cx="5704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maior parte dos acidentes (</a:t>
            </a:r>
            <a:r>
              <a:rPr lang="pt-BR" b="1" dirty="0"/>
              <a:t>70%)</a:t>
            </a:r>
            <a:r>
              <a:rPr lang="pt-BR" dirty="0"/>
              <a:t> ocorreu em uma </a:t>
            </a:r>
            <a:r>
              <a:rPr lang="pt-BR" b="1" dirty="0"/>
              <a:t>reta</a:t>
            </a:r>
            <a:r>
              <a:rPr lang="pt-BR" dirty="0"/>
              <a:t>. </a:t>
            </a:r>
          </a:p>
          <a:p>
            <a:r>
              <a:rPr lang="pt-BR" dirty="0"/>
              <a:t>E esse percentual se mantém em todos os tipos de acidentes, como pode ser visto no gráfico ao lado. </a:t>
            </a:r>
          </a:p>
          <a:p>
            <a:endParaRPr lang="pt-BR" sz="1000" dirty="0"/>
          </a:p>
          <a:p>
            <a:r>
              <a:rPr lang="pt-BR" dirty="0"/>
              <a:t>Ou seja, considerando os tipos de traçados, não há um que possa diferenciar as classificações dos acidentes.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8F1F4B9-AED3-416C-9D6E-1D035C539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487" y="3066584"/>
            <a:ext cx="3549553" cy="28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41C1952-8314-4FA7-BDF3-162486CB9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556" y="1592421"/>
            <a:ext cx="5136325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2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48458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 do Problema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de Dados</a:t>
            </a:r>
          </a:p>
          <a:p>
            <a:pPr marL="857250" lvl="1" indent="-400050">
              <a:lnSpc>
                <a:spcPct val="25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Bases originais </a:t>
            </a:r>
          </a:p>
          <a:p>
            <a:pPr marL="857250" lvl="1" indent="-400050">
              <a:lnSpc>
                <a:spcPct val="25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de Dados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Inteligência Artificial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</p:cNvCxnSpPr>
          <p:nvPr/>
        </p:nvCxnSpPr>
        <p:spPr>
          <a:xfrm>
            <a:off x="4637991" y="1094509"/>
            <a:ext cx="0" cy="4382655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565133" y="1083191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565133" y="2148654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565133" y="2676403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8FD2CCA-FA6C-4142-9B0D-E4E25F50DDB7}"/>
              </a:ext>
            </a:extLst>
          </p:cNvPr>
          <p:cNvSpPr/>
          <p:nvPr/>
        </p:nvSpPr>
        <p:spPr>
          <a:xfrm>
            <a:off x="4565133" y="3190473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0F007FE-3C45-4C50-96EF-E95FF61957B6}"/>
              </a:ext>
            </a:extLst>
          </p:cNvPr>
          <p:cNvSpPr/>
          <p:nvPr/>
        </p:nvSpPr>
        <p:spPr>
          <a:xfrm>
            <a:off x="4565133" y="3741866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</a:endParaRPr>
          </a:p>
        </p:txBody>
      </p:sp>
      <p:sp>
        <p:nvSpPr>
          <p:cNvPr id="27" name="Espaço Reservado para Número de Slide 4">
            <a:extLst>
              <a:ext uri="{FF2B5EF4-FFF2-40B4-BE49-F238E27FC236}">
                <a16:creationId xmlns:a16="http://schemas.microsoft.com/office/drawing/2014/main" id="{22B111D7-6513-4977-A767-A5AF2542645F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8" name="Pentágono 27">
            <a:extLst>
              <a:ext uri="{FF2B5EF4-FFF2-40B4-BE49-F238E27FC236}">
                <a16:creationId xmlns:a16="http://schemas.microsoft.com/office/drawing/2014/main" id="{2AD141AF-5A45-4FCB-ACAC-33EB4EBC55A4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565133" y="1597261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9B0DFA-8F15-49B6-BFF8-08611FB7392C}"/>
              </a:ext>
            </a:extLst>
          </p:cNvPr>
          <p:cNvSpPr/>
          <p:nvPr/>
        </p:nvSpPr>
        <p:spPr>
          <a:xfrm>
            <a:off x="4565133" y="4266685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20E669F-5389-4DCE-864B-761AF2A4B25A}"/>
              </a:ext>
            </a:extLst>
          </p:cNvPr>
          <p:cNvSpPr/>
          <p:nvPr/>
        </p:nvSpPr>
        <p:spPr>
          <a:xfrm>
            <a:off x="4565133" y="4807294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E71B8F3-6326-4C0C-A58D-B01B7517A5E8}"/>
              </a:ext>
            </a:extLst>
          </p:cNvPr>
          <p:cNvSpPr/>
          <p:nvPr/>
        </p:nvSpPr>
        <p:spPr>
          <a:xfrm>
            <a:off x="4565133" y="5331390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591287D2-17D8-4386-8D13-98D3DA75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201339" y="3310149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Variáveis Acidente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Causa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Tipo de Acidentes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Nº Pessoas Envolvidas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Nº Feridos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Nº Veículos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id="{D76D1B44-E9E6-4C74-BCB4-B19C6FED7A36}"/>
              </a:ext>
            </a:extLst>
          </p:cNvPr>
          <p:cNvSpPr txBox="1"/>
          <p:nvPr/>
        </p:nvSpPr>
        <p:spPr>
          <a:xfrm>
            <a:off x="2208307" y="3310149"/>
            <a:ext cx="170536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Variáveis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8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Data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Ano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Dia da Semana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Horário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Fase do Dia</a:t>
            </a:r>
          </a:p>
        </p:txBody>
      </p:sp>
      <p:sp>
        <p:nvSpPr>
          <p:cNvPr id="16" name="Google Shape;115;p18">
            <a:extLst>
              <a:ext uri="{FF2B5EF4-FFF2-40B4-BE49-F238E27FC236}">
                <a16:creationId xmlns:a16="http://schemas.microsoft.com/office/drawing/2014/main" id="{5ED8E2F2-F616-403F-938A-18A3B3834172}"/>
              </a:ext>
            </a:extLst>
          </p:cNvPr>
          <p:cNvSpPr txBox="1"/>
          <p:nvPr/>
        </p:nvSpPr>
        <p:spPr>
          <a:xfrm>
            <a:off x="4038214" y="3296203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Variável Localização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8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BR (Rodovia)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Município</a:t>
            </a:r>
          </a:p>
        </p:txBody>
      </p:sp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90B220F3-7788-4E67-AEFB-DA2A847DAAC7}"/>
              </a:ext>
            </a:extLst>
          </p:cNvPr>
          <p:cNvSpPr txBox="1"/>
          <p:nvPr/>
        </p:nvSpPr>
        <p:spPr>
          <a:xfrm>
            <a:off x="9995252" y="3296203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Classificação do Acidente: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Sem vítimas;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 vítimas feridas;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 vítimas fatais</a:t>
            </a: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342C702B-AAF8-47CF-85BE-D5954F7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2EC3181-B29E-4FEC-AE38-3F9601D3A525}"/>
              </a:ext>
            </a:extLst>
          </p:cNvPr>
          <p:cNvGrpSpPr/>
          <p:nvPr/>
        </p:nvGrpSpPr>
        <p:grpSpPr>
          <a:xfrm>
            <a:off x="2453515" y="1959388"/>
            <a:ext cx="1080000" cy="1080000"/>
            <a:chOff x="3153968" y="2449814"/>
            <a:chExt cx="1080000" cy="108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59A41BE-703E-44A2-A0D2-CBF3C15B4E39}"/>
                </a:ext>
              </a:extLst>
            </p:cNvPr>
            <p:cNvSpPr/>
            <p:nvPr/>
          </p:nvSpPr>
          <p:spPr>
            <a:xfrm>
              <a:off x="3153968" y="244981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7" name="Gráfico 6" descr="Calendário mensal">
              <a:extLst>
                <a:ext uri="{FF2B5EF4-FFF2-40B4-BE49-F238E27FC236}">
                  <a16:creationId xmlns:a16="http://schemas.microsoft.com/office/drawing/2014/main" id="{964F9A9E-E18B-41FC-9565-BD34482E7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3968" y="2534407"/>
              <a:ext cx="900000" cy="900000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E1655E6A-808C-4632-B95B-9FD5BB32518B}"/>
              </a:ext>
            </a:extLst>
          </p:cNvPr>
          <p:cNvGrpSpPr/>
          <p:nvPr/>
        </p:nvGrpSpPr>
        <p:grpSpPr>
          <a:xfrm>
            <a:off x="4330251" y="1981248"/>
            <a:ext cx="1080000" cy="1080000"/>
            <a:chOff x="5662955" y="2449814"/>
            <a:chExt cx="1080000" cy="108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5D50C24-AC09-4361-8F57-72E82B235E6B}"/>
                </a:ext>
              </a:extLst>
            </p:cNvPr>
            <p:cNvSpPr/>
            <p:nvPr/>
          </p:nvSpPr>
          <p:spPr>
            <a:xfrm>
              <a:off x="5662955" y="244981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2" name="Gráfico 11" descr="Mapa com alfinete">
              <a:extLst>
                <a:ext uri="{FF2B5EF4-FFF2-40B4-BE49-F238E27FC236}">
                  <a16:creationId xmlns:a16="http://schemas.microsoft.com/office/drawing/2014/main" id="{9A087347-E453-4659-94AD-6294D2F24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52955" y="2459339"/>
              <a:ext cx="900000" cy="900000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468365B-09F7-41A6-A2E8-30A84861D01A}"/>
              </a:ext>
            </a:extLst>
          </p:cNvPr>
          <p:cNvGrpSpPr/>
          <p:nvPr/>
        </p:nvGrpSpPr>
        <p:grpSpPr>
          <a:xfrm>
            <a:off x="573976" y="1976240"/>
            <a:ext cx="1080000" cy="1080000"/>
            <a:chOff x="644981" y="2449814"/>
            <a:chExt cx="1080000" cy="1080000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B13C546-72AD-457A-8661-AC1091E11518}"/>
                </a:ext>
              </a:extLst>
            </p:cNvPr>
            <p:cNvSpPr/>
            <p:nvPr/>
          </p:nvSpPr>
          <p:spPr>
            <a:xfrm>
              <a:off x="644981" y="244981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4" name="Gráfico 13" descr="Carro">
              <a:extLst>
                <a:ext uri="{FF2B5EF4-FFF2-40B4-BE49-F238E27FC236}">
                  <a16:creationId xmlns:a16="http://schemas.microsoft.com/office/drawing/2014/main" id="{548F5533-0413-477F-9618-DCF248A55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4981" y="2535640"/>
              <a:ext cx="900000" cy="900000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51C45FE-982F-4F28-B3CC-E052087F26FD}"/>
              </a:ext>
            </a:extLst>
          </p:cNvPr>
          <p:cNvGrpSpPr/>
          <p:nvPr/>
        </p:nvGrpSpPr>
        <p:grpSpPr>
          <a:xfrm>
            <a:off x="6206987" y="1947714"/>
            <a:ext cx="1080000" cy="1080000"/>
            <a:chOff x="6721544" y="2546828"/>
            <a:chExt cx="1080000" cy="1080000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9ABA11E9-46FC-402E-8FC0-D23681BA2607}"/>
                </a:ext>
              </a:extLst>
            </p:cNvPr>
            <p:cNvSpPr/>
            <p:nvPr/>
          </p:nvSpPr>
          <p:spPr>
            <a:xfrm>
              <a:off x="6721544" y="2546828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38" name="Gráfico 37" descr="Poste de sinalização">
              <a:extLst>
                <a:ext uri="{FF2B5EF4-FFF2-40B4-BE49-F238E27FC236}">
                  <a16:creationId xmlns:a16="http://schemas.microsoft.com/office/drawing/2014/main" id="{DF89E12C-DE10-428A-9B08-5D85F4082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11544" y="2617244"/>
              <a:ext cx="900000" cy="900000"/>
            </a:xfrm>
            <a:prstGeom prst="rect">
              <a:avLst/>
            </a:prstGeom>
          </p:spPr>
        </p:pic>
      </p:grpSp>
      <p:sp>
        <p:nvSpPr>
          <p:cNvPr id="49" name="Google Shape;115;p18">
            <a:extLst>
              <a:ext uri="{FF2B5EF4-FFF2-40B4-BE49-F238E27FC236}">
                <a16:creationId xmlns:a16="http://schemas.microsoft.com/office/drawing/2014/main" id="{A9DCC8C2-9AF2-49B5-AFEA-3E6216E3BCA3}"/>
              </a:ext>
            </a:extLst>
          </p:cNvPr>
          <p:cNvSpPr txBox="1"/>
          <p:nvPr/>
        </p:nvSpPr>
        <p:spPr>
          <a:xfrm>
            <a:off x="6096000" y="3296203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Variável Via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8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Sentido Via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Tipo de Pista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Traçado da Via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Uso do Solo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DB93A21-9EFA-47C9-991B-4C414BBFA511}"/>
              </a:ext>
            </a:extLst>
          </p:cNvPr>
          <p:cNvGrpSpPr/>
          <p:nvPr/>
        </p:nvGrpSpPr>
        <p:grpSpPr>
          <a:xfrm>
            <a:off x="8083723" y="1947714"/>
            <a:ext cx="1080000" cy="1080000"/>
            <a:chOff x="8083723" y="2515879"/>
            <a:chExt cx="1080000" cy="1080000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A0C07133-0031-453A-8C54-F338F9E9A029}"/>
                </a:ext>
              </a:extLst>
            </p:cNvPr>
            <p:cNvSpPr/>
            <p:nvPr/>
          </p:nvSpPr>
          <p:spPr>
            <a:xfrm>
              <a:off x="8083723" y="2515879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43" name="Gráfico 42" descr="Sol parcial">
              <a:extLst>
                <a:ext uri="{FF2B5EF4-FFF2-40B4-BE49-F238E27FC236}">
                  <a16:creationId xmlns:a16="http://schemas.microsoft.com/office/drawing/2014/main" id="{FDC89608-3279-483D-AC9D-E93119DCC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66523" y="2544405"/>
              <a:ext cx="900000" cy="900000"/>
            </a:xfrm>
            <a:prstGeom prst="rect">
              <a:avLst/>
            </a:prstGeom>
          </p:spPr>
        </p:pic>
      </p:grpSp>
      <p:sp>
        <p:nvSpPr>
          <p:cNvPr id="51" name="Google Shape;115;p18">
            <a:extLst>
              <a:ext uri="{FF2B5EF4-FFF2-40B4-BE49-F238E27FC236}">
                <a16:creationId xmlns:a16="http://schemas.microsoft.com/office/drawing/2014/main" id="{777363EF-68B4-4B4B-96CA-C6FF6A7122E7}"/>
              </a:ext>
            </a:extLst>
          </p:cNvPr>
          <p:cNvSpPr txBox="1"/>
          <p:nvPr/>
        </p:nvSpPr>
        <p:spPr>
          <a:xfrm>
            <a:off x="7801361" y="3310149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latin typeface="Open Sans"/>
                <a:ea typeface="Open Sans"/>
                <a:cs typeface="Open Sans"/>
              </a:rPr>
              <a:t>Variável Clima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Condição Meteorológica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73F5A95-936C-4650-BB37-FFFB5F39952E}"/>
              </a:ext>
            </a:extLst>
          </p:cNvPr>
          <p:cNvGrpSpPr/>
          <p:nvPr/>
        </p:nvGrpSpPr>
        <p:grpSpPr>
          <a:xfrm>
            <a:off x="10394549" y="1959079"/>
            <a:ext cx="1080000" cy="1080000"/>
            <a:chOff x="10394549" y="2527244"/>
            <a:chExt cx="1080000" cy="1080000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CEEB6E1-D8F6-4D0E-BE34-CB2D5368C102}"/>
                </a:ext>
              </a:extLst>
            </p:cNvPr>
            <p:cNvSpPr/>
            <p:nvPr/>
          </p:nvSpPr>
          <p:spPr>
            <a:xfrm>
              <a:off x="10394549" y="252724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53" name="Gráfico 52" descr="Médico">
              <a:extLst>
                <a:ext uri="{FF2B5EF4-FFF2-40B4-BE49-F238E27FC236}">
                  <a16:creationId xmlns:a16="http://schemas.microsoft.com/office/drawing/2014/main" id="{1A88E665-0EDA-4D7C-B3D0-E8EA7664F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77349" y="2609201"/>
              <a:ext cx="914400" cy="914400"/>
            </a:xfrm>
            <a:prstGeom prst="rect">
              <a:avLst/>
            </a:prstGeom>
          </p:spPr>
        </p:pic>
      </p:grp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BF3CCBB5-11A7-4C84-B420-9AD504BF9059}"/>
              </a:ext>
            </a:extLst>
          </p:cNvPr>
          <p:cNvCxnSpPr/>
          <p:nvPr/>
        </p:nvCxnSpPr>
        <p:spPr>
          <a:xfrm>
            <a:off x="9681083" y="1508049"/>
            <a:ext cx="0" cy="327660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Placeholder 1">
            <a:extLst>
              <a:ext uri="{FF2B5EF4-FFF2-40B4-BE49-F238E27FC236}">
                <a16:creationId xmlns:a16="http://schemas.microsoft.com/office/drawing/2014/main" id="{2BECA8BA-9710-4710-B30A-D37A604AAE70}"/>
              </a:ext>
            </a:extLst>
          </p:cNvPr>
          <p:cNvSpPr txBox="1">
            <a:spLocks/>
          </p:cNvSpPr>
          <p:nvPr/>
        </p:nvSpPr>
        <p:spPr>
          <a:xfrm>
            <a:off x="359916" y="313776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Exploratória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Clima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08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Condição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Meteorológica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Quantidade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 UF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1F8E2A-6833-43B4-B6E5-F99C8696953A}"/>
              </a:ext>
            </a:extLst>
          </p:cNvPr>
          <p:cNvSpPr txBox="1"/>
          <p:nvPr/>
        </p:nvSpPr>
        <p:spPr>
          <a:xfrm>
            <a:off x="1000016" y="1244183"/>
            <a:ext cx="5504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tabela ao lado exibe a quantidade de acidentes por condição meteorológica. Apesar do tempo chuvoso ou nublado nos causar uma impressão mais perigosa, </a:t>
            </a:r>
            <a:r>
              <a:rPr lang="pt-BR" b="1" dirty="0">
                <a:solidFill>
                  <a:srgbClr val="FF0000"/>
                </a:solidFill>
              </a:rPr>
              <a:t>62%</a:t>
            </a:r>
            <a:r>
              <a:rPr lang="pt-BR" dirty="0"/>
              <a:t> dos acidentes ocorreram com o </a:t>
            </a:r>
            <a:r>
              <a:rPr lang="pt-BR" b="1" dirty="0"/>
              <a:t>céu claro </a:t>
            </a:r>
            <a:r>
              <a:rPr lang="pt-BR" dirty="0"/>
              <a:t>ou com </a:t>
            </a:r>
            <a:r>
              <a:rPr lang="pt-BR" b="1" dirty="0"/>
              <a:t>sol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Enquanto </a:t>
            </a:r>
            <a:r>
              <a:rPr lang="pt-BR" b="1" dirty="0"/>
              <a:t>chuva</a:t>
            </a:r>
            <a:r>
              <a:rPr lang="pt-BR" dirty="0"/>
              <a:t> e tempo </a:t>
            </a:r>
            <a:r>
              <a:rPr lang="pt-BR" b="1" dirty="0"/>
              <a:t>nublado</a:t>
            </a:r>
            <a:r>
              <a:rPr lang="pt-BR" dirty="0"/>
              <a:t> correspondem a </a:t>
            </a:r>
            <a:r>
              <a:rPr lang="pt-BR" b="1" dirty="0">
                <a:solidFill>
                  <a:srgbClr val="FF0000"/>
                </a:solidFill>
              </a:rPr>
              <a:t>34%</a:t>
            </a:r>
            <a:r>
              <a:rPr lang="pt-BR" dirty="0"/>
              <a:t> do total.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414A3E-F720-435C-8178-20F40DDD4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163" y="873846"/>
            <a:ext cx="3804059" cy="277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7E9CEB-C4A7-48B3-91A1-5143975AE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135" y="3894264"/>
            <a:ext cx="8992379" cy="2392887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1F7E65D-8978-4C5C-AEA0-2431A7CA127D}"/>
              </a:ext>
            </a:extLst>
          </p:cNvPr>
          <p:cNvGrpSpPr/>
          <p:nvPr/>
        </p:nvGrpSpPr>
        <p:grpSpPr>
          <a:xfrm>
            <a:off x="4213096" y="311168"/>
            <a:ext cx="360000" cy="360000"/>
            <a:chOff x="8083723" y="2515879"/>
            <a:chExt cx="1080000" cy="108000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6455581-A047-4C2D-BD8E-B884965A7861}"/>
                </a:ext>
              </a:extLst>
            </p:cNvPr>
            <p:cNvSpPr/>
            <p:nvPr/>
          </p:nvSpPr>
          <p:spPr>
            <a:xfrm>
              <a:off x="8083723" y="2515879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9" name="Gráfico 18" descr="Sol parcial">
              <a:extLst>
                <a:ext uri="{FF2B5EF4-FFF2-40B4-BE49-F238E27FC236}">
                  <a16:creationId xmlns:a16="http://schemas.microsoft.com/office/drawing/2014/main" id="{8CB6FB14-09F8-4A9F-9B2F-3F9E35665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66523" y="2544405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288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342C702B-AAF8-47CF-85BE-D5954F7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34" name="Title Placeholder 1">
            <a:extLst>
              <a:ext uri="{FF2B5EF4-FFF2-40B4-BE49-F238E27FC236}">
                <a16:creationId xmlns:a16="http://schemas.microsoft.com/office/drawing/2014/main" id="{0B7D987F-4152-46AF-A9FF-D66C7C8E7736}"/>
              </a:ext>
            </a:extLst>
          </p:cNvPr>
          <p:cNvSpPr txBox="1">
            <a:spLocks/>
          </p:cNvSpPr>
          <p:nvPr/>
        </p:nvSpPr>
        <p:spPr>
          <a:xfrm>
            <a:off x="359916" y="313776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-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Exploratória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Conclusão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DBE6BF-1635-4F91-B855-3692A25F2AC6}"/>
              </a:ext>
            </a:extLst>
          </p:cNvPr>
          <p:cNvSpPr txBox="1"/>
          <p:nvPr/>
        </p:nvSpPr>
        <p:spPr>
          <a:xfrm>
            <a:off x="838899" y="1523727"/>
            <a:ext cx="9552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Pela análise exploratória dos dados é possível observar que algumas variáveis podem ser importantes na hora de diferenciar a classificação dos acidentes.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Alguns </a:t>
            </a:r>
            <a:r>
              <a:rPr lang="pt-BR" b="1" dirty="0"/>
              <a:t>rodovias</a:t>
            </a:r>
            <a:r>
              <a:rPr lang="pt-BR" dirty="0"/>
              <a:t> são mais perigosas (maior frequência de acidentes fatais) que outras.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período do dia também é importante, pois observa-se que a fase do dia 'Plena Noite' é mais frequente em acidentes fatais que nos demais tipos de acidentes.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tipo de acidente também nos mostrou que </a:t>
            </a:r>
            <a:r>
              <a:rPr lang="pt-BR" b="1" dirty="0"/>
              <a:t>colisão traseira </a:t>
            </a:r>
            <a:r>
              <a:rPr lang="pt-BR" dirty="0"/>
              <a:t>ocupa a terceira posição de acidentes com vítimas fatais, enquanto que para os outros, </a:t>
            </a:r>
            <a:r>
              <a:rPr lang="pt-BR" b="1" dirty="0"/>
              <a:t>colisão traseira </a:t>
            </a:r>
            <a:r>
              <a:rPr lang="pt-BR" dirty="0"/>
              <a:t>é mais comum (primeira posição).</a:t>
            </a:r>
          </a:p>
          <a:p>
            <a:endParaRPr lang="pt-BR" dirty="0"/>
          </a:p>
          <a:p>
            <a:r>
              <a:rPr lang="pt-BR" dirty="0"/>
              <a:t>Ou seja, com os dados que são disponibilizados aparentemente é possível ajustar um modelo para tentar prever a classificação do acidente, que veremos nos próximos slides.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127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580582" y="3843938"/>
            <a:ext cx="3563284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DFDB776-8A2E-4208-8434-95315A965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487" y="3619067"/>
            <a:ext cx="1684166" cy="2080440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4B343F3C-731C-4CE2-AC82-C06708A387CF}"/>
              </a:ext>
            </a:extLst>
          </p:cNvPr>
          <p:cNvSpPr txBox="1">
            <a:spLocks/>
          </p:cNvSpPr>
          <p:nvPr/>
        </p:nvSpPr>
        <p:spPr>
          <a:xfrm>
            <a:off x="359916" y="313776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Exploratória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- Dashboard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Dashboard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4E31F6-C3AB-43E9-828E-DCAC070D29B5}"/>
              </a:ext>
            </a:extLst>
          </p:cNvPr>
          <p:cNvSpPr txBox="1"/>
          <p:nvPr/>
        </p:nvSpPr>
        <p:spPr>
          <a:xfrm>
            <a:off x="976650" y="1207609"/>
            <a:ext cx="9476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conta de um outro curso que realizei, montei essa mesma análise exploratória via dashboard. Utilizando o pacote </a:t>
            </a:r>
            <a:r>
              <a:rPr lang="pt-BR" b="1" i="1" dirty="0" err="1"/>
              <a:t>shiny</a:t>
            </a:r>
            <a:r>
              <a:rPr lang="pt-BR" dirty="0"/>
              <a:t> do R. </a:t>
            </a:r>
          </a:p>
          <a:p>
            <a:endParaRPr lang="pt-BR" dirty="0"/>
          </a:p>
          <a:p>
            <a:r>
              <a:rPr lang="pt-BR" dirty="0"/>
              <a:t>Para visualizar basta acessar: </a:t>
            </a:r>
            <a:r>
              <a:rPr lang="pt-BR" b="1" dirty="0">
                <a:hlinkClick r:id="rId5"/>
              </a:rPr>
              <a:t>https://leticiaoterodiasthomaz.shinyapps.io/Acidentes/</a:t>
            </a:r>
            <a:r>
              <a:rPr lang="pt-BR" b="1" dirty="0"/>
              <a:t> </a:t>
            </a:r>
          </a:p>
          <a:p>
            <a:endParaRPr lang="pt-BR" b="1" dirty="0"/>
          </a:p>
          <a:p>
            <a:r>
              <a:rPr lang="pt-BR" dirty="0"/>
              <a:t>Ou escanear o QR Code abaixo (a visualização por celular não é tão boa quanto pelo computador)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2162891-C523-4891-83D1-97AD8EED9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7193" y="3238934"/>
            <a:ext cx="6286057" cy="2880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0D087F7-2E77-4F44-BD41-C46C5C9BEFBD}"/>
              </a:ext>
            </a:extLst>
          </p:cNvPr>
          <p:cNvSpPr/>
          <p:nvPr/>
        </p:nvSpPr>
        <p:spPr>
          <a:xfrm>
            <a:off x="0" y="0"/>
            <a:ext cx="12192000" cy="133177"/>
          </a:xfrm>
          <a:prstGeom prst="rect">
            <a:avLst/>
          </a:prstGeom>
          <a:solidFill>
            <a:srgbClr val="6ADBD9"/>
          </a:solidFill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F037BA8-3589-4044-B170-B8A2F3AAB69A}"/>
              </a:ext>
            </a:extLst>
          </p:cNvPr>
          <p:cNvSpPr/>
          <p:nvPr/>
        </p:nvSpPr>
        <p:spPr>
          <a:xfrm>
            <a:off x="0" y="6737258"/>
            <a:ext cx="12192000" cy="133177"/>
          </a:xfrm>
          <a:prstGeom prst="rect">
            <a:avLst/>
          </a:prstGeom>
          <a:solidFill>
            <a:srgbClr val="6ADBD9"/>
          </a:solidFill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654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952E9679-F950-4F19-8737-322F90B8233D}"/>
              </a:ext>
            </a:extLst>
          </p:cNvPr>
          <p:cNvSpPr txBox="1">
            <a:spLocks/>
          </p:cNvSpPr>
          <p:nvPr/>
        </p:nvSpPr>
        <p:spPr>
          <a:xfrm>
            <a:off x="387626" y="31455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com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Estatística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Tradicional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</a:t>
            </a:r>
            <a:r>
              <a:rPr lang="en-US" sz="11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Treino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 Teste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EB29007-47AC-4BAA-A285-EA325C6699CA}"/>
              </a:ext>
            </a:extLst>
          </p:cNvPr>
          <p:cNvSpPr txBox="1"/>
          <p:nvPr/>
        </p:nvSpPr>
        <p:spPr>
          <a:xfrm>
            <a:off x="387626" y="1355183"/>
            <a:ext cx="10696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ABT utilizada para a modelagem inicial possuía 1.184.445 acidentes. Selecionou-se 80% da base para treino (948 mil) e 20% para teste (237 mil). </a:t>
            </a:r>
          </a:p>
          <a:p>
            <a:endParaRPr lang="pt-BR" dirty="0"/>
          </a:p>
          <a:p>
            <a:r>
              <a:rPr lang="pt-BR" dirty="0"/>
              <a:t>Como as categorias da variável de interesse estavam muito desbalanceadas como pode ser visto abaixo (Tabela 1), realizou-se mistura entre balanceamento </a:t>
            </a:r>
            <a:r>
              <a:rPr lang="pt-BR" dirty="0" err="1"/>
              <a:t>oversampling</a:t>
            </a:r>
            <a:r>
              <a:rPr lang="pt-BR" dirty="0"/>
              <a:t> e </a:t>
            </a:r>
            <a:r>
              <a:rPr lang="pt-BR" dirty="0" err="1"/>
              <a:t>undersampling</a:t>
            </a:r>
            <a:r>
              <a:rPr lang="pt-BR" dirty="0"/>
              <a:t> sobre a base de Treino (Tabela 2).</a:t>
            </a:r>
          </a:p>
          <a:p>
            <a:endParaRPr lang="pt-BR" dirty="0"/>
          </a:p>
          <a:p>
            <a:r>
              <a:rPr lang="pt-BR" dirty="0"/>
              <a:t>Após isso, um modelo de Regressão Logística e uma Árvore de Decisão foram ajustados.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F457FAE-5C4E-4F8E-8A24-192363D4E8C8}"/>
              </a:ext>
            </a:extLst>
          </p:cNvPr>
          <p:cNvSpPr txBox="1"/>
          <p:nvPr/>
        </p:nvSpPr>
        <p:spPr>
          <a:xfrm>
            <a:off x="460087" y="3823220"/>
            <a:ext cx="410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 1: Base Treino </a:t>
            </a:r>
            <a:r>
              <a:rPr lang="pt-BR" b="1" dirty="0"/>
              <a:t>sem</a:t>
            </a:r>
            <a:r>
              <a:rPr lang="pt-BR" dirty="0"/>
              <a:t> balanceamento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FC2FC0-1976-49C8-A5F6-0A9638A16B39}"/>
              </a:ext>
            </a:extLst>
          </p:cNvPr>
          <p:cNvSpPr txBox="1"/>
          <p:nvPr/>
        </p:nvSpPr>
        <p:spPr>
          <a:xfrm>
            <a:off x="5735913" y="3823449"/>
            <a:ext cx="412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 2: Base Treino </a:t>
            </a:r>
            <a:r>
              <a:rPr lang="pt-BR" b="1" dirty="0"/>
              <a:t>com</a:t>
            </a:r>
            <a:r>
              <a:rPr lang="pt-BR" dirty="0"/>
              <a:t> balanceamento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D416CE-FA1B-4BB1-A88C-1669E902F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87" y="4233527"/>
            <a:ext cx="4638689" cy="144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81473F-00E6-4CBB-9B92-3926F168B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913" y="4188926"/>
            <a:ext cx="561836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46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6FE164BD-352C-4E55-B6DC-6819CAFDCF36}"/>
              </a:ext>
            </a:extLst>
          </p:cNvPr>
          <p:cNvSpPr/>
          <p:nvPr/>
        </p:nvSpPr>
        <p:spPr>
          <a:xfrm>
            <a:off x="6254612" y="3735619"/>
            <a:ext cx="5146873" cy="244469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6FC2CB-13E3-4C17-9721-CCDCF3A0A400}"/>
              </a:ext>
            </a:extLst>
          </p:cNvPr>
          <p:cNvSpPr/>
          <p:nvPr/>
        </p:nvSpPr>
        <p:spPr>
          <a:xfrm>
            <a:off x="278295" y="3735619"/>
            <a:ext cx="5659092" cy="2444699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02F5A9C-AEF8-4E9F-BEC1-2CC8655C67ED}"/>
              </a:ext>
            </a:extLst>
          </p:cNvPr>
          <p:cNvSpPr/>
          <p:nvPr/>
        </p:nvSpPr>
        <p:spPr>
          <a:xfrm>
            <a:off x="6254612" y="1154160"/>
            <a:ext cx="5146873" cy="2444699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811C0F58-2549-4487-AF93-C770F416DD23}"/>
              </a:ext>
            </a:extLst>
          </p:cNvPr>
          <p:cNvSpPr/>
          <p:nvPr/>
        </p:nvSpPr>
        <p:spPr>
          <a:xfrm>
            <a:off x="278295" y="1154160"/>
            <a:ext cx="5659093" cy="2444699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EEAEB7-3147-495B-8AF9-B7A0599C9ECE}"/>
              </a:ext>
            </a:extLst>
          </p:cNvPr>
          <p:cNvSpPr txBox="1"/>
          <p:nvPr/>
        </p:nvSpPr>
        <p:spPr>
          <a:xfrm>
            <a:off x="439898" y="1304791"/>
            <a:ext cx="4024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Modelo 1: </a:t>
            </a:r>
            <a:r>
              <a:rPr lang="pt-BR" sz="1400" b="1" dirty="0" err="1"/>
              <a:t>RegLog</a:t>
            </a:r>
            <a:r>
              <a:rPr lang="pt-BR" sz="1400" b="1" dirty="0"/>
              <a:t> </a:t>
            </a:r>
            <a:r>
              <a:rPr lang="pt-BR" sz="1400" b="1" dirty="0" err="1"/>
              <a:t>Multinomial</a:t>
            </a:r>
            <a:r>
              <a:rPr lang="pt-BR" sz="1400" b="1" dirty="0"/>
              <a:t> </a:t>
            </a:r>
            <a:r>
              <a:rPr lang="pt-BR" sz="1400" b="1" dirty="0">
                <a:highlight>
                  <a:srgbClr val="A5E9E7"/>
                </a:highlight>
              </a:rPr>
              <a:t>sem</a:t>
            </a:r>
            <a:r>
              <a:rPr lang="pt-BR" sz="1400" b="1" dirty="0"/>
              <a:t> Balanceamento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9E926A0-EB2C-4ACD-B6AA-F27CC8D1DBBB}"/>
              </a:ext>
            </a:extLst>
          </p:cNvPr>
          <p:cNvSpPr txBox="1"/>
          <p:nvPr/>
        </p:nvSpPr>
        <p:spPr>
          <a:xfrm>
            <a:off x="439898" y="1647886"/>
            <a:ext cx="1157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/>
              <a:t>Acurácia</a:t>
            </a:r>
            <a:r>
              <a:rPr lang="pt-BR" sz="1300" dirty="0"/>
              <a:t>: 0,66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D1B4F63-0F9B-4C00-9CA1-AADB08653069}"/>
              </a:ext>
            </a:extLst>
          </p:cNvPr>
          <p:cNvSpPr txBox="1"/>
          <p:nvPr/>
        </p:nvSpPr>
        <p:spPr>
          <a:xfrm>
            <a:off x="6329776" y="1303312"/>
            <a:ext cx="403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Modelo 2: </a:t>
            </a:r>
            <a:r>
              <a:rPr lang="pt-BR" sz="1400" b="1" dirty="0" err="1"/>
              <a:t>RegLog</a:t>
            </a:r>
            <a:r>
              <a:rPr lang="pt-BR" sz="1400" b="1" dirty="0"/>
              <a:t> </a:t>
            </a:r>
            <a:r>
              <a:rPr lang="pt-BR" sz="1400" b="1" dirty="0" err="1"/>
              <a:t>Multinomial</a:t>
            </a:r>
            <a:r>
              <a:rPr lang="pt-BR" sz="1400" b="1" dirty="0"/>
              <a:t> </a:t>
            </a:r>
            <a:r>
              <a:rPr lang="pt-BR" sz="1400" b="1" dirty="0">
                <a:highlight>
                  <a:srgbClr val="A5E9E7"/>
                </a:highlight>
              </a:rPr>
              <a:t>com</a:t>
            </a:r>
            <a:r>
              <a:rPr lang="pt-BR" sz="1400" b="1" dirty="0"/>
              <a:t> Balanceamento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6144BE3-6860-4828-A636-7FA1685F005D}"/>
              </a:ext>
            </a:extLst>
          </p:cNvPr>
          <p:cNvSpPr txBox="1"/>
          <p:nvPr/>
        </p:nvSpPr>
        <p:spPr>
          <a:xfrm>
            <a:off x="6329776" y="1647886"/>
            <a:ext cx="1157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/>
              <a:t>Acurácia</a:t>
            </a:r>
            <a:r>
              <a:rPr lang="pt-BR" sz="1300" dirty="0"/>
              <a:t>: 0,63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6906F04-C6E1-4F17-B3EA-49FB75D4DA27}"/>
              </a:ext>
            </a:extLst>
          </p:cNvPr>
          <p:cNvSpPr txBox="1"/>
          <p:nvPr/>
        </p:nvSpPr>
        <p:spPr>
          <a:xfrm>
            <a:off x="439898" y="3786615"/>
            <a:ext cx="389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Modelo 3: Árvore de Decisão </a:t>
            </a:r>
            <a:r>
              <a:rPr lang="pt-BR" sz="1400" b="1" dirty="0">
                <a:highlight>
                  <a:srgbClr val="A5E9E7"/>
                </a:highlight>
              </a:rPr>
              <a:t>com</a:t>
            </a:r>
            <a:r>
              <a:rPr lang="pt-BR" sz="1400" b="1" dirty="0"/>
              <a:t> Balanceamento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6154F88-A43A-4123-B963-6DE413CB781E}"/>
              </a:ext>
            </a:extLst>
          </p:cNvPr>
          <p:cNvSpPr txBox="1"/>
          <p:nvPr/>
        </p:nvSpPr>
        <p:spPr>
          <a:xfrm>
            <a:off x="6329776" y="3735619"/>
            <a:ext cx="3665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Modelo 4: </a:t>
            </a:r>
            <a:r>
              <a:rPr lang="pt-BR" sz="1400" b="1" dirty="0" err="1"/>
              <a:t>Random</a:t>
            </a:r>
            <a:r>
              <a:rPr lang="pt-BR" sz="1400" b="1" dirty="0"/>
              <a:t> Forest </a:t>
            </a:r>
            <a:r>
              <a:rPr lang="pt-BR" sz="1400" b="1" dirty="0">
                <a:highlight>
                  <a:srgbClr val="A5E9E7"/>
                </a:highlight>
              </a:rPr>
              <a:t>com</a:t>
            </a:r>
            <a:r>
              <a:rPr lang="pt-BR" sz="1400" b="1" dirty="0"/>
              <a:t> Balanceamento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F67458A-809F-4B2D-8D68-9B41CA12BFB0}"/>
              </a:ext>
            </a:extLst>
          </p:cNvPr>
          <p:cNvSpPr txBox="1"/>
          <p:nvPr/>
        </p:nvSpPr>
        <p:spPr>
          <a:xfrm>
            <a:off x="455359" y="4120474"/>
            <a:ext cx="1157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/>
              <a:t>Acurácia</a:t>
            </a:r>
            <a:r>
              <a:rPr lang="pt-BR" sz="1300" dirty="0"/>
              <a:t>: 0,63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E87E1A3-9B87-4304-A7E2-C59321FBBD2E}"/>
              </a:ext>
            </a:extLst>
          </p:cNvPr>
          <p:cNvSpPr txBox="1"/>
          <p:nvPr/>
        </p:nvSpPr>
        <p:spPr>
          <a:xfrm>
            <a:off x="6317482" y="4120474"/>
            <a:ext cx="1157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/>
              <a:t>Acurácia</a:t>
            </a:r>
            <a:r>
              <a:rPr lang="pt-BR" sz="1300" dirty="0"/>
              <a:t>: 0,62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622A0FF-059B-4600-B4F0-51559AF49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66416"/>
              </p:ext>
            </p:extLst>
          </p:nvPr>
        </p:nvGraphicFramePr>
        <p:xfrm>
          <a:off x="1018518" y="2150017"/>
          <a:ext cx="3270021" cy="769620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635546">
                  <a:extLst>
                    <a:ext uri="{9D8B030D-6E8A-4147-A177-3AD203B41FA5}">
                      <a16:colId xmlns:a16="http://schemas.microsoft.com/office/drawing/2014/main" val="2795802430"/>
                    </a:ext>
                  </a:extLst>
                </a:gridCol>
                <a:gridCol w="877093">
                  <a:extLst>
                    <a:ext uri="{9D8B030D-6E8A-4147-A177-3AD203B41FA5}">
                      <a16:colId xmlns:a16="http://schemas.microsoft.com/office/drawing/2014/main" val="426832661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3380956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Classificação Acidente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Precisão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Recall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0877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Sem Vítimas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0,66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0,80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359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Com Vítimas Feridas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0,66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0,61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623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Com Vítimas Fatais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570873"/>
                  </a:ext>
                </a:extLst>
              </a:tr>
            </a:tbl>
          </a:graphicData>
        </a:graphic>
      </p:graphicFrame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4CAAF2BB-5286-45E1-9088-7FD0AC9BF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83547"/>
              </p:ext>
            </p:extLst>
          </p:nvPr>
        </p:nvGraphicFramePr>
        <p:xfrm>
          <a:off x="6903032" y="2150017"/>
          <a:ext cx="3270021" cy="769620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635546">
                  <a:extLst>
                    <a:ext uri="{9D8B030D-6E8A-4147-A177-3AD203B41FA5}">
                      <a16:colId xmlns:a16="http://schemas.microsoft.com/office/drawing/2014/main" val="2795802430"/>
                    </a:ext>
                  </a:extLst>
                </a:gridCol>
                <a:gridCol w="877093">
                  <a:extLst>
                    <a:ext uri="{9D8B030D-6E8A-4147-A177-3AD203B41FA5}">
                      <a16:colId xmlns:a16="http://schemas.microsoft.com/office/drawing/2014/main" val="426832661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3380956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Classificação Acidente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Precisão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Recall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0877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Sem Vítimas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0,67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0,80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359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Com Vítimas Feridas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0,67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0,46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623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Com Vítimas Fatais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0,25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0,49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570873"/>
                  </a:ext>
                </a:extLst>
              </a:tr>
            </a:tbl>
          </a:graphicData>
        </a:graphic>
      </p:graphicFrame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A2A5EC58-5BF7-436D-8EE3-889029F8F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68722"/>
              </p:ext>
            </p:extLst>
          </p:nvPr>
        </p:nvGraphicFramePr>
        <p:xfrm>
          <a:off x="6903032" y="4500148"/>
          <a:ext cx="3270021" cy="769620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635546">
                  <a:extLst>
                    <a:ext uri="{9D8B030D-6E8A-4147-A177-3AD203B41FA5}">
                      <a16:colId xmlns:a16="http://schemas.microsoft.com/office/drawing/2014/main" val="2795802430"/>
                    </a:ext>
                  </a:extLst>
                </a:gridCol>
                <a:gridCol w="877093">
                  <a:extLst>
                    <a:ext uri="{9D8B030D-6E8A-4147-A177-3AD203B41FA5}">
                      <a16:colId xmlns:a16="http://schemas.microsoft.com/office/drawing/2014/main" val="426832661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3380956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Classificação Acidente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Precisão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Recall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0877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Sem Vítimas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0,63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0,89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359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Com Vítimas Feridas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0,73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0,34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623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Com Vítimas Fatais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0,28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0,44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570873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6A0663E7-8CDB-4BC5-B0CF-A0453204D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93685"/>
              </p:ext>
            </p:extLst>
          </p:nvPr>
        </p:nvGraphicFramePr>
        <p:xfrm>
          <a:off x="1018517" y="4502672"/>
          <a:ext cx="3270021" cy="769620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635546">
                  <a:extLst>
                    <a:ext uri="{9D8B030D-6E8A-4147-A177-3AD203B41FA5}">
                      <a16:colId xmlns:a16="http://schemas.microsoft.com/office/drawing/2014/main" val="2795802430"/>
                    </a:ext>
                  </a:extLst>
                </a:gridCol>
                <a:gridCol w="877093">
                  <a:extLst>
                    <a:ext uri="{9D8B030D-6E8A-4147-A177-3AD203B41FA5}">
                      <a16:colId xmlns:a16="http://schemas.microsoft.com/office/drawing/2014/main" val="426832661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3380956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Classificação Acidente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Precisão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Recall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0877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Sem Vítimas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0,63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0,88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359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Com Vítimas Feridas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0,73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0,36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623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Com Vítimas Fatais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0,29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0,42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570873"/>
                  </a:ext>
                </a:extLst>
              </a:tr>
            </a:tbl>
          </a:graphicData>
        </a:graphic>
      </p:graphicFrame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8AD83EC9-07A9-408F-8FD2-1604C788865B}"/>
              </a:ext>
            </a:extLst>
          </p:cNvPr>
          <p:cNvSpPr txBox="1">
            <a:spLocks/>
          </p:cNvSpPr>
          <p:nvPr/>
        </p:nvSpPr>
        <p:spPr>
          <a:xfrm>
            <a:off x="278295" y="136526"/>
            <a:ext cx="7825469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 e 6. </a:t>
            </a:r>
            <a:r>
              <a:rPr lang="en-US" sz="20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</a:t>
            </a:r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com </a:t>
            </a:r>
            <a:r>
              <a:rPr lang="en-US" sz="20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Estatística</a:t>
            </a:r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Tradicional</a:t>
            </a:r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 </a:t>
            </a:r>
            <a:r>
              <a:rPr lang="en-US" sz="20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Inteligência</a:t>
            </a:r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Artificial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MODELOS | </a:t>
            </a:r>
            <a:r>
              <a:rPr lang="en-US" sz="11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Comparação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Resultados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C5D850D-78CA-4665-9B67-CB4345375CF6}"/>
              </a:ext>
            </a:extLst>
          </p:cNvPr>
          <p:cNvSpPr/>
          <p:nvPr/>
        </p:nvSpPr>
        <p:spPr>
          <a:xfrm>
            <a:off x="9457211" y="161353"/>
            <a:ext cx="180000" cy="180000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EC901DA-6105-412B-AB36-CBB506C47C0D}"/>
              </a:ext>
            </a:extLst>
          </p:cNvPr>
          <p:cNvSpPr txBox="1"/>
          <p:nvPr/>
        </p:nvSpPr>
        <p:spPr>
          <a:xfrm>
            <a:off x="9644532" y="110184"/>
            <a:ext cx="1752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Estatística Tradicional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5367271-FCDC-4DEB-A1B4-2EE5C5E170B1}"/>
              </a:ext>
            </a:extLst>
          </p:cNvPr>
          <p:cNvSpPr/>
          <p:nvPr/>
        </p:nvSpPr>
        <p:spPr>
          <a:xfrm>
            <a:off x="9457211" y="437691"/>
            <a:ext cx="180000" cy="180000"/>
          </a:xfrm>
          <a:prstGeom prst="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8C9358E-2234-40E6-85CA-274289AD7091}"/>
              </a:ext>
            </a:extLst>
          </p:cNvPr>
          <p:cNvSpPr txBox="1"/>
          <p:nvPr/>
        </p:nvSpPr>
        <p:spPr>
          <a:xfrm>
            <a:off x="9656222" y="379620"/>
            <a:ext cx="1676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3839013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50">
            <a:extLst>
              <a:ext uri="{FF2B5EF4-FFF2-40B4-BE49-F238E27FC236}">
                <a16:creationId xmlns:a16="http://schemas.microsoft.com/office/drawing/2014/main" id="{FFBC7F8B-5D0C-41A5-8C54-12F52B19EFCB}"/>
              </a:ext>
            </a:extLst>
          </p:cNvPr>
          <p:cNvSpPr/>
          <p:nvPr/>
        </p:nvSpPr>
        <p:spPr>
          <a:xfrm>
            <a:off x="6254612" y="3735619"/>
            <a:ext cx="5146873" cy="244469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5B71FA6-9EA4-4AA8-B296-21AE1B8B8431}"/>
              </a:ext>
            </a:extLst>
          </p:cNvPr>
          <p:cNvSpPr/>
          <p:nvPr/>
        </p:nvSpPr>
        <p:spPr>
          <a:xfrm>
            <a:off x="278295" y="3735619"/>
            <a:ext cx="5659092" cy="2444699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352A39A-9CC3-4113-B5B8-E2D565A390DF}"/>
              </a:ext>
            </a:extLst>
          </p:cNvPr>
          <p:cNvSpPr/>
          <p:nvPr/>
        </p:nvSpPr>
        <p:spPr>
          <a:xfrm>
            <a:off x="6254612" y="1154160"/>
            <a:ext cx="5146873" cy="2444699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683309F-A32B-40FE-99F6-D0622DCB7EFB}"/>
              </a:ext>
            </a:extLst>
          </p:cNvPr>
          <p:cNvSpPr/>
          <p:nvPr/>
        </p:nvSpPr>
        <p:spPr>
          <a:xfrm>
            <a:off x="278295" y="1154160"/>
            <a:ext cx="5659093" cy="2444699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952E9679-F950-4F19-8737-322F90B8233D}"/>
              </a:ext>
            </a:extLst>
          </p:cNvPr>
          <p:cNvSpPr txBox="1">
            <a:spLocks/>
          </p:cNvSpPr>
          <p:nvPr/>
        </p:nvSpPr>
        <p:spPr>
          <a:xfrm>
            <a:off x="278295" y="136526"/>
            <a:ext cx="7825469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 e 6. </a:t>
            </a:r>
            <a:r>
              <a:rPr lang="en-US" sz="20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</a:t>
            </a:r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com </a:t>
            </a:r>
            <a:r>
              <a:rPr lang="en-US" sz="20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Estatística</a:t>
            </a:r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Tradicional</a:t>
            </a:r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 </a:t>
            </a:r>
            <a:r>
              <a:rPr lang="en-US" sz="20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Inteligência</a:t>
            </a:r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Artificial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MODELOS | </a:t>
            </a:r>
            <a:r>
              <a:rPr lang="en-US" sz="11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Matriz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Confusão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8A9C946-B7E9-407E-ACA0-409AE612C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435" y="1629000"/>
            <a:ext cx="2756250" cy="180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7F4FBF3-0E10-406F-9F91-77875DE58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315" y="1612568"/>
            <a:ext cx="2756250" cy="180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EEAEB7-3147-495B-8AF9-B7A0599C9ECE}"/>
              </a:ext>
            </a:extLst>
          </p:cNvPr>
          <p:cNvSpPr txBox="1"/>
          <p:nvPr/>
        </p:nvSpPr>
        <p:spPr>
          <a:xfrm>
            <a:off x="439898" y="1304791"/>
            <a:ext cx="4024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Modelo 1: </a:t>
            </a:r>
            <a:r>
              <a:rPr lang="pt-BR" sz="1400" b="1" dirty="0" err="1"/>
              <a:t>RegLog</a:t>
            </a:r>
            <a:r>
              <a:rPr lang="pt-BR" sz="1400" b="1" dirty="0"/>
              <a:t> </a:t>
            </a:r>
            <a:r>
              <a:rPr lang="pt-BR" sz="1400" b="1" dirty="0" err="1"/>
              <a:t>Multinomial</a:t>
            </a:r>
            <a:r>
              <a:rPr lang="pt-BR" sz="1400" b="1" dirty="0"/>
              <a:t> </a:t>
            </a:r>
            <a:r>
              <a:rPr lang="pt-BR" sz="1400" b="1" dirty="0">
                <a:highlight>
                  <a:srgbClr val="A5E9E7"/>
                </a:highlight>
              </a:rPr>
              <a:t>sem</a:t>
            </a:r>
            <a:r>
              <a:rPr lang="pt-BR" sz="1400" b="1" dirty="0"/>
              <a:t> Balanceamento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9E926A0-EB2C-4ACD-B6AA-F27CC8D1DBBB}"/>
              </a:ext>
            </a:extLst>
          </p:cNvPr>
          <p:cNvSpPr txBox="1"/>
          <p:nvPr/>
        </p:nvSpPr>
        <p:spPr>
          <a:xfrm>
            <a:off x="439898" y="1647886"/>
            <a:ext cx="1157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/>
              <a:t>Acurácia</a:t>
            </a:r>
            <a:r>
              <a:rPr lang="pt-BR" sz="1300" dirty="0"/>
              <a:t>: 0,66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86CDE8A-50D4-4061-892B-F02EA5352C6B}"/>
              </a:ext>
            </a:extLst>
          </p:cNvPr>
          <p:cNvSpPr/>
          <p:nvPr/>
        </p:nvSpPr>
        <p:spPr>
          <a:xfrm>
            <a:off x="696728" y="2164229"/>
            <a:ext cx="1157239" cy="84741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Não realizou nenhuma previsão para a menor classe (Vítimas Fatais)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7E65AA00-BFB3-4BB2-A755-D3829EAD717F}"/>
              </a:ext>
            </a:extLst>
          </p:cNvPr>
          <p:cNvCxnSpPr>
            <a:endCxn id="22" idx="2"/>
          </p:cNvCxnSpPr>
          <p:nvPr/>
        </p:nvCxnSpPr>
        <p:spPr>
          <a:xfrm rot="10800000">
            <a:off x="1275349" y="3011648"/>
            <a:ext cx="2825597" cy="36100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3B15CC45-955C-4DDB-BE47-A0433B500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8965" y="4082416"/>
            <a:ext cx="2757600" cy="1799999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3D1B4F63-0F9B-4C00-9CA1-AADB08653069}"/>
              </a:ext>
            </a:extLst>
          </p:cNvPr>
          <p:cNvSpPr txBox="1"/>
          <p:nvPr/>
        </p:nvSpPr>
        <p:spPr>
          <a:xfrm>
            <a:off x="6329776" y="1303312"/>
            <a:ext cx="403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Modelo 2: </a:t>
            </a:r>
            <a:r>
              <a:rPr lang="pt-BR" sz="1400" b="1" dirty="0" err="1"/>
              <a:t>RegLog</a:t>
            </a:r>
            <a:r>
              <a:rPr lang="pt-BR" sz="1400" b="1" dirty="0"/>
              <a:t> </a:t>
            </a:r>
            <a:r>
              <a:rPr lang="pt-BR" sz="1400" b="1" dirty="0" err="1"/>
              <a:t>Multinomial</a:t>
            </a:r>
            <a:r>
              <a:rPr lang="pt-BR" sz="1400" b="1" dirty="0"/>
              <a:t> </a:t>
            </a:r>
            <a:r>
              <a:rPr lang="pt-BR" sz="1400" b="1" dirty="0">
                <a:highlight>
                  <a:srgbClr val="A5E9E7"/>
                </a:highlight>
              </a:rPr>
              <a:t>com</a:t>
            </a:r>
            <a:r>
              <a:rPr lang="pt-BR" sz="1400" b="1" dirty="0"/>
              <a:t> Balanceamento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6144BE3-6860-4828-A636-7FA1685F005D}"/>
              </a:ext>
            </a:extLst>
          </p:cNvPr>
          <p:cNvSpPr txBox="1"/>
          <p:nvPr/>
        </p:nvSpPr>
        <p:spPr>
          <a:xfrm>
            <a:off x="10048484" y="1647886"/>
            <a:ext cx="1157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/>
              <a:t>Acurácia</a:t>
            </a:r>
            <a:r>
              <a:rPr lang="pt-BR" sz="1300" dirty="0"/>
              <a:t>: 0,63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237D6C48-C23E-459F-A329-41CC07628971}"/>
              </a:ext>
            </a:extLst>
          </p:cNvPr>
          <p:cNvSpPr/>
          <p:nvPr/>
        </p:nvSpPr>
        <p:spPr>
          <a:xfrm>
            <a:off x="9933349" y="2035018"/>
            <a:ext cx="1360122" cy="1216181"/>
          </a:xfrm>
          <a:prstGeom prst="roundRect">
            <a:avLst/>
          </a:prstGeom>
          <a:solidFill>
            <a:srgbClr val="A5E9E7">
              <a:alpha val="80000"/>
            </a:srgbClr>
          </a:solidFill>
          <a:ln>
            <a:solidFill>
              <a:srgbClr val="A5E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Acurácia é menor quando comparada com primeiro modelo, mas ele passou a prever casos com vítimas fatais.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95FA9488-89AC-4F70-8B33-ED14C1425A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5434" y="4082415"/>
            <a:ext cx="2756251" cy="180000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46906F04-C6E1-4F17-B3EA-49FB75D4DA27}"/>
              </a:ext>
            </a:extLst>
          </p:cNvPr>
          <p:cNvSpPr txBox="1"/>
          <p:nvPr/>
        </p:nvSpPr>
        <p:spPr>
          <a:xfrm>
            <a:off x="439898" y="3786615"/>
            <a:ext cx="389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Modelo 3: Árvore de Decisão </a:t>
            </a:r>
            <a:r>
              <a:rPr lang="pt-BR" sz="1400" b="1" dirty="0">
                <a:highlight>
                  <a:srgbClr val="A5E9E7"/>
                </a:highlight>
              </a:rPr>
              <a:t>com</a:t>
            </a:r>
            <a:r>
              <a:rPr lang="pt-BR" sz="1400" b="1" dirty="0"/>
              <a:t> Balanceamento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6154F88-A43A-4123-B963-6DE413CB781E}"/>
              </a:ext>
            </a:extLst>
          </p:cNvPr>
          <p:cNvSpPr txBox="1"/>
          <p:nvPr/>
        </p:nvSpPr>
        <p:spPr>
          <a:xfrm>
            <a:off x="6329776" y="3735619"/>
            <a:ext cx="3665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Modelo 4: </a:t>
            </a:r>
            <a:r>
              <a:rPr lang="pt-BR" sz="1400" b="1" dirty="0" err="1"/>
              <a:t>Random</a:t>
            </a:r>
            <a:r>
              <a:rPr lang="pt-BR" sz="1400" b="1" dirty="0"/>
              <a:t> Forest </a:t>
            </a:r>
            <a:r>
              <a:rPr lang="pt-BR" sz="1400" b="1" dirty="0">
                <a:highlight>
                  <a:srgbClr val="A5E9E7"/>
                </a:highlight>
              </a:rPr>
              <a:t>com</a:t>
            </a:r>
            <a:r>
              <a:rPr lang="pt-BR" sz="1400" b="1" dirty="0"/>
              <a:t> Balanceamento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F67458A-809F-4B2D-8D68-9B41CA12BFB0}"/>
              </a:ext>
            </a:extLst>
          </p:cNvPr>
          <p:cNvSpPr txBox="1"/>
          <p:nvPr/>
        </p:nvSpPr>
        <p:spPr>
          <a:xfrm>
            <a:off x="455359" y="4120474"/>
            <a:ext cx="1157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/>
              <a:t>Acurácia</a:t>
            </a:r>
            <a:r>
              <a:rPr lang="pt-BR" sz="1300" dirty="0"/>
              <a:t>: 0,63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E87E1A3-9B87-4304-A7E2-C59321FBBD2E}"/>
              </a:ext>
            </a:extLst>
          </p:cNvPr>
          <p:cNvSpPr txBox="1"/>
          <p:nvPr/>
        </p:nvSpPr>
        <p:spPr>
          <a:xfrm>
            <a:off x="10136230" y="4120474"/>
            <a:ext cx="1157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/>
              <a:t>Acurácia</a:t>
            </a:r>
            <a:r>
              <a:rPr lang="pt-BR" sz="1300" dirty="0"/>
              <a:t>: 0,62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703A5ED-B6B8-4458-BE32-FBA1D153D9E5}"/>
              </a:ext>
            </a:extLst>
          </p:cNvPr>
          <p:cNvSpPr/>
          <p:nvPr/>
        </p:nvSpPr>
        <p:spPr>
          <a:xfrm>
            <a:off x="9457211" y="161353"/>
            <a:ext cx="180000" cy="180000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386DB9D-AA1D-4C32-B7AA-FC8128A99843}"/>
              </a:ext>
            </a:extLst>
          </p:cNvPr>
          <p:cNvSpPr txBox="1"/>
          <p:nvPr/>
        </p:nvSpPr>
        <p:spPr>
          <a:xfrm>
            <a:off x="9644532" y="110184"/>
            <a:ext cx="1752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Estatística Tradicional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F534C54-2962-46AB-BCBF-29C1AFC40CF6}"/>
              </a:ext>
            </a:extLst>
          </p:cNvPr>
          <p:cNvSpPr/>
          <p:nvPr/>
        </p:nvSpPr>
        <p:spPr>
          <a:xfrm>
            <a:off x="9457211" y="437691"/>
            <a:ext cx="180000" cy="180000"/>
          </a:xfrm>
          <a:prstGeom prst="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4345CB8-0C75-48BF-A5FF-0DC838A691A2}"/>
              </a:ext>
            </a:extLst>
          </p:cNvPr>
          <p:cNvSpPr txBox="1"/>
          <p:nvPr/>
        </p:nvSpPr>
        <p:spPr>
          <a:xfrm>
            <a:off x="9656222" y="379620"/>
            <a:ext cx="1676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102662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B45CC84B-FA39-44D6-8833-9476B5F4F689}"/>
              </a:ext>
            </a:extLst>
          </p:cNvPr>
          <p:cNvSpPr/>
          <p:nvPr/>
        </p:nvSpPr>
        <p:spPr>
          <a:xfrm>
            <a:off x="9560214" y="2559018"/>
            <a:ext cx="471054" cy="332510"/>
          </a:xfrm>
          <a:prstGeom prst="roundRect">
            <a:avLst/>
          </a:prstGeom>
          <a:solidFill>
            <a:srgbClr val="6ADBD9"/>
          </a:solidFill>
          <a:ln>
            <a:solidFill>
              <a:srgbClr val="6ADBD9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72E31B2-7DE4-4889-B8ED-2ED4A326FEF9}"/>
              </a:ext>
            </a:extLst>
          </p:cNvPr>
          <p:cNvSpPr/>
          <p:nvPr/>
        </p:nvSpPr>
        <p:spPr>
          <a:xfrm>
            <a:off x="3676073" y="4918181"/>
            <a:ext cx="471054" cy="3325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E5555F2B-EE52-4071-A43C-2E944D4E8C13}"/>
              </a:ext>
            </a:extLst>
          </p:cNvPr>
          <p:cNvSpPr/>
          <p:nvPr/>
        </p:nvSpPr>
        <p:spPr>
          <a:xfrm>
            <a:off x="9563404" y="4918181"/>
            <a:ext cx="471054" cy="3325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E6939CC-7D77-4C3B-9FEB-E6E8BD18351B}"/>
              </a:ext>
            </a:extLst>
          </p:cNvPr>
          <p:cNvSpPr/>
          <p:nvPr/>
        </p:nvSpPr>
        <p:spPr>
          <a:xfrm>
            <a:off x="3676073" y="4710545"/>
            <a:ext cx="471054" cy="1662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CFD96B9-7E2E-4F04-972B-12D1512AD8C3}"/>
              </a:ext>
            </a:extLst>
          </p:cNvPr>
          <p:cNvSpPr/>
          <p:nvPr/>
        </p:nvSpPr>
        <p:spPr>
          <a:xfrm>
            <a:off x="9565683" y="2368571"/>
            <a:ext cx="471054" cy="1662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8AEE4563-1B01-4560-B2F5-FC15C16053CF}"/>
              </a:ext>
            </a:extLst>
          </p:cNvPr>
          <p:cNvSpPr/>
          <p:nvPr/>
        </p:nvSpPr>
        <p:spPr>
          <a:xfrm>
            <a:off x="9563404" y="4718703"/>
            <a:ext cx="471054" cy="1662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94513F56-F2AB-44B1-B87A-486DAFFB0CA7}"/>
              </a:ext>
            </a:extLst>
          </p:cNvPr>
          <p:cNvSpPr txBox="1">
            <a:spLocks/>
          </p:cNvSpPr>
          <p:nvPr/>
        </p:nvSpPr>
        <p:spPr>
          <a:xfrm>
            <a:off x="278295" y="136526"/>
            <a:ext cx="7825469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 e 6. </a:t>
            </a:r>
            <a:r>
              <a:rPr lang="en-US" sz="20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</a:t>
            </a:r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com </a:t>
            </a:r>
            <a:r>
              <a:rPr lang="en-US" sz="20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Estatística</a:t>
            </a:r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Tradicional</a:t>
            </a:r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 </a:t>
            </a:r>
            <a:r>
              <a:rPr lang="en-US" sz="20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Inteligência</a:t>
            </a:r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Artificial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MODELOS | </a:t>
            </a:r>
            <a:r>
              <a:rPr lang="en-US" sz="11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Escolha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melhor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49CE0C7-58A3-40D6-B2AE-F0B1C882424B}"/>
              </a:ext>
            </a:extLst>
          </p:cNvPr>
          <p:cNvSpPr/>
          <p:nvPr/>
        </p:nvSpPr>
        <p:spPr>
          <a:xfrm>
            <a:off x="6254612" y="3735619"/>
            <a:ext cx="5146873" cy="244469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3B5FF2D-6FE7-4CBD-BD17-BA9D9A564DD3}"/>
              </a:ext>
            </a:extLst>
          </p:cNvPr>
          <p:cNvSpPr/>
          <p:nvPr/>
        </p:nvSpPr>
        <p:spPr>
          <a:xfrm>
            <a:off x="278295" y="3735619"/>
            <a:ext cx="5659092" cy="2444699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D7C2CF6-A880-4D2F-BA85-4EFB88F52AC3}"/>
              </a:ext>
            </a:extLst>
          </p:cNvPr>
          <p:cNvSpPr/>
          <p:nvPr/>
        </p:nvSpPr>
        <p:spPr>
          <a:xfrm>
            <a:off x="6254612" y="1154160"/>
            <a:ext cx="5146873" cy="2444699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C1E2C4A-A3FE-4E9F-AC30-BCC1B7232D9E}"/>
              </a:ext>
            </a:extLst>
          </p:cNvPr>
          <p:cNvSpPr/>
          <p:nvPr/>
        </p:nvSpPr>
        <p:spPr>
          <a:xfrm>
            <a:off x="278295" y="1154160"/>
            <a:ext cx="5659093" cy="2444699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EAFD22-2568-4C54-B612-8835EB4CD9A8}"/>
              </a:ext>
            </a:extLst>
          </p:cNvPr>
          <p:cNvSpPr txBox="1"/>
          <p:nvPr/>
        </p:nvSpPr>
        <p:spPr>
          <a:xfrm>
            <a:off x="439898" y="1304791"/>
            <a:ext cx="4024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Modelo 1: </a:t>
            </a:r>
            <a:r>
              <a:rPr lang="pt-BR" sz="1400" b="1" dirty="0" err="1"/>
              <a:t>RegLog</a:t>
            </a:r>
            <a:r>
              <a:rPr lang="pt-BR" sz="1400" b="1" dirty="0"/>
              <a:t> </a:t>
            </a:r>
            <a:r>
              <a:rPr lang="pt-BR" sz="1400" b="1" dirty="0" err="1"/>
              <a:t>Multinomial</a:t>
            </a:r>
            <a:r>
              <a:rPr lang="pt-BR" sz="1400" b="1" dirty="0"/>
              <a:t> </a:t>
            </a:r>
            <a:r>
              <a:rPr lang="pt-BR" sz="1400" b="1" dirty="0">
                <a:highlight>
                  <a:srgbClr val="A5E9E7"/>
                </a:highlight>
              </a:rPr>
              <a:t>sem</a:t>
            </a:r>
            <a:r>
              <a:rPr lang="pt-BR" sz="1400" b="1" dirty="0"/>
              <a:t> Balanceamento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54EE9E-CF9C-4F5B-86EF-3B1E1DBD5E40}"/>
              </a:ext>
            </a:extLst>
          </p:cNvPr>
          <p:cNvSpPr txBox="1"/>
          <p:nvPr/>
        </p:nvSpPr>
        <p:spPr>
          <a:xfrm>
            <a:off x="439898" y="1647886"/>
            <a:ext cx="1157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/>
              <a:t>Acurácia</a:t>
            </a:r>
            <a:r>
              <a:rPr lang="pt-BR" sz="1300" dirty="0"/>
              <a:t>: 0,66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AFD10EE-092A-4E2C-A4CA-2A26738F45DC}"/>
              </a:ext>
            </a:extLst>
          </p:cNvPr>
          <p:cNvSpPr txBox="1"/>
          <p:nvPr/>
        </p:nvSpPr>
        <p:spPr>
          <a:xfrm>
            <a:off x="6329776" y="1303312"/>
            <a:ext cx="403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Modelo 2: </a:t>
            </a:r>
            <a:r>
              <a:rPr lang="pt-BR" sz="1400" b="1" dirty="0" err="1"/>
              <a:t>RegLog</a:t>
            </a:r>
            <a:r>
              <a:rPr lang="pt-BR" sz="1400" b="1" dirty="0"/>
              <a:t> </a:t>
            </a:r>
            <a:r>
              <a:rPr lang="pt-BR" sz="1400" b="1" dirty="0" err="1"/>
              <a:t>Multinomial</a:t>
            </a:r>
            <a:r>
              <a:rPr lang="pt-BR" sz="1400" b="1" dirty="0"/>
              <a:t> </a:t>
            </a:r>
            <a:r>
              <a:rPr lang="pt-BR" sz="1400" b="1" dirty="0">
                <a:highlight>
                  <a:srgbClr val="A5E9E7"/>
                </a:highlight>
              </a:rPr>
              <a:t>com</a:t>
            </a:r>
            <a:r>
              <a:rPr lang="pt-BR" sz="1400" b="1" dirty="0"/>
              <a:t> Balanceamento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DDF8497-2A86-4B33-BE46-C0FE608F799E}"/>
              </a:ext>
            </a:extLst>
          </p:cNvPr>
          <p:cNvSpPr txBox="1"/>
          <p:nvPr/>
        </p:nvSpPr>
        <p:spPr>
          <a:xfrm>
            <a:off x="6329776" y="1647886"/>
            <a:ext cx="1157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/>
              <a:t>Acurácia</a:t>
            </a:r>
            <a:r>
              <a:rPr lang="pt-BR" sz="1300" dirty="0"/>
              <a:t>: 0,63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99EC2DF-6D83-4243-A9DF-F1A83ED411E1}"/>
              </a:ext>
            </a:extLst>
          </p:cNvPr>
          <p:cNvSpPr txBox="1"/>
          <p:nvPr/>
        </p:nvSpPr>
        <p:spPr>
          <a:xfrm>
            <a:off x="439898" y="3786615"/>
            <a:ext cx="389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Modelo 3: Árvore de Decisão </a:t>
            </a:r>
            <a:r>
              <a:rPr lang="pt-BR" sz="1400" b="1" dirty="0">
                <a:highlight>
                  <a:srgbClr val="A5E9E7"/>
                </a:highlight>
              </a:rPr>
              <a:t>com</a:t>
            </a:r>
            <a:r>
              <a:rPr lang="pt-BR" sz="1400" b="1" dirty="0"/>
              <a:t> Balanceamento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796C5C-918D-4EB4-BADB-F313163DDE60}"/>
              </a:ext>
            </a:extLst>
          </p:cNvPr>
          <p:cNvSpPr txBox="1"/>
          <p:nvPr/>
        </p:nvSpPr>
        <p:spPr>
          <a:xfrm>
            <a:off x="6329776" y="3735619"/>
            <a:ext cx="3665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Modelo 4: </a:t>
            </a:r>
            <a:r>
              <a:rPr lang="pt-BR" sz="1400" b="1" dirty="0" err="1"/>
              <a:t>Random</a:t>
            </a:r>
            <a:r>
              <a:rPr lang="pt-BR" sz="1400" b="1" dirty="0"/>
              <a:t> Forest </a:t>
            </a:r>
            <a:r>
              <a:rPr lang="pt-BR" sz="1400" b="1" dirty="0">
                <a:highlight>
                  <a:srgbClr val="A5E9E7"/>
                </a:highlight>
              </a:rPr>
              <a:t>com</a:t>
            </a:r>
            <a:r>
              <a:rPr lang="pt-BR" sz="1400" b="1" dirty="0"/>
              <a:t> Balanceamento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EBF44C-73F3-45E9-96F4-FF0F233C2B53}"/>
              </a:ext>
            </a:extLst>
          </p:cNvPr>
          <p:cNvSpPr txBox="1"/>
          <p:nvPr/>
        </p:nvSpPr>
        <p:spPr>
          <a:xfrm>
            <a:off x="455359" y="4120474"/>
            <a:ext cx="1157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/>
              <a:t>Acurácia</a:t>
            </a:r>
            <a:r>
              <a:rPr lang="pt-BR" sz="1300" dirty="0"/>
              <a:t>: 0,63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810B7D7-D0B4-411C-9FE9-618E2B9C2F6E}"/>
              </a:ext>
            </a:extLst>
          </p:cNvPr>
          <p:cNvSpPr txBox="1"/>
          <p:nvPr/>
        </p:nvSpPr>
        <p:spPr>
          <a:xfrm>
            <a:off x="6317482" y="4120474"/>
            <a:ext cx="1157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/>
              <a:t>Acurácia</a:t>
            </a:r>
            <a:r>
              <a:rPr lang="pt-BR" sz="1300" dirty="0"/>
              <a:t>: 0,62</a:t>
            </a:r>
          </a:p>
        </p:txBody>
      </p: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CC2B2A96-5361-408E-A8E3-15B507931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23895"/>
              </p:ext>
            </p:extLst>
          </p:nvPr>
        </p:nvGraphicFramePr>
        <p:xfrm>
          <a:off x="1018518" y="2150017"/>
          <a:ext cx="3270021" cy="769620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635546">
                  <a:extLst>
                    <a:ext uri="{9D8B030D-6E8A-4147-A177-3AD203B41FA5}">
                      <a16:colId xmlns:a16="http://schemas.microsoft.com/office/drawing/2014/main" val="2795802430"/>
                    </a:ext>
                  </a:extLst>
                </a:gridCol>
                <a:gridCol w="877093">
                  <a:extLst>
                    <a:ext uri="{9D8B030D-6E8A-4147-A177-3AD203B41FA5}">
                      <a16:colId xmlns:a16="http://schemas.microsoft.com/office/drawing/2014/main" val="426832661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3380956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Classificação Acidente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Precisão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Recall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0877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Sem Vítimas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0,66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0,80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359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Com Vítimas Feridas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0,66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0,61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623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Com Vítimas Fatais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570873"/>
                  </a:ext>
                </a:extLst>
              </a:tr>
            </a:tbl>
          </a:graphicData>
        </a:graphic>
      </p:graphicFrame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B26979C5-42A3-434E-ACDC-29C0B68BA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17809"/>
              </p:ext>
            </p:extLst>
          </p:nvPr>
        </p:nvGraphicFramePr>
        <p:xfrm>
          <a:off x="6903032" y="2150017"/>
          <a:ext cx="3270021" cy="769620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635546">
                  <a:extLst>
                    <a:ext uri="{9D8B030D-6E8A-4147-A177-3AD203B41FA5}">
                      <a16:colId xmlns:a16="http://schemas.microsoft.com/office/drawing/2014/main" val="2795802430"/>
                    </a:ext>
                  </a:extLst>
                </a:gridCol>
                <a:gridCol w="877093">
                  <a:extLst>
                    <a:ext uri="{9D8B030D-6E8A-4147-A177-3AD203B41FA5}">
                      <a16:colId xmlns:a16="http://schemas.microsoft.com/office/drawing/2014/main" val="426832661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3380956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Classificação Acidente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Precisão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Recall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0877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Sem Vítimas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0,67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0,80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359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Com Vítimas Feridas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0,67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0,46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623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Com Vítimas Fatais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0,25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0,49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570873"/>
                  </a:ext>
                </a:extLst>
              </a:tr>
            </a:tbl>
          </a:graphicData>
        </a:graphic>
      </p:graphicFrame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A8A51AF4-155E-4D03-8B2C-C3954E360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77913"/>
              </p:ext>
            </p:extLst>
          </p:nvPr>
        </p:nvGraphicFramePr>
        <p:xfrm>
          <a:off x="6903032" y="4500148"/>
          <a:ext cx="3270021" cy="769620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635546">
                  <a:extLst>
                    <a:ext uri="{9D8B030D-6E8A-4147-A177-3AD203B41FA5}">
                      <a16:colId xmlns:a16="http://schemas.microsoft.com/office/drawing/2014/main" val="2795802430"/>
                    </a:ext>
                  </a:extLst>
                </a:gridCol>
                <a:gridCol w="877093">
                  <a:extLst>
                    <a:ext uri="{9D8B030D-6E8A-4147-A177-3AD203B41FA5}">
                      <a16:colId xmlns:a16="http://schemas.microsoft.com/office/drawing/2014/main" val="426832661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3380956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Classificação Acidente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Precisão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Recall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0877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Sem Vítimas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0,63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0,89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359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Com Vítimas Feridas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0,73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0,34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623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Com Vítimas Fatais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0,28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0,44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570873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DC0E5F53-FC7B-4FAC-B329-F52C969C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62981"/>
              </p:ext>
            </p:extLst>
          </p:nvPr>
        </p:nvGraphicFramePr>
        <p:xfrm>
          <a:off x="1018517" y="4502672"/>
          <a:ext cx="3270021" cy="769620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635546">
                  <a:extLst>
                    <a:ext uri="{9D8B030D-6E8A-4147-A177-3AD203B41FA5}">
                      <a16:colId xmlns:a16="http://schemas.microsoft.com/office/drawing/2014/main" val="2795802430"/>
                    </a:ext>
                  </a:extLst>
                </a:gridCol>
                <a:gridCol w="877093">
                  <a:extLst>
                    <a:ext uri="{9D8B030D-6E8A-4147-A177-3AD203B41FA5}">
                      <a16:colId xmlns:a16="http://schemas.microsoft.com/office/drawing/2014/main" val="426832661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3380956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Classificação Acidente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Precisão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Recall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0877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Sem Vítimas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0,63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0,88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359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Com Vítimas Feridas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0,73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0,36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623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Com Vítimas Fatais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0,29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0,42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570873"/>
                  </a:ext>
                </a:extLst>
              </a:tr>
            </a:tbl>
          </a:graphicData>
        </a:graphic>
      </p:graphicFrame>
      <p:sp>
        <p:nvSpPr>
          <p:cNvPr id="29" name="Retângulo 28">
            <a:extLst>
              <a:ext uri="{FF2B5EF4-FFF2-40B4-BE49-F238E27FC236}">
                <a16:creationId xmlns:a16="http://schemas.microsoft.com/office/drawing/2014/main" id="{ED75B1D7-D888-45DB-88A0-99EF4B983FA3}"/>
              </a:ext>
            </a:extLst>
          </p:cNvPr>
          <p:cNvSpPr/>
          <p:nvPr/>
        </p:nvSpPr>
        <p:spPr>
          <a:xfrm>
            <a:off x="9457211" y="161353"/>
            <a:ext cx="180000" cy="180000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29772E6-3EBD-4156-8485-17E770F4CE8F}"/>
              </a:ext>
            </a:extLst>
          </p:cNvPr>
          <p:cNvSpPr txBox="1"/>
          <p:nvPr/>
        </p:nvSpPr>
        <p:spPr>
          <a:xfrm>
            <a:off x="9644532" y="110184"/>
            <a:ext cx="1752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Estatística Tradicional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BF96CEE-E93E-4949-9E3B-722345BBA57F}"/>
              </a:ext>
            </a:extLst>
          </p:cNvPr>
          <p:cNvSpPr/>
          <p:nvPr/>
        </p:nvSpPr>
        <p:spPr>
          <a:xfrm>
            <a:off x="9457211" y="437691"/>
            <a:ext cx="180000" cy="180000"/>
          </a:xfrm>
          <a:prstGeom prst="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427DCE0-70C9-48BA-AF68-C53AB29AFE69}"/>
              </a:ext>
            </a:extLst>
          </p:cNvPr>
          <p:cNvSpPr txBox="1"/>
          <p:nvPr/>
        </p:nvSpPr>
        <p:spPr>
          <a:xfrm>
            <a:off x="9656222" y="379620"/>
            <a:ext cx="1676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Inteligência Artificial</a:t>
            </a:r>
          </a:p>
        </p:txBody>
      </p:sp>
      <p:sp>
        <p:nvSpPr>
          <p:cNvPr id="2" name="Sinal de Multiplicação 1">
            <a:extLst>
              <a:ext uri="{FF2B5EF4-FFF2-40B4-BE49-F238E27FC236}">
                <a16:creationId xmlns:a16="http://schemas.microsoft.com/office/drawing/2014/main" id="{F4272BF9-BB51-491C-AD02-80FD589C6012}"/>
              </a:ext>
            </a:extLst>
          </p:cNvPr>
          <p:cNvSpPr/>
          <p:nvPr/>
        </p:nvSpPr>
        <p:spPr>
          <a:xfrm>
            <a:off x="174652" y="791827"/>
            <a:ext cx="5499948" cy="3122381"/>
          </a:xfrm>
          <a:prstGeom prst="mathMultiply">
            <a:avLst>
              <a:gd name="adj1" fmla="val 3101"/>
            </a:avLst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3489E486-C1D0-414D-9156-B5B2134C4A3F}"/>
              </a:ext>
            </a:extLst>
          </p:cNvPr>
          <p:cNvSpPr/>
          <p:nvPr/>
        </p:nvSpPr>
        <p:spPr>
          <a:xfrm>
            <a:off x="4544317" y="2111117"/>
            <a:ext cx="1157239" cy="847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Não realizou nenhuma previsão para a classe de maior interesse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5736069-009F-4132-98D4-22D776D8E42C}"/>
              </a:ext>
            </a:extLst>
          </p:cNvPr>
          <p:cNvSpPr/>
          <p:nvPr/>
        </p:nvSpPr>
        <p:spPr>
          <a:xfrm>
            <a:off x="4701764" y="4256606"/>
            <a:ext cx="1790260" cy="11122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Árvore de Decisão e </a:t>
            </a:r>
            <a:r>
              <a:rPr lang="pt-BR" sz="1200" dirty="0" err="1">
                <a:solidFill>
                  <a:schemeClr val="tx1"/>
                </a:solidFill>
              </a:rPr>
              <a:t>Random</a:t>
            </a:r>
            <a:r>
              <a:rPr lang="pt-BR" sz="1200" dirty="0">
                <a:solidFill>
                  <a:schemeClr val="tx1"/>
                </a:solidFill>
              </a:rPr>
              <a:t> Forest apresentaram um recall maior para acidentes sem vítimas, porém ... 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EFF9C7D-996A-40EE-B098-C653A89341FE}"/>
              </a:ext>
            </a:extLst>
          </p:cNvPr>
          <p:cNvSpPr/>
          <p:nvPr/>
        </p:nvSpPr>
        <p:spPr>
          <a:xfrm>
            <a:off x="10431077" y="1669709"/>
            <a:ext cx="1579444" cy="1712121"/>
          </a:xfrm>
          <a:prstGeom prst="roundRect">
            <a:avLst/>
          </a:prstGeom>
          <a:solidFill>
            <a:srgbClr val="6ADBD9"/>
          </a:solidFill>
          <a:ln>
            <a:solidFill>
              <a:srgbClr val="6ADB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Árvore de Decisão e </a:t>
            </a:r>
            <a:r>
              <a:rPr lang="pt-BR" sz="1200" dirty="0" err="1">
                <a:solidFill>
                  <a:schemeClr val="tx1"/>
                </a:solidFill>
              </a:rPr>
              <a:t>Random</a:t>
            </a:r>
            <a:r>
              <a:rPr lang="pt-BR" sz="1200" dirty="0">
                <a:solidFill>
                  <a:schemeClr val="tx1"/>
                </a:solidFill>
              </a:rPr>
              <a:t> Forest apresentam um recall menor para acidentes </a:t>
            </a:r>
            <a:r>
              <a:rPr lang="pt-BR" sz="1200" b="1" dirty="0">
                <a:solidFill>
                  <a:schemeClr val="tx1"/>
                </a:solidFill>
              </a:rPr>
              <a:t>com vítimas </a:t>
            </a:r>
            <a:r>
              <a:rPr lang="pt-BR" sz="1200" dirty="0">
                <a:solidFill>
                  <a:schemeClr val="tx1"/>
                </a:solidFill>
              </a:rPr>
              <a:t>(feridas ou fatais)</a:t>
            </a:r>
          </a:p>
        </p:txBody>
      </p:sp>
      <p:sp>
        <p:nvSpPr>
          <p:cNvPr id="39" name="Sinal de Multiplicação 38">
            <a:extLst>
              <a:ext uri="{FF2B5EF4-FFF2-40B4-BE49-F238E27FC236}">
                <a16:creationId xmlns:a16="http://schemas.microsoft.com/office/drawing/2014/main" id="{119E98A8-83B7-4C55-9228-946DA5CFA672}"/>
              </a:ext>
            </a:extLst>
          </p:cNvPr>
          <p:cNvSpPr/>
          <p:nvPr/>
        </p:nvSpPr>
        <p:spPr>
          <a:xfrm>
            <a:off x="174652" y="3337401"/>
            <a:ext cx="5499948" cy="3122381"/>
          </a:xfrm>
          <a:prstGeom prst="mathMultiply">
            <a:avLst>
              <a:gd name="adj1" fmla="val 3101"/>
            </a:avLst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Sinal de Multiplicação 41">
            <a:extLst>
              <a:ext uri="{FF2B5EF4-FFF2-40B4-BE49-F238E27FC236}">
                <a16:creationId xmlns:a16="http://schemas.microsoft.com/office/drawing/2014/main" id="{8305DE6A-7C2F-47A9-9980-2877D1DF0E29}"/>
              </a:ext>
            </a:extLst>
          </p:cNvPr>
          <p:cNvSpPr/>
          <p:nvPr/>
        </p:nvSpPr>
        <p:spPr>
          <a:xfrm>
            <a:off x="6010482" y="3337401"/>
            <a:ext cx="5499948" cy="3122381"/>
          </a:xfrm>
          <a:prstGeom prst="mathMultiply">
            <a:avLst>
              <a:gd name="adj1" fmla="val 3101"/>
            </a:avLst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54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 animBg="1"/>
      <p:bldP spid="36" grpId="0" animBg="1"/>
      <p:bldP spid="3" grpId="0" animBg="1"/>
      <p:bldP spid="34" grpId="0" animBg="1"/>
      <p:bldP spid="35" grpId="0" animBg="1"/>
      <p:bldP spid="2" grpId="0" animBg="1"/>
      <p:bldP spid="33" grpId="0" animBg="1"/>
      <p:bldP spid="4" grpId="0" animBg="1"/>
      <p:bldP spid="6" grpId="0" animBg="1"/>
      <p:bldP spid="39" grpId="0" animBg="1"/>
      <p:bldP spid="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94513F56-F2AB-44B1-B87A-486DAFFB0CA7}"/>
              </a:ext>
            </a:extLst>
          </p:cNvPr>
          <p:cNvSpPr txBox="1">
            <a:spLocks/>
          </p:cNvSpPr>
          <p:nvPr/>
        </p:nvSpPr>
        <p:spPr>
          <a:xfrm>
            <a:off x="278295" y="136526"/>
            <a:ext cx="7825469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 e 6. </a:t>
            </a:r>
            <a:r>
              <a:rPr lang="en-US" sz="20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</a:t>
            </a:r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com </a:t>
            </a:r>
            <a:r>
              <a:rPr lang="en-US" sz="20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Estatística</a:t>
            </a:r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Tradicional</a:t>
            </a:r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 </a:t>
            </a:r>
            <a:r>
              <a:rPr lang="en-US" sz="20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Inteligência</a:t>
            </a:r>
            <a:r>
              <a:rPr lang="en-US" sz="2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Artificial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 | </a:t>
            </a:r>
            <a:r>
              <a:rPr lang="en-US" sz="1100" dirty="0" err="1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</a:t>
            </a:r>
            <a:r>
              <a:rPr lang="en-US" sz="11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endParaRPr lang="en-US" sz="11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E327EF-7FB5-4576-802A-4A8621519467}"/>
              </a:ext>
            </a:extLst>
          </p:cNvPr>
          <p:cNvSpPr txBox="1"/>
          <p:nvPr/>
        </p:nvSpPr>
        <p:spPr>
          <a:xfrm>
            <a:off x="1348508" y="108071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Sem Vítimas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3C7DAB9-1FC7-4575-AA77-C4619A494BBE}"/>
              </a:ext>
            </a:extLst>
          </p:cNvPr>
          <p:cNvSpPr txBox="1"/>
          <p:nvPr/>
        </p:nvSpPr>
        <p:spPr>
          <a:xfrm>
            <a:off x="5424983" y="1080714"/>
            <a:ext cx="164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Vítimas Feridas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573C017-8AFC-4188-850C-6136FE603EC1}"/>
              </a:ext>
            </a:extLst>
          </p:cNvPr>
          <p:cNvSpPr txBox="1"/>
          <p:nvPr/>
        </p:nvSpPr>
        <p:spPr>
          <a:xfrm>
            <a:off x="9501458" y="1080714"/>
            <a:ext cx="15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Vítimas Fatais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7B408D4-5515-40D5-84B0-2694A6E9C472}"/>
              </a:ext>
            </a:extLst>
          </p:cNvPr>
          <p:cNvCxnSpPr>
            <a:cxnSpLocks/>
          </p:cNvCxnSpPr>
          <p:nvPr/>
        </p:nvCxnSpPr>
        <p:spPr>
          <a:xfrm>
            <a:off x="4147127" y="1288471"/>
            <a:ext cx="0" cy="3851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C74BD307-26C9-40E3-9FC3-CEC9E0485DB6}"/>
              </a:ext>
            </a:extLst>
          </p:cNvPr>
          <p:cNvCxnSpPr>
            <a:cxnSpLocks/>
          </p:cNvCxnSpPr>
          <p:nvPr/>
        </p:nvCxnSpPr>
        <p:spPr>
          <a:xfrm>
            <a:off x="8215746" y="1258452"/>
            <a:ext cx="0" cy="3900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A9397D37-3CD3-48CF-AFF9-7BDA5803E0F1}"/>
              </a:ext>
            </a:extLst>
          </p:cNvPr>
          <p:cNvSpPr/>
          <p:nvPr/>
        </p:nvSpPr>
        <p:spPr>
          <a:xfrm>
            <a:off x="278295" y="1773382"/>
            <a:ext cx="3582494" cy="144087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</a:rPr>
              <a:t>Tipo de Acidente: colisão com objeto fixo, lateral ou traseira</a:t>
            </a:r>
          </a:p>
          <a:p>
            <a:pPr algn="ctr"/>
            <a:r>
              <a:rPr lang="pt-BR" sz="1500" dirty="0">
                <a:solidFill>
                  <a:schemeClr val="tx1"/>
                </a:solidFill>
              </a:rPr>
              <a:t>Causa do Acidente: não guardar distância segura, carga excessiva ou mal condicionada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E221B6D1-C9E0-4456-BE0A-B65251748131}"/>
              </a:ext>
            </a:extLst>
          </p:cNvPr>
          <p:cNvSpPr/>
          <p:nvPr/>
        </p:nvSpPr>
        <p:spPr>
          <a:xfrm>
            <a:off x="261722" y="3643746"/>
            <a:ext cx="3582494" cy="144087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</a:rPr>
              <a:t>Tipo de Acidente: colisão frontal, atropelamento de pedestre, queda de motocicleta/bicicleta</a:t>
            </a:r>
          </a:p>
          <a:p>
            <a:pPr algn="ctr"/>
            <a:r>
              <a:rPr lang="pt-BR" sz="1500" dirty="0">
                <a:solidFill>
                  <a:schemeClr val="tx1"/>
                </a:solidFill>
              </a:rPr>
              <a:t>Causa do Acidente: Mal súbito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0BD182B-714B-4348-ADDA-67FFA73CA3C3}"/>
              </a:ext>
            </a:extLst>
          </p:cNvPr>
          <p:cNvSpPr txBox="1"/>
          <p:nvPr/>
        </p:nvSpPr>
        <p:spPr>
          <a:xfrm>
            <a:off x="542361" y="1497854"/>
            <a:ext cx="305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Fatores que aumentam a probabilidade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5F13A66-A3A3-45EB-9A06-6661E8EE2B5B}"/>
              </a:ext>
            </a:extLst>
          </p:cNvPr>
          <p:cNvSpPr txBox="1"/>
          <p:nvPr/>
        </p:nvSpPr>
        <p:spPr>
          <a:xfrm>
            <a:off x="525788" y="3335969"/>
            <a:ext cx="3002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Fatores que diminuem a probabilidade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48105D1F-0071-48FE-9434-5F497873E450}"/>
              </a:ext>
            </a:extLst>
          </p:cNvPr>
          <p:cNvSpPr/>
          <p:nvPr/>
        </p:nvSpPr>
        <p:spPr>
          <a:xfrm>
            <a:off x="4424606" y="1773382"/>
            <a:ext cx="3582494" cy="144087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</a:rPr>
              <a:t>Tipo de Acidente: capotamento, tombamento, queda de motocicleta/bicicleta</a:t>
            </a:r>
          </a:p>
          <a:p>
            <a:pPr algn="ctr"/>
            <a:r>
              <a:rPr lang="pt-BR" sz="1500" dirty="0">
                <a:solidFill>
                  <a:schemeClr val="tx1"/>
                </a:solidFill>
              </a:rPr>
              <a:t>Causa do Acidente: Avarias ou desgaste excessivo do pneu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4486BF9F-B0FD-49B9-B157-D0A5178AB253}"/>
              </a:ext>
            </a:extLst>
          </p:cNvPr>
          <p:cNvSpPr/>
          <p:nvPr/>
        </p:nvSpPr>
        <p:spPr>
          <a:xfrm>
            <a:off x="4408033" y="3643746"/>
            <a:ext cx="3582494" cy="144087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</a:rPr>
              <a:t>Tipo de Acidente: colisão frontal, colisão traseira</a:t>
            </a:r>
          </a:p>
          <a:p>
            <a:pPr algn="ctr"/>
            <a:r>
              <a:rPr lang="pt-BR" sz="1500" dirty="0">
                <a:solidFill>
                  <a:schemeClr val="tx1"/>
                </a:solidFill>
              </a:rPr>
              <a:t>Causa do Acidente: deficiência ou não acionamento do sistema de iluminação do veículo, carga excessiva ou mal condicionada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FC17F69-A01D-44BA-9DE5-83696F9B157F}"/>
              </a:ext>
            </a:extLst>
          </p:cNvPr>
          <p:cNvSpPr txBox="1"/>
          <p:nvPr/>
        </p:nvSpPr>
        <p:spPr>
          <a:xfrm>
            <a:off x="4688672" y="1497854"/>
            <a:ext cx="305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Fatores que aumentam a probabilidade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F357DA5-8583-4433-A433-35CAA60C4BCF}"/>
              </a:ext>
            </a:extLst>
          </p:cNvPr>
          <p:cNvSpPr txBox="1"/>
          <p:nvPr/>
        </p:nvSpPr>
        <p:spPr>
          <a:xfrm>
            <a:off x="4672099" y="3335969"/>
            <a:ext cx="3002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Fatores que diminuem a probabilidade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7F295189-3544-4B51-AE5B-09055E89DBCD}"/>
              </a:ext>
            </a:extLst>
          </p:cNvPr>
          <p:cNvSpPr/>
          <p:nvPr/>
        </p:nvSpPr>
        <p:spPr>
          <a:xfrm>
            <a:off x="8457095" y="1773382"/>
            <a:ext cx="3582494" cy="144087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</a:rPr>
              <a:t>Tipo de Acidente: atropelamento de pedestre, colisão frontal</a:t>
            </a:r>
          </a:p>
          <a:p>
            <a:pPr algn="ctr"/>
            <a:r>
              <a:rPr lang="pt-BR" sz="1500" dirty="0">
                <a:solidFill>
                  <a:schemeClr val="tx1"/>
                </a:solidFill>
              </a:rPr>
              <a:t>Causa do Acidente: desobediência às normas e falta de atenção do condutor, deficiência ou não acionamento do sistema de iluminação do veículo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92FC4F26-9DAE-43D6-9AF7-E2282AD2D454}"/>
              </a:ext>
            </a:extLst>
          </p:cNvPr>
          <p:cNvSpPr/>
          <p:nvPr/>
        </p:nvSpPr>
        <p:spPr>
          <a:xfrm>
            <a:off x="8440522" y="3643746"/>
            <a:ext cx="3582494" cy="144087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</a:rPr>
              <a:t>Tipo de Acidente: colisão traseira, tombamento</a:t>
            </a:r>
          </a:p>
          <a:p>
            <a:pPr algn="ctr"/>
            <a:r>
              <a:rPr lang="pt-BR" sz="1500" dirty="0">
                <a:solidFill>
                  <a:schemeClr val="tx1"/>
                </a:solidFill>
              </a:rPr>
              <a:t>Causa do Acidente: não guardar distância segura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3D6CE7F-68AB-450A-BC1B-6F2149C968B2}"/>
              </a:ext>
            </a:extLst>
          </p:cNvPr>
          <p:cNvSpPr txBox="1"/>
          <p:nvPr/>
        </p:nvSpPr>
        <p:spPr>
          <a:xfrm>
            <a:off x="8721161" y="1497854"/>
            <a:ext cx="305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Fatores que aumentam a probabilidade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684F57F-BC1D-463A-AB35-FAD25332B92B}"/>
              </a:ext>
            </a:extLst>
          </p:cNvPr>
          <p:cNvSpPr txBox="1"/>
          <p:nvPr/>
        </p:nvSpPr>
        <p:spPr>
          <a:xfrm>
            <a:off x="8704588" y="3335969"/>
            <a:ext cx="3002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Fatores que diminuem a probabilidade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C7726D19-8009-49F5-9B6A-E6DD269B5543}"/>
              </a:ext>
            </a:extLst>
          </p:cNvPr>
          <p:cNvSpPr/>
          <p:nvPr/>
        </p:nvSpPr>
        <p:spPr>
          <a:xfrm>
            <a:off x="542361" y="5486400"/>
            <a:ext cx="5553638" cy="713234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Obs</a:t>
            </a:r>
            <a:r>
              <a:rPr lang="pt-BR" sz="1200" dirty="0"/>
              <a:t>: o modelo tenta prever tipos de acidentes, então fatores que diminuem a probabilidade de determinado tipo de acidente ocorrer, possivelmente irá aumentar a probabilidade em outra categoria. </a:t>
            </a:r>
          </a:p>
        </p:txBody>
      </p:sp>
    </p:spTree>
    <p:extLst>
      <p:ext uri="{BB962C8B-B14F-4D97-AF65-F5344CB8AC3E}">
        <p14:creationId xmlns:p14="http://schemas.microsoft.com/office/powerpoint/2010/main" val="2981713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9C913F9-6A94-4C74-A784-0C4AFEB536E2}"/>
              </a:ext>
            </a:extLst>
          </p:cNvPr>
          <p:cNvSpPr/>
          <p:nvPr/>
        </p:nvSpPr>
        <p:spPr>
          <a:xfrm>
            <a:off x="1311562" y="2991133"/>
            <a:ext cx="9458038" cy="1052946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solidFill>
              <a:schemeClr val="accent3">
                <a:shade val="50000"/>
                <a:alpha val="7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ACAD50-D673-4BAC-BE1C-829AAA7E157C}"/>
              </a:ext>
            </a:extLst>
          </p:cNvPr>
          <p:cNvSpPr txBox="1"/>
          <p:nvPr/>
        </p:nvSpPr>
        <p:spPr>
          <a:xfrm>
            <a:off x="858982" y="1253606"/>
            <a:ext cx="9910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O modelo final tenta prever a classificação dos acidentes entre sem vítimas, com vítimas feridas ou com vítimas fatais. O modelo apresentou uma </a:t>
            </a:r>
            <a:r>
              <a:rPr lang="pt-BR" sz="1600" b="1" dirty="0"/>
              <a:t>acurácia de 62%.</a:t>
            </a:r>
          </a:p>
          <a:p>
            <a:pPr algn="just"/>
            <a:r>
              <a:rPr lang="pt-BR" sz="1600" b="1" dirty="0"/>
              <a:t> </a:t>
            </a:r>
            <a:endParaRPr lang="pt-BR" sz="1600" dirty="0"/>
          </a:p>
          <a:p>
            <a:pPr algn="just"/>
            <a:r>
              <a:rPr lang="pt-BR" sz="1600" dirty="0"/>
              <a:t>O meu principal objetivo era identificar os principais fatores que contribuíam para cada tipo de acidente. Com isso, analisar se é possível pensar em campanhas para diminuir o número de acidentes em rodovias ou não.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Por exemplo: </a:t>
            </a:r>
          </a:p>
          <a:p>
            <a:pPr lvl="1" algn="just"/>
            <a:r>
              <a:rPr lang="pt-BR" sz="1600" dirty="0"/>
              <a:t>Um dos fatores que aumentam a probabilidade de um acidente com vítima ferida é </a:t>
            </a:r>
            <a:r>
              <a:rPr lang="pt-BR" sz="1600" b="1" dirty="0"/>
              <a:t>o desgaste excessivo do pneu. </a:t>
            </a:r>
            <a:r>
              <a:rPr lang="pt-BR" sz="1600" dirty="0"/>
              <a:t>Sabendo disso, em dias próximos à finais de semana ou feriados, em que as rodovias são mais movimentadas, os condutores poderiam receber mensagens ou alertas em aplicativos sugerindo uma revisão e conscientizando sobre a importância da estabilidade e segurança do automóvel. </a:t>
            </a:r>
            <a:endParaRPr lang="pt-BR" sz="1600" b="1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Por fim, o modelo consegue classificar os acidentes razoavelmente bem, e a partir disso pode-se identificar as principais variáveis de cada tipo de acidente. </a:t>
            </a:r>
          </a:p>
          <a:p>
            <a:pPr algn="just"/>
            <a:endParaRPr lang="pt-BR" sz="1600" dirty="0"/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952E9679-F950-4F19-8737-322F90B8233D}"/>
              </a:ext>
            </a:extLst>
          </p:cNvPr>
          <p:cNvSpPr txBox="1">
            <a:spLocks/>
          </p:cNvSpPr>
          <p:nvPr/>
        </p:nvSpPr>
        <p:spPr>
          <a:xfrm>
            <a:off x="278296" y="136526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7.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4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4578569" y="18276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4866226" y="1270775"/>
            <a:ext cx="61465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objetivo do trabalho é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predizer o tipo de acidente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ocorrido nas rodovias brasileiras, considerando as categorias: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Sem vítimas;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 vítimas feridas;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 vítimas fatais.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predição será realizada utilizando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 históricos de acidentes, modelos estatísticos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algoritmos de Inteligência Artificial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que selecionarão as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características mais relevantes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que explicam o evento de interesse.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Desta forma, podemos identificar as características que mais resultam em acidentes com vítimas fatais e realizar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ações preventivas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em prol de diminuir esses números. 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2050" name="Picture 2" descr="Trânsito Inteligente » Bem-vindo à rodovia do futuro">
            <a:extLst>
              <a:ext uri="{FF2B5EF4-FFF2-40B4-BE49-F238E27FC236}">
                <a16:creationId xmlns:a16="http://schemas.microsoft.com/office/drawing/2014/main" id="{3E86CB85-A74B-424A-A55C-D2FA86FFC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89" r="143"/>
          <a:stretch/>
        </p:blipFill>
        <p:spPr bwMode="auto">
          <a:xfrm>
            <a:off x="0" y="0"/>
            <a:ext cx="42524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F114682-0624-43E7-BDA9-7BE1427C5CAE}"/>
              </a:ext>
            </a:extLst>
          </p:cNvPr>
          <p:cNvSpPr txBox="1"/>
          <p:nvPr/>
        </p:nvSpPr>
        <p:spPr>
          <a:xfrm>
            <a:off x="1210989" y="2921168"/>
            <a:ext cx="35637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892514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sp>
        <p:nvSpPr>
          <p:cNvPr id="12" name="Espaço Reservado para Número de Slide 4">
            <a:extLst>
              <a:ext uri="{FF2B5EF4-FFF2-40B4-BE49-F238E27FC236}">
                <a16:creationId xmlns:a16="http://schemas.microsoft.com/office/drawing/2014/main" id="{7FF0DDD2-5705-47C2-AF11-D2A2EAA4AC78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3" name="Pentágono 12">
            <a:extLst>
              <a:ext uri="{FF2B5EF4-FFF2-40B4-BE49-F238E27FC236}">
                <a16:creationId xmlns:a16="http://schemas.microsoft.com/office/drawing/2014/main" id="{E29AE53B-B13D-4826-84ED-3AB2AB615FC3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BB495081-32FC-40AE-BA18-85FA6B9F17D5}"/>
              </a:ext>
            </a:extLst>
          </p:cNvPr>
          <p:cNvSpPr txBox="1">
            <a:spLocks/>
          </p:cNvSpPr>
          <p:nvPr/>
        </p:nvSpPr>
        <p:spPr>
          <a:xfrm>
            <a:off x="3740150" y="3072383"/>
            <a:ext cx="4711700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Anexo -</a:t>
            </a:r>
          </a:p>
        </p:txBody>
      </p:sp>
    </p:spTree>
    <p:extLst>
      <p:ext uri="{BB962C8B-B14F-4D97-AF65-F5344CB8AC3E}">
        <p14:creationId xmlns:p14="http://schemas.microsoft.com/office/powerpoint/2010/main" val="4029415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42770" y="4722639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342C702B-AAF8-47CF-85BE-D5954F7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Descrição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1A8B9F6-9BCD-4EF6-8A73-CDF822F9B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95300"/>
              </p:ext>
            </p:extLst>
          </p:nvPr>
        </p:nvGraphicFramePr>
        <p:xfrm>
          <a:off x="474580" y="841049"/>
          <a:ext cx="10623238" cy="5515300"/>
        </p:xfrm>
        <a:graphic>
          <a:graphicData uri="http://schemas.openxmlformats.org/drawingml/2006/table">
            <a:tbl>
              <a:tblPr/>
              <a:tblGrid>
                <a:gridCol w="1988670">
                  <a:extLst>
                    <a:ext uri="{9D8B030D-6E8A-4147-A177-3AD203B41FA5}">
                      <a16:colId xmlns:a16="http://schemas.microsoft.com/office/drawing/2014/main" val="2184321060"/>
                    </a:ext>
                  </a:extLst>
                </a:gridCol>
                <a:gridCol w="8634568">
                  <a:extLst>
                    <a:ext uri="{9D8B030D-6E8A-4147-A177-3AD203B41FA5}">
                      <a16:colId xmlns:a16="http://schemas.microsoft.com/office/drawing/2014/main" val="3289834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Variável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BA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B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2180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Identificador do acidente.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90123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data_inversa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 da ocorrência no formato 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/mm/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aaaa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4856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dia_semana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 da semana da ocorrência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94006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horario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Horário da ocorrência no formato 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hh:mm:ss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7534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uf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Unidade da Federação. Ex.: MG, PE, DF, etc.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5556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com valores numéricos representando o identificador da BR do acidente.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08141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municipio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Nome do município de ocorrência do acidente.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27522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causa_acidente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Identificação da causa presumível do acidente. Ex.: Falta de atenção, Velocidade incompatível, etc.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03771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tipo_acidente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Identificação do tipo de acidente. Ex.: Colisão frontal, Saída de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pista,etc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58390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classificação_acidente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Classificação quanto à gravidade do acidente: Sem Vítimas, Com Vítimas Feridas, Com Vítimas Fatais e Ignorado.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5461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fase_dia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 do dia no momento do acidente. Ex. Amanhecer, Pleno dia, etc.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95764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sentido_via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Sentido da via considerando o ponto de colisão: Crescente e decrescente.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62180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condição_meteorologica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Condição meteorológica no momento do acidente: Céu claro,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chuva,vento,etc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0123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tipo_pista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 da pista considerando a quantidade de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faixas:Dupla,simples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 múltipla.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58256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tracado_via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 do traçado da via: reta, curva ou cruzamento.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7889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uso_solo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Descriçãosobreascaracterísticasdolocaldoacidente:Urbanoourural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49176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pessoas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 pessoas envolvidas na ocorrência.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10759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mortos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 pessoas mortas envolvidas na ocorrência.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0208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feridos_leves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 pessoas com ferimentos leves envolvidas na ocorrência.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33321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feridos_graves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 pessoas com ferimentos graves envolvidas na ocorrência.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22999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Ilesos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 pessoas ilesas envolvidas na ocorrência.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815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Ignorados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Totaldepessoasenvolvidasnaocorrênciaequenãosesoubeoestadofísico.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30060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feridos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 pessoas feridas envolvidas na ocorrência (é a soma dos feridos leves com os graves).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09290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veiculos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 veículos envolvidos na ocorrência.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18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8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62;p13">
            <a:extLst>
              <a:ext uri="{FF2B5EF4-FFF2-40B4-BE49-F238E27FC236}">
                <a16:creationId xmlns:a16="http://schemas.microsoft.com/office/drawing/2014/main" id="{133F4F58-8FC1-4B43-86A6-8070512378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6468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Problema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FD0D171-BCB4-4D57-97FC-2B4C1F5BDC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50178" name="Picture 2" descr="Estradas | BR-116/Norte no RS tem obras de manutenção até sexta ...">
            <a:extLst>
              <a:ext uri="{FF2B5EF4-FFF2-40B4-BE49-F238E27FC236}">
                <a16:creationId xmlns:a16="http://schemas.microsoft.com/office/drawing/2014/main" id="{628154BA-BAD9-4282-B7D1-97F72D398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91" r="7391"/>
          <a:stretch/>
        </p:blipFill>
        <p:spPr bwMode="auto">
          <a:xfrm>
            <a:off x="0" y="0"/>
            <a:ext cx="3310976" cy="684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3571048-39F5-4312-B55F-E057F785075D}"/>
              </a:ext>
            </a:extLst>
          </p:cNvPr>
          <p:cNvSpPr txBox="1"/>
          <p:nvPr/>
        </p:nvSpPr>
        <p:spPr>
          <a:xfrm>
            <a:off x="3787574" y="1093909"/>
            <a:ext cx="774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bg1">
                    <a:lumMod val="65000"/>
                  </a:schemeClr>
                </a:solidFill>
              </a:rPr>
              <a:t>Em 2019, os acidentes nas rodovias brasileiras mataram em média 14 pessoas por dia.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BDE786-26EC-4D90-8C76-96104DC5B711}"/>
              </a:ext>
            </a:extLst>
          </p:cNvPr>
          <p:cNvSpPr txBox="1"/>
          <p:nvPr/>
        </p:nvSpPr>
        <p:spPr>
          <a:xfrm>
            <a:off x="3870420" y="1795979"/>
            <a:ext cx="73329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Polícia Rodoviária Federal atende cerca de 70 mil quilômetros de rodovias federais e uma de suas responsabilidades é atender acidentes. Estes são registrados no sistema BR-Brasil, que coleta informações como: estado físico dos envolvidos, informações sobre os veículos, causa do acidente, </a:t>
            </a:r>
            <a:r>
              <a:rPr lang="pt-BR" sz="1600" dirty="0" err="1"/>
              <a:t>etc</a:t>
            </a:r>
            <a:r>
              <a:rPr lang="pt-BR" sz="1600" dirty="0"/>
              <a:t>). Em atendimento às diretrizes do Programa de Dados Abertos Governamentais, estes dados são disponibilizados em arquivos de formato .</a:t>
            </a:r>
            <a:r>
              <a:rPr lang="pt-BR" sz="1600" dirty="0" err="1"/>
              <a:t>csv</a:t>
            </a:r>
            <a:r>
              <a:rPr lang="pt-BR" sz="1600" dirty="0"/>
              <a:t>.</a:t>
            </a:r>
          </a:p>
          <a:p>
            <a:endParaRPr lang="pt-BR" sz="1600" dirty="0"/>
          </a:p>
          <a:p>
            <a:r>
              <a:rPr lang="pt-BR" sz="1600" dirty="0"/>
              <a:t>O objetivo deste estudo é tentar prever a classificação dos acidentes entre: sem vítimas, com vítimas feridas ou com vítimas fatais. E com isso, identificar quais características mais contribuem para acidentes com vítimas (especialmente vítimas fatais). </a:t>
            </a:r>
          </a:p>
          <a:p>
            <a:endParaRPr lang="pt-BR" sz="1600" dirty="0"/>
          </a:p>
          <a:p>
            <a:r>
              <a:rPr lang="pt-BR" sz="1600" dirty="0"/>
              <a:t>Este resultado pode servir para orientar campanhas ou ações nas rodovias para que o número de acidentes diminua cada vez mais.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3A7083-8E61-412A-9BE3-7AA80B623499}"/>
              </a:ext>
            </a:extLst>
          </p:cNvPr>
          <p:cNvSpPr txBox="1"/>
          <p:nvPr/>
        </p:nvSpPr>
        <p:spPr>
          <a:xfrm>
            <a:off x="3646800" y="5878762"/>
            <a:ext cx="502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Fonte: </a:t>
            </a:r>
            <a:r>
              <a:rPr lang="pt-BR" sz="1400" dirty="0">
                <a:hlinkClick r:id="rId5"/>
              </a:rPr>
              <a:t>https://portal.prf.gov.br/dados-abetos-dicionario-acidentes</a:t>
            </a:r>
            <a:endParaRPr lang="pt-BR" sz="1400" dirty="0"/>
          </a:p>
          <a:p>
            <a:r>
              <a:rPr lang="pt-BR" sz="1400" dirty="0"/>
              <a:t>             </a:t>
            </a:r>
            <a:r>
              <a:rPr lang="pt-BR" sz="1400" dirty="0">
                <a:hlinkClick r:id="rId6"/>
              </a:rPr>
              <a:t>https://portal.prf.gov.br/dados-abertos-acidentes</a:t>
            </a:r>
            <a:r>
              <a:rPr lang="pt-B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995458" y="1990434"/>
            <a:ext cx="7533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Acidente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Acidentes ocorridos de 01/01/2011 a 31/03/2020 em rodovias brasileiras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exclusão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Acidentes sem classificação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247010"/>
            <a:ext cx="3305940" cy="330594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1338141" y="3976764"/>
            <a:ext cx="16075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1.184.445 acidentes</a:t>
            </a:r>
          </a:p>
        </p:txBody>
      </p:sp>
    </p:spTree>
    <p:extLst>
      <p:ext uri="{BB962C8B-B14F-4D97-AF65-F5344CB8AC3E}">
        <p14:creationId xmlns:p14="http://schemas.microsoft.com/office/powerpoint/2010/main" val="374365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201339" y="3878314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Acidente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Causa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 de Acidentes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Nº Pessoas Envolvidas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Nº Feridos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Nº Veículos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id="{D76D1B44-E9E6-4C74-BCB4-B19C6FED7A36}"/>
              </a:ext>
            </a:extLst>
          </p:cNvPr>
          <p:cNvSpPr txBox="1"/>
          <p:nvPr/>
        </p:nvSpPr>
        <p:spPr>
          <a:xfrm>
            <a:off x="2208307" y="3878314"/>
            <a:ext cx="170536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Data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Dia da Semana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Horário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Fase do Dia</a:t>
            </a:r>
          </a:p>
        </p:txBody>
      </p:sp>
      <p:sp>
        <p:nvSpPr>
          <p:cNvPr id="16" name="Google Shape;115;p18">
            <a:extLst>
              <a:ext uri="{FF2B5EF4-FFF2-40B4-BE49-F238E27FC236}">
                <a16:creationId xmlns:a16="http://schemas.microsoft.com/office/drawing/2014/main" id="{5ED8E2F2-F616-403F-938A-18A3B3834172}"/>
              </a:ext>
            </a:extLst>
          </p:cNvPr>
          <p:cNvSpPr txBox="1"/>
          <p:nvPr/>
        </p:nvSpPr>
        <p:spPr>
          <a:xfrm>
            <a:off x="4038214" y="3864368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Localização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BR (Rodovia)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Km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Município</a:t>
            </a:r>
          </a:p>
        </p:txBody>
      </p:sp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90B220F3-7788-4E67-AEFB-DA2A847DAAC7}"/>
              </a:ext>
            </a:extLst>
          </p:cNvPr>
          <p:cNvSpPr txBox="1"/>
          <p:nvPr/>
        </p:nvSpPr>
        <p:spPr>
          <a:xfrm>
            <a:off x="9995252" y="3864368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Classificação do Acidente: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Sem vítimas;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 vítimas feridas;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 vítimas fatais</a:t>
            </a: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342C702B-AAF8-47CF-85BE-D5954F7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24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resposta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2EC3181-B29E-4FEC-AE38-3F9601D3A525}"/>
              </a:ext>
            </a:extLst>
          </p:cNvPr>
          <p:cNvGrpSpPr/>
          <p:nvPr/>
        </p:nvGrpSpPr>
        <p:grpSpPr>
          <a:xfrm>
            <a:off x="2453515" y="2527553"/>
            <a:ext cx="1080000" cy="1080000"/>
            <a:chOff x="3153968" y="2449814"/>
            <a:chExt cx="1080000" cy="108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59A41BE-703E-44A2-A0D2-CBF3C15B4E39}"/>
                </a:ext>
              </a:extLst>
            </p:cNvPr>
            <p:cNvSpPr/>
            <p:nvPr/>
          </p:nvSpPr>
          <p:spPr>
            <a:xfrm>
              <a:off x="3153968" y="2449814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7" name="Gráfico 6" descr="Calendário mensal">
              <a:extLst>
                <a:ext uri="{FF2B5EF4-FFF2-40B4-BE49-F238E27FC236}">
                  <a16:creationId xmlns:a16="http://schemas.microsoft.com/office/drawing/2014/main" id="{964F9A9E-E18B-41FC-9565-BD34482E7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3968" y="2534407"/>
              <a:ext cx="900000" cy="900000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E1655E6A-808C-4632-B95B-9FD5BB32518B}"/>
              </a:ext>
            </a:extLst>
          </p:cNvPr>
          <p:cNvGrpSpPr/>
          <p:nvPr/>
        </p:nvGrpSpPr>
        <p:grpSpPr>
          <a:xfrm>
            <a:off x="4330251" y="2549413"/>
            <a:ext cx="1080000" cy="1080000"/>
            <a:chOff x="5662955" y="2449814"/>
            <a:chExt cx="1080000" cy="108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5D50C24-AC09-4361-8F57-72E82B235E6B}"/>
                </a:ext>
              </a:extLst>
            </p:cNvPr>
            <p:cNvSpPr/>
            <p:nvPr/>
          </p:nvSpPr>
          <p:spPr>
            <a:xfrm>
              <a:off x="5662955" y="2449814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2" name="Gráfico 11" descr="Mapa com alfinete">
              <a:extLst>
                <a:ext uri="{FF2B5EF4-FFF2-40B4-BE49-F238E27FC236}">
                  <a16:creationId xmlns:a16="http://schemas.microsoft.com/office/drawing/2014/main" id="{9A087347-E453-4659-94AD-6294D2F24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52955" y="2459339"/>
              <a:ext cx="900000" cy="900000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468365B-09F7-41A6-A2E8-30A84861D01A}"/>
              </a:ext>
            </a:extLst>
          </p:cNvPr>
          <p:cNvGrpSpPr/>
          <p:nvPr/>
        </p:nvGrpSpPr>
        <p:grpSpPr>
          <a:xfrm>
            <a:off x="573976" y="2544405"/>
            <a:ext cx="1080000" cy="1080000"/>
            <a:chOff x="644981" y="2449814"/>
            <a:chExt cx="1080000" cy="1080000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B13C546-72AD-457A-8661-AC1091E11518}"/>
                </a:ext>
              </a:extLst>
            </p:cNvPr>
            <p:cNvSpPr/>
            <p:nvPr/>
          </p:nvSpPr>
          <p:spPr>
            <a:xfrm>
              <a:off x="644981" y="2449814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4" name="Gráfico 13" descr="Carro">
              <a:extLst>
                <a:ext uri="{FF2B5EF4-FFF2-40B4-BE49-F238E27FC236}">
                  <a16:creationId xmlns:a16="http://schemas.microsoft.com/office/drawing/2014/main" id="{548F5533-0413-477F-9618-DCF248A55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4981" y="2535640"/>
              <a:ext cx="900000" cy="900000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51C45FE-982F-4F28-B3CC-E052087F26FD}"/>
              </a:ext>
            </a:extLst>
          </p:cNvPr>
          <p:cNvGrpSpPr/>
          <p:nvPr/>
        </p:nvGrpSpPr>
        <p:grpSpPr>
          <a:xfrm>
            <a:off x="6206987" y="2515879"/>
            <a:ext cx="1080000" cy="1080000"/>
            <a:chOff x="6721544" y="2546828"/>
            <a:chExt cx="1080000" cy="1080000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9ABA11E9-46FC-402E-8FC0-D23681BA2607}"/>
                </a:ext>
              </a:extLst>
            </p:cNvPr>
            <p:cNvSpPr/>
            <p:nvPr/>
          </p:nvSpPr>
          <p:spPr>
            <a:xfrm>
              <a:off x="6721544" y="2546828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38" name="Gráfico 37" descr="Poste de sinalização">
              <a:extLst>
                <a:ext uri="{FF2B5EF4-FFF2-40B4-BE49-F238E27FC236}">
                  <a16:creationId xmlns:a16="http://schemas.microsoft.com/office/drawing/2014/main" id="{DF89E12C-DE10-428A-9B08-5D85F4082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11544" y="2617244"/>
              <a:ext cx="900000" cy="900000"/>
            </a:xfrm>
            <a:prstGeom prst="rect">
              <a:avLst/>
            </a:prstGeom>
          </p:spPr>
        </p:pic>
      </p:grpSp>
      <p:sp>
        <p:nvSpPr>
          <p:cNvPr id="49" name="Google Shape;115;p18">
            <a:extLst>
              <a:ext uri="{FF2B5EF4-FFF2-40B4-BE49-F238E27FC236}">
                <a16:creationId xmlns:a16="http://schemas.microsoft.com/office/drawing/2014/main" id="{A9DCC8C2-9AF2-49B5-AFEA-3E6216E3BCA3}"/>
              </a:ext>
            </a:extLst>
          </p:cNvPr>
          <p:cNvSpPr txBox="1"/>
          <p:nvPr/>
        </p:nvSpPr>
        <p:spPr>
          <a:xfrm>
            <a:off x="6096000" y="3864368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Via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Sentido Via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 de Pista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Traçado da Via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Uso do Solo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DB93A21-9EFA-47C9-991B-4C414BBFA511}"/>
              </a:ext>
            </a:extLst>
          </p:cNvPr>
          <p:cNvGrpSpPr/>
          <p:nvPr/>
        </p:nvGrpSpPr>
        <p:grpSpPr>
          <a:xfrm>
            <a:off x="8083723" y="2515879"/>
            <a:ext cx="1080000" cy="1080000"/>
            <a:chOff x="8083723" y="2515879"/>
            <a:chExt cx="1080000" cy="1080000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A0C07133-0031-453A-8C54-F338F9E9A029}"/>
                </a:ext>
              </a:extLst>
            </p:cNvPr>
            <p:cNvSpPr/>
            <p:nvPr/>
          </p:nvSpPr>
          <p:spPr>
            <a:xfrm>
              <a:off x="8083723" y="2515879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43" name="Gráfico 42" descr="Sol parcial">
              <a:extLst>
                <a:ext uri="{FF2B5EF4-FFF2-40B4-BE49-F238E27FC236}">
                  <a16:creationId xmlns:a16="http://schemas.microsoft.com/office/drawing/2014/main" id="{FDC89608-3279-483D-AC9D-E93119DCC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66523" y="2544405"/>
              <a:ext cx="900000" cy="900000"/>
            </a:xfrm>
            <a:prstGeom prst="rect">
              <a:avLst/>
            </a:prstGeom>
          </p:spPr>
        </p:pic>
      </p:grpSp>
      <p:sp>
        <p:nvSpPr>
          <p:cNvPr id="51" name="Google Shape;115;p18">
            <a:extLst>
              <a:ext uri="{FF2B5EF4-FFF2-40B4-BE49-F238E27FC236}">
                <a16:creationId xmlns:a16="http://schemas.microsoft.com/office/drawing/2014/main" id="{777363EF-68B4-4B4B-96CA-C6FF6A7122E7}"/>
              </a:ext>
            </a:extLst>
          </p:cNvPr>
          <p:cNvSpPr txBox="1"/>
          <p:nvPr/>
        </p:nvSpPr>
        <p:spPr>
          <a:xfrm>
            <a:off x="7801361" y="3878314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Clima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Condição Meteorológica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73F5A95-936C-4650-BB37-FFFB5F39952E}"/>
              </a:ext>
            </a:extLst>
          </p:cNvPr>
          <p:cNvGrpSpPr/>
          <p:nvPr/>
        </p:nvGrpSpPr>
        <p:grpSpPr>
          <a:xfrm>
            <a:off x="10394549" y="2527244"/>
            <a:ext cx="1080000" cy="1080000"/>
            <a:chOff x="10394549" y="2527244"/>
            <a:chExt cx="1080000" cy="1080000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CEEB6E1-D8F6-4D0E-BE34-CB2D5368C102}"/>
                </a:ext>
              </a:extLst>
            </p:cNvPr>
            <p:cNvSpPr/>
            <p:nvPr/>
          </p:nvSpPr>
          <p:spPr>
            <a:xfrm>
              <a:off x="10394549" y="2527244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53" name="Gráfico 52" descr="Médico">
              <a:extLst>
                <a:ext uri="{FF2B5EF4-FFF2-40B4-BE49-F238E27FC236}">
                  <a16:creationId xmlns:a16="http://schemas.microsoft.com/office/drawing/2014/main" id="{1A88E665-0EDA-4D7C-B3D0-E8EA7664F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77349" y="2609201"/>
              <a:ext cx="914400" cy="914400"/>
            </a:xfrm>
            <a:prstGeom prst="rect">
              <a:avLst/>
            </a:prstGeom>
          </p:spPr>
        </p:pic>
      </p:grp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BF3CCBB5-11A7-4C84-B420-9AD504BF9059}"/>
              </a:ext>
            </a:extLst>
          </p:cNvPr>
          <p:cNvCxnSpPr/>
          <p:nvPr/>
        </p:nvCxnSpPr>
        <p:spPr>
          <a:xfrm>
            <a:off x="9681083" y="2076214"/>
            <a:ext cx="0" cy="327660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201339" y="3310149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Variáveis Acidente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Causa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Tipo de Acidentes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Nº Pessoas Envolvidas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Nº Feridos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Nº Veículos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id="{D76D1B44-E9E6-4C74-BCB4-B19C6FED7A36}"/>
              </a:ext>
            </a:extLst>
          </p:cNvPr>
          <p:cNvSpPr txBox="1"/>
          <p:nvPr/>
        </p:nvSpPr>
        <p:spPr>
          <a:xfrm>
            <a:off x="2208307" y="3310149"/>
            <a:ext cx="170536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Variáveis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Data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Ano do acidente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Dia da Semana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Horário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Fase do Dia</a:t>
            </a:r>
          </a:p>
        </p:txBody>
      </p:sp>
      <p:sp>
        <p:nvSpPr>
          <p:cNvPr id="16" name="Google Shape;115;p18">
            <a:extLst>
              <a:ext uri="{FF2B5EF4-FFF2-40B4-BE49-F238E27FC236}">
                <a16:creationId xmlns:a16="http://schemas.microsoft.com/office/drawing/2014/main" id="{5ED8E2F2-F616-403F-938A-18A3B3834172}"/>
              </a:ext>
            </a:extLst>
          </p:cNvPr>
          <p:cNvSpPr txBox="1"/>
          <p:nvPr/>
        </p:nvSpPr>
        <p:spPr>
          <a:xfrm>
            <a:off x="4038214" y="3296203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Variável Localização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BR (Rodovia)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Município</a:t>
            </a:r>
          </a:p>
        </p:txBody>
      </p:sp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90B220F3-7788-4E67-AEFB-DA2A847DAAC7}"/>
              </a:ext>
            </a:extLst>
          </p:cNvPr>
          <p:cNvSpPr txBox="1"/>
          <p:nvPr/>
        </p:nvSpPr>
        <p:spPr>
          <a:xfrm>
            <a:off x="9995252" y="3296203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Classificação do Acidente: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Sem vítimas;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Com vítimas feridas;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Open Sans"/>
                <a:ea typeface="Open Sans"/>
                <a:cs typeface="Open Sans"/>
                <a:sym typeface="Open Sans"/>
              </a:rPr>
              <a:t>Com vítimas fatais</a:t>
            </a: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342C702B-AAF8-47CF-85BE-D5954F7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2EC3181-B29E-4FEC-AE38-3F9601D3A525}"/>
              </a:ext>
            </a:extLst>
          </p:cNvPr>
          <p:cNvGrpSpPr/>
          <p:nvPr/>
        </p:nvGrpSpPr>
        <p:grpSpPr>
          <a:xfrm>
            <a:off x="2453515" y="1959388"/>
            <a:ext cx="1080000" cy="1080000"/>
            <a:chOff x="3153968" y="2449814"/>
            <a:chExt cx="1080000" cy="108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59A41BE-703E-44A2-A0D2-CBF3C15B4E39}"/>
                </a:ext>
              </a:extLst>
            </p:cNvPr>
            <p:cNvSpPr/>
            <p:nvPr/>
          </p:nvSpPr>
          <p:spPr>
            <a:xfrm>
              <a:off x="3153968" y="244981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7" name="Gráfico 6" descr="Calendário mensal">
              <a:extLst>
                <a:ext uri="{FF2B5EF4-FFF2-40B4-BE49-F238E27FC236}">
                  <a16:creationId xmlns:a16="http://schemas.microsoft.com/office/drawing/2014/main" id="{964F9A9E-E18B-41FC-9565-BD34482E7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3968" y="2534407"/>
              <a:ext cx="900000" cy="900000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E1655E6A-808C-4632-B95B-9FD5BB32518B}"/>
              </a:ext>
            </a:extLst>
          </p:cNvPr>
          <p:cNvGrpSpPr/>
          <p:nvPr/>
        </p:nvGrpSpPr>
        <p:grpSpPr>
          <a:xfrm>
            <a:off x="4330251" y="1981248"/>
            <a:ext cx="1080000" cy="1080000"/>
            <a:chOff x="5662955" y="2449814"/>
            <a:chExt cx="1080000" cy="108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5D50C24-AC09-4361-8F57-72E82B235E6B}"/>
                </a:ext>
              </a:extLst>
            </p:cNvPr>
            <p:cNvSpPr/>
            <p:nvPr/>
          </p:nvSpPr>
          <p:spPr>
            <a:xfrm>
              <a:off x="5662955" y="244981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2" name="Gráfico 11" descr="Mapa com alfinete">
              <a:extLst>
                <a:ext uri="{FF2B5EF4-FFF2-40B4-BE49-F238E27FC236}">
                  <a16:creationId xmlns:a16="http://schemas.microsoft.com/office/drawing/2014/main" id="{9A087347-E453-4659-94AD-6294D2F24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52955" y="2459339"/>
              <a:ext cx="900000" cy="900000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468365B-09F7-41A6-A2E8-30A84861D01A}"/>
              </a:ext>
            </a:extLst>
          </p:cNvPr>
          <p:cNvGrpSpPr/>
          <p:nvPr/>
        </p:nvGrpSpPr>
        <p:grpSpPr>
          <a:xfrm>
            <a:off x="573976" y="1976240"/>
            <a:ext cx="1080000" cy="1080000"/>
            <a:chOff x="644981" y="2449814"/>
            <a:chExt cx="1080000" cy="1080000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B13C546-72AD-457A-8661-AC1091E11518}"/>
                </a:ext>
              </a:extLst>
            </p:cNvPr>
            <p:cNvSpPr/>
            <p:nvPr/>
          </p:nvSpPr>
          <p:spPr>
            <a:xfrm>
              <a:off x="644981" y="2449814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4" name="Gráfico 13" descr="Carro">
              <a:extLst>
                <a:ext uri="{FF2B5EF4-FFF2-40B4-BE49-F238E27FC236}">
                  <a16:creationId xmlns:a16="http://schemas.microsoft.com/office/drawing/2014/main" id="{548F5533-0413-477F-9618-DCF248A55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4981" y="2535640"/>
              <a:ext cx="900000" cy="900000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51C45FE-982F-4F28-B3CC-E052087F26FD}"/>
              </a:ext>
            </a:extLst>
          </p:cNvPr>
          <p:cNvGrpSpPr/>
          <p:nvPr/>
        </p:nvGrpSpPr>
        <p:grpSpPr>
          <a:xfrm>
            <a:off x="6206987" y="1947714"/>
            <a:ext cx="1080000" cy="1080000"/>
            <a:chOff x="6721544" y="2546828"/>
            <a:chExt cx="1080000" cy="1080000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9ABA11E9-46FC-402E-8FC0-D23681BA2607}"/>
                </a:ext>
              </a:extLst>
            </p:cNvPr>
            <p:cNvSpPr/>
            <p:nvPr/>
          </p:nvSpPr>
          <p:spPr>
            <a:xfrm>
              <a:off x="6721544" y="2546828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38" name="Gráfico 37" descr="Poste de sinalização">
              <a:extLst>
                <a:ext uri="{FF2B5EF4-FFF2-40B4-BE49-F238E27FC236}">
                  <a16:creationId xmlns:a16="http://schemas.microsoft.com/office/drawing/2014/main" id="{DF89E12C-DE10-428A-9B08-5D85F4082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11544" y="2617244"/>
              <a:ext cx="900000" cy="900000"/>
            </a:xfrm>
            <a:prstGeom prst="rect">
              <a:avLst/>
            </a:prstGeom>
          </p:spPr>
        </p:pic>
      </p:grpSp>
      <p:sp>
        <p:nvSpPr>
          <p:cNvPr id="49" name="Google Shape;115;p18">
            <a:extLst>
              <a:ext uri="{FF2B5EF4-FFF2-40B4-BE49-F238E27FC236}">
                <a16:creationId xmlns:a16="http://schemas.microsoft.com/office/drawing/2014/main" id="{A9DCC8C2-9AF2-49B5-AFEA-3E6216E3BCA3}"/>
              </a:ext>
            </a:extLst>
          </p:cNvPr>
          <p:cNvSpPr txBox="1"/>
          <p:nvPr/>
        </p:nvSpPr>
        <p:spPr>
          <a:xfrm>
            <a:off x="6096000" y="3296203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Variável Via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Sentido Via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Tipo de Pista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Traçado da Via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Uso do Solo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DB93A21-9EFA-47C9-991B-4C414BBFA511}"/>
              </a:ext>
            </a:extLst>
          </p:cNvPr>
          <p:cNvGrpSpPr/>
          <p:nvPr/>
        </p:nvGrpSpPr>
        <p:grpSpPr>
          <a:xfrm>
            <a:off x="8083723" y="1947714"/>
            <a:ext cx="1080000" cy="1080000"/>
            <a:chOff x="8083723" y="2515879"/>
            <a:chExt cx="1080000" cy="1080000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A0C07133-0031-453A-8C54-F338F9E9A029}"/>
                </a:ext>
              </a:extLst>
            </p:cNvPr>
            <p:cNvSpPr/>
            <p:nvPr/>
          </p:nvSpPr>
          <p:spPr>
            <a:xfrm>
              <a:off x="8083723" y="2515879"/>
              <a:ext cx="1080000" cy="1080000"/>
            </a:xfrm>
            <a:prstGeom prst="ellipse">
              <a:avLst/>
            </a:prstGeom>
            <a:solidFill>
              <a:srgbClr val="6ADBD9">
                <a:alpha val="35000"/>
              </a:srgbClr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43" name="Gráfico 42" descr="Sol parcial">
              <a:extLst>
                <a:ext uri="{FF2B5EF4-FFF2-40B4-BE49-F238E27FC236}">
                  <a16:creationId xmlns:a16="http://schemas.microsoft.com/office/drawing/2014/main" id="{FDC89608-3279-483D-AC9D-E93119DCC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66523" y="2544405"/>
              <a:ext cx="900000" cy="900000"/>
            </a:xfrm>
            <a:prstGeom prst="rect">
              <a:avLst/>
            </a:prstGeom>
          </p:spPr>
        </p:pic>
      </p:grpSp>
      <p:sp>
        <p:nvSpPr>
          <p:cNvPr id="51" name="Google Shape;115;p18">
            <a:extLst>
              <a:ext uri="{FF2B5EF4-FFF2-40B4-BE49-F238E27FC236}">
                <a16:creationId xmlns:a16="http://schemas.microsoft.com/office/drawing/2014/main" id="{777363EF-68B4-4B4B-96CA-C6FF6A7122E7}"/>
              </a:ext>
            </a:extLst>
          </p:cNvPr>
          <p:cNvSpPr txBox="1"/>
          <p:nvPr/>
        </p:nvSpPr>
        <p:spPr>
          <a:xfrm>
            <a:off x="7801361" y="3310149"/>
            <a:ext cx="170536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Variável Clima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Condição Meteorológica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73F5A95-936C-4650-BB37-FFFB5F39952E}"/>
              </a:ext>
            </a:extLst>
          </p:cNvPr>
          <p:cNvGrpSpPr/>
          <p:nvPr/>
        </p:nvGrpSpPr>
        <p:grpSpPr>
          <a:xfrm>
            <a:off x="10394549" y="1959079"/>
            <a:ext cx="1080000" cy="1080000"/>
            <a:chOff x="10394549" y="2527244"/>
            <a:chExt cx="1080000" cy="1080000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CEEB6E1-D8F6-4D0E-BE34-CB2D5368C102}"/>
                </a:ext>
              </a:extLst>
            </p:cNvPr>
            <p:cNvSpPr/>
            <p:nvPr/>
          </p:nvSpPr>
          <p:spPr>
            <a:xfrm>
              <a:off x="10394549" y="2527244"/>
              <a:ext cx="1080000" cy="1080000"/>
            </a:xfrm>
            <a:prstGeom prst="ellipse">
              <a:avLst/>
            </a:prstGeom>
            <a:solidFill>
              <a:srgbClr val="6ADBD9"/>
            </a:solidFill>
            <a:ln>
              <a:solidFill>
                <a:srgbClr val="6ADB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53" name="Gráfico 52" descr="Médico">
              <a:extLst>
                <a:ext uri="{FF2B5EF4-FFF2-40B4-BE49-F238E27FC236}">
                  <a16:creationId xmlns:a16="http://schemas.microsoft.com/office/drawing/2014/main" id="{1A88E665-0EDA-4D7C-B3D0-E8EA7664F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77349" y="2609201"/>
              <a:ext cx="914400" cy="914400"/>
            </a:xfrm>
            <a:prstGeom prst="rect">
              <a:avLst/>
            </a:prstGeom>
          </p:spPr>
        </p:pic>
      </p:grp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BF3CCBB5-11A7-4C84-B420-9AD504BF9059}"/>
              </a:ext>
            </a:extLst>
          </p:cNvPr>
          <p:cNvCxnSpPr/>
          <p:nvPr/>
        </p:nvCxnSpPr>
        <p:spPr>
          <a:xfrm>
            <a:off x="9681083" y="1508049"/>
            <a:ext cx="0" cy="327660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Placeholder 1">
            <a:extLst>
              <a:ext uri="{FF2B5EF4-FFF2-40B4-BE49-F238E27FC236}">
                <a16:creationId xmlns:a16="http://schemas.microsoft.com/office/drawing/2014/main" id="{C62E1528-3D00-4300-98C3-BFB0D19F2544}"/>
              </a:ext>
            </a:extLst>
          </p:cNvPr>
          <p:cNvSpPr txBox="1">
            <a:spLocks/>
          </p:cNvSpPr>
          <p:nvPr/>
        </p:nvSpPr>
        <p:spPr>
          <a:xfrm>
            <a:off x="359916" y="313776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Exploratória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Variável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Resposta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5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099F761-597C-4CB9-8554-D45C023DFE2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Classificação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Acidentes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Variável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Resposta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774DB1-A55B-44D8-AC39-11EC53DC7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124" y="4092085"/>
            <a:ext cx="4279355" cy="144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E2B9AE-F74B-423F-8FC4-9F302C3670C6}"/>
              </a:ext>
            </a:extLst>
          </p:cNvPr>
          <p:cNvSpPr txBox="1"/>
          <p:nvPr/>
        </p:nvSpPr>
        <p:spPr>
          <a:xfrm>
            <a:off x="1587811" y="1411579"/>
            <a:ext cx="7753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base total conta com 1.184.445 acidentes ocorridos de 2011 à Março de 2020. </a:t>
            </a:r>
          </a:p>
          <a:p>
            <a:endParaRPr lang="pt-BR" dirty="0"/>
          </a:p>
          <a:p>
            <a:r>
              <a:rPr lang="pt-BR" dirty="0"/>
              <a:t>Na tabela abaixo, observa-se a quantidade de cada tipo de acidente. </a:t>
            </a:r>
          </a:p>
          <a:p>
            <a:r>
              <a:rPr lang="pt-BR" dirty="0"/>
              <a:t>Nota-se que apenas </a:t>
            </a:r>
            <a:r>
              <a:rPr lang="pt-BR" b="1" dirty="0">
                <a:solidFill>
                  <a:srgbClr val="FF0000"/>
                </a:solidFill>
              </a:rPr>
              <a:t>5%</a:t>
            </a:r>
            <a:r>
              <a:rPr lang="pt-BR" dirty="0"/>
              <a:t> dos acidentes têm vítimas fatais. </a:t>
            </a:r>
          </a:p>
          <a:p>
            <a:endParaRPr lang="pt-BR" dirty="0"/>
          </a:p>
          <a:p>
            <a:r>
              <a:rPr lang="pt-BR" dirty="0"/>
              <a:t>Acidentes sem vítimas correspondem a </a:t>
            </a:r>
            <a:r>
              <a:rPr lang="pt-BR" b="1" dirty="0"/>
              <a:t>50%</a:t>
            </a:r>
            <a:r>
              <a:rPr lang="pt-BR" dirty="0"/>
              <a:t> do total de acidentes. </a:t>
            </a:r>
          </a:p>
          <a:p>
            <a:r>
              <a:rPr lang="pt-BR" dirty="0"/>
              <a:t>E com vítimas feridas, têm-se </a:t>
            </a:r>
            <a:r>
              <a:rPr lang="pt-BR" b="1" dirty="0"/>
              <a:t>45%</a:t>
            </a:r>
            <a:r>
              <a:rPr lang="pt-BR" dirty="0"/>
              <a:t> das observações.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5277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23250</TotalTime>
  <Words>3984</Words>
  <Application>Microsoft Office PowerPoint</Application>
  <PresentationFormat>Widescreen</PresentationFormat>
  <Paragraphs>749</Paragraphs>
  <Slides>42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Arial</vt:lpstr>
      <vt:lpstr>Calibri</vt:lpstr>
      <vt:lpstr>Open Sans</vt:lpstr>
      <vt:lpstr>Tema do Office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Leticia Thomaz</cp:lastModifiedBy>
  <cp:revision>736</cp:revision>
  <dcterms:created xsi:type="dcterms:W3CDTF">2020-04-08T18:00:12Z</dcterms:created>
  <dcterms:modified xsi:type="dcterms:W3CDTF">2020-12-08T21:36:34Z</dcterms:modified>
</cp:coreProperties>
</file>