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0"/>
  </p:notesMasterIdLst>
  <p:sldIdLst>
    <p:sldId id="256" r:id="rId2"/>
    <p:sldId id="276" r:id="rId3"/>
    <p:sldId id="277" r:id="rId4"/>
    <p:sldId id="290" r:id="rId5"/>
    <p:sldId id="278" r:id="rId6"/>
    <p:sldId id="288" r:id="rId7"/>
    <p:sldId id="285" r:id="rId8"/>
    <p:sldId id="286" r:id="rId9"/>
    <p:sldId id="262" r:id="rId10"/>
    <p:sldId id="291" r:id="rId11"/>
    <p:sldId id="261" r:id="rId12"/>
    <p:sldId id="266" r:id="rId13"/>
    <p:sldId id="263" r:id="rId14"/>
    <p:sldId id="287" r:id="rId15"/>
    <p:sldId id="257" r:id="rId16"/>
    <p:sldId id="292" r:id="rId17"/>
    <p:sldId id="267"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57"/>
    <p:restoredTop sz="86819"/>
  </p:normalViewPr>
  <p:slideViewPr>
    <p:cSldViewPr snapToGrid="0" snapToObjects="1">
      <p:cViewPr varScale="1">
        <p:scale>
          <a:sx n="104" d="100"/>
          <a:sy n="104" d="100"/>
        </p:scale>
        <p:origin x="6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A0B7E-B595-B14C-B05F-40313997F4EC}" type="datetimeFigureOut">
              <a:rPr lang="en-US" smtClean="0"/>
              <a:t>5/1/25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A27FD-C524-254A-A05F-2F794142324C}" type="slidenum">
              <a:rPr lang="en-US" smtClean="0"/>
              <a:t>‹#›</a:t>
            </a:fld>
            <a:endParaRPr lang="en-US"/>
          </a:p>
        </p:txBody>
      </p:sp>
    </p:spTree>
    <p:extLst>
      <p:ext uri="{BB962C8B-B14F-4D97-AF65-F5344CB8AC3E}">
        <p14:creationId xmlns:p14="http://schemas.microsoft.com/office/powerpoint/2010/main" val="97520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3</a:t>
            </a:fld>
            <a:endParaRPr lang="en-US"/>
          </a:p>
        </p:txBody>
      </p:sp>
    </p:spTree>
    <p:extLst>
      <p:ext uri="{BB962C8B-B14F-4D97-AF65-F5344CB8AC3E}">
        <p14:creationId xmlns:p14="http://schemas.microsoft.com/office/powerpoint/2010/main" val="150621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sit down at the end of this session with anyone running windows and help them set up the Windows Subsystem for Linux (WSL)</a:t>
            </a:r>
          </a:p>
          <a:p>
            <a:endParaRPr lang="en-US" dirty="0"/>
          </a:p>
          <a:p>
            <a:r>
              <a:rPr lang="en-US" dirty="0"/>
              <a:t>For Windows users, those who don’t have a Mac or Linux machine, terminal can be a bit more difficult to find and use but it is possible. There’s a couple extra steps that you have to do get it so be sure to come and talk to us if you want/need help with getting that set up on your Windows machine.</a:t>
            </a:r>
          </a:p>
        </p:txBody>
      </p:sp>
      <p:sp>
        <p:nvSpPr>
          <p:cNvPr id="4" name="Slide Number Placeholder 3"/>
          <p:cNvSpPr>
            <a:spLocks noGrp="1"/>
          </p:cNvSpPr>
          <p:nvPr>
            <p:ph type="sldNum" sz="quarter" idx="5"/>
          </p:nvPr>
        </p:nvSpPr>
        <p:spPr/>
        <p:txBody>
          <a:bodyPr/>
          <a:lstStyle/>
          <a:p>
            <a:fld id="{A57A27FD-C524-254A-A05F-2F794142324C}" type="slidenum">
              <a:rPr lang="en-US" smtClean="0"/>
              <a:t>12</a:t>
            </a:fld>
            <a:endParaRPr lang="en-US"/>
          </a:p>
        </p:txBody>
      </p:sp>
    </p:spTree>
    <p:extLst>
      <p:ext uri="{BB962C8B-B14F-4D97-AF65-F5344CB8AC3E}">
        <p14:creationId xmlns:p14="http://schemas.microsoft.com/office/powerpoint/2010/main" val="88493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be using this in the bootcamp but is a good tool to use. It’s an example of a cloud-computing server, meaning that when you run a notebook on </a:t>
            </a:r>
            <a:r>
              <a:rPr lang="en-US" dirty="0" err="1"/>
              <a:t>SciServer</a:t>
            </a:r>
            <a:r>
              <a:rPr lang="en-US" dirty="0"/>
              <a:t>, instead of it being ran by your computer, it’s being ran by their own server. Basically, your computer is not doing the work and running the code, it’s the website (in this case </a:t>
            </a:r>
            <a:r>
              <a:rPr lang="en-US" dirty="0" err="1"/>
              <a:t>SciServer’s</a:t>
            </a:r>
            <a:r>
              <a:rPr lang="en-US" dirty="0"/>
              <a:t>) own remote server that is executing the code and then sending the results of that code back to you to look at. Again, use the application that you are most comfortable with!</a:t>
            </a:r>
          </a:p>
        </p:txBody>
      </p:sp>
      <p:sp>
        <p:nvSpPr>
          <p:cNvPr id="4" name="Slide Number Placeholder 3"/>
          <p:cNvSpPr>
            <a:spLocks noGrp="1"/>
          </p:cNvSpPr>
          <p:nvPr>
            <p:ph type="sldNum" sz="quarter" idx="5"/>
          </p:nvPr>
        </p:nvSpPr>
        <p:spPr/>
        <p:txBody>
          <a:bodyPr/>
          <a:lstStyle/>
          <a:p>
            <a:fld id="{A57A27FD-C524-254A-A05F-2F794142324C}" type="slidenum">
              <a:rPr lang="en-US" smtClean="0"/>
              <a:t>13</a:t>
            </a:fld>
            <a:endParaRPr lang="en-US"/>
          </a:p>
        </p:txBody>
      </p:sp>
    </p:spTree>
    <p:extLst>
      <p:ext uri="{BB962C8B-B14F-4D97-AF65-F5344CB8AC3E}">
        <p14:creationId xmlns:p14="http://schemas.microsoft.com/office/powerpoint/2010/main" val="3798375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python 2.7 is deprecated (no longer supported) because the number of stubborn researchers still using it is surprisingly high. If given code that runs on 2.7, they should come talk to us.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haven’t already, you’ll need to get Python. We won’t be going over Python itself today, but this is just so you guys have some time to get familiar with the tools around programming and have time to download and install your platform of choice. If you don’t know if you have Python, go to this link and it will install Python, Anaconda and </a:t>
            </a:r>
            <a:r>
              <a:rPr lang="en-US" dirty="0" err="1"/>
              <a:t>Jupyter</a:t>
            </a:r>
            <a:r>
              <a:rPr lang="en-US" dirty="0"/>
              <a:t> Notebooks for you. I use Anaconda to get to </a:t>
            </a:r>
            <a:r>
              <a:rPr lang="en-US" dirty="0" err="1"/>
              <a:t>Jupyter</a:t>
            </a:r>
            <a:r>
              <a:rPr lang="en-US" dirty="0"/>
              <a:t> Notebooks and Spyder, so it’s kind of like a main menu of all the different ways you can run Python. We will talk more in depth about Anaconda and things you can do with it later in the bootcamp course. Python 2.7 and below are deprecated, which means the programmers who run Python do not offer support or code for any versions older than Python 2.7. So, again, this website will let you download Python if it’s not already installed and update it if your machine has it pre-installed with the latest version of Python which is 3.11.</a:t>
            </a:r>
          </a:p>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14</a:t>
            </a:fld>
            <a:endParaRPr lang="en-US"/>
          </a:p>
        </p:txBody>
      </p:sp>
    </p:spTree>
    <p:extLst>
      <p:ext uri="{BB962C8B-B14F-4D97-AF65-F5344CB8AC3E}">
        <p14:creationId xmlns:p14="http://schemas.microsoft.com/office/powerpoint/2010/main" val="3567539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Wednesday, Friday (Anaconda too, documentation is important throughout different packages or libraries, going over exercises), Monday (second week is going more into detail about object-oriented programming, something we’ll talk a little bit about today), Wednesday (inheritance and composition are powerful tools), Thursday (not coding more, but coding better) Less is more! </a:t>
            </a:r>
          </a:p>
        </p:txBody>
      </p:sp>
      <p:sp>
        <p:nvSpPr>
          <p:cNvPr id="4" name="Slide Number Placeholder 3"/>
          <p:cNvSpPr>
            <a:spLocks noGrp="1"/>
          </p:cNvSpPr>
          <p:nvPr>
            <p:ph type="sldNum" sz="quarter" idx="5"/>
          </p:nvPr>
        </p:nvSpPr>
        <p:spPr/>
        <p:txBody>
          <a:bodyPr/>
          <a:lstStyle/>
          <a:p>
            <a:fld id="{A57A27FD-C524-254A-A05F-2F794142324C}" type="slidenum">
              <a:rPr lang="en-US" smtClean="0"/>
              <a:t>15</a:t>
            </a:fld>
            <a:endParaRPr lang="en-US"/>
          </a:p>
        </p:txBody>
      </p:sp>
    </p:spTree>
    <p:extLst>
      <p:ext uri="{BB962C8B-B14F-4D97-AF65-F5344CB8AC3E}">
        <p14:creationId xmlns:p14="http://schemas.microsoft.com/office/powerpoint/2010/main" val="413542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D21D6-51A8-CDD5-A7EA-5871195C8E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DED4D1-1A48-86FE-497A-6DC3C41DC9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39D5E5-00EE-1B86-CB3F-C3BFB37BFE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4F9606-7E65-1CB5-4404-FF3CF1B30954}"/>
              </a:ext>
            </a:extLst>
          </p:cNvPr>
          <p:cNvSpPr>
            <a:spLocks noGrp="1"/>
          </p:cNvSpPr>
          <p:nvPr>
            <p:ph type="sldNum" sz="quarter" idx="5"/>
          </p:nvPr>
        </p:nvSpPr>
        <p:spPr/>
        <p:txBody>
          <a:bodyPr/>
          <a:lstStyle/>
          <a:p>
            <a:fld id="{A57A27FD-C524-254A-A05F-2F794142324C}" type="slidenum">
              <a:rPr lang="en-US" smtClean="0"/>
              <a:t>16</a:t>
            </a:fld>
            <a:endParaRPr lang="en-US"/>
          </a:p>
        </p:txBody>
      </p:sp>
    </p:spTree>
    <p:extLst>
      <p:ext uri="{BB962C8B-B14F-4D97-AF65-F5344CB8AC3E}">
        <p14:creationId xmlns:p14="http://schemas.microsoft.com/office/powerpoint/2010/main" val="33738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1E971-E891-C4BA-D0D8-184421F8C0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5608B-1ECE-2D28-0A02-0122C2FAD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8E2E6-F27E-5D4D-4428-4C65DE18F4C4}"/>
              </a:ext>
            </a:extLst>
          </p:cNvPr>
          <p:cNvSpPr>
            <a:spLocks noGrp="1"/>
          </p:cNvSpPr>
          <p:nvPr>
            <p:ph type="body" idx="1"/>
          </p:nvPr>
        </p:nvSpPr>
        <p:spPr/>
        <p:txBody>
          <a:bodyPr/>
          <a:lstStyle/>
          <a:p>
            <a:r>
              <a:rPr lang="en-US" dirty="0"/>
              <a:t>In the past, students have started to notice the usefulness of the concepts covered in the later sessions around July – mind them and you’ll be thanking yourself later.</a:t>
            </a:r>
          </a:p>
        </p:txBody>
      </p:sp>
      <p:sp>
        <p:nvSpPr>
          <p:cNvPr id="4" name="Slide Number Placeholder 3">
            <a:extLst>
              <a:ext uri="{FF2B5EF4-FFF2-40B4-BE49-F238E27FC236}">
                <a16:creationId xmlns:a16="http://schemas.microsoft.com/office/drawing/2014/main" id="{74E57D08-B789-DC50-12EE-15CFC17AE017}"/>
              </a:ext>
            </a:extLst>
          </p:cNvPr>
          <p:cNvSpPr>
            <a:spLocks noGrp="1"/>
          </p:cNvSpPr>
          <p:nvPr>
            <p:ph type="sldNum" sz="quarter" idx="5"/>
          </p:nvPr>
        </p:nvSpPr>
        <p:spPr/>
        <p:txBody>
          <a:bodyPr/>
          <a:lstStyle/>
          <a:p>
            <a:fld id="{A57A27FD-C524-254A-A05F-2F794142324C}" type="slidenum">
              <a:rPr lang="en-US" smtClean="0"/>
              <a:t>4</a:t>
            </a:fld>
            <a:endParaRPr lang="en-US"/>
          </a:p>
        </p:txBody>
      </p:sp>
    </p:spTree>
    <p:extLst>
      <p:ext uri="{BB962C8B-B14F-4D97-AF65-F5344CB8AC3E}">
        <p14:creationId xmlns:p14="http://schemas.microsoft.com/office/powerpoint/2010/main" val="230682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About current capabilities in Python, general census is most, if not all of you, have coded before. You’ve written code for class or research. </a:t>
            </a:r>
          </a:p>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5</a:t>
            </a:fld>
            <a:endParaRPr lang="en-US"/>
          </a:p>
        </p:txBody>
      </p:sp>
    </p:spTree>
    <p:extLst>
      <p:ext uri="{BB962C8B-B14F-4D97-AF65-F5344CB8AC3E}">
        <p14:creationId xmlns:p14="http://schemas.microsoft.com/office/powerpoint/2010/main" val="166494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E2503-03B6-3C1E-6833-9C4ED22EB0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B953F-9645-6855-D271-1CBAFFE139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53F8D5-95A4-EA17-A7DA-B54746CA0D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3BA0E9-0DC0-201E-B7BA-EE7F5D49F807}"/>
              </a:ext>
            </a:extLst>
          </p:cNvPr>
          <p:cNvSpPr>
            <a:spLocks noGrp="1"/>
          </p:cNvSpPr>
          <p:nvPr>
            <p:ph type="sldNum" sz="quarter" idx="5"/>
          </p:nvPr>
        </p:nvSpPr>
        <p:spPr/>
        <p:txBody>
          <a:bodyPr/>
          <a:lstStyle/>
          <a:p>
            <a:fld id="{A57A27FD-C524-254A-A05F-2F794142324C}" type="slidenum">
              <a:rPr lang="en-US" smtClean="0"/>
              <a:t>6</a:t>
            </a:fld>
            <a:endParaRPr lang="en-US"/>
          </a:p>
        </p:txBody>
      </p:sp>
    </p:spTree>
    <p:extLst>
      <p:ext uri="{BB962C8B-B14F-4D97-AF65-F5344CB8AC3E}">
        <p14:creationId xmlns:p14="http://schemas.microsoft.com/office/powerpoint/2010/main" val="1871077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show them how to download the course material after we talk about terminal commands.</a:t>
            </a:r>
          </a:p>
        </p:txBody>
      </p:sp>
      <p:sp>
        <p:nvSpPr>
          <p:cNvPr id="4" name="Slide Number Placeholder 3"/>
          <p:cNvSpPr>
            <a:spLocks noGrp="1"/>
          </p:cNvSpPr>
          <p:nvPr>
            <p:ph type="sldNum" sz="quarter" idx="5"/>
          </p:nvPr>
        </p:nvSpPr>
        <p:spPr/>
        <p:txBody>
          <a:bodyPr/>
          <a:lstStyle/>
          <a:p>
            <a:fld id="{A57A27FD-C524-254A-A05F-2F794142324C}" type="slidenum">
              <a:rPr lang="en-US" smtClean="0"/>
              <a:t>7</a:t>
            </a:fld>
            <a:endParaRPr lang="en-US"/>
          </a:p>
        </p:txBody>
      </p:sp>
    </p:spTree>
    <p:extLst>
      <p:ext uri="{BB962C8B-B14F-4D97-AF65-F5344CB8AC3E}">
        <p14:creationId xmlns:p14="http://schemas.microsoft.com/office/powerpoint/2010/main" val="42859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Developed Python and a good start for a refresher or new to Python, 2) </a:t>
            </a:r>
            <a:r>
              <a:rPr lang="en-US" dirty="0" err="1"/>
              <a:t>LearnPython</a:t>
            </a:r>
            <a:r>
              <a:rPr lang="en-US" dirty="0"/>
              <a:t> is an app and website and a good way to learn syntax and get it running, 3) </a:t>
            </a:r>
            <a:r>
              <a:rPr lang="en-US" dirty="0" err="1"/>
              <a:t>CodeAcademy</a:t>
            </a:r>
            <a:r>
              <a:rPr lang="en-US" dirty="0"/>
              <a:t> is a great tool too, plenty of resources</a:t>
            </a:r>
          </a:p>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8</a:t>
            </a:fld>
            <a:endParaRPr lang="en-US"/>
          </a:p>
        </p:txBody>
      </p:sp>
    </p:spTree>
    <p:extLst>
      <p:ext uri="{BB962C8B-B14F-4D97-AF65-F5344CB8AC3E}">
        <p14:creationId xmlns:p14="http://schemas.microsoft.com/office/powerpoint/2010/main" val="49858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9</a:t>
            </a:fld>
            <a:endParaRPr lang="en-US"/>
          </a:p>
        </p:txBody>
      </p:sp>
    </p:spTree>
    <p:extLst>
      <p:ext uri="{BB962C8B-B14F-4D97-AF65-F5344CB8AC3E}">
        <p14:creationId xmlns:p14="http://schemas.microsoft.com/office/powerpoint/2010/main" val="57765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AD044-38F6-29C3-BD0C-F5BD29244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F071D-8419-ABD8-479D-2E4D7C3AF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CEF03-865B-16FB-8DF0-909BE64F3647}"/>
              </a:ext>
            </a:extLst>
          </p:cNvPr>
          <p:cNvSpPr>
            <a:spLocks noGrp="1"/>
          </p:cNvSpPr>
          <p:nvPr>
            <p:ph type="body" idx="1"/>
          </p:nvPr>
        </p:nvSpPr>
        <p:spPr/>
        <p:txBody>
          <a:bodyPr/>
          <a:lstStyle/>
          <a:p>
            <a:r>
              <a:rPr lang="en-US" dirty="0"/>
              <a:t>As mentioned before, a text editor is a useful tool when coding with Python as not everything can be done in notebooks. If you’ve ever written a file that ends in .</a:t>
            </a:r>
            <a:r>
              <a:rPr lang="en-US" dirty="0" err="1"/>
              <a:t>py</a:t>
            </a:r>
            <a:r>
              <a:rPr lang="en-US" dirty="0"/>
              <a:t>, that’s a python text file while notebooks typically end in .</a:t>
            </a:r>
            <a:r>
              <a:rPr lang="en-US" dirty="0" err="1"/>
              <a:t>ipynb</a:t>
            </a:r>
            <a:r>
              <a:rPr lang="en-US" dirty="0"/>
              <a:t>. IDE’s differ from notebooks in that they will run your code for you while notebooks are applications that use the internet to run your code for you. IDE’s are a type of text editor, but are also only dedicated to one language, meaning you can only code in Python in a Python IDE, such as PyCharm or Spyder. Whereas with other text editors, you can use multiple languages. Sublime Text is a great text editor that’s not an IDE, meaning you can code in many different languages. Ultimately, it’s up to you and what you feel like is the best fit for your needs as a researcher/programmer.</a:t>
            </a:r>
          </a:p>
        </p:txBody>
      </p:sp>
      <p:sp>
        <p:nvSpPr>
          <p:cNvPr id="4" name="Slide Number Placeholder 3">
            <a:extLst>
              <a:ext uri="{FF2B5EF4-FFF2-40B4-BE49-F238E27FC236}">
                <a16:creationId xmlns:a16="http://schemas.microsoft.com/office/drawing/2014/main" id="{7A947096-3B59-0CC9-6F0D-8A650482DDC7}"/>
              </a:ext>
            </a:extLst>
          </p:cNvPr>
          <p:cNvSpPr>
            <a:spLocks noGrp="1"/>
          </p:cNvSpPr>
          <p:nvPr>
            <p:ph type="sldNum" sz="quarter" idx="5"/>
          </p:nvPr>
        </p:nvSpPr>
        <p:spPr/>
        <p:txBody>
          <a:bodyPr/>
          <a:lstStyle/>
          <a:p>
            <a:fld id="{A57A27FD-C524-254A-A05F-2F794142324C}" type="slidenum">
              <a:rPr lang="en-US" smtClean="0"/>
              <a:t>10</a:t>
            </a:fld>
            <a:endParaRPr lang="en-US"/>
          </a:p>
        </p:txBody>
      </p:sp>
    </p:spTree>
    <p:extLst>
      <p:ext uri="{BB962C8B-B14F-4D97-AF65-F5344CB8AC3E}">
        <p14:creationId xmlns:p14="http://schemas.microsoft.com/office/powerpoint/2010/main" val="111445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the same as a Finder window basically, if you have a Mac you have a built in terminal application. iTerm2 is an application that can replace your terminal and functions just the same. Terminals are also cool because you run python code line by line in them, so if you wanted to import or update already installed Python packages or libraries, you can do it right there instead of in your notebook or text editor.</a:t>
            </a:r>
          </a:p>
        </p:txBody>
      </p:sp>
      <p:sp>
        <p:nvSpPr>
          <p:cNvPr id="4" name="Slide Number Placeholder 3"/>
          <p:cNvSpPr>
            <a:spLocks noGrp="1"/>
          </p:cNvSpPr>
          <p:nvPr>
            <p:ph type="sldNum" sz="quarter" idx="5"/>
          </p:nvPr>
        </p:nvSpPr>
        <p:spPr/>
        <p:txBody>
          <a:bodyPr/>
          <a:lstStyle/>
          <a:p>
            <a:fld id="{A57A27FD-C524-254A-A05F-2F794142324C}" type="slidenum">
              <a:rPr lang="en-US" smtClean="0"/>
              <a:t>11</a:t>
            </a:fld>
            <a:endParaRPr lang="en-US"/>
          </a:p>
        </p:txBody>
      </p:sp>
    </p:spTree>
    <p:extLst>
      <p:ext uri="{BB962C8B-B14F-4D97-AF65-F5344CB8AC3E}">
        <p14:creationId xmlns:p14="http://schemas.microsoft.com/office/powerpoint/2010/main" val="3795798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5/1/25</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ublimetex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www.iterm2.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server.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lodubay/PythonBootcamp202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about/gettingstart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codecademy.com/learn/learn-python-3" TargetMode="External"/><Relationship Id="rId4" Type="http://schemas.openxmlformats.org/officeDocument/2006/relationships/hyperlink" Target="https://www.learnpython.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normAutofit lnSpcReduction="10000"/>
          </a:bodyPr>
          <a:lstStyle/>
          <a:p>
            <a:r>
              <a:rPr lang="en-US" dirty="0"/>
              <a:t>SURP 2025 Python Bootcamp</a:t>
            </a:r>
          </a:p>
          <a:p>
            <a:r>
              <a:rPr lang="en-US" dirty="0"/>
              <a:t>Ohio State Astronomy </a:t>
            </a:r>
          </a:p>
          <a:p>
            <a:r>
              <a:rPr lang="en-US" dirty="0"/>
              <a:t>Slides by: James W. Johnson and Liam Dubay</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AAB08-3F0E-5393-BF44-4CACF29A77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0FFA8-6CCB-48BA-3596-B395FA2E42A1}"/>
              </a:ext>
            </a:extLst>
          </p:cNvPr>
          <p:cNvSpPr>
            <a:spLocks noGrp="1"/>
          </p:cNvSpPr>
          <p:nvPr>
            <p:ph type="title"/>
          </p:nvPr>
        </p:nvSpPr>
        <p:spPr/>
        <p:txBody>
          <a:bodyPr/>
          <a:lstStyle/>
          <a:p>
            <a:r>
              <a:rPr lang="en-US" dirty="0"/>
              <a:t>Tools: A Text Editor </a:t>
            </a:r>
          </a:p>
        </p:txBody>
      </p:sp>
      <p:sp>
        <p:nvSpPr>
          <p:cNvPr id="3" name="Content Placeholder 2">
            <a:extLst>
              <a:ext uri="{FF2B5EF4-FFF2-40B4-BE49-F238E27FC236}">
                <a16:creationId xmlns:a16="http://schemas.microsoft.com/office/drawing/2014/main" id="{2570F197-5B06-919A-1C46-DDCF70FABE7A}"/>
              </a:ext>
            </a:extLst>
          </p:cNvPr>
          <p:cNvSpPr>
            <a:spLocks noGrp="1"/>
          </p:cNvSpPr>
          <p:nvPr>
            <p:ph idx="1"/>
          </p:nvPr>
        </p:nvSpPr>
        <p:spPr>
          <a:xfrm>
            <a:off x="680322" y="2336872"/>
            <a:ext cx="4164633" cy="4077575"/>
          </a:xfrm>
        </p:spPr>
        <p:txBody>
          <a:bodyPr/>
          <a:lstStyle/>
          <a:p>
            <a:pPr marL="0" indent="0">
              <a:buNone/>
            </a:pPr>
            <a:r>
              <a:rPr lang="en-US" dirty="0"/>
              <a:t>Differs from an IDE </a:t>
            </a:r>
            <a:r>
              <a:rPr lang="mr-IN" dirty="0"/>
              <a:t>–</a:t>
            </a:r>
            <a:r>
              <a:rPr lang="en-US" dirty="0"/>
              <a:t> all they do is open, create, edit, etc. plain text files </a:t>
            </a:r>
          </a:p>
          <a:p>
            <a:pPr marL="0" indent="0">
              <a:buNone/>
            </a:pPr>
            <a:endParaRPr lang="en-US" dirty="0"/>
          </a:p>
          <a:p>
            <a:pPr marL="0" indent="0">
              <a:buNone/>
            </a:pPr>
            <a:r>
              <a:rPr lang="en-US" dirty="0"/>
              <a:t>Lots of options – some run right in the terminal (Emacs, VIM)</a:t>
            </a:r>
          </a:p>
          <a:p>
            <a:pPr marL="0" indent="0">
              <a:buNone/>
            </a:pPr>
            <a:endParaRPr lang="en-US" dirty="0"/>
          </a:p>
          <a:p>
            <a:pPr marL="0" indent="0">
              <a:buNone/>
            </a:pPr>
            <a:r>
              <a:rPr lang="en-US" dirty="0"/>
              <a:t>I recommend Sublime Text </a:t>
            </a:r>
          </a:p>
          <a:p>
            <a:pPr marL="0" indent="0">
              <a:buNone/>
            </a:pPr>
            <a:r>
              <a:rPr lang="en-US" dirty="0">
                <a:hlinkClick r:id="rId3"/>
              </a:rPr>
              <a:t>https://www.sublimetext.com/</a:t>
            </a:r>
            <a:endParaRPr lang="en-US" dirty="0"/>
          </a:p>
        </p:txBody>
      </p:sp>
      <p:pic>
        <p:nvPicPr>
          <p:cNvPr id="5" name="Picture 4">
            <a:extLst>
              <a:ext uri="{FF2B5EF4-FFF2-40B4-BE49-F238E27FC236}">
                <a16:creationId xmlns:a16="http://schemas.microsoft.com/office/drawing/2014/main" id="{8373A701-2BAA-C7AC-CB7F-C88B3FFA8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715" y="2310014"/>
            <a:ext cx="6500882" cy="4063052"/>
          </a:xfrm>
          <a:prstGeom prst="rect">
            <a:avLst/>
          </a:prstGeom>
        </p:spPr>
      </p:pic>
    </p:spTree>
    <p:extLst>
      <p:ext uri="{BB962C8B-B14F-4D97-AF65-F5344CB8AC3E}">
        <p14:creationId xmlns:p14="http://schemas.microsoft.com/office/powerpoint/2010/main" val="21410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normAutofit/>
          </a:bodyPr>
          <a:lstStyle/>
          <a:p>
            <a:pPr marL="0" indent="0">
              <a:buNone/>
            </a:pPr>
            <a:r>
              <a:rPr lang="en-US" dirty="0"/>
              <a:t>I </a:t>
            </a:r>
            <a:r>
              <a:rPr lang="en-US" dirty="0" err="1"/>
              <a:t>recommand</a:t>
            </a:r>
            <a:r>
              <a:rPr lang="en-US" dirty="0"/>
              <a:t> iTerm2 </a:t>
            </a:r>
          </a:p>
          <a:p>
            <a:pPr lvl="1"/>
            <a:r>
              <a:rPr lang="en-US" dirty="0"/>
              <a:t>Terminal</a:t>
            </a:r>
            <a:r>
              <a:rPr lang="en-US" i="1" dirty="0"/>
              <a:t> replacement</a:t>
            </a:r>
            <a:r>
              <a:rPr lang="en-US" dirty="0"/>
              <a:t> </a:t>
            </a:r>
          </a:p>
          <a:p>
            <a:pPr lvl="1"/>
            <a:r>
              <a:rPr lang="en-US" dirty="0">
                <a:hlinkClick r:id="rId3"/>
              </a:rPr>
              <a:t>https://www.iterm2.com/</a:t>
            </a:r>
            <a:r>
              <a:rPr lang="en-US" dirty="0"/>
              <a:t> </a:t>
            </a:r>
          </a:p>
          <a:p>
            <a:pPr marL="0" indent="0">
              <a:buNone/>
            </a:pPr>
            <a:endParaRPr lang="en-US" dirty="0"/>
          </a:p>
          <a:p>
            <a:pPr marL="0" indent="0">
              <a:buNone/>
            </a:pPr>
            <a:r>
              <a:rPr lang="en-US" dirty="0"/>
              <a:t>You should think of a terminal as just a different interface on a Finder window with some extra programs built-in</a:t>
            </a:r>
          </a:p>
          <a:p>
            <a:pPr marL="0" indent="0">
              <a:buNone/>
            </a:pPr>
            <a:endParaRPr lang="en-US" dirty="0"/>
          </a:p>
          <a:p>
            <a:pPr marL="0" indent="0">
              <a:buNone/>
            </a:pPr>
            <a:r>
              <a:rPr lang="en-US" dirty="0"/>
              <a:t>Tip: you can run python line-by-line in a terminal (</a:t>
            </a:r>
            <a:r>
              <a:rPr lang="en-US" i="1" dirty="0"/>
              <a:t>python </a:t>
            </a:r>
            <a:r>
              <a:rPr lang="en-US" dirty="0"/>
              <a:t>or </a:t>
            </a:r>
            <a:r>
              <a:rPr lang="en-US" i="1" dirty="0" err="1"/>
              <a:t>ipython</a:t>
            </a:r>
            <a:r>
              <a:rPr lang="en-US" dirty="0"/>
              <a:t>)</a:t>
            </a:r>
            <a:endParaRPr lang="en-US" i="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1342594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lstStyle/>
          <a:p>
            <a:pPr marL="0" indent="0">
              <a:buNone/>
            </a:pPr>
            <a:endParaRPr lang="en-US" i="1" dirty="0"/>
          </a:p>
          <a:p>
            <a:pPr marL="0" indent="0">
              <a:buNone/>
            </a:pPr>
            <a:r>
              <a:rPr lang="en-US" dirty="0"/>
              <a:t>If you’re running Windows, your terminal will be different than some of the notes and exercises here, unless you take some extra steps at the beginning to set up a bash interpreter (e.g. WSL). </a:t>
            </a:r>
          </a:p>
          <a:p>
            <a:pPr marL="0" indent="0">
              <a:buNone/>
            </a:pPr>
            <a:endParaRPr lang="en-US" dirty="0"/>
          </a:p>
          <a:p>
            <a:pPr marL="0" indent="0">
              <a:buNone/>
            </a:pPr>
            <a:endParaRPr lang="en-US" dirty="0"/>
          </a:p>
          <a:p>
            <a:pPr marL="0" indent="0">
              <a:buNone/>
            </a:pPr>
            <a:r>
              <a:rPr lang="en-US" dirty="0"/>
              <a:t>Talk to me if you need help with this!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73446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Cloud Computing </a:t>
            </a:r>
          </a:p>
        </p:txBody>
      </p:sp>
      <p:sp>
        <p:nvSpPr>
          <p:cNvPr id="3" name="Content Placeholder 2"/>
          <p:cNvSpPr>
            <a:spLocks noGrp="1"/>
          </p:cNvSpPr>
          <p:nvPr>
            <p:ph idx="1"/>
          </p:nvPr>
        </p:nvSpPr>
        <p:spPr>
          <a:xfrm>
            <a:off x="680321" y="2336873"/>
            <a:ext cx="10592730" cy="4405121"/>
          </a:xfrm>
        </p:spPr>
        <p:txBody>
          <a:bodyPr>
            <a:normAutofit/>
          </a:bodyPr>
          <a:lstStyle/>
          <a:p>
            <a:pPr marL="0" lvl="0" indent="0">
              <a:lnSpc>
                <a:spcPct val="100000"/>
              </a:lnSpc>
              <a:spcBef>
                <a:spcPts val="0"/>
              </a:spcBef>
              <a:buNone/>
            </a:pPr>
            <a:r>
              <a:rPr lang="en-US" dirty="0"/>
              <a:t>Allows you to run python on a remote server </a:t>
            </a:r>
          </a:p>
          <a:p>
            <a:pPr marL="0" lvl="0" indent="0">
              <a:lnSpc>
                <a:spcPct val="100000"/>
              </a:lnSpc>
              <a:spcBef>
                <a:spcPts val="0"/>
              </a:spcBef>
              <a:buNone/>
            </a:pPr>
            <a:endParaRPr lang="en-US" dirty="0"/>
          </a:p>
          <a:p>
            <a:pPr marL="0" lvl="0" indent="0">
              <a:lnSpc>
                <a:spcPct val="100000"/>
              </a:lnSpc>
              <a:spcBef>
                <a:spcPts val="0"/>
              </a:spcBef>
              <a:buNone/>
            </a:pPr>
            <a:r>
              <a:rPr lang="en-US" dirty="0" err="1"/>
              <a:t>SciServer</a:t>
            </a:r>
            <a:r>
              <a:rPr lang="en-US" dirty="0"/>
              <a:t> is a popular platform across many STEM fields: </a:t>
            </a:r>
          </a:p>
          <a:p>
            <a:pPr marL="0" indent="0">
              <a:lnSpc>
                <a:spcPct val="100000"/>
              </a:lnSpc>
              <a:spcBef>
                <a:spcPts val="0"/>
              </a:spcBef>
              <a:buNone/>
            </a:pPr>
            <a:r>
              <a:rPr lang="en-US" dirty="0">
                <a:hlinkClick r:id="rId3"/>
              </a:rPr>
              <a:t>https://www.sciserver.org/</a:t>
            </a:r>
            <a:r>
              <a:rPr lang="en-US" dirty="0"/>
              <a:t> </a:t>
            </a:r>
          </a:p>
          <a:p>
            <a:pPr marL="0" lvl="0" indent="0">
              <a:lnSpc>
                <a:spcPct val="100000"/>
              </a:lnSpc>
              <a:spcBef>
                <a:spcPts val="0"/>
              </a:spcBef>
              <a:buNone/>
            </a:pPr>
            <a:endParaRPr lang="en-US"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r>
              <a:rPr lang="en-US" i="1" dirty="0"/>
              <a:t>In the long run you should choose the tools that you’re most comfortable with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406" y="3950017"/>
            <a:ext cx="6333594" cy="1973550"/>
          </a:xfrm>
          <a:prstGeom prst="rect">
            <a:avLst/>
          </a:prstGeom>
        </p:spPr>
      </p:pic>
    </p:spTree>
    <p:extLst>
      <p:ext uri="{BB962C8B-B14F-4D97-AF65-F5344CB8AC3E}">
        <p14:creationId xmlns:p14="http://schemas.microsoft.com/office/powerpoint/2010/main" val="170205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Haven’t Already </a:t>
            </a:r>
          </a:p>
        </p:txBody>
      </p:sp>
      <p:sp>
        <p:nvSpPr>
          <p:cNvPr id="3" name="Content Placeholder 2"/>
          <p:cNvSpPr>
            <a:spLocks noGrp="1"/>
          </p:cNvSpPr>
          <p:nvPr>
            <p:ph idx="1"/>
          </p:nvPr>
        </p:nvSpPr>
        <p:spPr>
          <a:xfrm>
            <a:off x="680322" y="2336872"/>
            <a:ext cx="6131296" cy="4412271"/>
          </a:xfrm>
        </p:spPr>
        <p:txBody>
          <a:bodyPr/>
          <a:lstStyle/>
          <a:p>
            <a:pPr marL="0" lvl="0" indent="0">
              <a:lnSpc>
                <a:spcPct val="100000"/>
              </a:lnSpc>
              <a:spcBef>
                <a:spcPts val="0"/>
              </a:spcBef>
              <a:buNone/>
            </a:pPr>
            <a:r>
              <a:rPr lang="en-US" dirty="0">
                <a:hlinkClick r:id="rId3"/>
              </a:rPr>
              <a:t>https://www.anaconda.com/products/individual</a:t>
            </a:r>
            <a:endParaRPr lang="en-US" dirty="0"/>
          </a:p>
          <a:p>
            <a:pPr lvl="1">
              <a:lnSpc>
                <a:spcPct val="100000"/>
              </a:lnSpc>
              <a:spcBef>
                <a:spcPts val="0"/>
              </a:spcBef>
            </a:pPr>
            <a:r>
              <a:rPr lang="en-US" dirty="0"/>
              <a:t>This will install Python, Anaconda, and </a:t>
            </a:r>
            <a:r>
              <a:rPr lang="en-US" dirty="0" err="1"/>
              <a:t>Jupyter</a:t>
            </a:r>
            <a:r>
              <a:rPr lang="en-US" dirty="0"/>
              <a:t> Notebooks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Latest version of python: 3.13.3</a:t>
            </a:r>
          </a:p>
          <a:p>
            <a:pPr lvl="1">
              <a:lnSpc>
                <a:spcPct val="100000"/>
              </a:lnSpc>
              <a:spcBef>
                <a:spcPts val="0"/>
              </a:spcBef>
            </a:pPr>
            <a:r>
              <a:rPr lang="en-US" dirty="0"/>
              <a:t>Most libraries now require &gt;= 3.8</a:t>
            </a:r>
          </a:p>
          <a:p>
            <a:pPr lvl="1">
              <a:lnSpc>
                <a:spcPct val="100000"/>
              </a:lnSpc>
              <a:spcBef>
                <a:spcPts val="0"/>
              </a:spcBef>
            </a:pPr>
            <a:r>
              <a:rPr lang="en-US" dirty="0"/>
              <a:t>Python 3.9 will be deprecated October 2025</a:t>
            </a:r>
          </a:p>
          <a:p>
            <a:pPr marL="0" indent="0">
              <a:lnSpc>
                <a:spcPct val="100000"/>
              </a:lnSpc>
              <a:spcBef>
                <a:spcPts val="0"/>
              </a:spcBef>
              <a:buNone/>
            </a:pPr>
            <a:endParaRPr lang="en-US" dirty="0"/>
          </a:p>
          <a:p>
            <a:pPr marL="0" indent="0">
              <a:lnSpc>
                <a:spcPct val="100000"/>
              </a:lnSpc>
              <a:spcBef>
                <a:spcPts val="0"/>
              </a:spcBef>
              <a:buNone/>
            </a:pPr>
            <a:r>
              <a:rPr lang="en-US" dirty="0"/>
              <a:t>Python 2.7 is </a:t>
            </a:r>
            <a:r>
              <a:rPr lang="en-US" i="1" dirty="0"/>
              <a:t>deprecated</a:t>
            </a:r>
          </a:p>
          <a:p>
            <a:pPr lvl="1">
              <a:lnSpc>
                <a:spcPct val="100000"/>
              </a:lnSpc>
              <a:spcBef>
                <a:spcPts val="0"/>
              </a:spcBef>
            </a:pPr>
            <a:r>
              <a:rPr lang="en-US" dirty="0"/>
              <a:t>Talk to us if you need to use it, for now just don’t install that version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0200" y="2875787"/>
            <a:ext cx="5335104" cy="3334440"/>
          </a:xfrm>
          <a:prstGeom prst="rect">
            <a:avLst/>
          </a:prstGeom>
        </p:spPr>
      </p:pic>
    </p:spTree>
    <p:extLst>
      <p:ext uri="{BB962C8B-B14F-4D97-AF65-F5344CB8AC3E}">
        <p14:creationId xmlns:p14="http://schemas.microsoft.com/office/powerpoint/2010/main" val="155948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t>
            </a:r>
          </a:p>
        </p:txBody>
      </p:sp>
      <p:sp>
        <p:nvSpPr>
          <p:cNvPr id="3" name="Content Placeholder 2"/>
          <p:cNvSpPr>
            <a:spLocks noGrp="1"/>
          </p:cNvSpPr>
          <p:nvPr>
            <p:ph idx="1"/>
          </p:nvPr>
        </p:nvSpPr>
        <p:spPr>
          <a:xfrm>
            <a:off x="680321" y="2227690"/>
            <a:ext cx="9613861" cy="4377827"/>
          </a:xfrm>
        </p:spPr>
        <p:txBody>
          <a:bodyPr>
            <a:normAutofit/>
          </a:bodyPr>
          <a:lstStyle/>
          <a:p>
            <a:pPr marL="0" indent="0">
              <a:buNone/>
            </a:pPr>
            <a:r>
              <a:rPr lang="en-US" dirty="0"/>
              <a:t>What we’ll aim to cover:</a:t>
            </a:r>
          </a:p>
          <a:p>
            <a:pPr lvl="1"/>
            <a:r>
              <a:rPr lang="en-US" dirty="0"/>
              <a:t>How to use a terminal</a:t>
            </a:r>
          </a:p>
          <a:p>
            <a:pPr lvl="1"/>
            <a:r>
              <a:rPr lang="en-US" dirty="0"/>
              <a:t>Review of the basics: control structures, data types, functions, import, etc.</a:t>
            </a:r>
          </a:p>
          <a:p>
            <a:pPr lvl="1"/>
            <a:r>
              <a:rPr lang="en-US" dirty="0"/>
              <a:t>How to read documentation</a:t>
            </a:r>
          </a:p>
          <a:p>
            <a:pPr lvl="1"/>
            <a:r>
              <a:rPr lang="en-US" dirty="0"/>
              <a:t>Third-party libraries: NumPy, </a:t>
            </a:r>
            <a:r>
              <a:rPr lang="en-US" dirty="0" err="1"/>
              <a:t>AstroPy</a:t>
            </a:r>
            <a:r>
              <a:rPr lang="en-US" dirty="0"/>
              <a:t> and matplotlib</a:t>
            </a:r>
          </a:p>
          <a:p>
            <a:pPr lvl="1"/>
            <a:r>
              <a:rPr lang="en-US" dirty="0"/>
              <a:t>How to import your own code, and how to set up a directory tree to organize it</a:t>
            </a:r>
          </a:p>
          <a:p>
            <a:pPr lvl="1"/>
            <a:r>
              <a:rPr lang="en-US" dirty="0"/>
              <a:t>Classes: how to make new objects</a:t>
            </a:r>
          </a:p>
          <a:p>
            <a:pPr lvl="2"/>
            <a:r>
              <a:rPr lang="en-US" dirty="0"/>
              <a:t>Inheritance and Composition</a:t>
            </a:r>
          </a:p>
          <a:p>
            <a:pPr lvl="1"/>
            <a:r>
              <a:rPr lang="en-US" dirty="0"/>
              <a:t>Some basic software engineering principles (i.e. good habits)</a:t>
            </a:r>
          </a:p>
          <a:p>
            <a:pPr marL="0" indent="0">
              <a:buNone/>
            </a:pPr>
            <a:endParaRPr lang="en-US" dirty="0"/>
          </a:p>
        </p:txBody>
      </p:sp>
    </p:spTree>
    <p:extLst>
      <p:ext uri="{BB962C8B-B14F-4D97-AF65-F5344CB8AC3E}">
        <p14:creationId xmlns:p14="http://schemas.microsoft.com/office/powerpoint/2010/main" val="123022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708F2-F3CD-1999-37A4-607AE164E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86F95D-67FB-97DA-3068-2DC44030FDD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043A82C-8AFE-6614-538C-13F7DDFAD79F}"/>
              </a:ext>
            </a:extLst>
          </p:cNvPr>
          <p:cNvSpPr>
            <a:spLocks noGrp="1"/>
          </p:cNvSpPr>
          <p:nvPr>
            <p:ph idx="1"/>
          </p:nvPr>
        </p:nvSpPr>
        <p:spPr>
          <a:xfrm>
            <a:off x="680321" y="2227690"/>
            <a:ext cx="5415679" cy="4377827"/>
          </a:xfrm>
        </p:spPr>
        <p:txBody>
          <a:bodyPr>
            <a:normAutofit/>
          </a:bodyPr>
          <a:lstStyle/>
          <a:p>
            <a:pPr marL="0" indent="0">
              <a:buNone/>
            </a:pPr>
            <a:r>
              <a:rPr lang="en-US" dirty="0"/>
              <a:t>Do use:</a:t>
            </a:r>
          </a:p>
          <a:p>
            <a:r>
              <a:rPr lang="en-US" dirty="0"/>
              <a:t>The reference notebooks and slides</a:t>
            </a:r>
          </a:p>
          <a:p>
            <a:r>
              <a:rPr lang="en-US" dirty="0"/>
              <a:t>Your groupmates and peers</a:t>
            </a:r>
          </a:p>
          <a:p>
            <a:r>
              <a:rPr lang="en-US" dirty="0"/>
              <a:t>The bootcamp facilitators</a:t>
            </a:r>
          </a:p>
          <a:p>
            <a:r>
              <a:rPr lang="en-US" dirty="0"/>
              <a:t>Coding forums, e.g. Stack Overflow</a:t>
            </a:r>
          </a:p>
          <a:p>
            <a:r>
              <a:rPr lang="en-US" dirty="0"/>
              <a:t>Your research advisor(s)</a:t>
            </a:r>
          </a:p>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AD5DEBFE-D58C-1FAD-ECA5-657F9B73B874}"/>
              </a:ext>
            </a:extLst>
          </p:cNvPr>
          <p:cNvSpPr txBox="1">
            <a:spLocks/>
          </p:cNvSpPr>
          <p:nvPr/>
        </p:nvSpPr>
        <p:spPr>
          <a:xfrm>
            <a:off x="6096000" y="2227689"/>
            <a:ext cx="5415679" cy="4377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Don’t use:</a:t>
            </a:r>
          </a:p>
          <a:p>
            <a:r>
              <a:rPr lang="en-US" dirty="0"/>
              <a:t>ChatGPT, Copilot, or other AI code generators</a:t>
            </a:r>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4147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9856-FD0F-864B-84CD-9A58F00FA872}"/>
              </a:ext>
            </a:extLst>
          </p:cNvPr>
          <p:cNvSpPr>
            <a:spLocks noGrp="1"/>
          </p:cNvSpPr>
          <p:nvPr>
            <p:ph type="title"/>
          </p:nvPr>
        </p:nvSpPr>
        <p:spPr/>
        <p:txBody>
          <a:bodyPr/>
          <a:lstStyle/>
          <a:p>
            <a:r>
              <a:rPr lang="en-US" dirty="0"/>
              <a:t>Monday Motivation</a:t>
            </a:r>
          </a:p>
        </p:txBody>
      </p:sp>
      <p:sp>
        <p:nvSpPr>
          <p:cNvPr id="3" name="Content Placeholder 2">
            <a:extLst>
              <a:ext uri="{FF2B5EF4-FFF2-40B4-BE49-F238E27FC236}">
                <a16:creationId xmlns:a16="http://schemas.microsoft.com/office/drawing/2014/main" id="{3763AF5C-D675-4048-82E9-81BBDD3B035D}"/>
              </a:ext>
            </a:extLst>
          </p:cNvPr>
          <p:cNvSpPr>
            <a:spLocks noGrp="1"/>
          </p:cNvSpPr>
          <p:nvPr>
            <p:ph idx="1"/>
          </p:nvPr>
        </p:nvSpPr>
        <p:spPr>
          <a:xfrm>
            <a:off x="770916" y="2268635"/>
            <a:ext cx="9432669" cy="4254996"/>
          </a:xfrm>
        </p:spPr>
        <p:txBody>
          <a:bodyPr/>
          <a:lstStyle/>
          <a:p>
            <a:pPr marL="0" indent="0" algn="ctr">
              <a:buNone/>
            </a:pPr>
            <a:r>
              <a:rPr lang="en-US" dirty="0"/>
              <a:t>Every expert coder was once a novice.</a:t>
            </a:r>
          </a:p>
          <a:p>
            <a:pPr marL="0" indent="0" algn="ctr">
              <a:buNone/>
            </a:pPr>
            <a:endParaRPr lang="en-US" dirty="0"/>
          </a:p>
          <a:p>
            <a:pPr marL="0" indent="0" algn="ctr">
              <a:buNone/>
            </a:pPr>
            <a:r>
              <a:rPr lang="en-US" dirty="0"/>
              <a:t>You can’t improve your coding practices without first criticizing what you once thought was great code.</a:t>
            </a:r>
          </a:p>
          <a:p>
            <a:pPr marL="0" indent="0" algn="ctr">
              <a:buNone/>
            </a:pPr>
            <a:endParaRPr lang="en-US" dirty="0"/>
          </a:p>
          <a:p>
            <a:pPr marL="0" indent="0" algn="ctr">
              <a:buNone/>
            </a:pPr>
            <a:r>
              <a:rPr lang="en-US" dirty="0"/>
              <a:t>Since we’re not professional developers, scientists have to </a:t>
            </a:r>
            <a:r>
              <a:rPr lang="en-US" i="1" dirty="0"/>
              <a:t>actively </a:t>
            </a:r>
            <a:r>
              <a:rPr lang="en-US" dirty="0"/>
              <a:t>create and foster good coding habits if they want them. Being early career researchers, you have the option to make this decision now. It will only become more difficult to do this.</a:t>
            </a:r>
          </a:p>
        </p:txBody>
      </p:sp>
    </p:spTree>
    <p:extLst>
      <p:ext uri="{BB962C8B-B14F-4D97-AF65-F5344CB8AC3E}">
        <p14:creationId xmlns:p14="http://schemas.microsoft.com/office/powerpoint/2010/main" val="331632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0855E-9A9A-4C4C-CC50-5494CD40F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525B66-1832-5C36-157B-BAC7D9B14968}"/>
              </a:ext>
            </a:extLst>
          </p:cNvPr>
          <p:cNvSpPr>
            <a:spLocks noGrp="1"/>
          </p:cNvSpPr>
          <p:nvPr>
            <p:ph type="title"/>
          </p:nvPr>
        </p:nvSpPr>
        <p:spPr/>
        <p:txBody>
          <a:bodyPr/>
          <a:lstStyle/>
          <a:p>
            <a:r>
              <a:rPr lang="en-US" dirty="0"/>
              <a:t>Today’s Plan</a:t>
            </a:r>
          </a:p>
        </p:txBody>
      </p:sp>
      <p:sp>
        <p:nvSpPr>
          <p:cNvPr id="3" name="Content Placeholder 2">
            <a:extLst>
              <a:ext uri="{FF2B5EF4-FFF2-40B4-BE49-F238E27FC236}">
                <a16:creationId xmlns:a16="http://schemas.microsoft.com/office/drawing/2014/main" id="{2A9716EF-73F9-97EF-2804-0D0D46719BCF}"/>
              </a:ext>
            </a:extLst>
          </p:cNvPr>
          <p:cNvSpPr>
            <a:spLocks noGrp="1"/>
          </p:cNvSpPr>
          <p:nvPr>
            <p:ph idx="1"/>
          </p:nvPr>
        </p:nvSpPr>
        <p:spPr>
          <a:xfrm>
            <a:off x="770916" y="2268635"/>
            <a:ext cx="9432669" cy="4254996"/>
          </a:xfrm>
        </p:spPr>
        <p:txBody>
          <a:bodyPr/>
          <a:lstStyle/>
          <a:p>
            <a:pPr marL="457200" indent="-457200">
              <a:buFont typeface="+mj-lt"/>
              <a:buAutoNum type="arabicPeriod"/>
            </a:pPr>
            <a:r>
              <a:rPr lang="en-US" dirty="0"/>
              <a:t>Install Anaconda</a:t>
            </a:r>
          </a:p>
          <a:p>
            <a:pPr marL="457200" indent="-457200">
              <a:buFont typeface="+mj-lt"/>
              <a:buAutoNum type="arabicPeriod"/>
            </a:pPr>
            <a:r>
              <a:rPr lang="en-US" dirty="0"/>
              <a:t>Make sure you have a way to edit text files and </a:t>
            </a:r>
            <a:r>
              <a:rPr lang="en-US" dirty="0" err="1"/>
              <a:t>Jupyter</a:t>
            </a:r>
            <a:r>
              <a:rPr lang="en-US" dirty="0"/>
              <a:t> notebooks</a:t>
            </a:r>
          </a:p>
          <a:p>
            <a:pPr lvl="1"/>
            <a:r>
              <a:rPr lang="en-US" dirty="0"/>
              <a:t>Either an IDE or combination text editor and web browser</a:t>
            </a:r>
          </a:p>
          <a:p>
            <a:pPr marL="457200" indent="-457200">
              <a:buFont typeface="+mj-lt"/>
              <a:buAutoNum type="arabicPeriod"/>
            </a:pPr>
            <a:r>
              <a:rPr lang="en-US" dirty="0"/>
              <a:t>Slides: context of Python, intro to GitHub</a:t>
            </a:r>
          </a:p>
          <a:p>
            <a:pPr marL="457200" indent="-457200">
              <a:buFont typeface="+mj-lt"/>
              <a:buAutoNum type="arabicPeriod"/>
            </a:pPr>
            <a:r>
              <a:rPr lang="en-US" dirty="0"/>
              <a:t>Windows users: install WSL</a:t>
            </a:r>
          </a:p>
          <a:p>
            <a:pPr lvl="1"/>
            <a:r>
              <a:rPr lang="en-US" dirty="0"/>
              <a:t>or find a friend with a UNIX terminal</a:t>
            </a:r>
          </a:p>
          <a:p>
            <a:pPr marL="457200" indent="-457200">
              <a:buFont typeface="+mj-lt"/>
              <a:buAutoNum type="arabicPeriod"/>
            </a:pPr>
            <a:r>
              <a:rPr lang="en-US" dirty="0"/>
              <a:t>Download course material</a:t>
            </a:r>
          </a:p>
          <a:p>
            <a:pPr lvl="1"/>
            <a:r>
              <a:rPr lang="en-US" dirty="0"/>
              <a:t>git clone </a:t>
            </a:r>
            <a:r>
              <a:rPr lang="en-US" dirty="0">
                <a:hlinkClick r:id="rId2"/>
              </a:rPr>
              <a:t>https://github.com/lodubay/PythonBootcamp2025</a:t>
            </a:r>
            <a:endParaRPr lang="en-US" dirty="0"/>
          </a:p>
          <a:p>
            <a:pPr marL="457200" indent="-457200">
              <a:buFont typeface="+mj-lt"/>
              <a:buAutoNum type="arabicPeriod"/>
            </a:pPr>
            <a:r>
              <a:rPr lang="en-US" dirty="0"/>
              <a:t>Group challenge: terminal quest!</a:t>
            </a:r>
          </a:p>
        </p:txBody>
      </p:sp>
    </p:spTree>
    <p:extLst>
      <p:ext uri="{BB962C8B-B14F-4D97-AF65-F5344CB8AC3E}">
        <p14:creationId xmlns:p14="http://schemas.microsoft.com/office/powerpoint/2010/main" val="371811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a:t>
            </a:r>
          </a:p>
        </p:txBody>
      </p:sp>
      <p:sp>
        <p:nvSpPr>
          <p:cNvPr id="3" name="Content Placeholder 2"/>
          <p:cNvSpPr>
            <a:spLocks noGrp="1"/>
          </p:cNvSpPr>
          <p:nvPr>
            <p:ph idx="1"/>
          </p:nvPr>
        </p:nvSpPr>
        <p:spPr>
          <a:xfrm>
            <a:off x="680321" y="2336872"/>
            <a:ext cx="11288766" cy="4050279"/>
          </a:xfrm>
        </p:spPr>
        <p:txBody>
          <a:bodyPr>
            <a:normAutofit/>
          </a:bodyPr>
          <a:lstStyle/>
          <a:p>
            <a:pPr marL="0" indent="0">
              <a:lnSpc>
                <a:spcPct val="100000"/>
              </a:lnSpc>
              <a:spcBef>
                <a:spcPts val="0"/>
              </a:spcBef>
              <a:buNone/>
            </a:pPr>
            <a:endParaRPr lang="en-US" dirty="0"/>
          </a:p>
          <a:p>
            <a:pPr marL="0" indent="0">
              <a:lnSpc>
                <a:spcPct val="100000"/>
              </a:lnSpc>
              <a:spcBef>
                <a:spcPts val="0"/>
              </a:spcBef>
              <a:buNone/>
            </a:pPr>
            <a:r>
              <a:rPr lang="en-US" dirty="0"/>
              <a:t>We’d like to introduce ourselves</a:t>
            </a:r>
          </a:p>
          <a:p>
            <a:pPr lvl="1">
              <a:lnSpc>
                <a:spcPct val="100000"/>
              </a:lnSpc>
              <a:spcBef>
                <a:spcPts val="0"/>
              </a:spcBef>
            </a:pPr>
            <a:r>
              <a:rPr lang="en-US" sz="2400" dirty="0"/>
              <a:t>Liam Dubay (4</a:t>
            </a:r>
            <a:r>
              <a:rPr lang="en-US" sz="2400" baseline="30000" dirty="0"/>
              <a:t>th</a:t>
            </a:r>
            <a:r>
              <a:rPr lang="en-US" sz="2400" dirty="0"/>
              <a:t> year grad)</a:t>
            </a:r>
          </a:p>
          <a:p>
            <a:pPr lvl="1">
              <a:lnSpc>
                <a:spcPct val="100000"/>
              </a:lnSpc>
              <a:spcBef>
                <a:spcPts val="0"/>
              </a:spcBef>
            </a:pPr>
            <a:r>
              <a:rPr lang="en-US" sz="2400" dirty="0"/>
              <a:t>Tawny Sit (3</a:t>
            </a:r>
            <a:r>
              <a:rPr lang="en-US" sz="2400" baseline="30000" dirty="0"/>
              <a:t>rd</a:t>
            </a:r>
            <a:r>
              <a:rPr lang="en-US" sz="2400" dirty="0"/>
              <a:t> year grad)</a:t>
            </a:r>
          </a:p>
          <a:p>
            <a:pPr lvl="1">
              <a:lnSpc>
                <a:spcPct val="100000"/>
              </a:lnSpc>
              <a:spcBef>
                <a:spcPts val="0"/>
              </a:spcBef>
            </a:pPr>
            <a:r>
              <a:rPr lang="en-US" sz="2400" dirty="0"/>
              <a:t>Jack Roberts (5</a:t>
            </a:r>
            <a:r>
              <a:rPr lang="en-US" sz="2400" baseline="30000" dirty="0"/>
              <a:t>th</a:t>
            </a:r>
            <a:r>
              <a:rPr lang="en-US" sz="2400" dirty="0"/>
              <a:t> year grad)</a:t>
            </a:r>
          </a:p>
          <a:p>
            <a:pPr lvl="1">
              <a:lnSpc>
                <a:spcPct val="100000"/>
              </a:lnSpc>
              <a:spcBef>
                <a:spcPts val="0"/>
              </a:spcBef>
            </a:pPr>
            <a:r>
              <a:rPr lang="en-US" sz="2400" dirty="0"/>
              <a:t>Kaz Gary (3</a:t>
            </a:r>
            <a:r>
              <a:rPr lang="en-US" sz="2400" baseline="30000" dirty="0"/>
              <a:t>rd</a:t>
            </a:r>
            <a:r>
              <a:rPr lang="en-US" sz="2400" dirty="0"/>
              <a:t> year grad)</a:t>
            </a:r>
          </a:p>
          <a:p>
            <a:pPr lvl="1">
              <a:lnSpc>
                <a:spcPct val="100000"/>
              </a:lnSpc>
              <a:spcBef>
                <a:spcPts val="0"/>
              </a:spcBef>
            </a:pPr>
            <a:r>
              <a:rPr lang="en-US" sz="2400" dirty="0" err="1"/>
              <a:t>Devisree</a:t>
            </a:r>
            <a:r>
              <a:rPr lang="en-US" sz="2400" dirty="0"/>
              <a:t> </a:t>
            </a:r>
            <a:r>
              <a:rPr lang="en-US" sz="2400" dirty="0" err="1"/>
              <a:t>Tallapaneni</a:t>
            </a:r>
            <a:r>
              <a:rPr lang="en-US" sz="2400" dirty="0"/>
              <a:t> (1</a:t>
            </a:r>
            <a:r>
              <a:rPr lang="en-US" sz="2400" baseline="30000" dirty="0"/>
              <a:t>st</a:t>
            </a:r>
            <a:r>
              <a:rPr lang="en-US" sz="2400" dirty="0"/>
              <a:t> year grad)</a:t>
            </a:r>
          </a:p>
          <a:p>
            <a:pPr lvl="1">
              <a:lnSpc>
                <a:spcPct val="100000"/>
              </a:lnSpc>
              <a:spcBef>
                <a:spcPts val="0"/>
              </a:spcBef>
            </a:pPr>
            <a:r>
              <a:rPr lang="en-US" sz="2400" dirty="0"/>
              <a:t>Sai Senthil (undergrad)</a:t>
            </a:r>
          </a:p>
          <a:p>
            <a:pPr lvl="1">
              <a:lnSpc>
                <a:spcPct val="100000"/>
              </a:lnSpc>
              <a:spcBef>
                <a:spcPts val="0"/>
              </a:spcBef>
            </a:pPr>
            <a:r>
              <a:rPr lang="en-US" sz="2400" dirty="0"/>
              <a:t>Amber Malpas (postdoc)</a:t>
            </a:r>
          </a:p>
          <a:p>
            <a:pPr marL="0" indent="0">
              <a:lnSpc>
                <a:spcPct val="100000"/>
              </a:lnSpc>
              <a:spcBef>
                <a:spcPts val="0"/>
              </a:spcBef>
              <a:buNone/>
            </a:pPr>
            <a:endParaRPr lang="en-US" dirty="0"/>
          </a:p>
          <a:p>
            <a:pPr marL="0" indent="0">
              <a:lnSpc>
                <a:spcPct val="100000"/>
              </a:lnSpc>
              <a:spcBef>
                <a:spcPts val="0"/>
              </a:spcBef>
              <a:buNone/>
            </a:pPr>
            <a:endParaRPr lang="en-US" dirty="0"/>
          </a:p>
        </p:txBody>
      </p:sp>
    </p:spTree>
    <p:extLst>
      <p:ext uri="{BB962C8B-B14F-4D97-AF65-F5344CB8AC3E}">
        <p14:creationId xmlns:p14="http://schemas.microsoft.com/office/powerpoint/2010/main" val="85695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a:xfrm>
            <a:off x="680321" y="2336872"/>
            <a:ext cx="11288766" cy="4314299"/>
          </a:xfrm>
        </p:spPr>
        <p:txBody>
          <a:bodyPr>
            <a:normAutofit/>
          </a:bodyPr>
          <a:lstStyle/>
          <a:p>
            <a:pPr marL="0" indent="0">
              <a:lnSpc>
                <a:spcPct val="100000"/>
              </a:lnSpc>
              <a:spcBef>
                <a:spcPts val="0"/>
              </a:spcBef>
              <a:buNone/>
            </a:pPr>
            <a:endParaRPr lang="en-US" dirty="0"/>
          </a:p>
          <a:p>
            <a:pPr marL="0" indent="0">
              <a:lnSpc>
                <a:spcPct val="100000"/>
              </a:lnSpc>
              <a:spcBef>
                <a:spcPts val="0"/>
              </a:spcBef>
              <a:buNone/>
            </a:pPr>
            <a:r>
              <a:rPr lang="en-US" dirty="0"/>
              <a:t>Emphasis on hands-on experience and group coding</a:t>
            </a:r>
          </a:p>
          <a:p>
            <a:pPr lvl="1">
              <a:lnSpc>
                <a:spcPct val="100000"/>
              </a:lnSpc>
              <a:spcBef>
                <a:spcPts val="0"/>
              </a:spcBef>
            </a:pPr>
            <a:r>
              <a:rPr lang="en-US" dirty="0"/>
              <a:t>There will be some slides, but not many</a:t>
            </a:r>
          </a:p>
          <a:p>
            <a:pPr lvl="1">
              <a:lnSpc>
                <a:spcPct val="100000"/>
              </a:lnSpc>
              <a:spcBef>
                <a:spcPts val="0"/>
              </a:spcBef>
            </a:pPr>
            <a:r>
              <a:rPr lang="en-US" dirty="0"/>
              <a:t>Slides from previous years are available as a reference</a:t>
            </a:r>
          </a:p>
          <a:p>
            <a:pPr marL="0" indent="0">
              <a:lnSpc>
                <a:spcPct val="100000"/>
              </a:lnSpc>
              <a:spcBef>
                <a:spcPts val="0"/>
              </a:spcBef>
              <a:buNone/>
            </a:pPr>
            <a:endParaRPr lang="en-US" dirty="0"/>
          </a:p>
          <a:p>
            <a:pPr marL="0" indent="0">
              <a:lnSpc>
                <a:spcPct val="100000"/>
              </a:lnSpc>
              <a:spcBef>
                <a:spcPts val="0"/>
              </a:spcBef>
              <a:buNone/>
            </a:pPr>
            <a:r>
              <a:rPr lang="en-US" dirty="0"/>
              <a:t>Start by going through a guided </a:t>
            </a:r>
            <a:r>
              <a:rPr lang="en-US" dirty="0" err="1"/>
              <a:t>Jupyter</a:t>
            </a:r>
            <a:r>
              <a:rPr lang="en-US" dirty="0"/>
              <a:t> notebook</a:t>
            </a:r>
          </a:p>
          <a:p>
            <a:pPr lvl="1">
              <a:lnSpc>
                <a:spcPct val="100000"/>
              </a:lnSpc>
              <a:spcBef>
                <a:spcPts val="0"/>
              </a:spcBef>
            </a:pPr>
            <a:r>
              <a:rPr lang="en-US" dirty="0"/>
              <a:t>Exercises are included, but won’t be graded – this isn’t a course</a:t>
            </a:r>
          </a:p>
          <a:p>
            <a:pPr lvl="1">
              <a:lnSpc>
                <a:spcPct val="100000"/>
              </a:lnSpc>
              <a:spcBef>
                <a:spcPts val="0"/>
              </a:spcBef>
            </a:pPr>
            <a:r>
              <a:rPr lang="en-US" dirty="0"/>
              <a:t>Ask us if you have questions at any time!</a:t>
            </a:r>
          </a:p>
          <a:p>
            <a:pPr marL="0" indent="0">
              <a:lnSpc>
                <a:spcPct val="100000"/>
              </a:lnSpc>
              <a:spcBef>
                <a:spcPts val="0"/>
              </a:spcBef>
              <a:buNone/>
            </a:pPr>
            <a:endParaRPr lang="en-US" dirty="0"/>
          </a:p>
          <a:p>
            <a:pPr marL="0" indent="0">
              <a:lnSpc>
                <a:spcPct val="100000"/>
              </a:lnSpc>
              <a:spcBef>
                <a:spcPts val="0"/>
              </a:spcBef>
              <a:buNone/>
            </a:pPr>
            <a:r>
              <a:rPr lang="en-US" dirty="0"/>
              <a:t>Each day will end with a group coding challenge (tiny prize for completion!)</a:t>
            </a:r>
          </a:p>
        </p:txBody>
      </p:sp>
    </p:spTree>
    <p:extLst>
      <p:ext uri="{BB962C8B-B14F-4D97-AF65-F5344CB8AC3E}">
        <p14:creationId xmlns:p14="http://schemas.microsoft.com/office/powerpoint/2010/main" val="239445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82CFC-95A6-68DA-D81D-FF4B0CA894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7A9F7-69B7-B54D-5709-5C2696A23D4C}"/>
              </a:ext>
            </a:extLst>
          </p:cNvPr>
          <p:cNvSpPr>
            <a:spLocks noGrp="1"/>
          </p:cNvSpPr>
          <p:nvPr>
            <p:ph type="title"/>
          </p:nvPr>
        </p:nvSpPr>
        <p:spPr/>
        <p:txBody>
          <a:bodyPr/>
          <a:lstStyle/>
          <a:p>
            <a:r>
              <a:rPr lang="en-US" dirty="0"/>
              <a:t>Format</a:t>
            </a:r>
          </a:p>
        </p:txBody>
      </p:sp>
      <p:sp>
        <p:nvSpPr>
          <p:cNvPr id="3" name="Content Placeholder 2">
            <a:extLst>
              <a:ext uri="{FF2B5EF4-FFF2-40B4-BE49-F238E27FC236}">
                <a16:creationId xmlns:a16="http://schemas.microsoft.com/office/drawing/2014/main" id="{F4847E2E-0236-1B7D-7BB2-3EF63BD50A82}"/>
              </a:ext>
            </a:extLst>
          </p:cNvPr>
          <p:cNvSpPr>
            <a:spLocks noGrp="1"/>
          </p:cNvSpPr>
          <p:nvPr>
            <p:ph idx="1"/>
          </p:nvPr>
        </p:nvSpPr>
        <p:spPr>
          <a:xfrm>
            <a:off x="680321" y="2336872"/>
            <a:ext cx="11288766" cy="4314299"/>
          </a:xfrm>
        </p:spPr>
        <p:txBody>
          <a:bodyPr>
            <a:normAutofit/>
          </a:bodyPr>
          <a:lstStyle/>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Material is very condensed to fit into five sessions – mastery of these skills will come over time, even beyond this summer</a:t>
            </a:r>
          </a:p>
          <a:p>
            <a:pPr marL="0" indent="0">
              <a:lnSpc>
                <a:spcPct val="100000"/>
              </a:lnSpc>
              <a:spcBef>
                <a:spcPts val="0"/>
              </a:spcBef>
              <a:buNone/>
            </a:pPr>
            <a:endParaRPr lang="en-US" dirty="0"/>
          </a:p>
          <a:p>
            <a:pPr marL="0" indent="0">
              <a:lnSpc>
                <a:spcPct val="100000"/>
              </a:lnSpc>
              <a:spcBef>
                <a:spcPts val="0"/>
              </a:spcBef>
              <a:buNone/>
            </a:pPr>
            <a:r>
              <a:rPr lang="en-US" dirty="0"/>
              <a:t>In the long run, what you get out of this will reflect what you put into it</a:t>
            </a:r>
          </a:p>
          <a:p>
            <a:pPr marL="0" indent="0">
              <a:lnSpc>
                <a:spcPct val="100000"/>
              </a:lnSpc>
              <a:spcBef>
                <a:spcPts val="0"/>
              </a:spcBef>
              <a:buNone/>
            </a:pPr>
            <a:endParaRPr lang="en-US" dirty="0"/>
          </a:p>
        </p:txBody>
      </p:sp>
    </p:spTree>
    <p:extLst>
      <p:ext uri="{BB962C8B-B14F-4D97-AF65-F5344CB8AC3E}">
        <p14:creationId xmlns:p14="http://schemas.microsoft.com/office/powerpoint/2010/main" val="266868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78CC-8012-274B-8C9D-6231752E4668}"/>
              </a:ext>
            </a:extLst>
          </p:cNvPr>
          <p:cNvSpPr>
            <a:spLocks noGrp="1"/>
          </p:cNvSpPr>
          <p:nvPr>
            <p:ph type="title"/>
          </p:nvPr>
        </p:nvSpPr>
        <p:spPr/>
        <p:txBody>
          <a:bodyPr/>
          <a:lstStyle/>
          <a:p>
            <a:r>
              <a:rPr lang="en-US" dirty="0"/>
              <a:t>Survey Responses</a:t>
            </a:r>
          </a:p>
        </p:txBody>
      </p:sp>
      <p:sp>
        <p:nvSpPr>
          <p:cNvPr id="3" name="Content Placeholder 2">
            <a:extLst>
              <a:ext uri="{FF2B5EF4-FFF2-40B4-BE49-F238E27FC236}">
                <a16:creationId xmlns:a16="http://schemas.microsoft.com/office/drawing/2014/main" id="{1C85B543-9AF9-A44E-8AAA-F6968CFDA768}"/>
              </a:ext>
            </a:extLst>
          </p:cNvPr>
          <p:cNvSpPr>
            <a:spLocks noGrp="1"/>
          </p:cNvSpPr>
          <p:nvPr>
            <p:ph idx="1"/>
          </p:nvPr>
        </p:nvSpPr>
        <p:spPr>
          <a:xfrm>
            <a:off x="433388" y="2336873"/>
            <a:ext cx="4524376" cy="4234408"/>
          </a:xfrm>
        </p:spPr>
        <p:txBody>
          <a:bodyPr/>
          <a:lstStyle/>
          <a:p>
            <a:pPr marL="0" indent="0">
              <a:buNone/>
            </a:pPr>
            <a:endParaRPr lang="en-US" dirty="0"/>
          </a:p>
          <a:p>
            <a:pPr marL="0" indent="0">
              <a:buNone/>
            </a:pPr>
            <a:r>
              <a:rPr lang="en-US" dirty="0"/>
              <a:t>Q1: How would you describe your skill level in Python?</a:t>
            </a:r>
          </a:p>
          <a:p>
            <a:pPr marL="0" indent="0">
              <a:buNone/>
            </a:pPr>
            <a:endParaRPr lang="en-US" dirty="0"/>
          </a:p>
          <a:p>
            <a:pPr marL="0" indent="0">
              <a:buNone/>
            </a:pPr>
            <a:r>
              <a:rPr lang="en-US" dirty="0"/>
              <a:t>A wide range of skills, but most have experience in Python</a:t>
            </a:r>
          </a:p>
          <a:p>
            <a:pPr marL="0" indent="0">
              <a:buNone/>
            </a:pPr>
            <a:endParaRPr lang="en-US" dirty="0"/>
          </a:p>
          <a:p>
            <a:pPr marL="0" indent="0">
              <a:buNone/>
            </a:pPr>
            <a:r>
              <a:rPr lang="en-US" dirty="0"/>
              <a:t>We’re aiming to get you up to the last option</a:t>
            </a:r>
          </a:p>
        </p:txBody>
      </p:sp>
      <p:pic>
        <p:nvPicPr>
          <p:cNvPr id="10" name="Picture 9" descr="A graph with blue lines&#10;&#10;Description automatically generated">
            <a:extLst>
              <a:ext uri="{FF2B5EF4-FFF2-40B4-BE49-F238E27FC236}">
                <a16:creationId xmlns:a16="http://schemas.microsoft.com/office/drawing/2014/main" id="{FF780A86-5326-B3ED-DD50-88B49D51DD9E}"/>
              </a:ext>
            </a:extLst>
          </p:cNvPr>
          <p:cNvPicPr>
            <a:picLocks noChangeAspect="1"/>
          </p:cNvPicPr>
          <p:nvPr/>
        </p:nvPicPr>
        <p:blipFill>
          <a:blip r:embed="rId3"/>
          <a:stretch>
            <a:fillRect/>
          </a:stretch>
        </p:blipFill>
        <p:spPr>
          <a:xfrm>
            <a:off x="4936763" y="1529381"/>
            <a:ext cx="7061200" cy="5041900"/>
          </a:xfrm>
          <a:prstGeom prst="rect">
            <a:avLst/>
          </a:prstGeom>
        </p:spPr>
      </p:pic>
    </p:spTree>
    <p:extLst>
      <p:ext uri="{BB962C8B-B14F-4D97-AF65-F5344CB8AC3E}">
        <p14:creationId xmlns:p14="http://schemas.microsoft.com/office/powerpoint/2010/main" val="143577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06F6A-72AE-098C-F054-D7FE479166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01AC80-7950-99E6-8D2D-2D672EF59A6E}"/>
              </a:ext>
            </a:extLst>
          </p:cNvPr>
          <p:cNvSpPr>
            <a:spLocks noGrp="1"/>
          </p:cNvSpPr>
          <p:nvPr>
            <p:ph type="title"/>
          </p:nvPr>
        </p:nvSpPr>
        <p:spPr/>
        <p:txBody>
          <a:bodyPr/>
          <a:lstStyle/>
          <a:p>
            <a:r>
              <a:rPr lang="en-US" dirty="0"/>
              <a:t>Survey Responses</a:t>
            </a:r>
          </a:p>
        </p:txBody>
      </p:sp>
      <p:sp>
        <p:nvSpPr>
          <p:cNvPr id="3" name="Content Placeholder 2">
            <a:extLst>
              <a:ext uri="{FF2B5EF4-FFF2-40B4-BE49-F238E27FC236}">
                <a16:creationId xmlns:a16="http://schemas.microsoft.com/office/drawing/2014/main" id="{9118AC7E-FDC9-9B9F-C326-9FBC6B6577D7}"/>
              </a:ext>
            </a:extLst>
          </p:cNvPr>
          <p:cNvSpPr>
            <a:spLocks noGrp="1"/>
          </p:cNvSpPr>
          <p:nvPr>
            <p:ph idx="1"/>
          </p:nvPr>
        </p:nvSpPr>
        <p:spPr>
          <a:xfrm>
            <a:off x="433387" y="2336873"/>
            <a:ext cx="11181963" cy="4234408"/>
          </a:xfrm>
        </p:spPr>
        <p:txBody>
          <a:bodyPr/>
          <a:lstStyle/>
          <a:p>
            <a:endParaRPr lang="en-US" dirty="0"/>
          </a:p>
          <a:p>
            <a:r>
              <a:rPr lang="en-US" dirty="0"/>
              <a:t>Most have used libraries like matplotlib and </a:t>
            </a:r>
            <a:r>
              <a:rPr lang="en-US" dirty="0" err="1"/>
              <a:t>numpy</a:t>
            </a:r>
            <a:endParaRPr lang="en-US" dirty="0"/>
          </a:p>
          <a:p>
            <a:r>
              <a:rPr lang="en-US" dirty="0"/>
              <a:t>Mostly solo coding experience</a:t>
            </a:r>
          </a:p>
          <a:p>
            <a:r>
              <a:rPr lang="en-US" dirty="0"/>
              <a:t>Range of comfort levels on basic Python syntax (if/else, loops, functions)</a:t>
            </a:r>
          </a:p>
          <a:p>
            <a:r>
              <a:rPr lang="en-US" dirty="0"/>
              <a:t>~Half have written a class before (!), and most know how to import their own code</a:t>
            </a:r>
          </a:p>
          <a:p>
            <a:r>
              <a:rPr lang="en-US" dirty="0"/>
              <a:t>Most use </a:t>
            </a:r>
            <a:r>
              <a:rPr lang="en-US" dirty="0" err="1"/>
              <a:t>Jupyter</a:t>
            </a:r>
            <a:r>
              <a:rPr lang="en-US" dirty="0"/>
              <a:t> notebooks and are not super comfortable with the terminal</a:t>
            </a:r>
          </a:p>
          <a:p>
            <a:r>
              <a:rPr lang="en-US" dirty="0"/>
              <a:t>Lots of experience with other languages, especially C (yes I made one of them up)</a:t>
            </a:r>
          </a:p>
          <a:p>
            <a:r>
              <a:rPr lang="en-US" dirty="0"/>
              <a:t>Most have not opened a FITS file</a:t>
            </a:r>
          </a:p>
          <a:p>
            <a:endParaRPr lang="en-US" dirty="0"/>
          </a:p>
        </p:txBody>
      </p:sp>
    </p:spTree>
    <p:extLst>
      <p:ext uri="{BB962C8B-B14F-4D97-AF65-F5344CB8AC3E}">
        <p14:creationId xmlns:p14="http://schemas.microsoft.com/office/powerpoint/2010/main" val="271987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Responses </a:t>
            </a:r>
          </a:p>
        </p:txBody>
      </p:sp>
      <p:sp>
        <p:nvSpPr>
          <p:cNvPr id="3" name="Content Placeholder 2"/>
          <p:cNvSpPr>
            <a:spLocks noGrp="1"/>
          </p:cNvSpPr>
          <p:nvPr>
            <p:ph idx="1"/>
          </p:nvPr>
        </p:nvSpPr>
        <p:spPr>
          <a:xfrm>
            <a:off x="680321" y="2336873"/>
            <a:ext cx="10770151" cy="4350530"/>
          </a:xfrm>
        </p:spPr>
        <p:txBody>
          <a:bodyPr>
            <a:normAutofit/>
          </a:bodyPr>
          <a:lstStyle/>
          <a:p>
            <a:pPr marL="0" indent="0">
              <a:buNone/>
            </a:pPr>
            <a:r>
              <a:rPr lang="en-US" dirty="0"/>
              <a:t>New material:</a:t>
            </a:r>
          </a:p>
          <a:p>
            <a:pPr lvl="1"/>
            <a:r>
              <a:rPr lang="en-US" dirty="0"/>
              <a:t>For many of you: the terminal, object-oriented programming, FITS files</a:t>
            </a:r>
          </a:p>
          <a:p>
            <a:pPr lvl="1"/>
            <a:r>
              <a:rPr lang="en-US" dirty="0"/>
              <a:t>For about half of you:</a:t>
            </a:r>
          </a:p>
          <a:p>
            <a:pPr lvl="2"/>
            <a:r>
              <a:rPr lang="en-US" dirty="0"/>
              <a:t>How to import your own code from elsewhere in your computer (packaging may be new to some)</a:t>
            </a:r>
          </a:p>
          <a:p>
            <a:pPr marL="0" indent="0">
              <a:buNone/>
            </a:pPr>
            <a:endParaRPr lang="en-US" dirty="0"/>
          </a:p>
          <a:p>
            <a:pPr marL="0" indent="0">
              <a:buNone/>
            </a:pPr>
            <a:endParaRPr lang="en-US" dirty="0"/>
          </a:p>
          <a:p>
            <a:pPr marL="0" indent="0">
              <a:buNone/>
            </a:pPr>
            <a:r>
              <a:rPr lang="en-US" dirty="0"/>
              <a:t>Some of the material is either impossible or quite difficult when coding in a notebook. I advise all of you to use this bootcamp as practice for working in text files.</a:t>
            </a:r>
          </a:p>
        </p:txBody>
      </p:sp>
    </p:spTree>
    <p:extLst>
      <p:ext uri="{BB962C8B-B14F-4D97-AF65-F5344CB8AC3E}">
        <p14:creationId xmlns:p14="http://schemas.microsoft.com/office/powerpoint/2010/main" val="327440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Learning Material</a:t>
            </a:r>
          </a:p>
        </p:txBody>
      </p:sp>
      <p:sp>
        <p:nvSpPr>
          <p:cNvPr id="3" name="Content Placeholder 2"/>
          <p:cNvSpPr>
            <a:spLocks noGrp="1"/>
          </p:cNvSpPr>
          <p:nvPr>
            <p:ph idx="1"/>
          </p:nvPr>
        </p:nvSpPr>
        <p:spPr>
          <a:xfrm>
            <a:off x="680321" y="2336872"/>
            <a:ext cx="10968340" cy="4077179"/>
          </a:xfrm>
        </p:spPr>
        <p:txBody>
          <a:bodyPr>
            <a:normAutofit/>
          </a:bodyPr>
          <a:lstStyle/>
          <a:p>
            <a:pPr marL="0" lvl="0" indent="0">
              <a:lnSpc>
                <a:spcPct val="100000"/>
              </a:lnSpc>
              <a:spcBef>
                <a:spcPts val="0"/>
              </a:spcBef>
              <a:buNone/>
            </a:pPr>
            <a:r>
              <a:rPr lang="en-US" dirty="0"/>
              <a:t>Those of you new to Python – we strongly advise going through some of this ahead of tomorrow’s session, which will be a crash course</a:t>
            </a:r>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Python Foundation’s Beginner’s Guide: </a:t>
            </a:r>
            <a:r>
              <a:rPr lang="en-US" dirty="0">
                <a:hlinkClick r:id="rId3"/>
              </a:rPr>
              <a:t>https://www.python.org/about/gettingstarted/</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hlinkClick r:id="rId4"/>
              </a:rPr>
              <a:t>https://www.learnpython.org/</a:t>
            </a:r>
            <a:r>
              <a:rPr lang="en-US" dirty="0"/>
              <a:t> - There is also an iOS app for this </a:t>
            </a:r>
          </a:p>
          <a:p>
            <a:pPr marL="0" lvl="0" indent="0">
              <a:lnSpc>
                <a:spcPct val="100000"/>
              </a:lnSpc>
              <a:spcBef>
                <a:spcPts val="0"/>
              </a:spcBef>
              <a:buNone/>
            </a:pPr>
            <a:endParaRPr lang="en-US" dirty="0"/>
          </a:p>
          <a:p>
            <a:pPr marL="0" lvl="0" indent="0">
              <a:lnSpc>
                <a:spcPct val="100000"/>
              </a:lnSpc>
              <a:spcBef>
                <a:spcPts val="0"/>
              </a:spcBef>
              <a:buNone/>
            </a:pPr>
            <a:r>
              <a:rPr lang="en-US" dirty="0" err="1"/>
              <a:t>Codecademy</a:t>
            </a:r>
            <a:r>
              <a:rPr lang="en-US" dirty="0"/>
              <a:t>: </a:t>
            </a:r>
            <a:r>
              <a:rPr lang="en-US" dirty="0">
                <a:hlinkClick r:id="rId5"/>
              </a:rPr>
              <a:t>https://www.codecademy.com/learn/learn-python-3</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5781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 IDE</a:t>
            </a:r>
          </a:p>
        </p:txBody>
      </p:sp>
      <p:sp>
        <p:nvSpPr>
          <p:cNvPr id="3" name="Content Placeholder 2"/>
          <p:cNvSpPr>
            <a:spLocks noGrp="1"/>
          </p:cNvSpPr>
          <p:nvPr>
            <p:ph idx="1"/>
          </p:nvPr>
        </p:nvSpPr>
        <p:spPr>
          <a:xfrm>
            <a:off x="680322" y="2336872"/>
            <a:ext cx="4164633" cy="4077575"/>
          </a:xfrm>
        </p:spPr>
        <p:txBody>
          <a:bodyPr>
            <a:normAutofit lnSpcReduction="10000"/>
          </a:bodyPr>
          <a:lstStyle/>
          <a:p>
            <a:pPr marL="0" indent="0">
              <a:buNone/>
            </a:pPr>
            <a:r>
              <a:rPr lang="en-US" i="1" dirty="0"/>
              <a:t>Integrated Development Environment </a:t>
            </a:r>
            <a:r>
              <a:rPr lang="en-US" dirty="0"/>
              <a:t>(IDE) – can edit &amp; run code, organize projects</a:t>
            </a:r>
          </a:p>
          <a:p>
            <a:pPr marL="0" indent="0">
              <a:buNone/>
            </a:pPr>
            <a:endParaRPr lang="en-US" dirty="0"/>
          </a:p>
          <a:p>
            <a:pPr marL="0" indent="0">
              <a:buNone/>
            </a:pPr>
            <a:r>
              <a:rPr lang="en-US" dirty="0"/>
              <a:t>Examples: PyCharm, Spyder, </a:t>
            </a:r>
            <a:r>
              <a:rPr lang="en-US" dirty="0" err="1"/>
              <a:t>VSCode</a:t>
            </a:r>
            <a:endParaRPr lang="en-US" dirty="0"/>
          </a:p>
          <a:p>
            <a:pPr marL="0" indent="0">
              <a:buNone/>
            </a:pPr>
            <a:endParaRPr lang="en-US" dirty="0"/>
          </a:p>
          <a:p>
            <a:pPr marL="0" indent="0">
              <a:buNone/>
            </a:pPr>
            <a:r>
              <a:rPr lang="en-US" dirty="0"/>
              <a:t>I recommend </a:t>
            </a:r>
            <a:r>
              <a:rPr lang="en-US" dirty="0" err="1"/>
              <a:t>VSCode</a:t>
            </a:r>
            <a:endParaRPr lang="en-US" dirty="0"/>
          </a:p>
          <a:p>
            <a:pPr marL="0" indent="0">
              <a:buNone/>
            </a:pPr>
            <a:r>
              <a:rPr lang="en-US" dirty="0">
                <a:hlinkClick r:id="rId3"/>
              </a:rPr>
              <a:t>https://code.visualstudio.com/</a:t>
            </a:r>
            <a:endParaRPr lang="en-US" dirty="0"/>
          </a:p>
          <a:p>
            <a:pPr marL="0" indent="0">
              <a:buNone/>
            </a:pPr>
            <a:r>
              <a:rPr lang="en-US" dirty="0"/>
              <a:t>Free, lots of plugins, supports </a:t>
            </a:r>
            <a:r>
              <a:rPr lang="en-US" dirty="0" err="1"/>
              <a:t>Jupyter</a:t>
            </a:r>
            <a:r>
              <a:rPr lang="en-US" dirty="0"/>
              <a:t> notebooks too!</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715" y="2310014"/>
            <a:ext cx="6500882" cy="4063052"/>
          </a:xfrm>
          <a:prstGeom prst="rect">
            <a:avLst/>
          </a:prstGeom>
        </p:spPr>
      </p:pic>
    </p:spTree>
    <p:extLst>
      <p:ext uri="{BB962C8B-B14F-4D97-AF65-F5344CB8AC3E}">
        <p14:creationId xmlns:p14="http://schemas.microsoft.com/office/powerpoint/2010/main" val="37105670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5916</TotalTime>
  <Words>1927</Words>
  <Application>Microsoft Macintosh PowerPoint</Application>
  <PresentationFormat>Widescreen</PresentationFormat>
  <Paragraphs>179</Paragraphs>
  <Slides>18</Slides>
  <Notes>14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Berlin</vt:lpstr>
      <vt:lpstr>Introduction</vt:lpstr>
      <vt:lpstr>Hello!</vt:lpstr>
      <vt:lpstr>Format</vt:lpstr>
      <vt:lpstr>Format</vt:lpstr>
      <vt:lpstr>Survey Responses</vt:lpstr>
      <vt:lpstr>Survey Responses</vt:lpstr>
      <vt:lpstr>Survey Responses </vt:lpstr>
      <vt:lpstr>Additional Learning Material</vt:lpstr>
      <vt:lpstr>Tools: An IDE</vt:lpstr>
      <vt:lpstr>Tools: A Text Editor </vt:lpstr>
      <vt:lpstr>Tools: A Terminal </vt:lpstr>
      <vt:lpstr>Tools: A Terminal </vt:lpstr>
      <vt:lpstr>Tools: Cloud Computing </vt:lpstr>
      <vt:lpstr>If You Haven’t Already </vt:lpstr>
      <vt:lpstr>Goals </vt:lpstr>
      <vt:lpstr>Resources</vt:lpstr>
      <vt:lpstr>Monday Motivation</vt:lpstr>
      <vt:lpstr>Today’s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Dubay, Liam</cp:lastModifiedBy>
  <cp:revision>300</cp:revision>
  <dcterms:created xsi:type="dcterms:W3CDTF">2020-02-27T18:08:37Z</dcterms:created>
  <dcterms:modified xsi:type="dcterms:W3CDTF">2025-05-01T16:23:53Z</dcterms:modified>
</cp:coreProperties>
</file>