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434" r:id="rId3"/>
    <p:sldId id="256" r:id="rId5"/>
    <p:sldId id="435" r:id="rId6"/>
    <p:sldId id="297" r:id="rId7"/>
    <p:sldId id="317" r:id="rId8"/>
    <p:sldId id="298"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3" r:id="rId22"/>
    <p:sldId id="316"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 id="282" r:id="rId45"/>
    <p:sldId id="283" r:id="rId46"/>
    <p:sldId id="284" r:id="rId47"/>
    <p:sldId id="285" r:id="rId48"/>
    <p:sldId id="286" r:id="rId49"/>
    <p:sldId id="287" r:id="rId50"/>
    <p:sldId id="288" r:id="rId51"/>
    <p:sldId id="289" r:id="rId52"/>
    <p:sldId id="290" r:id="rId53"/>
    <p:sldId id="291" r:id="rId54"/>
    <p:sldId id="292" r:id="rId55"/>
    <p:sldId id="293" r:id="rId56"/>
    <p:sldId id="294" r:id="rId57"/>
    <p:sldId id="295" r:id="rId58"/>
  </p:sldIdLst>
  <p:sldSz cx="12192000" cy="6858000"/>
  <p:notesSz cx="6858000" cy="9144000"/>
  <p:embeddedFontLst>
    <p:embeddedFont>
      <p:font typeface="Wingdings 2" panose="05020102010507070707"/>
      <p:regular r:id="rId62"/>
    </p:embeddedFont>
    <p:embeddedFont>
      <p:font typeface="Verdana" panose="020B0604030504040204"/>
      <p:regular r:id="rId63"/>
    </p:embeddedFont>
    <p:embeddedFont>
      <p:font typeface="Arial Black" panose="020B0A04020102020204" pitchFamily="34" charset="0"/>
      <p:bold r:id="rId64"/>
    </p:embeddedFont>
    <p:embeddedFont>
      <p:font typeface="Gill Sans MT" panose="020B0502020104020203" charset="0"/>
      <p:regular r:id="rId65"/>
      <p:bold r:id="rId66"/>
      <p:italic r:id="rId67"/>
      <p:boldItalic r:id="rId68"/>
    </p:embeddedFont>
    <p:embeddedFont>
      <p:font typeface="Gill Sans" panose="020B0502020104020203"/>
      <p:regular r:id="rId69"/>
    </p:embeddedFont>
    <p:embeddedFont>
      <p:font typeface="Roboto" panose="02000000000000000000"/>
      <p:regular r:id="rId70"/>
      <p:bold r:id="rId71"/>
      <p:italic r:id="rId72"/>
      <p:boldItalic r:id="rId73"/>
    </p:embeddedFont>
    <p:embeddedFont>
      <p:font typeface="Georgia" panose="02040502050405020303"/>
      <p:regular r:id="rId74"/>
      <p:bold r:id="rId75"/>
      <p:italic r:id="rId76"/>
      <p:boldItalic r:id="rId7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0" d="100"/>
          <a:sy n="60" d="100"/>
        </p:scale>
        <p:origin x="816" y="4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7" Type="http://schemas.openxmlformats.org/officeDocument/2006/relationships/font" Target="fonts/font16.fntdata"/><Relationship Id="rId76" Type="http://schemas.openxmlformats.org/officeDocument/2006/relationships/font" Target="fonts/font15.fntdata"/><Relationship Id="rId75" Type="http://schemas.openxmlformats.org/officeDocument/2006/relationships/font" Target="fonts/font14.fntdata"/><Relationship Id="rId74" Type="http://schemas.openxmlformats.org/officeDocument/2006/relationships/font" Target="fonts/font13.fntdata"/><Relationship Id="rId73" Type="http://schemas.openxmlformats.org/officeDocument/2006/relationships/font" Target="fonts/font12.fntdata"/><Relationship Id="rId72" Type="http://schemas.openxmlformats.org/officeDocument/2006/relationships/font" Target="fonts/font11.fntdata"/><Relationship Id="rId71" Type="http://schemas.openxmlformats.org/officeDocument/2006/relationships/font" Target="fonts/font10.fntdata"/><Relationship Id="rId70" Type="http://schemas.openxmlformats.org/officeDocument/2006/relationships/font" Target="fonts/font9.fntdata"/><Relationship Id="rId7" Type="http://schemas.openxmlformats.org/officeDocument/2006/relationships/slide" Target="slides/slide4.xml"/><Relationship Id="rId69" Type="http://schemas.openxmlformats.org/officeDocument/2006/relationships/font" Target="fonts/font8.fntdata"/><Relationship Id="rId68" Type="http://schemas.openxmlformats.org/officeDocument/2006/relationships/font" Target="fonts/font7.fntdata"/><Relationship Id="rId67" Type="http://schemas.openxmlformats.org/officeDocument/2006/relationships/font" Target="fonts/font6.fntdata"/><Relationship Id="rId66" Type="http://schemas.openxmlformats.org/officeDocument/2006/relationships/font" Target="fonts/font5.fntdata"/><Relationship Id="rId65" Type="http://schemas.openxmlformats.org/officeDocument/2006/relationships/font" Target="fonts/font4.fntdata"/><Relationship Id="rId64" Type="http://schemas.openxmlformats.org/officeDocument/2006/relationships/font" Target="fonts/font3.fntdata"/><Relationship Id="rId63" Type="http://schemas.openxmlformats.org/officeDocument/2006/relationships/font" Target="fonts/font2.fntdata"/><Relationship Id="rId62" Type="http://schemas.openxmlformats.org/officeDocument/2006/relationships/font" Target="fonts/font1.fntdata"/><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0"/>
        <p:cNvGrpSpPr/>
        <p:nvPr/>
      </p:nvGrpSpPr>
      <p:grpSpPr>
        <a:xfrm>
          <a:off x="0" y="0"/>
          <a:ext cx="0" cy="0"/>
          <a:chOff x="0" y="0"/>
          <a:chExt cx="0" cy="0"/>
        </a:xfrm>
      </p:grpSpPr>
      <p:sp>
        <p:nvSpPr>
          <p:cNvPr id="151" name="Google Shape;15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2" name="Google Shape;15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7" name="Google Shape;15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3" name="Google Shape;1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9" name="Google Shape;16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4"/>
        <p:cNvGrpSpPr/>
        <p:nvPr/>
      </p:nvGrpSpPr>
      <p:grpSpPr>
        <a:xfrm>
          <a:off x="0" y="0"/>
          <a:ext cx="0" cy="0"/>
          <a:chOff x="0" y="0"/>
          <a:chExt cx="0" cy="0"/>
        </a:xfrm>
      </p:grpSpPr>
      <p:sp>
        <p:nvSpPr>
          <p:cNvPr id="175" name="Google Shape;17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6" name="Google Shape;17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9"/>
        <p:cNvGrpSpPr/>
        <p:nvPr/>
      </p:nvGrpSpPr>
      <p:grpSpPr>
        <a:xfrm>
          <a:off x="0" y="0"/>
          <a:ext cx="0" cy="0"/>
          <a:chOff x="0" y="0"/>
          <a:chExt cx="0" cy="0"/>
        </a:xfrm>
      </p:grpSpPr>
      <p:sp>
        <p:nvSpPr>
          <p:cNvPr id="180" name="Google Shape;18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1" name="Google Shape;18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4"/>
        <p:cNvGrpSpPr/>
        <p:nvPr/>
      </p:nvGrpSpPr>
      <p:grpSpPr>
        <a:xfrm>
          <a:off x="0" y="0"/>
          <a:ext cx="0" cy="0"/>
          <a:chOff x="0" y="0"/>
          <a:chExt cx="0" cy="0"/>
        </a:xfrm>
      </p:grpSpPr>
      <p:sp>
        <p:nvSpPr>
          <p:cNvPr id="185" name="Google Shape;18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6" name="Google Shape;18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0"/>
        <p:cNvGrpSpPr/>
        <p:nvPr/>
      </p:nvGrpSpPr>
      <p:grpSpPr>
        <a:xfrm>
          <a:off x="0" y="0"/>
          <a:ext cx="0" cy="0"/>
          <a:chOff x="0" y="0"/>
          <a:chExt cx="0" cy="0"/>
        </a:xfrm>
      </p:grpSpPr>
      <p:sp>
        <p:nvSpPr>
          <p:cNvPr id="191" name="Google Shape;19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2" name="Google Shape;19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8" name="Google Shape;19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4"/>
        <p:cNvGrpSpPr/>
        <p:nvPr/>
      </p:nvGrpSpPr>
      <p:grpSpPr>
        <a:xfrm>
          <a:off x="0" y="0"/>
          <a:ext cx="0" cy="0"/>
          <a:chOff x="0" y="0"/>
          <a:chExt cx="0" cy="0"/>
        </a:xfrm>
      </p:grpSpPr>
      <p:sp>
        <p:nvSpPr>
          <p:cNvPr id="205" name="Google Shape;20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6" name="Google Shape;20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5" name="Google Shape;10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0"/>
        <p:cNvGrpSpPr/>
        <p:nvPr/>
      </p:nvGrpSpPr>
      <p:grpSpPr>
        <a:xfrm>
          <a:off x="0" y="0"/>
          <a:ext cx="0" cy="0"/>
          <a:chOff x="0" y="0"/>
          <a:chExt cx="0" cy="0"/>
        </a:xfrm>
      </p:grpSpPr>
      <p:sp>
        <p:nvSpPr>
          <p:cNvPr id="211" name="Google Shape;21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2" name="Google Shape;21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5"/>
        <p:cNvGrpSpPr/>
        <p:nvPr/>
      </p:nvGrpSpPr>
      <p:grpSpPr>
        <a:xfrm>
          <a:off x="0" y="0"/>
          <a:ext cx="0" cy="0"/>
          <a:chOff x="0" y="0"/>
          <a:chExt cx="0" cy="0"/>
        </a:xfrm>
      </p:grpSpPr>
      <p:sp>
        <p:nvSpPr>
          <p:cNvPr id="216" name="Google Shape;21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7" name="Google Shape;21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
        <p:cNvGrpSpPr/>
        <p:nvPr/>
      </p:nvGrpSpPr>
      <p:grpSpPr>
        <a:xfrm>
          <a:off x="0" y="0"/>
          <a:ext cx="0" cy="0"/>
          <a:chOff x="0" y="0"/>
          <a:chExt cx="0" cy="0"/>
        </a:xfrm>
      </p:grpSpPr>
      <p:sp>
        <p:nvSpPr>
          <p:cNvPr id="222" name="Google Shape;222;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3" name="Google Shape;22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8"/>
        <p:cNvGrpSpPr/>
        <p:nvPr/>
      </p:nvGrpSpPr>
      <p:grpSpPr>
        <a:xfrm>
          <a:off x="0" y="0"/>
          <a:ext cx="0" cy="0"/>
          <a:chOff x="0" y="0"/>
          <a:chExt cx="0" cy="0"/>
        </a:xfrm>
      </p:grpSpPr>
      <p:sp>
        <p:nvSpPr>
          <p:cNvPr id="229" name="Google Shape;22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0" name="Google Shape;23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3"/>
        <p:cNvGrpSpPr/>
        <p:nvPr/>
      </p:nvGrpSpPr>
      <p:grpSpPr>
        <a:xfrm>
          <a:off x="0" y="0"/>
          <a:ext cx="0" cy="0"/>
          <a:chOff x="0" y="0"/>
          <a:chExt cx="0" cy="0"/>
        </a:xfrm>
      </p:grpSpPr>
      <p:sp>
        <p:nvSpPr>
          <p:cNvPr id="234" name="Google Shape;23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5" name="Google Shape;23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8"/>
        <p:cNvGrpSpPr/>
        <p:nvPr/>
      </p:nvGrpSpPr>
      <p:grpSpPr>
        <a:xfrm>
          <a:off x="0" y="0"/>
          <a:ext cx="0" cy="0"/>
          <a:chOff x="0" y="0"/>
          <a:chExt cx="0" cy="0"/>
        </a:xfrm>
      </p:grpSpPr>
      <p:sp>
        <p:nvSpPr>
          <p:cNvPr id="239" name="Google Shape;23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0" name="Google Shape;24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4"/>
        <p:cNvGrpSpPr/>
        <p:nvPr/>
      </p:nvGrpSpPr>
      <p:grpSpPr>
        <a:xfrm>
          <a:off x="0" y="0"/>
          <a:ext cx="0" cy="0"/>
          <a:chOff x="0" y="0"/>
          <a:chExt cx="0" cy="0"/>
        </a:xfrm>
      </p:grpSpPr>
      <p:sp>
        <p:nvSpPr>
          <p:cNvPr id="245" name="Google Shape;24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6" name="Google Shape;24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0"/>
        <p:cNvGrpSpPr/>
        <p:nvPr/>
      </p:nvGrpSpPr>
      <p:grpSpPr>
        <a:xfrm>
          <a:off x="0" y="0"/>
          <a:ext cx="0" cy="0"/>
          <a:chOff x="0" y="0"/>
          <a:chExt cx="0" cy="0"/>
        </a:xfrm>
      </p:grpSpPr>
      <p:sp>
        <p:nvSpPr>
          <p:cNvPr id="251" name="Google Shape;25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2" name="Google Shape;25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6"/>
        <p:cNvGrpSpPr/>
        <p:nvPr/>
      </p:nvGrpSpPr>
      <p:grpSpPr>
        <a:xfrm>
          <a:off x="0" y="0"/>
          <a:ext cx="0" cy="0"/>
          <a:chOff x="0" y="0"/>
          <a:chExt cx="0" cy="0"/>
        </a:xfrm>
      </p:grpSpPr>
      <p:sp>
        <p:nvSpPr>
          <p:cNvPr id="257" name="Google Shape;257;g135e3a22249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35e3a2224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1"/>
        <p:cNvGrpSpPr/>
        <p:nvPr/>
      </p:nvGrpSpPr>
      <p:grpSpPr>
        <a:xfrm>
          <a:off x="0" y="0"/>
          <a:ext cx="0" cy="0"/>
          <a:chOff x="0" y="0"/>
          <a:chExt cx="0" cy="0"/>
        </a:xfrm>
      </p:grpSpPr>
      <p:sp>
        <p:nvSpPr>
          <p:cNvPr id="262" name="Google Shape;26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3" name="Google Shape;26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2" name="Google Shape;12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7"/>
        <p:cNvGrpSpPr/>
        <p:nvPr/>
      </p:nvGrpSpPr>
      <p:grpSpPr>
        <a:xfrm>
          <a:off x="0" y="0"/>
          <a:ext cx="0" cy="0"/>
          <a:chOff x="0" y="0"/>
          <a:chExt cx="0" cy="0"/>
        </a:xfrm>
      </p:grpSpPr>
      <p:sp>
        <p:nvSpPr>
          <p:cNvPr id="268" name="Google Shape;268;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9" name="Google Shape;26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3"/>
        <p:cNvGrpSpPr/>
        <p:nvPr/>
      </p:nvGrpSpPr>
      <p:grpSpPr>
        <a:xfrm>
          <a:off x="0" y="0"/>
          <a:ext cx="0" cy="0"/>
          <a:chOff x="0" y="0"/>
          <a:chExt cx="0" cy="0"/>
        </a:xfrm>
      </p:grpSpPr>
      <p:sp>
        <p:nvSpPr>
          <p:cNvPr id="274" name="Google Shape;274;g13a7215d09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3a7215d09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8"/>
        <p:cNvGrpSpPr/>
        <p:nvPr/>
      </p:nvGrpSpPr>
      <p:grpSpPr>
        <a:xfrm>
          <a:off x="0" y="0"/>
          <a:ext cx="0" cy="0"/>
          <a:chOff x="0" y="0"/>
          <a:chExt cx="0" cy="0"/>
        </a:xfrm>
      </p:grpSpPr>
      <p:sp>
        <p:nvSpPr>
          <p:cNvPr id="279" name="Google Shape;279;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0" name="Google Shape;28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4"/>
        <p:cNvGrpSpPr/>
        <p:nvPr/>
      </p:nvGrpSpPr>
      <p:grpSpPr>
        <a:xfrm>
          <a:off x="0" y="0"/>
          <a:ext cx="0" cy="0"/>
          <a:chOff x="0" y="0"/>
          <a:chExt cx="0" cy="0"/>
        </a:xfrm>
      </p:grpSpPr>
      <p:sp>
        <p:nvSpPr>
          <p:cNvPr id="285" name="Google Shape;28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6" name="Google Shape;28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0"/>
        <p:cNvGrpSpPr/>
        <p:nvPr/>
      </p:nvGrpSpPr>
      <p:grpSpPr>
        <a:xfrm>
          <a:off x="0" y="0"/>
          <a:ext cx="0" cy="0"/>
          <a:chOff x="0" y="0"/>
          <a:chExt cx="0" cy="0"/>
        </a:xfrm>
      </p:grpSpPr>
      <p:sp>
        <p:nvSpPr>
          <p:cNvPr id="291" name="Google Shape;291;g13a7215d09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3a7215d09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5"/>
        <p:cNvGrpSpPr/>
        <p:nvPr/>
      </p:nvGrpSpPr>
      <p:grpSpPr>
        <a:xfrm>
          <a:off x="0" y="0"/>
          <a:ext cx="0" cy="0"/>
          <a:chOff x="0" y="0"/>
          <a:chExt cx="0" cy="0"/>
        </a:xfrm>
      </p:grpSpPr>
      <p:sp>
        <p:nvSpPr>
          <p:cNvPr id="296" name="Google Shape;296;g13a7215d09d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3a7215d09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0"/>
        <p:cNvGrpSpPr/>
        <p:nvPr/>
      </p:nvGrpSpPr>
      <p:grpSpPr>
        <a:xfrm>
          <a:off x="0" y="0"/>
          <a:ext cx="0" cy="0"/>
          <a:chOff x="0" y="0"/>
          <a:chExt cx="0" cy="0"/>
        </a:xfrm>
      </p:grpSpPr>
      <p:sp>
        <p:nvSpPr>
          <p:cNvPr id="301" name="Google Shape;301;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02" name="Google Shape;30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6"/>
        <p:cNvGrpSpPr/>
        <p:nvPr/>
      </p:nvGrpSpPr>
      <p:grpSpPr>
        <a:xfrm>
          <a:off x="0" y="0"/>
          <a:ext cx="0" cy="0"/>
          <a:chOff x="0" y="0"/>
          <a:chExt cx="0" cy="0"/>
        </a:xfrm>
      </p:grpSpPr>
      <p:sp>
        <p:nvSpPr>
          <p:cNvPr id="307" name="Google Shape;307;g13cb76f87d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3cb76f87d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1"/>
        <p:cNvGrpSpPr/>
        <p:nvPr/>
      </p:nvGrpSpPr>
      <p:grpSpPr>
        <a:xfrm>
          <a:off x="0" y="0"/>
          <a:ext cx="0" cy="0"/>
          <a:chOff x="0" y="0"/>
          <a:chExt cx="0" cy="0"/>
        </a:xfrm>
      </p:grpSpPr>
      <p:sp>
        <p:nvSpPr>
          <p:cNvPr id="312" name="Google Shape;312;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13" name="Google Shape;313;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8"/>
        <p:cNvGrpSpPr/>
        <p:nvPr/>
      </p:nvGrpSpPr>
      <p:grpSpPr>
        <a:xfrm>
          <a:off x="0" y="0"/>
          <a:ext cx="0" cy="0"/>
          <a:chOff x="0" y="0"/>
          <a:chExt cx="0" cy="0"/>
        </a:xfrm>
      </p:grpSpPr>
      <p:sp>
        <p:nvSpPr>
          <p:cNvPr id="319" name="Google Shape;319;g13cb76f87d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3cb76f87d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D1A3C39-21FF-438A-98FF-A441CE08E6F9}" type="slidenum">
              <a:rPr lang="en-IN" smtClean="0"/>
            </a:fld>
            <a:endParaRPr lang="en-I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3"/>
        <p:cNvGrpSpPr/>
        <p:nvPr/>
      </p:nvGrpSpPr>
      <p:grpSpPr>
        <a:xfrm>
          <a:off x="0" y="0"/>
          <a:ext cx="0" cy="0"/>
          <a:chOff x="0" y="0"/>
          <a:chExt cx="0" cy="0"/>
        </a:xfrm>
      </p:grpSpPr>
      <p:sp>
        <p:nvSpPr>
          <p:cNvPr id="324" name="Google Shape;324;g13cb76f87d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3cb76f87d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9"/>
        <p:cNvGrpSpPr/>
        <p:nvPr/>
      </p:nvGrpSpPr>
      <p:grpSpPr>
        <a:xfrm>
          <a:off x="0" y="0"/>
          <a:ext cx="0" cy="0"/>
          <a:chOff x="0" y="0"/>
          <a:chExt cx="0" cy="0"/>
        </a:xfrm>
      </p:grpSpPr>
      <p:sp>
        <p:nvSpPr>
          <p:cNvPr id="330" name="Google Shape;330;g13cb76f87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3cb76f87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D1A3C39-21FF-438A-98FF-A441CE08E6F9}"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D1A3C39-21FF-438A-98FF-A441CE08E6F9}"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5" name="Google Shape;14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lstStyle>
          <a:p>
            <a:r>
              <a:rPr kumimoji="0" lang="en-US"/>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7" name="Date Placeholder 6"/>
          <p:cNvSpPr>
            <a:spLocks noGrp="1"/>
          </p:cNvSpPr>
          <p:nvPr>
            <p:ph type="dt" sz="half" idx="10"/>
          </p:nvPr>
        </p:nvSpPr>
        <p:spPr/>
        <p:txBody>
          <a:bodyPr/>
          <a:lstStyle/>
          <a:p>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lstStyle>
          <a:p>
            <a:r>
              <a:rPr kumimoji="0" lang="en-US"/>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lstStyle>
          <a:p>
            <a:r>
              <a:rPr kumimoji="0" lang="en-US"/>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lstStyle>
          <a:p>
            <a:r>
              <a:rPr kumimoji="0" lang="en-US"/>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US"/>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pPr marL="0" lvl="0" indent="0" algn="ctr" rtl="0">
              <a:spcBef>
                <a:spcPts val="0"/>
              </a:spcBef>
              <a:spcAft>
                <a:spcPts val="0"/>
              </a:spcAft>
              <a:buNone/>
            </a:pPr>
            <a:fld id="{00000000-1234-1234-1234-123412341234}" type="slidenum">
              <a:rPr lang="en-IN" smtClean="0"/>
            </a:fld>
            <a:endParaRPr lang="en-IN"/>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hyperlink" Target="https://www.india.gov.in/official-website-national-investigation-agency"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hyperlink" Target="https://www.consumer.ftc.gov/blog/2018/12/marriott-data-breach" TargetMode="External"/><Relationship Id="rId2" Type="http://schemas.openxmlformats.org/officeDocument/2006/relationships/hyperlink" Target="https://www.cnbc.com/2018/10/12/facebook-security-breach-details.html" TargetMode="External"/><Relationship Id="rId1" Type="http://schemas.openxmlformats.org/officeDocument/2006/relationships/hyperlink" Target="https://www.cnbc.com/2014/05/22/hackers-raid-ebay-in-historic-breach-access-145-mln-records.html"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27.xml"/><Relationship Id="rId7" Type="http://schemas.openxmlformats.org/officeDocument/2006/relationships/slideLayout" Target="../slideLayouts/slideLayout2.xml"/><Relationship Id="rId6" Type="http://schemas.openxmlformats.org/officeDocument/2006/relationships/hyperlink" Target="https://www.techtarget.com/searchsecurity/Ultimate-guide-to-incident-response-and-management" TargetMode="External"/><Relationship Id="rId5" Type="http://schemas.openxmlformats.org/officeDocument/2006/relationships/hyperlink" Target="https://www.techtarget.com/searchsecurity/definition/cybersecurity" TargetMode="External"/><Relationship Id="rId4" Type="http://schemas.openxmlformats.org/officeDocument/2006/relationships/hyperlink" Target="https://www.techtarget.com/searchsecurity/definition/data-breach" TargetMode="External"/><Relationship Id="rId3" Type="http://schemas.openxmlformats.org/officeDocument/2006/relationships/hyperlink" Target="https://www.techtarget.com/searchsecurity/definition/incident-response" TargetMode="External"/><Relationship Id="rId2" Type="http://schemas.openxmlformats.org/officeDocument/2006/relationships/hyperlink" Target="https://www.techtarget.com/searchsecurity/feature/10-types-of-security-incidents-and-how-to-handle-them" TargetMode="External"/><Relationship Id="rId1" Type="http://schemas.openxmlformats.org/officeDocument/2006/relationships/hyperlink" Target="https://www.techtarget.com/searchsecurity/feature/5-critical-steps-to-creating-an-effective-incident-response-plan" TargetMode="External"/></Relationships>
</file>

<file path=ppt/slides/_rels/slide42.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2.xml"/><Relationship Id="rId4" Type="http://schemas.openxmlformats.org/officeDocument/2006/relationships/hyperlink" Target="https://www.techtarget.com/searchsecurity/tip/Incident-response-How-to-implement-a-communication-plan" TargetMode="External"/><Relationship Id="rId3" Type="http://schemas.openxmlformats.org/officeDocument/2006/relationships/hyperlink" Target="https://www.techtarget.com/searchsecurity/definition/Security-Operations-Center-SOC" TargetMode="External"/><Relationship Id="rId2" Type="http://schemas.openxmlformats.org/officeDocument/2006/relationships/hyperlink" Target="https://www.techtarget.com/whatis/definition/CERT-Computer-Emergency-Readiness-Team" TargetMode="External"/><Relationship Id="rId1" Type="http://schemas.openxmlformats.org/officeDocument/2006/relationships/hyperlink" Target="https://www.techtarget.com/whatis/definition/Computer-Security-Incident-Response-Team-CSIRT"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2.xml"/><Relationship Id="rId3" Type="http://schemas.openxmlformats.org/officeDocument/2006/relationships/hyperlink" Target="https://www.techtarget.com/searchsoftwarequality/tip/Common-software-compatibility-issues-and-how-to-fix-them" TargetMode="External"/><Relationship Id="rId2" Type="http://schemas.openxmlformats.org/officeDocument/2006/relationships/hyperlink" Target="https://www.techtarget.com/searchapparchitecture/definition/source-code" TargetMode="External"/><Relationship Id="rId1" Type="http://schemas.openxmlformats.org/officeDocument/2006/relationships/hyperlink" Target="https://www.techtarget.com/whatis/definition/machine-code-machine-language" TargetMode="Externa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hyperlink" Target="https://www.techtarget.com/whatis/definition/software-testing" TargetMode="Externa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020"/>
            <a:ext cx="9144000" cy="2052320"/>
          </a:xfrm>
        </p:spPr>
        <p:txBody>
          <a:bodyPr>
            <a:normAutofit fontScale="90000"/>
          </a:bodyPr>
          <a:lstStyle/>
          <a:p>
            <a:pPr algn="l"/>
            <a:r>
              <a:rPr lang="en-US" sz="2665" dirty="0"/>
              <a:t>		</a:t>
            </a:r>
            <a:br>
              <a:rPr lang="en-US" sz="2665" dirty="0"/>
            </a:br>
            <a:br>
              <a:rPr lang="en-US" sz="2665" dirty="0"/>
            </a:br>
            <a:r>
              <a:rPr lang="en-US" sz="2665" dirty="0"/>
              <a:t>		CMR INSTITUTE OF TECHNOLOGY:HYDERABAD</a:t>
            </a:r>
            <a:br>
              <a:rPr lang="en-US" sz="2665" dirty="0"/>
            </a:br>
            <a:r>
              <a:rPr lang="en-US" sz="2665" dirty="0"/>
              <a:t>	           Department of Computer Science and Engineering</a:t>
            </a:r>
            <a:br>
              <a:rPr lang="en-US" sz="2665" dirty="0"/>
            </a:br>
            <a:br>
              <a:rPr lang="en-US" dirty="0"/>
            </a:br>
            <a:r>
              <a:rPr lang="en-US" dirty="0"/>
              <a:t>                          </a:t>
            </a:r>
            <a:endParaRPr lang="en-US" dirty="0"/>
          </a:p>
        </p:txBody>
      </p:sp>
      <p:sp>
        <p:nvSpPr>
          <p:cNvPr id="3" name="Subtitle 2"/>
          <p:cNvSpPr>
            <a:spLocks noGrp="1"/>
          </p:cNvSpPr>
          <p:nvPr>
            <p:ph type="subTitle" idx="1"/>
          </p:nvPr>
        </p:nvSpPr>
        <p:spPr>
          <a:xfrm>
            <a:off x="3280183" y="921334"/>
            <a:ext cx="6400800" cy="681355"/>
          </a:xfrm>
        </p:spPr>
        <p:txBody>
          <a:bodyPr>
            <a:normAutofit fontScale="32500" lnSpcReduction="20000"/>
          </a:bodyPr>
          <a:lstStyle/>
          <a:p>
            <a:r>
              <a:rPr lang="en-US" dirty="0">
                <a:sym typeface="+mn-ea"/>
              </a:rPr>
              <a:t> </a:t>
            </a:r>
            <a:endParaRPr lang="en-US" dirty="0">
              <a:sym typeface="+mn-ea"/>
            </a:endParaRPr>
          </a:p>
          <a:p>
            <a:r>
              <a:rPr lang="en-US" dirty="0">
                <a:sym typeface="+mn-ea"/>
              </a:rPr>
              <a:t> </a:t>
            </a:r>
            <a:r>
              <a:rPr lang="en-US" sz="4665" dirty="0">
                <a:solidFill>
                  <a:schemeClr val="tx1"/>
                </a:solidFill>
                <a:effectLst>
                  <a:outerShdw blurRad="38100" dist="19050" dir="2700000" algn="tl" rotWithShape="0">
                    <a:schemeClr val="dk1">
                      <a:alpha val="40000"/>
                    </a:schemeClr>
                  </a:outerShdw>
                </a:effectLst>
                <a:sym typeface="+mn-ea"/>
              </a:rPr>
              <a:t>CLASS:III- </a:t>
            </a:r>
            <a:r>
              <a:rPr lang="en-US" sz="4665" dirty="0" err="1">
                <a:solidFill>
                  <a:schemeClr val="tx1"/>
                </a:solidFill>
                <a:effectLst>
                  <a:outerShdw blurRad="38100" dist="19050" dir="2700000" algn="tl" rotWithShape="0">
                    <a:schemeClr val="dk1">
                      <a:alpha val="40000"/>
                    </a:schemeClr>
                  </a:outerShdw>
                </a:effectLst>
                <a:sym typeface="+mn-ea"/>
              </a:rPr>
              <a:t>B.Tech</a:t>
            </a:r>
            <a:r>
              <a:rPr lang="en-US" sz="4665" dirty="0">
                <a:solidFill>
                  <a:schemeClr val="tx1"/>
                </a:solidFill>
                <a:effectLst>
                  <a:outerShdw blurRad="38100" dist="19050" dir="2700000" algn="tl" rotWithShape="0">
                    <a:schemeClr val="dk1">
                      <a:alpha val="40000"/>
                    </a:schemeClr>
                  </a:outerShdw>
                </a:effectLst>
                <a:sym typeface="+mn-ea"/>
              </a:rPr>
              <a:t>  V- SEMESTER </a:t>
            </a:r>
            <a:endParaRPr lang="en-US" sz="4665" dirty="0">
              <a:solidFill>
                <a:schemeClr val="tx1"/>
              </a:solidFill>
              <a:effectLst>
                <a:outerShdw blurRad="38100" dist="19050" dir="2700000" algn="tl" rotWithShape="0">
                  <a:schemeClr val="dk1">
                    <a:alpha val="40000"/>
                  </a:schemeClr>
                </a:outerShdw>
              </a:effectLst>
              <a:sym typeface="+mn-ea"/>
            </a:endParaRPr>
          </a:p>
          <a:p>
            <a:r>
              <a:rPr lang="en-US" sz="4665" dirty="0">
                <a:solidFill>
                  <a:schemeClr val="tx1"/>
                </a:solidFill>
                <a:effectLst>
                  <a:outerShdw blurRad="38100" dist="19050" dir="2700000" algn="tl" rotWithShape="0">
                    <a:schemeClr val="dk1">
                      <a:alpha val="40000"/>
                    </a:schemeClr>
                  </a:outerShdw>
                </a:effectLst>
                <a:sym typeface="+mn-ea"/>
              </a:rPr>
              <a:t>Regulation:R22             </a:t>
            </a:r>
            <a:r>
              <a:rPr lang="en-US" sz="4665" dirty="0">
                <a:sym typeface="+mn-ea"/>
              </a:rPr>
              <a:t> </a:t>
            </a:r>
            <a:endParaRPr lang="en-US" sz="4665" dirty="0"/>
          </a:p>
        </p:txBody>
      </p:sp>
      <p:pic>
        <p:nvPicPr>
          <p:cNvPr id="5" name="image1.png"/>
          <p:cNvPicPr>
            <a:picLocks noChangeAspect="1"/>
          </p:cNvPicPr>
          <p:nvPr>
            <p:custDataLst>
              <p:tags r:id="rId1"/>
            </p:custDataLst>
          </p:nvPr>
        </p:nvPicPr>
        <p:blipFill>
          <a:blip r:embed="rId2"/>
          <a:stretch>
            <a:fillRect/>
          </a:stretch>
        </p:blipFill>
        <p:spPr>
          <a:xfrm>
            <a:off x="1752601" y="152401"/>
            <a:ext cx="1232535" cy="1066800"/>
          </a:xfrm>
          <a:prstGeom prst="rect">
            <a:avLst/>
          </a:prstGeom>
          <a:noFill/>
          <a:ln w="9525">
            <a:noFill/>
          </a:ln>
        </p:spPr>
      </p:pic>
      <p:graphicFrame>
        <p:nvGraphicFramePr>
          <p:cNvPr id="6" name="Table 5"/>
          <p:cNvGraphicFramePr/>
          <p:nvPr>
            <p:custDataLst>
              <p:tags r:id="rId3"/>
            </p:custDataLst>
          </p:nvPr>
        </p:nvGraphicFramePr>
        <p:xfrm>
          <a:off x="1676400" y="1731592"/>
          <a:ext cx="9455967" cy="1022532"/>
        </p:xfrm>
        <a:graphic>
          <a:graphicData uri="http://schemas.openxmlformats.org/drawingml/2006/table">
            <a:tbl>
              <a:tblPr firstRow="1" bandRow="1">
                <a:tableStyleId>{5C22544A-7EE6-4342-B048-85BDC9FD1C3A}</a:tableStyleId>
              </a:tblPr>
              <a:tblGrid>
                <a:gridCol w="1986862"/>
                <a:gridCol w="3511545"/>
                <a:gridCol w="1593752"/>
                <a:gridCol w="2363808"/>
              </a:tblGrid>
              <a:tr h="262709">
                <a:tc>
                  <a:txBody>
                    <a:bodyPr/>
                    <a:lstStyle/>
                    <a:p>
                      <a:pPr>
                        <a:buNone/>
                      </a:pPr>
                      <a:r>
                        <a:rPr lang="en-US" sz="1800">
                          <a:sym typeface="+mn-ea"/>
                        </a:rPr>
                        <a:t>Course Code</a:t>
                      </a:r>
                      <a:endParaRPr lang="en-US"/>
                    </a:p>
                  </a:txBody>
                  <a:tcPr/>
                </a:tc>
                <a:tc>
                  <a:txBody>
                    <a:bodyPr/>
                    <a:lstStyle/>
                    <a:p>
                      <a:pPr>
                        <a:buNone/>
                      </a:pPr>
                      <a:r>
                        <a:rPr lang="en-US" sz="1800" dirty="0">
                          <a:sym typeface="+mn-ea"/>
                        </a:rPr>
                        <a:t>Subject</a:t>
                      </a:r>
                      <a:endParaRPr lang="en-US" dirty="0"/>
                    </a:p>
                  </a:txBody>
                  <a:tcPr/>
                </a:tc>
                <a:tc>
                  <a:txBody>
                    <a:bodyPr/>
                    <a:lstStyle/>
                    <a:p>
                      <a:pPr>
                        <a:buNone/>
                      </a:pPr>
                      <a:r>
                        <a:rPr lang="en-US"/>
                        <a:t>POs</a:t>
                      </a:r>
                      <a:endParaRPr lang="en-US"/>
                    </a:p>
                  </a:txBody>
                  <a:tcPr/>
                </a:tc>
                <a:tc>
                  <a:txBody>
                    <a:bodyPr/>
                    <a:lstStyle/>
                    <a:p>
                      <a:pPr>
                        <a:buNone/>
                      </a:pPr>
                      <a:r>
                        <a:rPr lang="en-US"/>
                        <a:t>PSOs</a:t>
                      </a:r>
                      <a:endParaRPr lang="en-US"/>
                    </a:p>
                  </a:txBody>
                  <a:tcPr/>
                </a:tc>
              </a:tr>
              <a:tr h="656772">
                <a:tc>
                  <a:txBody>
                    <a:bodyPr/>
                    <a:lstStyle/>
                    <a:p>
                      <a:pPr>
                        <a:buNone/>
                      </a:pPr>
                      <a:r>
                        <a:rPr lang="en-US" sz="1800">
                          <a:sym typeface="+mn-ea"/>
                        </a:rPr>
                        <a:t>22CSPC54</a:t>
                      </a:r>
                      <a:endParaRPr lang="en-US"/>
                    </a:p>
                  </a:txBody>
                  <a:tcPr/>
                </a:tc>
                <a:tc>
                  <a:txBody>
                    <a:bodyPr/>
                    <a:lstStyle/>
                    <a:p>
                      <a:pPr>
                        <a:buNone/>
                      </a:pPr>
                      <a:r>
                        <a:rPr lang="en-US" sz="1800">
                          <a:sym typeface="+mn-ea"/>
                        </a:rPr>
                        <a:t>Information and Cyber Security</a:t>
                      </a:r>
                      <a:endParaRPr lang="en-US" sz="1800">
                        <a:sym typeface="+mn-ea"/>
                      </a:endParaRPr>
                    </a:p>
                    <a:p>
                      <a:pPr>
                        <a:buNone/>
                      </a:pPr>
                      <a:endParaRPr lang="en-US"/>
                    </a:p>
                  </a:txBody>
                  <a:tcPr/>
                </a:tc>
                <a:tc>
                  <a:txBody>
                    <a:bodyPr/>
                    <a:lstStyle/>
                    <a:p>
                      <a:pPr>
                        <a:buNone/>
                      </a:pPr>
                      <a:r>
                        <a:rPr lang="en-US" sz="1800">
                          <a:sym typeface="+mn-ea"/>
                        </a:rPr>
                        <a:t>2,3,6,8,12</a:t>
                      </a:r>
                      <a:endParaRPr lang="en-US" sz="1800">
                        <a:sym typeface="+mn-ea"/>
                      </a:endParaRPr>
                    </a:p>
                    <a:p>
                      <a:pPr>
                        <a:buNone/>
                      </a:pPr>
                      <a:endParaRPr lang="en-US"/>
                    </a:p>
                  </a:txBody>
                  <a:tcPr/>
                </a:tc>
                <a:tc>
                  <a:txBody>
                    <a:bodyPr/>
                    <a:lstStyle/>
                    <a:p>
                      <a:pPr>
                        <a:buNone/>
                      </a:pPr>
                      <a:r>
                        <a:rPr lang="en-US" dirty="0"/>
                        <a:t>1</a:t>
                      </a:r>
                      <a:endParaRPr lang="en-US" dirty="0"/>
                    </a:p>
                  </a:txBody>
                  <a:tcPr/>
                </a:tc>
              </a:tr>
            </a:tbl>
          </a:graphicData>
        </a:graphic>
      </p:graphicFrame>
      <p:sp>
        <p:nvSpPr>
          <p:cNvPr id="7" name="Text Box 6"/>
          <p:cNvSpPr txBox="1"/>
          <p:nvPr/>
        </p:nvSpPr>
        <p:spPr>
          <a:xfrm>
            <a:off x="1524534" y="2901676"/>
            <a:ext cx="9607831" cy="369332"/>
          </a:xfrm>
          <a:prstGeom prst="rect">
            <a:avLst/>
          </a:prstGeom>
          <a:noFill/>
        </p:spPr>
        <p:txBody>
          <a:bodyPr wrap="square" rtlCol="0">
            <a:spAutoFit/>
          </a:bodyPr>
          <a:lstStyle/>
          <a:p>
            <a:r>
              <a:rPr lang="en-US" sz="1800" dirty="0"/>
              <a:t>Course Outcomes (COs) &amp; CO-PO Mapping (3-Strong; 2-Medium; 1-Weak Correlation</a:t>
            </a:r>
            <a:r>
              <a:rPr lang="en-US" dirty="0"/>
              <a:t>)</a:t>
            </a:r>
            <a:endParaRPr lang="en-US" dirty="0"/>
          </a:p>
        </p:txBody>
      </p:sp>
      <p:graphicFrame>
        <p:nvGraphicFramePr>
          <p:cNvPr id="9" name="Table 8"/>
          <p:cNvGraphicFramePr/>
          <p:nvPr>
            <p:custDataLst>
              <p:tags r:id="rId4"/>
            </p:custDataLst>
          </p:nvPr>
        </p:nvGraphicFramePr>
        <p:xfrm>
          <a:off x="1676399" y="3357004"/>
          <a:ext cx="9964219" cy="3532818"/>
        </p:xfrm>
        <a:graphic>
          <a:graphicData uri="http://schemas.openxmlformats.org/drawingml/2006/table">
            <a:tbl>
              <a:tblPr firstRow="1" bandRow="1">
                <a:tableStyleId>{5C22544A-7EE6-4342-B048-85BDC9FD1C3A}</a:tableStyleId>
              </a:tblPr>
              <a:tblGrid>
                <a:gridCol w="631040"/>
                <a:gridCol w="4987520"/>
                <a:gridCol w="679794"/>
                <a:gridCol w="655460"/>
                <a:gridCol w="139913"/>
                <a:gridCol w="624284"/>
                <a:gridCol w="139913"/>
                <a:gridCol w="569536"/>
                <a:gridCol w="139913"/>
                <a:gridCol w="591587"/>
                <a:gridCol w="139913"/>
                <a:gridCol w="665346"/>
              </a:tblGrid>
              <a:tr h="709664">
                <a:tc>
                  <a:txBody>
                    <a:bodyPr/>
                    <a:lstStyle/>
                    <a:p>
                      <a:pPr>
                        <a:buNone/>
                      </a:pPr>
                      <a:r>
                        <a:rPr lang="en-US" sz="1200"/>
                        <a:t>COs </a:t>
                      </a:r>
                      <a:endParaRPr lang="en-US" sz="1200"/>
                    </a:p>
                  </a:txBody>
                  <a:tcPr/>
                </a:tc>
                <a:tc>
                  <a:txBody>
                    <a:bodyPr/>
                    <a:lstStyle/>
                    <a:p>
                      <a:pPr>
                        <a:buNone/>
                      </a:pPr>
                      <a:r>
                        <a:rPr lang="en-US" sz="1600" dirty="0">
                          <a:sym typeface="+mn-ea"/>
                        </a:rPr>
                        <a:t>Upon completion of course the students will be able to</a:t>
                      </a:r>
                      <a:endParaRPr lang="en-US" sz="1600" dirty="0"/>
                    </a:p>
                    <a:p>
                      <a:pPr>
                        <a:buNone/>
                      </a:pPr>
                      <a:endParaRPr lang="en-US" sz="1200" dirty="0"/>
                    </a:p>
                  </a:txBody>
                  <a:tcPr/>
                </a:tc>
                <a:tc>
                  <a:txBody>
                    <a:bodyPr/>
                    <a:lstStyle/>
                    <a:p>
                      <a:pPr>
                        <a:buNone/>
                      </a:pPr>
                      <a:r>
                        <a:rPr lang="en-US" sz="1200" dirty="0"/>
                        <a:t>PO2 </a:t>
                      </a:r>
                      <a:endParaRPr lang="en-US" sz="1200" dirty="0"/>
                    </a:p>
                  </a:txBody>
                  <a:tcPr/>
                </a:tc>
                <a:tc>
                  <a:txBody>
                    <a:bodyPr/>
                    <a:lstStyle/>
                    <a:p>
                      <a:pPr>
                        <a:buNone/>
                      </a:pPr>
                      <a:r>
                        <a:rPr lang="en-US" sz="1200">
                          <a:sym typeface="+mn-ea"/>
                        </a:rPr>
                        <a:t>PO3 </a:t>
                      </a:r>
                      <a:endParaRPr lang="en-US" sz="1200"/>
                    </a:p>
                  </a:txBody>
                  <a:tcPr/>
                </a:tc>
                <a:tc gridSpan="2">
                  <a:txBody>
                    <a:bodyPr/>
                    <a:lstStyle/>
                    <a:p>
                      <a:pPr>
                        <a:buNone/>
                      </a:pPr>
                      <a:r>
                        <a:rPr lang="en-US" sz="1200">
                          <a:sym typeface="+mn-ea"/>
                        </a:rPr>
                        <a:t>PO6</a:t>
                      </a:r>
                      <a:endParaRPr lang="en-US" sz="1200"/>
                    </a:p>
                  </a:txBody>
                  <a:tcPr/>
                </a:tc>
                <a:tc hMerge="1">
                  <a:tcPr/>
                </a:tc>
                <a:tc gridSpan="2">
                  <a:txBody>
                    <a:bodyPr/>
                    <a:lstStyle/>
                    <a:p>
                      <a:pPr>
                        <a:buNone/>
                      </a:pPr>
                      <a:r>
                        <a:rPr lang="en-US" sz="1200">
                          <a:sym typeface="+mn-ea"/>
                        </a:rPr>
                        <a:t> PO8</a:t>
                      </a:r>
                      <a:endParaRPr lang="en-US" sz="1200"/>
                    </a:p>
                  </a:txBody>
                  <a:tcPr/>
                </a:tc>
                <a:tc hMerge="1">
                  <a:tcPr/>
                </a:tc>
                <a:tc gridSpan="2">
                  <a:txBody>
                    <a:bodyPr/>
                    <a:lstStyle/>
                    <a:p>
                      <a:pPr>
                        <a:buNone/>
                      </a:pPr>
                      <a:r>
                        <a:rPr lang="en-US" sz="1200">
                          <a:sym typeface="+mn-ea"/>
                        </a:rPr>
                        <a:t>PO12</a:t>
                      </a:r>
                      <a:endParaRPr lang="en-US" sz="1200"/>
                    </a:p>
                  </a:txBody>
                  <a:tcPr/>
                </a:tc>
                <a:tc hMerge="1">
                  <a:tcPr/>
                </a:tc>
                <a:tc gridSpan="2">
                  <a:txBody>
                    <a:bodyPr/>
                    <a:lstStyle/>
                    <a:p>
                      <a:pPr>
                        <a:buNone/>
                      </a:pPr>
                      <a:r>
                        <a:rPr lang="en-US" sz="1200">
                          <a:sym typeface="+mn-ea"/>
                        </a:rPr>
                        <a:t>PSO1</a:t>
                      </a:r>
                      <a:endParaRPr lang="en-US" sz="1200"/>
                    </a:p>
                  </a:txBody>
                  <a:tcPr/>
                </a:tc>
                <a:tc hMerge="1">
                  <a:tcPr/>
                </a:tc>
              </a:tr>
              <a:tr h="596118">
                <a:tc>
                  <a:txBody>
                    <a:bodyPr/>
                    <a:lstStyle/>
                    <a:p>
                      <a:pPr>
                        <a:buNone/>
                      </a:pPr>
                      <a:r>
                        <a:rPr lang="en-US" sz="1200" b="1"/>
                        <a:t>CO1</a:t>
                      </a:r>
                      <a:endParaRPr lang="en-US" sz="1200" b="1"/>
                    </a:p>
                  </a:txBody>
                  <a:tcPr/>
                </a:tc>
                <a:tc>
                  <a:txBody>
                    <a:bodyPr/>
                    <a:lstStyle/>
                    <a:p>
                      <a:pPr>
                        <a:buNone/>
                      </a:pPr>
                      <a:r>
                        <a:rPr lang="en-US" sz="1800" b="1" dirty="0"/>
                        <a:t>Explain information and cyber security terminologies</a:t>
                      </a:r>
                      <a:endParaRPr lang="en-US" sz="1800" b="1" dirty="0"/>
                    </a:p>
                  </a:txBody>
                  <a:tcPr/>
                </a:tc>
                <a:tc>
                  <a:txBody>
                    <a:bodyPr/>
                    <a:lstStyle/>
                    <a:p>
                      <a:pPr>
                        <a:buNone/>
                      </a:pPr>
                      <a:r>
                        <a:rPr lang="en-US" sz="1800" dirty="0"/>
                        <a:t>2</a:t>
                      </a:r>
                      <a:endParaRPr lang="en-US" sz="1800" dirty="0"/>
                    </a:p>
                  </a:txBody>
                  <a:tcPr/>
                </a:tc>
                <a:tc gridSpan="2">
                  <a:txBody>
                    <a:bodyPr/>
                    <a:lstStyle/>
                    <a:p>
                      <a:pPr>
                        <a:buNone/>
                      </a:pPr>
                      <a:r>
                        <a:rPr lang="en-US" sz="1800"/>
                        <a:t>2</a:t>
                      </a:r>
                      <a:endParaRPr lang="en-US" sz="1800"/>
                    </a:p>
                  </a:txBody>
                  <a:tcPr/>
                </a:tc>
                <a:tc hMerge="1">
                  <a:tcPr/>
                </a:tc>
                <a:tc gridSpan="2">
                  <a:txBody>
                    <a:bodyPr/>
                    <a:lstStyle/>
                    <a:p>
                      <a:pPr>
                        <a:buNone/>
                      </a:pPr>
                      <a:r>
                        <a:rPr lang="en-US" sz="1800" dirty="0"/>
                        <a:t>2</a:t>
                      </a:r>
                      <a:endParaRPr lang="en-US" sz="1800" dirty="0"/>
                    </a:p>
                  </a:txBody>
                  <a:tcPr/>
                </a:tc>
                <a:tc hMerge="1">
                  <a:tcPr/>
                </a:tc>
                <a:tc gridSpan="2">
                  <a:txBody>
                    <a:bodyPr/>
                    <a:lstStyle/>
                    <a:p>
                      <a:pPr>
                        <a:buNone/>
                      </a:pPr>
                      <a:r>
                        <a:rPr lang="en-US" sz="1800" dirty="0"/>
                        <a:t>3</a:t>
                      </a:r>
                      <a:endParaRPr lang="en-US" sz="1800" dirty="0"/>
                    </a:p>
                  </a:txBody>
                  <a:tcPr/>
                </a:tc>
                <a:tc hMerge="1">
                  <a:tcPr/>
                </a:tc>
                <a:tc gridSpan="2">
                  <a:txBody>
                    <a:bodyPr/>
                    <a:lstStyle/>
                    <a:p>
                      <a:pPr>
                        <a:buNone/>
                      </a:pPr>
                      <a:r>
                        <a:rPr lang="en-US" sz="1800"/>
                        <a:t>2</a:t>
                      </a:r>
                      <a:endParaRPr lang="en-US" sz="1800"/>
                    </a:p>
                  </a:txBody>
                  <a:tcPr/>
                </a:tc>
                <a:tc hMerge="1">
                  <a:tcPr/>
                </a:tc>
                <a:tc>
                  <a:txBody>
                    <a:bodyPr/>
                    <a:lstStyle/>
                    <a:p>
                      <a:pPr>
                        <a:buNone/>
                      </a:pPr>
                      <a:r>
                        <a:rPr lang="en-US" sz="1800"/>
                        <a:t>3</a:t>
                      </a:r>
                      <a:endParaRPr lang="en-US" sz="1800"/>
                    </a:p>
                  </a:txBody>
                  <a:tcPr/>
                </a:tc>
              </a:tr>
              <a:tr h="424825">
                <a:tc>
                  <a:txBody>
                    <a:bodyPr/>
                    <a:lstStyle/>
                    <a:p>
                      <a:pPr>
                        <a:buNone/>
                      </a:pPr>
                      <a:r>
                        <a:rPr lang="en-US" sz="1200" b="0">
                          <a:sym typeface="+mn-ea"/>
                        </a:rPr>
                        <a:t>CO2</a:t>
                      </a:r>
                      <a:endParaRPr lang="en-US" sz="1200" b="0">
                        <a:sym typeface="+mn-ea"/>
                      </a:endParaRPr>
                    </a:p>
                  </a:txBody>
                  <a:tcPr/>
                </a:tc>
                <a:tc>
                  <a:txBody>
                    <a:bodyPr/>
                    <a:lstStyle/>
                    <a:p>
                      <a:pPr>
                        <a:buNone/>
                      </a:pPr>
                      <a:r>
                        <a:rPr lang="en-US" sz="1800" b="0" dirty="0"/>
                        <a:t>Apply cryptography for security networks</a:t>
                      </a:r>
                      <a:endParaRPr lang="en-US" sz="1800" b="0" dirty="0"/>
                    </a:p>
                  </a:txBody>
                  <a:tcPr/>
                </a:tc>
                <a:tc>
                  <a:txBody>
                    <a:bodyPr/>
                    <a:lstStyle/>
                    <a:p>
                      <a:pPr>
                        <a:buNone/>
                      </a:pPr>
                      <a:r>
                        <a:rPr lang="en-US" sz="1800" b="1"/>
                        <a:t>3</a:t>
                      </a:r>
                      <a:endParaRPr lang="en-US" sz="1800" b="1"/>
                    </a:p>
                  </a:txBody>
                  <a:tcPr/>
                </a:tc>
                <a:tc gridSpan="2">
                  <a:txBody>
                    <a:bodyPr/>
                    <a:lstStyle/>
                    <a:p>
                      <a:pPr>
                        <a:buNone/>
                      </a:pPr>
                      <a:r>
                        <a:rPr lang="en-US" sz="1800" b="1"/>
                        <a:t>3</a:t>
                      </a:r>
                      <a:endParaRPr lang="en-US" sz="1800" b="1"/>
                    </a:p>
                  </a:txBody>
                  <a:tcPr/>
                </a:tc>
                <a:tc hMerge="1">
                  <a:tcPr/>
                </a:tc>
                <a:tc gridSpan="2">
                  <a:txBody>
                    <a:bodyPr/>
                    <a:lstStyle/>
                    <a:p>
                      <a:pPr>
                        <a:buNone/>
                      </a:pPr>
                      <a:r>
                        <a:rPr lang="en-US" sz="1800" b="1"/>
                        <a:t>3</a:t>
                      </a:r>
                      <a:endParaRPr lang="en-US" sz="1800" b="1"/>
                    </a:p>
                  </a:txBody>
                  <a:tcPr/>
                </a:tc>
                <a:tc hMerge="1">
                  <a:tcPr/>
                </a:tc>
                <a:tc gridSpan="2">
                  <a:txBody>
                    <a:bodyPr/>
                    <a:lstStyle/>
                    <a:p>
                      <a:pPr>
                        <a:buNone/>
                      </a:pPr>
                      <a:r>
                        <a:rPr lang="en-US" sz="1800" b="1" dirty="0"/>
                        <a:t>3</a:t>
                      </a:r>
                      <a:endParaRPr lang="en-US" sz="1800" b="1" dirty="0"/>
                    </a:p>
                  </a:txBody>
                  <a:tcPr/>
                </a:tc>
                <a:tc hMerge="1">
                  <a:tcPr/>
                </a:tc>
                <a:tc gridSpan="2">
                  <a:txBody>
                    <a:bodyPr/>
                    <a:lstStyle/>
                    <a:p>
                      <a:pPr>
                        <a:buNone/>
                      </a:pPr>
                      <a:r>
                        <a:rPr lang="en-US" sz="1800" b="1"/>
                        <a:t>3</a:t>
                      </a:r>
                      <a:endParaRPr lang="en-US" sz="1800" b="1"/>
                    </a:p>
                  </a:txBody>
                  <a:tcPr/>
                </a:tc>
                <a:tc hMerge="1">
                  <a:tcPr/>
                </a:tc>
                <a:tc>
                  <a:txBody>
                    <a:bodyPr/>
                    <a:lstStyle/>
                    <a:p>
                      <a:pPr>
                        <a:buNone/>
                      </a:pPr>
                      <a:r>
                        <a:rPr lang="en-US" sz="1800" b="1"/>
                        <a:t>3</a:t>
                      </a:r>
                      <a:endParaRPr lang="en-US" sz="1800" b="1"/>
                    </a:p>
                  </a:txBody>
                  <a:tcPr/>
                </a:tc>
              </a:tr>
              <a:tr h="425753">
                <a:tc>
                  <a:txBody>
                    <a:bodyPr/>
                    <a:lstStyle/>
                    <a:p>
                      <a:pPr>
                        <a:buNone/>
                      </a:pPr>
                      <a:r>
                        <a:rPr lang="en-US" sz="1200">
                          <a:sym typeface="+mn-ea"/>
                        </a:rPr>
                        <a:t>CO3</a:t>
                      </a:r>
                      <a:endParaRPr lang="en-US" sz="1200">
                        <a:sym typeface="+mn-ea"/>
                      </a:endParaRPr>
                    </a:p>
                  </a:txBody>
                  <a:tcPr/>
                </a:tc>
                <a:tc>
                  <a:txBody>
                    <a:bodyPr/>
                    <a:lstStyle/>
                    <a:p>
                      <a:pPr>
                        <a:buNone/>
                      </a:pPr>
                      <a:r>
                        <a:rPr lang="en-US" sz="1800" dirty="0"/>
                        <a:t>Identify various cyber offences </a:t>
                      </a:r>
                      <a:endParaRPr lang="en-US" sz="1800" dirty="0"/>
                    </a:p>
                  </a:txBody>
                  <a:tcPr/>
                </a:tc>
                <a:tc>
                  <a:txBody>
                    <a:bodyPr/>
                    <a:lstStyle/>
                    <a:p>
                      <a:pPr>
                        <a:buNone/>
                      </a:pPr>
                      <a:r>
                        <a:rPr lang="en-US" sz="1800"/>
                        <a:t>3</a:t>
                      </a:r>
                      <a:endParaRPr lang="en-US" sz="1800"/>
                    </a:p>
                  </a:txBody>
                  <a:tcPr/>
                </a:tc>
                <a:tc gridSpan="2">
                  <a:txBody>
                    <a:bodyPr/>
                    <a:lstStyle/>
                    <a:p>
                      <a:pPr>
                        <a:buNone/>
                      </a:pPr>
                      <a:r>
                        <a:rPr lang="en-US" sz="1800"/>
                        <a:t>3</a:t>
                      </a:r>
                      <a:endParaRPr lang="en-US" sz="1800"/>
                    </a:p>
                  </a:txBody>
                  <a:tcPr/>
                </a:tc>
                <a:tc hMerge="1">
                  <a:tcPr/>
                </a:tc>
                <a:tc gridSpan="2">
                  <a:txBody>
                    <a:bodyPr/>
                    <a:lstStyle/>
                    <a:p>
                      <a:pPr>
                        <a:buNone/>
                      </a:pPr>
                      <a:r>
                        <a:rPr lang="en-US" sz="1800"/>
                        <a:t>3</a:t>
                      </a:r>
                      <a:endParaRPr lang="en-US" sz="1800"/>
                    </a:p>
                  </a:txBody>
                  <a:tcPr/>
                </a:tc>
                <a:tc hMerge="1">
                  <a:tcPr/>
                </a:tc>
                <a:tc gridSpan="2">
                  <a:txBody>
                    <a:bodyPr/>
                    <a:lstStyle/>
                    <a:p>
                      <a:pPr>
                        <a:buNone/>
                      </a:pPr>
                      <a:r>
                        <a:rPr lang="en-US" sz="1800"/>
                        <a:t>3</a:t>
                      </a:r>
                      <a:endParaRPr lang="en-US" sz="1800"/>
                    </a:p>
                  </a:txBody>
                  <a:tcPr/>
                </a:tc>
                <a:tc hMerge="1">
                  <a:tcPr/>
                </a:tc>
                <a:tc gridSpan="2">
                  <a:txBody>
                    <a:bodyPr/>
                    <a:lstStyle/>
                    <a:p>
                      <a:pPr>
                        <a:buNone/>
                      </a:pPr>
                      <a:r>
                        <a:rPr lang="en-US" sz="1800" dirty="0"/>
                        <a:t>3</a:t>
                      </a:r>
                      <a:endParaRPr lang="en-US" sz="1800" dirty="0"/>
                    </a:p>
                  </a:txBody>
                  <a:tcPr/>
                </a:tc>
                <a:tc hMerge="1">
                  <a:tcPr/>
                </a:tc>
                <a:tc>
                  <a:txBody>
                    <a:bodyPr/>
                    <a:lstStyle/>
                    <a:p>
                      <a:pPr>
                        <a:buNone/>
                      </a:pPr>
                      <a:r>
                        <a:rPr lang="en-US" sz="1800"/>
                        <a:t>3</a:t>
                      </a:r>
                      <a:endParaRPr lang="en-US" sz="1800"/>
                    </a:p>
                  </a:txBody>
                  <a:tcPr/>
                </a:tc>
              </a:tr>
              <a:tr h="596118">
                <a:tc>
                  <a:txBody>
                    <a:bodyPr/>
                    <a:lstStyle/>
                    <a:p>
                      <a:pPr>
                        <a:buNone/>
                      </a:pPr>
                      <a:r>
                        <a:rPr lang="en-US" sz="1200">
                          <a:sym typeface="+mn-ea"/>
                        </a:rPr>
                        <a:t>CO4</a:t>
                      </a:r>
                      <a:endParaRPr lang="en-US" sz="1200">
                        <a:sym typeface="+mn-ea"/>
                      </a:endParaRPr>
                    </a:p>
                  </a:txBody>
                  <a:tcPr/>
                </a:tc>
                <a:tc>
                  <a:txBody>
                    <a:bodyPr/>
                    <a:lstStyle/>
                    <a:p>
                      <a:pPr>
                        <a:buNone/>
                      </a:pPr>
                      <a:r>
                        <a:rPr lang="en-US" sz="1800" dirty="0"/>
                        <a:t>Use standards and cyber laws to enhance cyber security</a:t>
                      </a:r>
                      <a:endParaRPr lang="en-US" sz="1800" dirty="0"/>
                    </a:p>
                  </a:txBody>
                  <a:tcPr/>
                </a:tc>
                <a:tc>
                  <a:txBody>
                    <a:bodyPr/>
                    <a:lstStyle/>
                    <a:p>
                      <a:pPr>
                        <a:buNone/>
                      </a:pPr>
                      <a:r>
                        <a:rPr lang="en-US" sz="1800"/>
                        <a:t>3</a:t>
                      </a:r>
                      <a:endParaRPr lang="en-US" sz="1800"/>
                    </a:p>
                  </a:txBody>
                  <a:tcPr/>
                </a:tc>
                <a:tc gridSpan="2">
                  <a:txBody>
                    <a:bodyPr/>
                    <a:lstStyle/>
                    <a:p>
                      <a:pPr>
                        <a:buNone/>
                      </a:pPr>
                      <a:r>
                        <a:rPr lang="en-US" sz="1800"/>
                        <a:t>3</a:t>
                      </a:r>
                      <a:endParaRPr lang="en-US" sz="1800"/>
                    </a:p>
                  </a:txBody>
                  <a:tcPr/>
                </a:tc>
                <a:tc hMerge="1">
                  <a:tcPr/>
                </a:tc>
                <a:tc gridSpan="2">
                  <a:txBody>
                    <a:bodyPr/>
                    <a:lstStyle/>
                    <a:p>
                      <a:pPr>
                        <a:buNone/>
                      </a:pPr>
                      <a:r>
                        <a:rPr lang="en-US" sz="1800"/>
                        <a:t>3</a:t>
                      </a:r>
                      <a:endParaRPr lang="en-US" sz="1800"/>
                    </a:p>
                  </a:txBody>
                  <a:tcPr/>
                </a:tc>
                <a:tc hMerge="1">
                  <a:tcPr/>
                </a:tc>
                <a:tc gridSpan="2">
                  <a:txBody>
                    <a:bodyPr/>
                    <a:lstStyle/>
                    <a:p>
                      <a:pPr>
                        <a:buNone/>
                      </a:pPr>
                      <a:r>
                        <a:rPr lang="en-US" sz="1800"/>
                        <a:t>3</a:t>
                      </a:r>
                      <a:endParaRPr lang="en-US" sz="1800"/>
                    </a:p>
                  </a:txBody>
                  <a:tcPr/>
                </a:tc>
                <a:tc hMerge="1">
                  <a:tcPr/>
                </a:tc>
                <a:tc gridSpan="2">
                  <a:txBody>
                    <a:bodyPr/>
                    <a:lstStyle/>
                    <a:p>
                      <a:pPr>
                        <a:buNone/>
                      </a:pPr>
                      <a:r>
                        <a:rPr lang="en-US" sz="1800" dirty="0"/>
                        <a:t>3</a:t>
                      </a:r>
                      <a:endParaRPr lang="en-US" sz="1800" dirty="0"/>
                    </a:p>
                  </a:txBody>
                  <a:tcPr/>
                </a:tc>
                <a:tc hMerge="1">
                  <a:tcPr/>
                </a:tc>
                <a:tc>
                  <a:txBody>
                    <a:bodyPr/>
                    <a:lstStyle/>
                    <a:p>
                      <a:pPr>
                        <a:buNone/>
                      </a:pPr>
                      <a:r>
                        <a:rPr lang="en-US" sz="1800"/>
                        <a:t>3</a:t>
                      </a:r>
                      <a:endParaRPr lang="en-US" sz="1800"/>
                    </a:p>
                  </a:txBody>
                  <a:tcPr/>
                </a:tc>
              </a:tr>
              <a:tr h="596118">
                <a:tc>
                  <a:txBody>
                    <a:bodyPr/>
                    <a:lstStyle/>
                    <a:p>
                      <a:pPr>
                        <a:buNone/>
                      </a:pPr>
                      <a:r>
                        <a:rPr lang="en-US" sz="1200"/>
                        <a:t>C05</a:t>
                      </a:r>
                      <a:endParaRPr lang="en-US" sz="1200"/>
                    </a:p>
                  </a:txBody>
                  <a:tcPr/>
                </a:tc>
                <a:tc>
                  <a:txBody>
                    <a:bodyPr/>
                    <a:lstStyle/>
                    <a:p>
                      <a:pPr>
                        <a:buNone/>
                      </a:pPr>
                      <a:r>
                        <a:rPr lang="en-US" sz="1800" dirty="0" err="1"/>
                        <a:t>IIlustrate</a:t>
                      </a:r>
                      <a:r>
                        <a:rPr lang="en-US" sz="1800" dirty="0"/>
                        <a:t> the importance of security policies &amp; IT Act </a:t>
                      </a:r>
                      <a:endParaRPr lang="en-US" sz="1800" dirty="0"/>
                    </a:p>
                  </a:txBody>
                  <a:tcPr/>
                </a:tc>
                <a:tc>
                  <a:txBody>
                    <a:bodyPr/>
                    <a:lstStyle/>
                    <a:p>
                      <a:pPr>
                        <a:buNone/>
                      </a:pPr>
                      <a:r>
                        <a:rPr lang="en-US" sz="1800"/>
                        <a:t>3</a:t>
                      </a:r>
                      <a:endParaRPr lang="en-US" sz="1800"/>
                    </a:p>
                  </a:txBody>
                  <a:tcPr/>
                </a:tc>
                <a:tc gridSpan="2">
                  <a:txBody>
                    <a:bodyPr/>
                    <a:lstStyle/>
                    <a:p>
                      <a:pPr>
                        <a:buNone/>
                      </a:pPr>
                      <a:r>
                        <a:rPr lang="en-US" sz="1800"/>
                        <a:t>3</a:t>
                      </a:r>
                      <a:endParaRPr lang="en-US" sz="1800"/>
                    </a:p>
                  </a:txBody>
                  <a:tcPr/>
                </a:tc>
                <a:tc hMerge="1">
                  <a:tcPr/>
                </a:tc>
                <a:tc gridSpan="2">
                  <a:txBody>
                    <a:bodyPr/>
                    <a:lstStyle/>
                    <a:p>
                      <a:pPr>
                        <a:buNone/>
                      </a:pPr>
                      <a:r>
                        <a:rPr lang="en-US" sz="1800"/>
                        <a:t>3</a:t>
                      </a:r>
                      <a:endParaRPr lang="en-US" sz="1800"/>
                    </a:p>
                  </a:txBody>
                  <a:tcPr/>
                </a:tc>
                <a:tc hMerge="1">
                  <a:tcPr/>
                </a:tc>
                <a:tc gridSpan="2">
                  <a:txBody>
                    <a:bodyPr/>
                    <a:lstStyle/>
                    <a:p>
                      <a:pPr>
                        <a:buNone/>
                      </a:pPr>
                      <a:r>
                        <a:rPr lang="en-US" sz="1800"/>
                        <a:t>3</a:t>
                      </a:r>
                      <a:endParaRPr lang="en-US" sz="1800"/>
                    </a:p>
                  </a:txBody>
                  <a:tcPr/>
                </a:tc>
                <a:tc hMerge="1">
                  <a:tcPr/>
                </a:tc>
                <a:tc gridSpan="2">
                  <a:txBody>
                    <a:bodyPr/>
                    <a:lstStyle/>
                    <a:p>
                      <a:pPr>
                        <a:buNone/>
                      </a:pPr>
                      <a:r>
                        <a:rPr lang="en-US" sz="1800" dirty="0"/>
                        <a:t>3</a:t>
                      </a:r>
                      <a:endParaRPr lang="en-US" sz="1800" dirty="0"/>
                    </a:p>
                  </a:txBody>
                  <a:tcPr/>
                </a:tc>
                <a:tc hMerge="1">
                  <a:tcPr/>
                </a:tc>
                <a:tc>
                  <a:txBody>
                    <a:bodyPr/>
                    <a:lstStyle/>
                    <a:p>
                      <a:pPr>
                        <a:buNone/>
                      </a:pPr>
                      <a:r>
                        <a:rPr lang="en-US" sz="1800" dirty="0"/>
                        <a:t>3</a:t>
                      </a:r>
                      <a:endParaRPr lang="en-US" sz="1800" dirty="0"/>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0934" y="1268760"/>
            <a:ext cx="10244740" cy="5124472"/>
          </a:xfrm>
        </p:spPr>
        <p:txBody>
          <a:bodyPr>
            <a:normAutofit fontScale="77500" lnSpcReduction="20000"/>
          </a:bodyPr>
          <a:lstStyle/>
          <a:p>
            <a:pPr>
              <a:buNone/>
            </a:pPr>
            <a:r>
              <a:rPr lang="en-US" b="1" dirty="0">
                <a:solidFill>
                  <a:srgbClr val="FF0000"/>
                </a:solidFill>
              </a:rPr>
              <a:t>5.Care To Share Files:</a:t>
            </a:r>
            <a:endParaRPr lang="en-US" dirty="0">
              <a:solidFill>
                <a:srgbClr val="FF0000"/>
              </a:solidFill>
            </a:endParaRPr>
          </a:p>
          <a:p>
            <a:pPr algn="just">
              <a:buFont typeface="Wingdings" panose="05000000000000000000" pitchFamily="2" charset="2"/>
              <a:buChar char="q"/>
            </a:pPr>
            <a:r>
              <a:rPr lang="en-US" dirty="0"/>
              <a:t>File sharing programs connect your computer to millions of others to exchange music, video and other types of information. This is done through programs installed that may compromise the security of your computer. If you decide to use these programs, be careful: adjust the setting to folders that must be shared or not; and read the contract </a:t>
            </a:r>
            <a:r>
              <a:rPr lang="en-US" b="1" dirty="0"/>
              <a:t>(“end user licensing agreement”)</a:t>
            </a:r>
            <a:r>
              <a:rPr lang="en-US" dirty="0"/>
              <a:t> to be aware of potential risks.</a:t>
            </a:r>
            <a:endParaRPr lang="en-US" dirty="0"/>
          </a:p>
          <a:p>
            <a:pPr algn="just">
              <a:buNone/>
            </a:pPr>
            <a:endParaRPr lang="en-US" dirty="0"/>
          </a:p>
          <a:p>
            <a:pPr algn="just">
              <a:buNone/>
            </a:pPr>
            <a:r>
              <a:rPr lang="en-US" b="1" dirty="0">
                <a:solidFill>
                  <a:srgbClr val="FF0000"/>
                </a:solidFill>
              </a:rPr>
              <a:t>6. Antivirus, Antispyware And Firewall:</a:t>
            </a:r>
            <a:endParaRPr lang="en-US" dirty="0">
              <a:solidFill>
                <a:srgbClr val="FF0000"/>
              </a:solidFill>
            </a:endParaRPr>
          </a:p>
          <a:p>
            <a:pPr algn="just">
              <a:buFont typeface="Wingdings" panose="05000000000000000000" pitchFamily="2" charset="2"/>
              <a:buChar char="q"/>
            </a:pPr>
            <a:r>
              <a:rPr lang="en-US" dirty="0"/>
              <a:t>Its use is recommended, as well as regular updating of lists </a:t>
            </a:r>
            <a:r>
              <a:rPr lang="en-US" b="1" dirty="0"/>
              <a:t>(blacklists, virus definitions)</a:t>
            </a:r>
            <a:r>
              <a:rPr lang="en-US" dirty="0"/>
              <a:t>. The web browsers offers a </a:t>
            </a:r>
            <a:r>
              <a:rPr lang="en-US" b="1" dirty="0"/>
              <a:t>“fraud”</a:t>
            </a:r>
            <a:r>
              <a:rPr lang="en-US" dirty="0"/>
              <a:t> option whose settings can avoid sites which send unsolicited emails </a:t>
            </a:r>
            <a:r>
              <a:rPr lang="en-US" b="1" dirty="0"/>
              <a:t>(spam)</a:t>
            </a:r>
            <a:r>
              <a:rPr lang="en-US" dirty="0"/>
              <a:t> and websites that spread viruses and spyware to steal sensitive data from your computer or are involved in fraudulent actions </a:t>
            </a:r>
            <a:r>
              <a:rPr lang="en-US" b="1" dirty="0"/>
              <a:t>(phishing)</a:t>
            </a:r>
            <a:r>
              <a:rPr lang="en-US" dirty="0"/>
              <a:t>.</a:t>
            </a: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638"/>
            <a:ext cx="9997440" cy="725470"/>
          </a:xfrm>
        </p:spPr>
        <p:txBody>
          <a:bodyPr>
            <a:normAutofit fontScale="90000"/>
          </a:bodyPr>
          <a:lstStyle/>
          <a:p>
            <a:r>
              <a:rPr lang="en-US" sz="3100" dirty="0">
                <a:solidFill>
                  <a:schemeClr val="tx1"/>
                </a:solidFill>
              </a:rPr>
              <a:t>The following are the reasons why information security  and cyber security is  </a:t>
            </a:r>
            <a:r>
              <a:rPr lang="en-US" sz="3100" dirty="0">
                <a:solidFill>
                  <a:srgbClr val="FF0000"/>
                </a:solidFill>
              </a:rPr>
              <a:t>important</a:t>
            </a:r>
            <a:r>
              <a:rPr lang="en-US" sz="3100" dirty="0">
                <a:solidFill>
                  <a:schemeClr val="tx1"/>
                </a:solidFill>
              </a:rPr>
              <a:t>: </a:t>
            </a:r>
            <a:br>
              <a:rPr lang="en-US" dirty="0"/>
            </a:br>
            <a:endParaRPr lang="en-US" dirty="0"/>
          </a:p>
        </p:txBody>
      </p:sp>
      <p:sp>
        <p:nvSpPr>
          <p:cNvPr id="3" name="Content Placeholder 2"/>
          <p:cNvSpPr>
            <a:spLocks noGrp="1"/>
          </p:cNvSpPr>
          <p:nvPr>
            <p:ph idx="1"/>
          </p:nvPr>
        </p:nvSpPr>
        <p:spPr>
          <a:xfrm>
            <a:off x="1703512" y="1000108"/>
            <a:ext cx="10101864" cy="5021180"/>
          </a:xfrm>
        </p:spPr>
        <p:txBody>
          <a:bodyPr>
            <a:normAutofit lnSpcReduction="10000"/>
          </a:bodyPr>
          <a:lstStyle/>
          <a:p>
            <a:pPr>
              <a:buFont typeface="Wingdings" panose="05000000000000000000" pitchFamily="2" charset="2"/>
              <a:buChar char="q"/>
            </a:pPr>
            <a:r>
              <a:rPr lang="en-US" sz="2600" b="1" dirty="0">
                <a:solidFill>
                  <a:srgbClr val="C00000"/>
                </a:solidFill>
              </a:rPr>
              <a:t>1. To Protect Personal Information</a:t>
            </a:r>
            <a:endParaRPr lang="en-US" sz="2600" b="1" dirty="0">
              <a:solidFill>
                <a:srgbClr val="C00000"/>
              </a:solidFill>
            </a:endParaRPr>
          </a:p>
          <a:p>
            <a:pPr>
              <a:buFont typeface="Wingdings" panose="05000000000000000000" pitchFamily="2" charset="2"/>
              <a:buChar char="q"/>
            </a:pPr>
            <a:r>
              <a:rPr lang="en-US" sz="2600" dirty="0"/>
              <a:t>To prevent yourself </a:t>
            </a:r>
            <a:r>
              <a:rPr lang="en-US" sz="2600" dirty="0">
                <a:solidFill>
                  <a:srgbClr val="FF0000"/>
                </a:solidFill>
              </a:rPr>
              <a:t>from cyber threats</a:t>
            </a:r>
            <a:r>
              <a:rPr lang="en-US" sz="2600" dirty="0"/>
              <a:t>, make sure that you protect your personal information and data.</a:t>
            </a:r>
            <a:endParaRPr lang="en-US" sz="2600" dirty="0"/>
          </a:p>
          <a:p>
            <a:pPr algn="just">
              <a:buFont typeface="Wingdings" panose="05000000000000000000" pitchFamily="2" charset="2"/>
              <a:buChar char="q"/>
            </a:pPr>
            <a:r>
              <a:rPr lang="en-US" sz="2600" dirty="0"/>
              <a:t>To  keep information and data safe and you can do that by implementing the below-mentioned steps: </a:t>
            </a:r>
            <a:endParaRPr lang="en-US" sz="2600" dirty="0"/>
          </a:p>
          <a:p>
            <a:pPr lvl="1" algn="just">
              <a:buFont typeface="Wingdings" panose="05000000000000000000" pitchFamily="2" charset="2"/>
              <a:buChar char="v"/>
            </a:pPr>
            <a:r>
              <a:rPr lang="en-US" sz="2600" dirty="0"/>
              <a:t>Implement an anti-virus software. </a:t>
            </a:r>
            <a:endParaRPr lang="en-US" sz="2600" dirty="0"/>
          </a:p>
          <a:p>
            <a:pPr lvl="1" algn="just">
              <a:buFont typeface="Wingdings" panose="05000000000000000000" pitchFamily="2" charset="2"/>
              <a:buChar char="v"/>
            </a:pPr>
            <a:r>
              <a:rPr lang="en-US" sz="2600" dirty="0"/>
              <a:t>Update the operating system of your computer regularly. </a:t>
            </a:r>
            <a:endParaRPr lang="en-US" sz="2600" dirty="0"/>
          </a:p>
          <a:p>
            <a:pPr lvl="1" algn="just">
              <a:buFont typeface="Wingdings" panose="05000000000000000000" pitchFamily="2" charset="2"/>
              <a:buChar char="v"/>
            </a:pPr>
            <a:r>
              <a:rPr lang="en-US" sz="2600" dirty="0"/>
              <a:t>Apply smart password and other locks. </a:t>
            </a:r>
            <a:endParaRPr lang="en-US" sz="2600" dirty="0"/>
          </a:p>
          <a:p>
            <a:pPr lvl="1" algn="just">
              <a:buFont typeface="Wingdings" panose="05000000000000000000" pitchFamily="2" charset="2"/>
              <a:buChar char="v"/>
            </a:pPr>
            <a:r>
              <a:rPr lang="en-US" sz="2600" dirty="0"/>
              <a:t>Always take a backup of your critical data information. </a:t>
            </a:r>
            <a:endParaRPr lang="en-US" sz="2600" dirty="0"/>
          </a:p>
          <a:p>
            <a:pPr lvl="1" algn="just">
              <a:buFont typeface="Wingdings" panose="05000000000000000000" pitchFamily="2" charset="2"/>
              <a:buChar char="v"/>
            </a:pPr>
            <a:r>
              <a:rPr lang="en-US" sz="2600" dirty="0"/>
              <a:t>Use computer locks for safety. </a:t>
            </a:r>
            <a:endParaRPr lang="en-US" sz="2600" dirty="0"/>
          </a:p>
          <a:p>
            <a:pPr lvl="1" algn="just">
              <a:buFont typeface="Wingdings" panose="05000000000000000000" pitchFamily="2" charset="2"/>
              <a:buChar char="v"/>
            </a:pPr>
            <a:r>
              <a:rPr lang="en-US" sz="2600" dirty="0"/>
              <a:t>Do not fall for the traps of phishing emails.</a:t>
            </a:r>
            <a:endParaRPr lang="en-US" sz="2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274638"/>
            <a:ext cx="9958988" cy="796908"/>
          </a:xfrm>
        </p:spPr>
        <p:txBody>
          <a:bodyPr/>
          <a:lstStyle/>
          <a:p>
            <a:endParaRPr lang="en-US" dirty="0"/>
          </a:p>
        </p:txBody>
      </p:sp>
      <p:sp>
        <p:nvSpPr>
          <p:cNvPr id="3" name="Content Placeholder 2"/>
          <p:cNvSpPr>
            <a:spLocks noGrp="1"/>
          </p:cNvSpPr>
          <p:nvPr>
            <p:ph idx="1"/>
          </p:nvPr>
        </p:nvSpPr>
        <p:spPr>
          <a:xfrm>
            <a:off x="1666844" y="1214422"/>
            <a:ext cx="10244740" cy="5033978"/>
          </a:xfrm>
        </p:spPr>
        <p:txBody>
          <a:bodyPr/>
          <a:lstStyle/>
          <a:p>
            <a:pPr>
              <a:buFont typeface="Wingdings" panose="05000000000000000000" pitchFamily="2" charset="2"/>
              <a:buChar char="q"/>
            </a:pPr>
            <a:r>
              <a:rPr lang="en-US" b="1" dirty="0"/>
              <a:t>2. To Protect Company/institutional Properties</a:t>
            </a:r>
            <a:endParaRPr lang="en-US" b="1" dirty="0"/>
          </a:p>
          <a:p>
            <a:pPr>
              <a:buFont typeface="Wingdings" panose="05000000000000000000" pitchFamily="2" charset="2"/>
              <a:buChar char="q"/>
            </a:pPr>
            <a:r>
              <a:rPr lang="en-US" sz="2400" dirty="0"/>
              <a:t>A company involves </a:t>
            </a:r>
            <a:r>
              <a:rPr lang="en-US" sz="2400" dirty="0">
                <a:solidFill>
                  <a:srgbClr val="FF0000"/>
                </a:solidFill>
              </a:rPr>
              <a:t>a lot of sensitive information and assets. (</a:t>
            </a:r>
            <a:r>
              <a:rPr lang="en-US" sz="2400" dirty="0"/>
              <a:t>It is very important to protect the organization's </a:t>
            </a:r>
            <a:r>
              <a:rPr lang="en-US" sz="2400" dirty="0">
                <a:solidFill>
                  <a:srgbClr val="FF0000"/>
                </a:solidFill>
              </a:rPr>
              <a:t>important information </a:t>
            </a:r>
            <a:r>
              <a:rPr lang="en-US" sz="2400" dirty="0"/>
              <a:t>and sensitive data so that it can prevent itself from any unauthorized access or misuse</a:t>
            </a:r>
            <a:r>
              <a:rPr lang="en-US" dirty="0">
                <a:solidFill>
                  <a:srgbClr val="FF0000"/>
                </a:solidFill>
              </a:rPr>
              <a:t>)</a:t>
            </a:r>
            <a:endParaRPr lang="en-US" dirty="0">
              <a:solidFill>
                <a:srgbClr val="FF0000"/>
              </a:solidFill>
            </a:endParaRPr>
          </a:p>
          <a:p>
            <a:endParaRPr lang="en-US" dirty="0">
              <a:solidFill>
                <a:srgbClr val="FF0000"/>
              </a:solidFill>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638"/>
            <a:ext cx="9997440" cy="725470"/>
          </a:xfrm>
        </p:spPr>
        <p:txBody>
          <a:bodyPr>
            <a:normAutofit fontScale="90000"/>
          </a:bodyPr>
          <a:lstStyle/>
          <a:p>
            <a:r>
              <a:rPr lang="en-US" sz="3600" b="1" dirty="0"/>
              <a:t>3. To Prevent Data Theft</a:t>
            </a:r>
            <a:br>
              <a:rPr lang="en-US" b="1" dirty="0"/>
            </a:br>
            <a:endParaRPr lang="en-US" dirty="0"/>
          </a:p>
        </p:txBody>
      </p:sp>
      <p:sp>
        <p:nvSpPr>
          <p:cNvPr id="3" name="Content Placeholder 2"/>
          <p:cNvSpPr>
            <a:spLocks noGrp="1"/>
          </p:cNvSpPr>
          <p:nvPr>
            <p:ph idx="1"/>
          </p:nvPr>
        </p:nvSpPr>
        <p:spPr>
          <a:xfrm>
            <a:off x="1738282" y="1071546"/>
            <a:ext cx="10173302" cy="5176854"/>
          </a:xfrm>
        </p:spPr>
        <p:txBody>
          <a:bodyPr>
            <a:normAutofit lnSpcReduction="10000"/>
          </a:bodyPr>
          <a:lstStyle/>
          <a:p>
            <a:pPr algn="just">
              <a:buFont typeface="Wingdings" panose="05000000000000000000" pitchFamily="2" charset="2"/>
              <a:buChar char="q"/>
            </a:pPr>
            <a:r>
              <a:rPr lang="en-US" sz="3000" dirty="0"/>
              <a:t>Data help means </a:t>
            </a:r>
            <a:r>
              <a:rPr lang="en-US" sz="3000" dirty="0">
                <a:solidFill>
                  <a:srgbClr val="FF0000"/>
                </a:solidFill>
              </a:rPr>
              <a:t>stealing any critical and sensitive information such as account passwords, bank account details, health-related information, personal information, important documents that are stored in the computer systems and its servers, and so on. </a:t>
            </a:r>
            <a:r>
              <a:rPr lang="en-US" sz="3000" dirty="0"/>
              <a:t> </a:t>
            </a:r>
            <a:endParaRPr lang="en-US" sz="3000" dirty="0"/>
          </a:p>
          <a:p>
            <a:pPr algn="just">
              <a:buFont typeface="Wingdings" panose="05000000000000000000" pitchFamily="2" charset="2"/>
              <a:buChar char="q"/>
            </a:pPr>
            <a:r>
              <a:rPr lang="en-US" sz="3000" dirty="0"/>
              <a:t>Data theft can happen for multiple reasons that can be stated as follows: </a:t>
            </a:r>
            <a:endParaRPr lang="en-US" sz="3000" dirty="0"/>
          </a:p>
          <a:p>
            <a:pPr marL="596900" indent="-514350" algn="just">
              <a:buFont typeface="+mj-lt"/>
              <a:buAutoNum type="arabicPeriod"/>
            </a:pPr>
            <a:r>
              <a:rPr lang="en-US" sz="3000" dirty="0"/>
              <a:t>Stolen and weak credentials. </a:t>
            </a:r>
            <a:endParaRPr lang="en-US" sz="3000" dirty="0"/>
          </a:p>
          <a:p>
            <a:pPr marL="596900" indent="-514350" algn="just">
              <a:buFont typeface="+mj-lt"/>
              <a:buAutoNum type="arabicPeriod"/>
            </a:pPr>
            <a:r>
              <a:rPr lang="en-US" sz="3000" dirty="0"/>
              <a:t>Errors caused by humans. </a:t>
            </a:r>
            <a:endParaRPr lang="en-US" sz="3000" dirty="0"/>
          </a:p>
          <a:p>
            <a:pPr marL="596900" indent="-514350" algn="just">
              <a:buFont typeface="+mj-lt"/>
              <a:buAutoNum type="arabicPeriod"/>
            </a:pPr>
            <a:r>
              <a:rPr lang="en-US" sz="3000" dirty="0"/>
              <a:t>Presence of any malicious insiders. </a:t>
            </a:r>
            <a:endParaRPr lang="en-US" sz="3000" dirty="0"/>
          </a:p>
          <a:p>
            <a:pPr marL="596900" indent="-514350" algn="just">
              <a:buFont typeface="+mj-lt"/>
              <a:buAutoNum type="arabicPeriod"/>
            </a:pPr>
            <a:r>
              <a:rPr lang="en-US" sz="3000" dirty="0"/>
              <a:t>Some application vulnerabilities. </a:t>
            </a:r>
            <a:endParaRPr lang="en-US" sz="3000"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638"/>
            <a:ext cx="9997440" cy="850106"/>
          </a:xfrm>
        </p:spPr>
        <p:txBody>
          <a:bodyPr>
            <a:normAutofit fontScale="90000"/>
          </a:bodyPr>
          <a:lstStyle/>
          <a:p>
            <a:r>
              <a:rPr lang="en-US" sz="3600" b="1" dirty="0"/>
              <a:t>4. To Prevent Malware and Viruses</a:t>
            </a:r>
            <a:br>
              <a:rPr lang="en-US" b="1" dirty="0"/>
            </a:br>
            <a:endParaRPr lang="en-US" dirty="0"/>
          </a:p>
        </p:txBody>
      </p:sp>
      <p:sp>
        <p:nvSpPr>
          <p:cNvPr id="3" name="Content Placeholder 2"/>
          <p:cNvSpPr>
            <a:spLocks noGrp="1"/>
          </p:cNvSpPr>
          <p:nvPr>
            <p:ph idx="1"/>
          </p:nvPr>
        </p:nvSpPr>
        <p:spPr>
          <a:xfrm>
            <a:off x="1775520" y="1027658"/>
            <a:ext cx="10136064" cy="5555704"/>
          </a:xfrm>
        </p:spPr>
        <p:txBody>
          <a:bodyPr>
            <a:normAutofit/>
          </a:bodyPr>
          <a:lstStyle/>
          <a:p>
            <a:pPr>
              <a:buFont typeface="Wingdings" panose="05000000000000000000" pitchFamily="2" charset="2"/>
              <a:buChar char="q"/>
            </a:pPr>
            <a:r>
              <a:rPr lang="en-US" sz="2600" dirty="0">
                <a:solidFill>
                  <a:srgbClr val="FF0000"/>
                </a:solidFill>
              </a:rPr>
              <a:t>Computer viruses and malware </a:t>
            </a:r>
            <a:r>
              <a:rPr lang="en-US" sz="2600" dirty="0"/>
              <a:t>can be very annoying at times and computer security can help you to prevent your system from these unwanted visitors.</a:t>
            </a:r>
            <a:endParaRPr lang="en-US" sz="2600" dirty="0"/>
          </a:p>
          <a:p>
            <a:pPr algn="just">
              <a:buFont typeface="Wingdings" panose="05000000000000000000" pitchFamily="2" charset="2"/>
              <a:buChar char="q"/>
            </a:pPr>
            <a:r>
              <a:rPr lang="en-US" sz="2600" dirty="0"/>
              <a:t>These simple steps: </a:t>
            </a:r>
            <a:endParaRPr lang="en-US" sz="2600" dirty="0"/>
          </a:p>
          <a:p>
            <a:pPr marL="630555" indent="-549275" algn="just">
              <a:buFont typeface="+mj-lt"/>
              <a:buAutoNum type="arabicParenR"/>
            </a:pPr>
            <a:r>
              <a:rPr lang="en-US" sz="2600" dirty="0"/>
              <a:t>Keep your </a:t>
            </a:r>
            <a:r>
              <a:rPr lang="en-US" sz="2600" dirty="0">
                <a:solidFill>
                  <a:srgbClr val="FF0000"/>
                </a:solidFill>
              </a:rPr>
              <a:t>software updated</a:t>
            </a:r>
            <a:r>
              <a:rPr lang="en-US" sz="2600" dirty="0"/>
              <a:t>. </a:t>
            </a:r>
            <a:endParaRPr lang="en-US" sz="2600" dirty="0"/>
          </a:p>
          <a:p>
            <a:pPr marL="630555" indent="-549275" algn="just">
              <a:buFont typeface="+mj-lt"/>
              <a:buAutoNum type="arabicParenR"/>
            </a:pPr>
            <a:r>
              <a:rPr lang="en-US" sz="2600" dirty="0"/>
              <a:t>Use </a:t>
            </a:r>
            <a:r>
              <a:rPr lang="en-US" sz="2600" dirty="0">
                <a:solidFill>
                  <a:srgbClr val="FF0000"/>
                </a:solidFill>
              </a:rPr>
              <a:t>paid</a:t>
            </a:r>
            <a:r>
              <a:rPr lang="en-US" sz="2600" dirty="0"/>
              <a:t> and </a:t>
            </a:r>
            <a:r>
              <a:rPr lang="en-US" sz="2600" dirty="0">
                <a:solidFill>
                  <a:srgbClr val="FF0000"/>
                </a:solidFill>
              </a:rPr>
              <a:t>good professional software </a:t>
            </a:r>
            <a:r>
              <a:rPr lang="en-US" sz="2600" dirty="0"/>
              <a:t>for antivirus. </a:t>
            </a:r>
            <a:endParaRPr lang="en-US" sz="2600" dirty="0"/>
          </a:p>
          <a:p>
            <a:pPr marL="630555" indent="-549275" algn="just">
              <a:buFont typeface="+mj-lt"/>
              <a:buAutoNum type="arabicParenR"/>
            </a:pPr>
            <a:r>
              <a:rPr lang="en-US" sz="2600" dirty="0"/>
              <a:t>Apply a strong password to your computer system. </a:t>
            </a:r>
            <a:endParaRPr lang="en-US" sz="2600" dirty="0"/>
          </a:p>
          <a:p>
            <a:pPr marL="630555" indent="-549275" algn="just">
              <a:buFont typeface="+mj-lt"/>
              <a:buAutoNum type="arabicParenR"/>
            </a:pPr>
            <a:r>
              <a:rPr lang="en-US" sz="2600" dirty="0"/>
              <a:t>Do not click </a:t>
            </a:r>
            <a:r>
              <a:rPr lang="en-US" sz="2600" dirty="0">
                <a:solidFill>
                  <a:srgbClr val="FF0000"/>
                </a:solidFill>
              </a:rPr>
              <a:t>irrelevant links on your system</a:t>
            </a:r>
            <a:r>
              <a:rPr lang="en-US" sz="2600" dirty="0"/>
              <a:t>. </a:t>
            </a:r>
            <a:endParaRPr lang="en-US" sz="2600" dirty="0"/>
          </a:p>
          <a:p>
            <a:pPr marL="630555" indent="-549275" algn="just">
              <a:buFont typeface="+mj-lt"/>
              <a:buAutoNum type="arabicParenR"/>
            </a:pPr>
            <a:r>
              <a:rPr lang="en-US" sz="2600" dirty="0"/>
              <a:t>Always </a:t>
            </a:r>
            <a:r>
              <a:rPr lang="en-US" sz="2600" dirty="0">
                <a:solidFill>
                  <a:srgbClr val="FF0000"/>
                </a:solidFill>
              </a:rPr>
              <a:t>back up your sensitive computer data</a:t>
            </a:r>
            <a:r>
              <a:rPr lang="en-US" sz="2600" dirty="0"/>
              <a:t>. </a:t>
            </a:r>
            <a:endParaRPr lang="en-US" sz="2600" dirty="0"/>
          </a:p>
          <a:p>
            <a:pPr marL="630555" indent="-549275" algn="just">
              <a:buFont typeface="+mj-lt"/>
              <a:buAutoNum type="arabicParenR"/>
            </a:pPr>
            <a:r>
              <a:rPr lang="en-US" sz="2600" dirty="0"/>
              <a:t>Only go through </a:t>
            </a:r>
            <a:r>
              <a:rPr lang="en-US" sz="2600" dirty="0">
                <a:solidFill>
                  <a:srgbClr val="FF0000"/>
                </a:solidFill>
              </a:rPr>
              <a:t>trusted and authorized security websites.</a:t>
            </a:r>
            <a:endParaRPr lang="en-US" sz="2600" dirty="0">
              <a:solidFill>
                <a:srgbClr val="FF0000"/>
              </a:solidFill>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68" y="214290"/>
            <a:ext cx="10058432" cy="700110"/>
          </a:xfrm>
        </p:spPr>
        <p:txBody>
          <a:bodyPr>
            <a:noAutofit/>
          </a:bodyPr>
          <a:lstStyle/>
          <a:p>
            <a:r>
              <a:rPr lang="en-US" sz="3200" b="1" dirty="0"/>
              <a:t>5. To Protect From Unauthorized Access</a:t>
            </a:r>
            <a:br>
              <a:rPr lang="en-US" sz="3200" b="1" dirty="0"/>
            </a:br>
            <a:endParaRPr lang="en-US" sz="3200" dirty="0"/>
          </a:p>
        </p:txBody>
      </p:sp>
      <p:sp>
        <p:nvSpPr>
          <p:cNvPr id="3" name="Content Placeholder 2"/>
          <p:cNvSpPr>
            <a:spLocks noGrp="1"/>
          </p:cNvSpPr>
          <p:nvPr>
            <p:ph idx="1"/>
          </p:nvPr>
        </p:nvSpPr>
        <p:spPr>
          <a:xfrm>
            <a:off x="1523968" y="1071546"/>
            <a:ext cx="10058432" cy="5054618"/>
          </a:xfrm>
        </p:spPr>
        <p:txBody>
          <a:bodyPr/>
          <a:lstStyle/>
          <a:p>
            <a:pPr>
              <a:buFont typeface="Wingdings" panose="05000000000000000000" pitchFamily="2" charset="2"/>
              <a:buChar char="q"/>
            </a:pPr>
            <a:r>
              <a:rPr lang="en-US" dirty="0"/>
              <a:t> </a:t>
            </a:r>
            <a:r>
              <a:rPr lang="en-US" sz="2400" dirty="0"/>
              <a:t>By installing </a:t>
            </a:r>
            <a:r>
              <a:rPr lang="en-US" sz="2400" dirty="0">
                <a:solidFill>
                  <a:srgbClr val="FF0000"/>
                </a:solidFill>
              </a:rPr>
              <a:t>computer security </a:t>
            </a:r>
            <a:r>
              <a:rPr lang="en-US" sz="2400" dirty="0"/>
              <a:t>in your system</a:t>
            </a:r>
            <a:endParaRPr lang="en-US" sz="2400" dirty="0"/>
          </a:p>
          <a:p>
            <a:pPr>
              <a:buFont typeface="Wingdings" panose="05000000000000000000" pitchFamily="2" charset="2"/>
              <a:buChar char="q"/>
            </a:pPr>
            <a:r>
              <a:rPr lang="en-US" sz="2400" dirty="0"/>
              <a:t> It prevents hackers from getting access to your computer system and controls your </a:t>
            </a:r>
            <a:r>
              <a:rPr lang="en-US" sz="2400" dirty="0">
                <a:solidFill>
                  <a:srgbClr val="FF0000"/>
                </a:solidFill>
              </a:rPr>
              <a:t>critical information</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
          <p:cNvSpPr txBox="1">
            <a:spLocks noGrp="1"/>
          </p:cNvSpPr>
          <p:nvPr>
            <p:ph idx="1"/>
          </p:nvPr>
        </p:nvSpPr>
        <p:spPr>
          <a:xfrm>
            <a:off x="1452531" y="0"/>
            <a:ext cx="9792088" cy="6523631"/>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400"/>
              <a:buNone/>
            </a:pPr>
            <a:r>
              <a:rPr lang="en-IN" b="1" dirty="0"/>
              <a:t>      Security Principles (</a:t>
            </a:r>
            <a:r>
              <a:rPr lang="en-IN" dirty="0"/>
              <a:t>CIA  Triad</a:t>
            </a:r>
            <a:r>
              <a:rPr lang="en-IN" b="1" dirty="0"/>
              <a:t>)</a:t>
            </a:r>
            <a:endParaRPr dirty="0"/>
          </a:p>
          <a:p>
            <a:pPr marL="0" lvl="0" indent="0" algn="l" rtl="0">
              <a:lnSpc>
                <a:spcPct val="100000"/>
              </a:lnSpc>
              <a:spcBef>
                <a:spcPts val="1000"/>
              </a:spcBef>
              <a:spcAft>
                <a:spcPts val="0"/>
              </a:spcAft>
              <a:buSzPts val="2400"/>
              <a:buNone/>
            </a:pPr>
            <a:r>
              <a:rPr lang="en-IN" sz="2400" dirty="0"/>
              <a:t>There are three security principles. </a:t>
            </a:r>
            <a:endParaRPr dirty="0"/>
          </a:p>
          <a:p>
            <a:pPr marL="228600" lvl="0" indent="-228600" algn="l" rtl="0">
              <a:lnSpc>
                <a:spcPct val="100000"/>
              </a:lnSpc>
              <a:spcBef>
                <a:spcPts val="1000"/>
              </a:spcBef>
              <a:spcAft>
                <a:spcPts val="0"/>
              </a:spcAft>
              <a:buSzPts val="2400"/>
              <a:buFont typeface="Noto Sans Symbols"/>
              <a:buChar char="❑"/>
            </a:pPr>
            <a:r>
              <a:rPr lang="en-IN" sz="2400" dirty="0"/>
              <a:t> Confidentiality</a:t>
            </a:r>
            <a:endParaRPr dirty="0"/>
          </a:p>
          <a:p>
            <a:pPr marL="228600" lvl="0" indent="-228600" algn="l" rtl="0">
              <a:lnSpc>
                <a:spcPct val="100000"/>
              </a:lnSpc>
              <a:spcBef>
                <a:spcPts val="1000"/>
              </a:spcBef>
              <a:spcAft>
                <a:spcPts val="0"/>
              </a:spcAft>
              <a:buSzPts val="2400"/>
              <a:buFont typeface="Noto Sans Symbols"/>
              <a:buChar char="❑"/>
            </a:pPr>
            <a:r>
              <a:rPr lang="en-IN" sz="2400" dirty="0"/>
              <a:t>Integrity</a:t>
            </a:r>
            <a:endParaRPr dirty="0"/>
          </a:p>
          <a:p>
            <a:pPr marL="228600" lvl="0" indent="-228600" algn="l" rtl="0">
              <a:lnSpc>
                <a:spcPct val="100000"/>
              </a:lnSpc>
              <a:spcBef>
                <a:spcPts val="1000"/>
              </a:spcBef>
              <a:spcAft>
                <a:spcPts val="0"/>
              </a:spcAft>
              <a:buSzPts val="2400"/>
              <a:buFont typeface="Noto Sans Symbols"/>
              <a:buChar char="❑"/>
            </a:pPr>
            <a:r>
              <a:rPr lang="en-IN" sz="2400" dirty="0"/>
              <a:t>Availability</a:t>
            </a:r>
            <a:endParaRPr dirty="0"/>
          </a:p>
          <a:p>
            <a:pPr marL="0" lvl="0" indent="0" algn="l" rtl="0">
              <a:lnSpc>
                <a:spcPct val="100000"/>
              </a:lnSpc>
              <a:spcBef>
                <a:spcPts val="1000"/>
              </a:spcBef>
              <a:spcAft>
                <a:spcPts val="0"/>
              </a:spcAft>
              <a:buSzPts val="2400"/>
              <a:buNone/>
            </a:pPr>
            <a:r>
              <a:rPr lang="en-IN" sz="2400" b="1" dirty="0"/>
              <a:t>Confidentiality</a:t>
            </a:r>
            <a:endParaRPr sz="2400" dirty="0"/>
          </a:p>
          <a:p>
            <a:pPr marL="228600" lvl="0" indent="-228600" algn="just" rtl="0">
              <a:lnSpc>
                <a:spcPct val="100000"/>
              </a:lnSpc>
              <a:spcBef>
                <a:spcPts val="1000"/>
              </a:spcBef>
              <a:spcAft>
                <a:spcPts val="0"/>
              </a:spcAft>
              <a:buSzPts val="2400"/>
              <a:buFont typeface="Wingdings" panose="05000000000000000000" pitchFamily="2" charset="2"/>
              <a:buChar char="v"/>
            </a:pPr>
            <a:r>
              <a:rPr lang="en-IN" sz="2400" dirty="0"/>
              <a:t>Confidentiality is probably the most </a:t>
            </a:r>
            <a:endParaRPr lang="en-IN" sz="2400" dirty="0"/>
          </a:p>
          <a:p>
            <a:pPr marL="228600" lvl="0" indent="-228600" algn="just" rtl="0">
              <a:lnSpc>
                <a:spcPct val="100000"/>
              </a:lnSpc>
              <a:spcBef>
                <a:spcPts val="1000"/>
              </a:spcBef>
              <a:spcAft>
                <a:spcPts val="0"/>
              </a:spcAft>
              <a:buSzPts val="2400"/>
              <a:buNone/>
            </a:pPr>
            <a:r>
              <a:rPr lang="en-IN" sz="2400" dirty="0"/>
              <a:t>common aspect of information security. </a:t>
            </a:r>
            <a:endParaRPr dirty="0"/>
          </a:p>
          <a:p>
            <a:pPr marL="228600" lvl="0" indent="-228600" algn="just" rtl="0">
              <a:lnSpc>
                <a:spcPct val="100000"/>
              </a:lnSpc>
              <a:spcBef>
                <a:spcPts val="1000"/>
              </a:spcBef>
              <a:spcAft>
                <a:spcPts val="0"/>
              </a:spcAft>
              <a:buSzPts val="2400"/>
              <a:buFont typeface="Wingdings" panose="05000000000000000000" pitchFamily="2" charset="2"/>
              <a:buChar char="v"/>
            </a:pPr>
            <a:r>
              <a:rPr lang="en-IN" sz="2400" dirty="0"/>
              <a:t>Example: Industrial Confidential data, Bank </a:t>
            </a:r>
            <a:endParaRPr dirty="0"/>
          </a:p>
          <a:p>
            <a:pPr marL="0" lvl="0" indent="0" algn="l" rtl="0">
              <a:lnSpc>
                <a:spcPct val="100000"/>
              </a:lnSpc>
              <a:spcBef>
                <a:spcPts val="1000"/>
              </a:spcBef>
              <a:spcAft>
                <a:spcPts val="0"/>
              </a:spcAft>
              <a:buSzPts val="2400"/>
              <a:buNone/>
            </a:pPr>
            <a:endParaRPr sz="2400" dirty="0"/>
          </a:p>
        </p:txBody>
      </p:sp>
      <p:pic>
        <p:nvPicPr>
          <p:cNvPr id="125" name="Google Shape;125;p4"/>
          <p:cNvPicPr preferRelativeResize="0"/>
          <p:nvPr/>
        </p:nvPicPr>
        <p:blipFill rotWithShape="1">
          <a:blip r:embed="rId1"/>
          <a:srcRect/>
          <a:stretch>
            <a:fillRect/>
          </a:stretch>
        </p:blipFill>
        <p:spPr>
          <a:xfrm>
            <a:off x="7104112" y="559558"/>
            <a:ext cx="4614217" cy="45256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638"/>
            <a:ext cx="9997440" cy="368280"/>
          </a:xfrm>
        </p:spPr>
        <p:txBody>
          <a:bodyPr>
            <a:normAutofit fontScale="90000"/>
          </a:bodyPr>
          <a:lstStyle/>
          <a:p>
            <a:endParaRPr lang="en-US" sz="3200" dirty="0">
              <a:solidFill>
                <a:schemeClr val="tx1"/>
              </a:solidFill>
            </a:endParaRPr>
          </a:p>
        </p:txBody>
      </p:sp>
      <p:sp>
        <p:nvSpPr>
          <p:cNvPr id="5" name="Content Placeholder 4"/>
          <p:cNvSpPr>
            <a:spLocks noGrp="1"/>
          </p:cNvSpPr>
          <p:nvPr>
            <p:ph idx="1"/>
          </p:nvPr>
        </p:nvSpPr>
        <p:spPr>
          <a:xfrm>
            <a:off x="1452530" y="714356"/>
            <a:ext cx="5253070" cy="5411808"/>
          </a:xfrm>
        </p:spPr>
        <p:txBody>
          <a:bodyPr>
            <a:normAutofit fontScale="70000" lnSpcReduction="20000"/>
          </a:bodyPr>
          <a:lstStyle/>
          <a:p>
            <a:pPr marL="0" indent="0">
              <a:spcBef>
                <a:spcPts val="0"/>
              </a:spcBef>
              <a:buSzPts val="2400"/>
              <a:buFont typeface="Wingdings" panose="05000000000000000000" pitchFamily="2" charset="2"/>
              <a:buChar char="q"/>
            </a:pPr>
            <a:r>
              <a:rPr lang="en-US" b="1" dirty="0"/>
              <a:t>Integrity</a:t>
            </a:r>
            <a:endParaRPr lang="en-US" dirty="0"/>
          </a:p>
          <a:p>
            <a:pPr marL="228600" lvl="0" indent="-228600" algn="just">
              <a:spcBef>
                <a:spcPts val="1000"/>
              </a:spcBef>
              <a:buSzPts val="2400"/>
              <a:buFont typeface="Wingdings" panose="05000000000000000000" pitchFamily="2" charset="2"/>
              <a:buChar char="v"/>
            </a:pPr>
            <a:r>
              <a:rPr lang="en-US" dirty="0"/>
              <a:t>Information needs to be changed constantly. Integrity means that changes need to be done only by authorized entities and through authorized mechanisms.</a:t>
            </a:r>
            <a:endParaRPr lang="en-US" dirty="0"/>
          </a:p>
          <a:p>
            <a:pPr marL="228600" lvl="0" indent="-228600" algn="just">
              <a:spcBef>
                <a:spcPts val="1000"/>
              </a:spcBef>
              <a:buSzPts val="2400"/>
              <a:buFont typeface="Wingdings" panose="05000000000000000000" pitchFamily="2" charset="2"/>
              <a:buChar char="v"/>
            </a:pPr>
            <a:r>
              <a:rPr lang="en-US" dirty="0"/>
              <a:t>Example: Bank data should be automatically updated after any transaction. </a:t>
            </a:r>
            <a:endParaRPr lang="en-US" dirty="0"/>
          </a:p>
          <a:p>
            <a:pPr marL="0" lvl="0" indent="0" algn="just">
              <a:spcBef>
                <a:spcPts val="1000"/>
              </a:spcBef>
              <a:buSzPts val="2400"/>
              <a:buFont typeface="Wingdings" panose="05000000000000000000" pitchFamily="2" charset="2"/>
              <a:buChar char="q"/>
            </a:pPr>
            <a:r>
              <a:rPr lang="en-US" b="1" dirty="0"/>
              <a:t>Availability</a:t>
            </a:r>
            <a:endParaRPr lang="en-US" dirty="0"/>
          </a:p>
          <a:p>
            <a:pPr marL="228600" lvl="0" indent="-228600" algn="just">
              <a:spcBef>
                <a:spcPts val="1000"/>
              </a:spcBef>
              <a:buSzPts val="2400"/>
              <a:buFont typeface="Wingdings" panose="05000000000000000000" pitchFamily="2" charset="2"/>
              <a:buChar char="v"/>
            </a:pPr>
            <a:r>
              <a:rPr lang="en-US" dirty="0"/>
              <a:t>The information created and stored by an organization needs to be available to authorized entities. Information needs to be constantly changed, which means it must be accessible to authorized entities.</a:t>
            </a:r>
            <a:endParaRPr lang="en-US" dirty="0"/>
          </a:p>
          <a:p>
            <a:pPr marL="228600" lvl="0" indent="-228600" algn="just">
              <a:spcBef>
                <a:spcPts val="1000"/>
              </a:spcBef>
              <a:buSzPts val="2400"/>
              <a:buFont typeface="Wingdings" panose="05000000000000000000" pitchFamily="2" charset="2"/>
              <a:buChar char="v"/>
            </a:pPr>
            <a:r>
              <a:rPr lang="en-US" dirty="0"/>
              <a:t>Example: Accessing of information anywhere at any time.</a:t>
            </a:r>
            <a:endParaRPr lang="en-US" dirty="0"/>
          </a:p>
          <a:p>
            <a:endParaRPr lang="en-US" dirty="0"/>
          </a:p>
        </p:txBody>
      </p:sp>
      <p:pic>
        <p:nvPicPr>
          <p:cNvPr id="117763" name="Picture 3"/>
          <p:cNvPicPr>
            <a:picLocks noChangeAspect="1" noChangeArrowheads="1"/>
          </p:cNvPicPr>
          <p:nvPr/>
        </p:nvPicPr>
        <p:blipFill>
          <a:blip r:embed="rId1" cstate="print"/>
          <a:srcRect/>
          <a:stretch>
            <a:fillRect/>
          </a:stretch>
        </p:blipFill>
        <p:spPr bwMode="auto">
          <a:xfrm>
            <a:off x="6881818" y="1828801"/>
            <a:ext cx="4799569" cy="3814777"/>
          </a:xfrm>
          <a:prstGeom prst="rect">
            <a:avLst/>
          </a:prstGeom>
          <a:noFill/>
          <a:ln w="9525">
            <a:noFill/>
            <a:miter lim="800000"/>
            <a:headEnd/>
            <a:tailEnd/>
          </a:ln>
        </p:spPr>
      </p:pic>
      <p:sp>
        <p:nvSpPr>
          <p:cNvPr id="7" name="TextBox 6"/>
          <p:cNvSpPr txBox="1"/>
          <p:nvPr/>
        </p:nvSpPr>
        <p:spPr>
          <a:xfrm>
            <a:off x="7310446" y="5929330"/>
            <a:ext cx="3714776" cy="307777"/>
          </a:xfrm>
          <a:prstGeom prst="rect">
            <a:avLst/>
          </a:prstGeom>
          <a:noFill/>
        </p:spPr>
        <p:txBody>
          <a:bodyPr wrap="square" rtlCol="0">
            <a:spAutoFit/>
          </a:bodyPr>
          <a:lstStyle/>
          <a:p>
            <a:r>
              <a:rPr lang="en-US" dirty="0"/>
              <a:t> FIG:   CIA TRIAD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092" y="142852"/>
            <a:ext cx="10358510" cy="622398"/>
          </a:xfrm>
        </p:spPr>
        <p:txBody>
          <a:bodyPr>
            <a:normAutofit/>
          </a:bodyPr>
          <a:lstStyle/>
          <a:p>
            <a:r>
              <a:rPr lang="en-IN" sz="3200" dirty="0">
                <a:solidFill>
                  <a:schemeClr val="tx1"/>
                </a:solidFill>
              </a:rPr>
              <a:t>CIA  Triad</a:t>
            </a:r>
            <a:endParaRPr lang="en-IN" sz="3200" dirty="0">
              <a:solidFill>
                <a:schemeClr val="tx1"/>
              </a:solidFill>
            </a:endParaRPr>
          </a:p>
        </p:txBody>
      </p:sp>
      <p:sp>
        <p:nvSpPr>
          <p:cNvPr id="3" name="Content Placeholder 2"/>
          <p:cNvSpPr>
            <a:spLocks noGrp="1"/>
          </p:cNvSpPr>
          <p:nvPr>
            <p:ph idx="1"/>
          </p:nvPr>
        </p:nvSpPr>
        <p:spPr>
          <a:xfrm>
            <a:off x="1452530" y="857232"/>
            <a:ext cx="10116078" cy="5715040"/>
          </a:xfrm>
        </p:spPr>
        <p:txBody>
          <a:bodyPr>
            <a:noAutofit/>
          </a:bodyPr>
          <a:lstStyle/>
          <a:p>
            <a:pPr algn="just">
              <a:buFont typeface="Wingdings" panose="05000000000000000000" pitchFamily="2" charset="2"/>
              <a:buChar char="q"/>
            </a:pPr>
            <a:r>
              <a:rPr lang="en-US" sz="2000" dirty="0"/>
              <a:t>The three letters in "CIA triad" stand for </a:t>
            </a:r>
            <a:r>
              <a:rPr lang="en-US" sz="2000" b="1" dirty="0"/>
              <a:t>Confidentiality, Integrity, and Availability</a:t>
            </a:r>
            <a:r>
              <a:rPr lang="en-US" sz="2000" dirty="0"/>
              <a:t>. The CIA triad is a common model that forms the basis for the development of security systems. </a:t>
            </a:r>
            <a:endParaRPr lang="en-US" sz="2000" dirty="0"/>
          </a:p>
          <a:p>
            <a:pPr algn="just">
              <a:buFont typeface="Wingdings" panose="05000000000000000000" pitchFamily="2" charset="2"/>
              <a:buChar char="q"/>
            </a:pPr>
            <a:r>
              <a:rPr lang="en-US" sz="2000" dirty="0"/>
              <a:t>Standard measures to establish confidentiality include:</a:t>
            </a:r>
            <a:endParaRPr lang="en-US" sz="2000" dirty="0"/>
          </a:p>
          <a:p>
            <a:pPr marL="514350" indent="-514350" algn="just">
              <a:buFont typeface="+mj-lt"/>
              <a:buAutoNum type="arabicPeriod"/>
            </a:pPr>
            <a:r>
              <a:rPr lang="en-US" sz="2000" dirty="0">
                <a:solidFill>
                  <a:srgbClr val="FF0000"/>
                </a:solidFill>
              </a:rPr>
              <a:t>Data encryption </a:t>
            </a:r>
            <a:r>
              <a:rPr lang="en-US" sz="2000" dirty="0"/>
              <a:t>- Data encryption is </a:t>
            </a:r>
            <a:r>
              <a:rPr lang="en-US" sz="2000" b="1" dirty="0"/>
              <a:t>a security method where information is encoded and can only be accessed or decrypted by a user with the correct encryption key</a:t>
            </a:r>
            <a:r>
              <a:rPr lang="en-US" sz="2000" dirty="0"/>
              <a:t>. Encrypted data, also known as </a:t>
            </a:r>
            <a:r>
              <a:rPr lang="en-US" sz="2000" dirty="0" err="1"/>
              <a:t>ciphertext</a:t>
            </a:r>
            <a:r>
              <a:rPr lang="en-US" sz="2000" dirty="0"/>
              <a:t>, appears scrambled or unreadable to a person or entity accessing without permission.</a:t>
            </a:r>
            <a:endParaRPr lang="en-US" sz="2000" dirty="0"/>
          </a:p>
          <a:p>
            <a:pPr marL="514350" indent="-514350" algn="just">
              <a:buFont typeface="+mj-lt"/>
              <a:buAutoNum type="arabicPeriod"/>
            </a:pPr>
            <a:r>
              <a:rPr lang="en-US" sz="2000" dirty="0">
                <a:solidFill>
                  <a:srgbClr val="FF0000"/>
                </a:solidFill>
              </a:rPr>
              <a:t>Two-factor authentication </a:t>
            </a:r>
            <a:r>
              <a:rPr lang="en-US" sz="2000" dirty="0"/>
              <a:t>- Two-factor authentication (2FA) is </a:t>
            </a:r>
            <a:r>
              <a:rPr lang="en-US" sz="2000" b="1" dirty="0"/>
              <a:t>an </a:t>
            </a:r>
            <a:r>
              <a:rPr lang="en-US" sz="2000" b="1" dirty="0">
                <a:solidFill>
                  <a:srgbClr val="FF0000"/>
                </a:solidFill>
              </a:rPr>
              <a:t>identity</a:t>
            </a:r>
            <a:r>
              <a:rPr lang="en-US" sz="2000" b="1" dirty="0"/>
              <a:t> and </a:t>
            </a:r>
            <a:r>
              <a:rPr lang="en-US" sz="2000" b="1" dirty="0">
                <a:solidFill>
                  <a:srgbClr val="FF0000"/>
                </a:solidFill>
              </a:rPr>
              <a:t>access management security </a:t>
            </a:r>
            <a:r>
              <a:rPr lang="en-US" sz="2000" b="1" dirty="0"/>
              <a:t>method that requires two forms of identification </a:t>
            </a:r>
            <a:r>
              <a:rPr lang="en-US" sz="2000" b="1" dirty="0">
                <a:solidFill>
                  <a:srgbClr val="FF0000"/>
                </a:solidFill>
              </a:rPr>
              <a:t>to access resources and data</a:t>
            </a:r>
            <a:r>
              <a:rPr lang="en-US" sz="2000" dirty="0">
                <a:solidFill>
                  <a:srgbClr val="FF0000"/>
                </a:solidFill>
              </a:rPr>
              <a:t>. </a:t>
            </a:r>
            <a:r>
              <a:rPr lang="en-US" sz="2000" dirty="0"/>
              <a:t>2FA gives businesses the ability to monitor and help safeguard their most vulnerable information and networks</a:t>
            </a:r>
            <a:endParaRPr lang="en-US" sz="2000" dirty="0"/>
          </a:p>
          <a:p>
            <a:pPr marL="514350" indent="-514350" algn="just">
              <a:buFont typeface="+mj-lt"/>
              <a:buAutoNum type="arabicPeriod"/>
            </a:pPr>
            <a:r>
              <a:rPr lang="en-US" sz="2000" dirty="0">
                <a:solidFill>
                  <a:srgbClr val="FF0000"/>
                </a:solidFill>
              </a:rPr>
              <a:t>Biometric verification </a:t>
            </a:r>
            <a:r>
              <a:rPr lang="en-US" sz="2000" dirty="0"/>
              <a:t>- Biometric verification is </a:t>
            </a:r>
            <a:r>
              <a:rPr lang="en-US" sz="2000" b="1" dirty="0"/>
              <a:t>any means by which a person can be uniquely identified by evaluating one or more distinguishing biological traits</a:t>
            </a:r>
            <a:r>
              <a:rPr lang="en-US" sz="2000" dirty="0"/>
              <a:t>. These biological identifiers include fingerprints, hand and earlobe geometries, retina patterns, voice prints and written signatures.</a:t>
            </a:r>
            <a:endParaRPr lang="en-US" sz="2000" dirty="0"/>
          </a:p>
          <a:p>
            <a:pPr marL="514350" indent="-514350" algn="just">
              <a:buFont typeface="+mj-lt"/>
              <a:buAutoNum type="arabicPeriod"/>
            </a:pPr>
            <a:r>
              <a:rPr lang="en-US" sz="2000" dirty="0">
                <a:solidFill>
                  <a:srgbClr val="FF0000"/>
                </a:solidFill>
              </a:rPr>
              <a:t>Security tokens</a:t>
            </a:r>
            <a:r>
              <a:rPr lang="en-US" sz="2000" dirty="0"/>
              <a:t>-A security token is </a:t>
            </a:r>
            <a:r>
              <a:rPr lang="en-US" sz="2000" dirty="0">
                <a:solidFill>
                  <a:srgbClr val="FF0000"/>
                </a:solidFill>
              </a:rPr>
              <a:t>a digital asset that represents ownership </a:t>
            </a:r>
            <a:r>
              <a:rPr lang="en-US" sz="2000" dirty="0"/>
              <a:t>or participation in a real-world asset, such as shares in a company, real estate, or commodities. Examples of security tokens in crypto include </a:t>
            </a:r>
            <a:r>
              <a:rPr lang="en-US" sz="2000" b="1" dirty="0"/>
              <a:t>Polymath, </a:t>
            </a:r>
            <a:r>
              <a:rPr lang="en-US" sz="2000" b="1" dirty="0" err="1"/>
              <a:t>tZero</a:t>
            </a:r>
            <a:r>
              <a:rPr lang="en-US" sz="2000" b="1" dirty="0"/>
              <a:t>, Harbor, and Securitize</a:t>
            </a:r>
            <a:endParaRPr lang="en-IN"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67" y="476672"/>
            <a:ext cx="10286933" cy="594874"/>
          </a:xfrm>
        </p:spPr>
        <p:txBody>
          <a:bodyPr>
            <a:normAutofit/>
          </a:bodyPr>
          <a:lstStyle/>
          <a:p>
            <a:r>
              <a:rPr lang="en-IN" sz="3200" dirty="0"/>
              <a:t>Integrity</a:t>
            </a:r>
            <a:endParaRPr lang="en-IN" sz="3200" dirty="0"/>
          </a:p>
        </p:txBody>
      </p:sp>
      <p:sp>
        <p:nvSpPr>
          <p:cNvPr id="3" name="Content Placeholder 2"/>
          <p:cNvSpPr>
            <a:spLocks noGrp="1"/>
          </p:cNvSpPr>
          <p:nvPr>
            <p:ph idx="1"/>
          </p:nvPr>
        </p:nvSpPr>
        <p:spPr>
          <a:xfrm>
            <a:off x="1523968" y="1571612"/>
            <a:ext cx="10058432" cy="4305660"/>
          </a:xfrm>
        </p:spPr>
        <p:txBody>
          <a:bodyPr>
            <a:normAutofit/>
          </a:bodyPr>
          <a:lstStyle/>
          <a:p>
            <a:pPr algn="just">
              <a:buFont typeface="Wingdings" panose="05000000000000000000" pitchFamily="2" charset="2"/>
              <a:buChar char="q"/>
            </a:pPr>
            <a:r>
              <a:rPr lang="en-IN" sz="2400" dirty="0"/>
              <a:t>Integrity refers </a:t>
            </a:r>
            <a:r>
              <a:rPr lang="en-IN" sz="2400" dirty="0">
                <a:solidFill>
                  <a:srgbClr val="FF0000"/>
                </a:solidFill>
              </a:rPr>
              <a:t>to protecting information </a:t>
            </a:r>
            <a:r>
              <a:rPr lang="en-IN" sz="2400" dirty="0"/>
              <a:t>from being modified by unauthorized parties. </a:t>
            </a:r>
            <a:endParaRPr lang="en-IN" sz="2400" dirty="0"/>
          </a:p>
          <a:p>
            <a:pPr marL="0" indent="0" algn="just">
              <a:buNone/>
            </a:pPr>
            <a:r>
              <a:rPr lang="en-IN" sz="2400" dirty="0"/>
              <a:t>Standard measures to guarantee integrity include:</a:t>
            </a:r>
            <a:endParaRPr lang="en-IN" sz="2400" dirty="0"/>
          </a:p>
          <a:p>
            <a:pPr marL="514350" indent="-514350" algn="just">
              <a:buFont typeface="+mj-lt"/>
              <a:buAutoNum type="arabicPeriod"/>
            </a:pPr>
            <a:r>
              <a:rPr lang="en-IN" sz="2400" dirty="0">
                <a:solidFill>
                  <a:srgbClr val="FF0000"/>
                </a:solidFill>
              </a:rPr>
              <a:t>Cryptographic checksums-</a:t>
            </a:r>
            <a:r>
              <a:rPr lang="en-IN" sz="2400" dirty="0"/>
              <a:t>MD5, </a:t>
            </a:r>
            <a:r>
              <a:rPr lang="en-US" sz="2400" dirty="0"/>
              <a:t>SHA-1, SHA-256 and SHA-512</a:t>
            </a:r>
            <a:endParaRPr lang="en-IN" sz="2400" dirty="0">
              <a:solidFill>
                <a:srgbClr val="FF0000"/>
              </a:solidFill>
            </a:endParaRPr>
          </a:p>
          <a:p>
            <a:pPr marL="514350" indent="-514350" algn="just">
              <a:buFont typeface="+mj-lt"/>
              <a:buAutoNum type="arabicPeriod"/>
            </a:pPr>
            <a:r>
              <a:rPr lang="en-IN" sz="2400" dirty="0">
                <a:solidFill>
                  <a:srgbClr val="FF0000"/>
                </a:solidFill>
              </a:rPr>
              <a:t>Using file permissions</a:t>
            </a:r>
            <a:endParaRPr lang="en-IN" sz="2400" dirty="0">
              <a:solidFill>
                <a:srgbClr val="FF0000"/>
              </a:solidFill>
            </a:endParaRPr>
          </a:p>
          <a:p>
            <a:pPr marL="514350" indent="-514350" algn="just">
              <a:buFont typeface="+mj-lt"/>
              <a:buAutoNum type="arabicPeriod"/>
            </a:pPr>
            <a:r>
              <a:rPr lang="en-IN" sz="2400" dirty="0">
                <a:solidFill>
                  <a:srgbClr val="FF0000"/>
                </a:solidFill>
              </a:rPr>
              <a:t>Uninterrupted power supplies</a:t>
            </a:r>
            <a:endParaRPr lang="en-IN" sz="2400" dirty="0">
              <a:solidFill>
                <a:srgbClr val="FF0000"/>
              </a:solidFill>
            </a:endParaRPr>
          </a:p>
          <a:p>
            <a:pPr marL="514350" indent="-514350" algn="just">
              <a:buFont typeface="+mj-lt"/>
              <a:buAutoNum type="arabicPeriod"/>
            </a:pPr>
            <a:r>
              <a:rPr lang="en-IN" sz="2400" dirty="0">
                <a:solidFill>
                  <a:srgbClr val="FF0000"/>
                </a:solidFill>
              </a:rPr>
              <a:t>Data backups</a:t>
            </a:r>
            <a:endParaRPr lang="en-IN" sz="24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txBox="1">
            <a:spLocks noGrp="1"/>
          </p:cNvSpPr>
          <p:nvPr>
            <p:ph type="ctrTitle"/>
          </p:nvPr>
        </p:nvSpPr>
        <p:spPr>
          <a:xfrm>
            <a:off x="1523968" y="142852"/>
            <a:ext cx="9144032" cy="6143667"/>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p>
            <a:pPr algn="ctr">
              <a:lnSpc>
                <a:spcPct val="90000"/>
              </a:lnSpc>
              <a:spcBef>
                <a:spcPts val="0"/>
              </a:spcBef>
              <a:buClr>
                <a:srgbClr val="262626"/>
              </a:buClr>
              <a:buSzPts val="3800"/>
            </a:pPr>
            <a:br>
              <a:rPr lang="en-IN" dirty="0"/>
            </a:br>
            <a:br>
              <a:rPr lang="en-IN" dirty="0"/>
            </a:br>
            <a:br>
              <a:rPr lang="en-IN" dirty="0"/>
            </a:br>
            <a:r>
              <a:rPr lang="en-IN" sz="3200" dirty="0">
                <a:solidFill>
                  <a:srgbClr val="002060"/>
                </a:solidFill>
                <a:latin typeface="Arial Black" panose="020B0A04020102020204" pitchFamily="34" charset="0"/>
              </a:rPr>
              <a:t>INFORMATION AND CYBER SECURITY</a:t>
            </a:r>
            <a:br>
              <a:rPr lang="en-IN" dirty="0"/>
            </a:br>
            <a:br>
              <a:rPr lang="en-IN" dirty="0"/>
            </a:br>
            <a:br>
              <a:rPr lang="en-US" dirty="0"/>
            </a:br>
            <a:br>
              <a:rPr lang="en-US" dirty="0"/>
            </a:br>
            <a:endParaRPr dirty="0"/>
          </a:p>
        </p:txBody>
      </p:sp>
      <p:pic>
        <p:nvPicPr>
          <p:cNvPr id="101379" name="Picture 3"/>
          <p:cNvPicPr>
            <a:picLocks noChangeAspect="1" noChangeArrowheads="1"/>
          </p:cNvPicPr>
          <p:nvPr/>
        </p:nvPicPr>
        <p:blipFill>
          <a:blip r:embed="rId1"/>
          <a:srcRect/>
          <a:stretch>
            <a:fillRect/>
          </a:stretch>
        </p:blipFill>
        <p:spPr bwMode="auto">
          <a:xfrm>
            <a:off x="1595406" y="3571876"/>
            <a:ext cx="8936038" cy="2676534"/>
          </a:xfrm>
          <a:prstGeom prst="rect">
            <a:avLst/>
          </a:prstGeom>
          <a:noFill/>
          <a:ln w="9525">
            <a:noFill/>
            <a:miter lim="800000"/>
            <a:headEnd/>
            <a:tailEnd/>
          </a:ln>
          <a:effectLst/>
        </p:spPr>
      </p:pic>
      <p:pic>
        <p:nvPicPr>
          <p:cNvPr id="101380" name="Picture 4"/>
          <p:cNvPicPr>
            <a:picLocks noChangeAspect="1" noChangeArrowheads="1"/>
          </p:cNvPicPr>
          <p:nvPr/>
        </p:nvPicPr>
        <p:blipFill>
          <a:blip r:embed="rId2"/>
          <a:srcRect/>
          <a:stretch>
            <a:fillRect/>
          </a:stretch>
        </p:blipFill>
        <p:spPr bwMode="auto">
          <a:xfrm>
            <a:off x="1595406" y="214291"/>
            <a:ext cx="9001188" cy="2286016"/>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3499" y="836712"/>
            <a:ext cx="9998901" cy="234834"/>
          </a:xfrm>
        </p:spPr>
        <p:txBody>
          <a:bodyPr>
            <a:normAutofit fontScale="90000"/>
          </a:bodyPr>
          <a:lstStyle/>
          <a:p>
            <a:r>
              <a:rPr lang="en-US" sz="3600" dirty="0"/>
              <a:t>Availability</a:t>
            </a:r>
            <a:br>
              <a:rPr lang="en-US" dirty="0"/>
            </a:br>
            <a:endParaRPr lang="en-IN" dirty="0"/>
          </a:p>
        </p:txBody>
      </p:sp>
      <p:sp>
        <p:nvSpPr>
          <p:cNvPr id="3" name="Content Placeholder 2"/>
          <p:cNvSpPr>
            <a:spLocks noGrp="1"/>
          </p:cNvSpPr>
          <p:nvPr>
            <p:ph idx="1"/>
          </p:nvPr>
        </p:nvSpPr>
        <p:spPr>
          <a:xfrm>
            <a:off x="1595406" y="1071546"/>
            <a:ext cx="9781181" cy="5786454"/>
          </a:xfrm>
        </p:spPr>
        <p:txBody>
          <a:bodyPr>
            <a:normAutofit/>
          </a:bodyPr>
          <a:lstStyle/>
          <a:p>
            <a:pPr algn="just">
              <a:buFont typeface="Wingdings" panose="05000000000000000000" pitchFamily="2" charset="2"/>
              <a:buChar char="q"/>
            </a:pPr>
            <a:r>
              <a:rPr lang="en-US" sz="2400" dirty="0"/>
              <a:t>Availability is making sure that authorized parties are able to access the information when needed.</a:t>
            </a:r>
            <a:endParaRPr lang="en-US" sz="2400" dirty="0"/>
          </a:p>
          <a:p>
            <a:pPr algn="just">
              <a:buFont typeface="Wingdings" panose="05000000000000000000" pitchFamily="2" charset="2"/>
              <a:buChar char="q"/>
            </a:pPr>
            <a:r>
              <a:rPr lang="en-US" sz="2400" dirty="0"/>
              <a:t>Standard measures to guarantee availability include:</a:t>
            </a:r>
            <a:endParaRPr lang="en-US" sz="2400" dirty="0"/>
          </a:p>
          <a:p>
            <a:pPr marL="514350" indent="-514350" algn="just">
              <a:buFont typeface="+mj-lt"/>
              <a:buAutoNum type="arabicPeriod"/>
            </a:pPr>
            <a:r>
              <a:rPr lang="en-US" sz="2400" dirty="0">
                <a:solidFill>
                  <a:srgbClr val="FF0000"/>
                </a:solidFill>
              </a:rPr>
              <a:t>Backing up data to external drives</a:t>
            </a:r>
            <a:endParaRPr lang="en-US" sz="2400" dirty="0">
              <a:solidFill>
                <a:srgbClr val="FF0000"/>
              </a:solidFill>
            </a:endParaRPr>
          </a:p>
          <a:p>
            <a:pPr marL="514350" indent="-514350" algn="just">
              <a:buFont typeface="+mj-lt"/>
              <a:buAutoNum type="arabicPeriod"/>
            </a:pPr>
            <a:r>
              <a:rPr lang="en-US" sz="2400" dirty="0">
                <a:solidFill>
                  <a:srgbClr val="FF0000"/>
                </a:solidFill>
              </a:rPr>
              <a:t>Implementing firewalls</a:t>
            </a:r>
            <a:endParaRPr lang="en-US" sz="2400" dirty="0">
              <a:solidFill>
                <a:srgbClr val="FF0000"/>
              </a:solidFill>
            </a:endParaRPr>
          </a:p>
          <a:p>
            <a:pPr marL="514350" indent="-514350" algn="just">
              <a:buFont typeface="+mj-lt"/>
              <a:buAutoNum type="arabicPeriod"/>
            </a:pPr>
            <a:r>
              <a:rPr lang="en-US" sz="2400" dirty="0">
                <a:solidFill>
                  <a:srgbClr val="FF0000"/>
                </a:solidFill>
              </a:rPr>
              <a:t>Having backup power supplies</a:t>
            </a:r>
            <a:endParaRPr lang="en-US" sz="2400" dirty="0">
              <a:solidFill>
                <a:srgbClr val="FF0000"/>
              </a:solidFill>
            </a:endParaRPr>
          </a:p>
          <a:p>
            <a:pPr marL="514350" indent="-514350" algn="just">
              <a:buFont typeface="+mj-lt"/>
              <a:buAutoNum type="arabicPeriod"/>
            </a:pPr>
            <a:r>
              <a:rPr lang="en-US" sz="2400" dirty="0">
                <a:solidFill>
                  <a:srgbClr val="FF0000"/>
                </a:solidFill>
              </a:rPr>
              <a:t>Data redundancy</a:t>
            </a:r>
            <a:endParaRPr lang="en-IN" sz="2400"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2238348" y="285728"/>
            <a:ext cx="7729728" cy="968327"/>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b="1" dirty="0"/>
              <a:t>SECURITY SERVICES</a:t>
            </a:r>
            <a:endParaRPr b="1"/>
          </a:p>
        </p:txBody>
      </p:sp>
      <p:sp>
        <p:nvSpPr>
          <p:cNvPr id="136" name="Google Shape;136;p6"/>
          <p:cNvSpPr txBox="1">
            <a:spLocks noGrp="1"/>
          </p:cNvSpPr>
          <p:nvPr>
            <p:ph idx="1"/>
          </p:nvPr>
        </p:nvSpPr>
        <p:spPr>
          <a:xfrm>
            <a:off x="1738282" y="1857365"/>
            <a:ext cx="10453718" cy="1643074"/>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100000"/>
              </a:lnSpc>
              <a:spcBef>
                <a:spcPts val="0"/>
              </a:spcBef>
              <a:spcAft>
                <a:spcPts val="0"/>
              </a:spcAft>
              <a:buSzPts val="1800"/>
              <a:buFont typeface="Wingdings" panose="05000000000000000000" pitchFamily="2" charset="2"/>
              <a:buChar char="q"/>
            </a:pPr>
            <a:r>
              <a:rPr lang="en-IN" dirty="0"/>
              <a:t>ITU-T (</a:t>
            </a:r>
            <a:r>
              <a:rPr lang="en-IN" b="1" dirty="0"/>
              <a:t>International  Telecommunication Union – Telecommunication standards</a:t>
            </a:r>
            <a:r>
              <a:rPr lang="en-IN" dirty="0"/>
              <a:t>)provides some security services and some mechanisms to implement those services. </a:t>
            </a:r>
            <a:endParaRPr dirty="0"/>
          </a:p>
          <a:p>
            <a:pPr marL="228600" lvl="0" indent="-228600" algn="l" rtl="0">
              <a:lnSpc>
                <a:spcPct val="100000"/>
              </a:lnSpc>
              <a:spcBef>
                <a:spcPts val="1000"/>
              </a:spcBef>
              <a:spcAft>
                <a:spcPts val="0"/>
              </a:spcAft>
              <a:buSzPts val="1800"/>
              <a:buFont typeface="Wingdings" panose="05000000000000000000" pitchFamily="2" charset="2"/>
              <a:buChar char="q"/>
            </a:pPr>
            <a:r>
              <a:rPr lang="en-IN" dirty="0"/>
              <a:t>Security services and mechanisms are closely related because a mechanism or combination of mechanisms are used to provide a service.</a:t>
            </a:r>
            <a:endParaRPr dirty="0"/>
          </a:p>
          <a:p>
            <a:pPr marL="0" lvl="0" indent="0" algn="l" rtl="0">
              <a:lnSpc>
                <a:spcPct val="100000"/>
              </a:lnSpc>
              <a:spcBef>
                <a:spcPts val="1000"/>
              </a:spcBef>
              <a:spcAft>
                <a:spcPts val="0"/>
              </a:spcAft>
              <a:buSzPts val="1800"/>
              <a:buNone/>
            </a:pPr>
            <a:endParaRPr dirty="0"/>
          </a:p>
        </p:txBody>
      </p:sp>
      <p:pic>
        <p:nvPicPr>
          <p:cNvPr id="137" name="Google Shape;137;p6"/>
          <p:cNvPicPr preferRelativeResize="0"/>
          <p:nvPr/>
        </p:nvPicPr>
        <p:blipFill rotWithShape="1">
          <a:blip r:embed="rId1"/>
          <a:srcRect/>
          <a:stretch>
            <a:fillRect/>
          </a:stretch>
        </p:blipFill>
        <p:spPr>
          <a:xfrm>
            <a:off x="1856096" y="3466531"/>
            <a:ext cx="8693623" cy="302980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7"/>
          <p:cNvSpPr txBox="1">
            <a:spLocks noGrp="1"/>
          </p:cNvSpPr>
          <p:nvPr>
            <p:ph idx="1"/>
          </p:nvPr>
        </p:nvSpPr>
        <p:spPr>
          <a:xfrm>
            <a:off x="1666844" y="177421"/>
            <a:ext cx="10206708" cy="5537595"/>
          </a:xfrm>
          <a:prstGeom prst="rect">
            <a:avLst/>
          </a:prstGeom>
          <a:noFill/>
          <a:ln>
            <a:noFill/>
          </a:ln>
        </p:spPr>
        <p:txBody>
          <a:bodyPr spcFirstLastPara="1" wrap="square" lIns="91425" tIns="45700" rIns="91425" bIns="45700" anchor="t" anchorCtr="0">
            <a:noAutofit/>
          </a:bodyPr>
          <a:lstStyle/>
          <a:p>
            <a:pPr marL="228600" lvl="0" indent="-228600" algn="just" rtl="0">
              <a:lnSpc>
                <a:spcPct val="100000"/>
              </a:lnSpc>
              <a:spcBef>
                <a:spcPts val="0"/>
              </a:spcBef>
              <a:spcAft>
                <a:spcPts val="0"/>
              </a:spcAft>
              <a:buSzPts val="2400"/>
              <a:buFont typeface="Arial" panose="020B0604020202020204" pitchFamily="34" charset="0"/>
              <a:buChar char="•"/>
            </a:pPr>
            <a:r>
              <a:rPr lang="en-IN" sz="2400" b="1" dirty="0"/>
              <a:t>Confidentiality: </a:t>
            </a:r>
            <a:r>
              <a:rPr lang="en-IN" sz="2400" dirty="0"/>
              <a:t>information is not made available to unauthorized individual</a:t>
            </a:r>
            <a:endParaRPr sz="2400"/>
          </a:p>
          <a:p>
            <a:pPr marL="228600" lvl="0" indent="-228600" algn="just" rtl="0">
              <a:lnSpc>
                <a:spcPct val="100000"/>
              </a:lnSpc>
              <a:spcBef>
                <a:spcPts val="1000"/>
              </a:spcBef>
              <a:spcAft>
                <a:spcPts val="0"/>
              </a:spcAft>
              <a:buSzPts val="2400"/>
              <a:buFont typeface="Arial" panose="020B0604020202020204" pitchFamily="34" charset="0"/>
              <a:buChar char="•"/>
            </a:pPr>
            <a:r>
              <a:rPr lang="en-IN" sz="2400" b="1" dirty="0"/>
              <a:t>Integrity:</a:t>
            </a:r>
            <a:r>
              <a:rPr lang="en-IN" sz="2400" dirty="0"/>
              <a:t> assurance that the message is unaltered</a:t>
            </a:r>
            <a:endParaRPr sz="2400"/>
          </a:p>
          <a:p>
            <a:pPr marL="228600" lvl="0" indent="-228600" algn="just" rtl="0">
              <a:lnSpc>
                <a:spcPct val="100000"/>
              </a:lnSpc>
              <a:spcBef>
                <a:spcPts val="1000"/>
              </a:spcBef>
              <a:spcAft>
                <a:spcPts val="0"/>
              </a:spcAft>
              <a:buSzPts val="2400"/>
              <a:buFont typeface="Arial" panose="020B0604020202020204" pitchFamily="34" charset="0"/>
              <a:buChar char="•"/>
            </a:pPr>
            <a:r>
              <a:rPr lang="en-IN" sz="2400" b="1" dirty="0"/>
              <a:t>Authentication:</a:t>
            </a:r>
            <a:r>
              <a:rPr lang="en-IN" sz="2400" dirty="0"/>
              <a:t> assures recipient that the </a:t>
            </a:r>
            <a:r>
              <a:rPr lang="en-IN" sz="2400" b="1" dirty="0"/>
              <a:t>message is from the source </a:t>
            </a:r>
            <a:r>
              <a:rPr lang="en-IN" sz="2400" dirty="0"/>
              <a:t>that it </a:t>
            </a:r>
            <a:r>
              <a:rPr lang="en-IN" sz="2400" b="1" dirty="0"/>
              <a:t>claims to </a:t>
            </a:r>
            <a:r>
              <a:rPr lang="en-IN" sz="2400" dirty="0"/>
              <a:t>be from.</a:t>
            </a:r>
            <a:endParaRPr sz="2400"/>
          </a:p>
          <a:p>
            <a:pPr marL="0" indent="0" algn="just">
              <a:spcBef>
                <a:spcPts val="1000"/>
              </a:spcBef>
              <a:buSzPts val="2400"/>
              <a:buFont typeface="Arial" panose="020B0604020202020204" pitchFamily="34" charset="0"/>
              <a:buChar char="•"/>
            </a:pPr>
            <a:r>
              <a:rPr lang="en-IN" sz="2400" b="1" dirty="0"/>
              <a:t> Peer entity authentication</a:t>
            </a:r>
            <a:r>
              <a:rPr lang="en-IN" sz="2400" dirty="0"/>
              <a:t>: Provides for the corroboration of the identity of a peer entity in an association. Two entities are considered peers if they implement to same protocol in different systems; e.g., two TCP modules in two communicating systems.</a:t>
            </a:r>
            <a:endParaRPr sz="2400"/>
          </a:p>
          <a:p>
            <a:pPr marL="0" indent="0" algn="just">
              <a:spcBef>
                <a:spcPts val="1000"/>
              </a:spcBef>
              <a:buSzPts val="2400"/>
              <a:buFont typeface="Arial" panose="020B0604020202020204" pitchFamily="34" charset="0"/>
              <a:buChar char="•"/>
            </a:pPr>
            <a:r>
              <a:rPr lang="en-IN" sz="2400" b="1" dirty="0"/>
              <a:t> Data origin authentication</a:t>
            </a:r>
            <a:r>
              <a:rPr lang="en-IN" sz="2400" dirty="0"/>
              <a:t>: Provides for the corroboration of the source of a data unit. It does not provide protection against the duplication or modification of data units</a:t>
            </a:r>
            <a:endParaRPr sz="2400"/>
          </a:p>
          <a:p>
            <a:pPr marL="228600" lvl="0" indent="-228600" algn="just" rtl="0">
              <a:lnSpc>
                <a:spcPct val="100000"/>
              </a:lnSpc>
              <a:spcBef>
                <a:spcPts val="1000"/>
              </a:spcBef>
              <a:spcAft>
                <a:spcPts val="0"/>
              </a:spcAft>
              <a:buSzPts val="2400"/>
              <a:buFont typeface="Arial" panose="020B0604020202020204" pitchFamily="34" charset="0"/>
              <a:buChar char="•"/>
            </a:pPr>
            <a:r>
              <a:rPr lang="en-IN" sz="2400" b="1" dirty="0"/>
              <a:t>Non-Repudiation:</a:t>
            </a:r>
            <a:r>
              <a:rPr lang="en-IN" sz="2400" dirty="0"/>
              <a:t> protection against denial of sending or receiving in the communication</a:t>
            </a:r>
            <a:endParaRPr sz="2400"/>
          </a:p>
          <a:p>
            <a:pPr marL="228600" lvl="0" indent="-228600" algn="just" rtl="0">
              <a:lnSpc>
                <a:spcPct val="100000"/>
              </a:lnSpc>
              <a:spcBef>
                <a:spcPts val="1000"/>
              </a:spcBef>
              <a:spcAft>
                <a:spcPts val="0"/>
              </a:spcAft>
              <a:buSzPts val="2400"/>
              <a:buFont typeface="Arial" panose="020B0604020202020204" pitchFamily="34" charset="0"/>
              <a:buChar char="•"/>
            </a:pPr>
            <a:r>
              <a:rPr lang="en-IN" sz="2400" b="1" dirty="0"/>
              <a:t>Access Control: </a:t>
            </a:r>
            <a:r>
              <a:rPr lang="en-IN" sz="2400" dirty="0"/>
              <a:t>controls who can have </a:t>
            </a:r>
            <a:r>
              <a:rPr lang="en-IN" sz="2400" b="1" dirty="0"/>
              <a:t>access to resource </a:t>
            </a:r>
            <a:r>
              <a:rPr lang="en-IN" sz="2400" dirty="0"/>
              <a:t>under what </a:t>
            </a:r>
            <a:r>
              <a:rPr lang="en-IN" sz="2400" b="1" dirty="0"/>
              <a:t>condition</a:t>
            </a:r>
            <a:endParaRPr sz="2400"/>
          </a:p>
          <a:p>
            <a:pPr marL="228600" lvl="0" indent="-228600" algn="just" rtl="0">
              <a:lnSpc>
                <a:spcPct val="100000"/>
              </a:lnSpc>
              <a:spcBef>
                <a:spcPts val="1000"/>
              </a:spcBef>
              <a:spcAft>
                <a:spcPts val="0"/>
              </a:spcAft>
              <a:buSzPts val="2400"/>
              <a:buFont typeface="Arial" panose="020B0604020202020204" pitchFamily="34" charset="0"/>
              <a:buChar char="•"/>
            </a:pPr>
            <a:r>
              <a:rPr lang="en-IN" sz="2400" b="1" dirty="0"/>
              <a:t>Availability:</a:t>
            </a:r>
            <a:r>
              <a:rPr lang="en-IN" sz="2400" dirty="0"/>
              <a:t> available to authorized entities for 24/7. </a:t>
            </a:r>
            <a:endParaRPr sz="2400"/>
          </a:p>
          <a:p>
            <a:pPr marL="0" lvl="0" indent="0" algn="l" rtl="0">
              <a:lnSpc>
                <a:spcPct val="100000"/>
              </a:lnSpc>
              <a:spcBef>
                <a:spcPts val="1000"/>
              </a:spcBef>
              <a:spcAft>
                <a:spcPts val="0"/>
              </a:spcAft>
              <a:buSzPts val="2400"/>
              <a:buNone/>
            </a:pPr>
            <a:endParaRPr sz="24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8"/>
          <p:cNvSpPr txBox="1">
            <a:spLocks noGrp="1"/>
          </p:cNvSpPr>
          <p:nvPr>
            <p:ph type="title"/>
          </p:nvPr>
        </p:nvSpPr>
        <p:spPr>
          <a:xfrm>
            <a:off x="1595406" y="159295"/>
            <a:ext cx="9758394" cy="983689"/>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sz="3200" b="1" dirty="0"/>
              <a:t>SECURITY MECHANISMS</a:t>
            </a:r>
            <a:endParaRPr sz="3200" b="1"/>
          </a:p>
        </p:txBody>
      </p:sp>
      <p:sp>
        <p:nvSpPr>
          <p:cNvPr id="148" name="Google Shape;148;p8"/>
          <p:cNvSpPr txBox="1">
            <a:spLocks noGrp="1"/>
          </p:cNvSpPr>
          <p:nvPr>
            <p:ph idx="1"/>
          </p:nvPr>
        </p:nvSpPr>
        <p:spPr>
          <a:xfrm>
            <a:off x="1595406" y="1285860"/>
            <a:ext cx="10387328" cy="4792144"/>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2000"/>
              <a:buChar char="•"/>
            </a:pPr>
            <a:r>
              <a:rPr lang="en-IN" sz="2000" dirty="0"/>
              <a:t>The security mechanisms defined in X.800. As can be seen the mechanisms are divided into those that are implemented in a specific protocol layer and those that are not specific to any particular protocol layer or security service.</a:t>
            </a:r>
            <a:endParaRPr lang="en-IN" sz="2000" dirty="0"/>
          </a:p>
          <a:p>
            <a:pPr marL="0" lvl="0" indent="0" algn="l" rtl="0">
              <a:lnSpc>
                <a:spcPct val="100000"/>
              </a:lnSpc>
              <a:spcBef>
                <a:spcPts val="1000"/>
              </a:spcBef>
              <a:spcAft>
                <a:spcPts val="0"/>
              </a:spcAft>
              <a:buSzPts val="2000"/>
              <a:buNone/>
            </a:pPr>
            <a:endParaRPr sz="2000"/>
          </a:p>
        </p:txBody>
      </p:sp>
      <p:pic>
        <p:nvPicPr>
          <p:cNvPr id="149" name="Google Shape;149;p8"/>
          <p:cNvPicPr preferRelativeResize="0"/>
          <p:nvPr/>
        </p:nvPicPr>
        <p:blipFill rotWithShape="1">
          <a:blip r:embed="rId1"/>
          <a:srcRect/>
          <a:stretch>
            <a:fillRect/>
          </a:stretch>
        </p:blipFill>
        <p:spPr>
          <a:xfrm>
            <a:off x="2661313" y="2714619"/>
            <a:ext cx="7219665" cy="38636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9"/>
          <p:cNvSpPr txBox="1">
            <a:spLocks noGrp="1"/>
          </p:cNvSpPr>
          <p:nvPr>
            <p:ph idx="1"/>
          </p:nvPr>
        </p:nvSpPr>
        <p:spPr>
          <a:xfrm>
            <a:off x="469709" y="204717"/>
            <a:ext cx="11485729" cy="637350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400"/>
              <a:buNone/>
            </a:pPr>
            <a:r>
              <a:rPr lang="en-IN" sz="2400" b="1"/>
              <a:t>Encipherment</a:t>
            </a:r>
            <a:endParaRPr sz="2400" b="1"/>
          </a:p>
          <a:p>
            <a:pPr marL="228600" lvl="0" indent="-228600" algn="l" rtl="0">
              <a:lnSpc>
                <a:spcPct val="100000"/>
              </a:lnSpc>
              <a:spcBef>
                <a:spcPts val="1000"/>
              </a:spcBef>
              <a:spcAft>
                <a:spcPts val="0"/>
              </a:spcAft>
              <a:buSzPts val="2400"/>
              <a:buChar char="•"/>
            </a:pPr>
            <a:r>
              <a:rPr lang="en-IN" sz="2400"/>
              <a:t>The use of mathematical algorithms to transform data into a form that is not readily intelligible. The transformation and subsequent recovery of the data depend on an algorithm and zero or more encryption keys.</a:t>
            </a:r>
            <a:endParaRPr lang="en-IN" sz="2400"/>
          </a:p>
          <a:p>
            <a:pPr marL="0" lvl="0" indent="0" algn="l" rtl="0">
              <a:lnSpc>
                <a:spcPct val="100000"/>
              </a:lnSpc>
              <a:spcBef>
                <a:spcPts val="1000"/>
              </a:spcBef>
              <a:spcAft>
                <a:spcPts val="0"/>
              </a:spcAft>
              <a:buSzPts val="2400"/>
              <a:buNone/>
            </a:pPr>
            <a:r>
              <a:rPr lang="en-IN" sz="2400" b="1"/>
              <a:t>Data Integrity</a:t>
            </a:r>
            <a:endParaRPr lang="en-IN" sz="2400" b="1"/>
          </a:p>
          <a:p>
            <a:pPr marL="228600" lvl="0" indent="-228600" algn="l" rtl="0">
              <a:lnSpc>
                <a:spcPct val="100000"/>
              </a:lnSpc>
              <a:spcBef>
                <a:spcPts val="1000"/>
              </a:spcBef>
              <a:spcAft>
                <a:spcPts val="0"/>
              </a:spcAft>
              <a:buSzPts val="2400"/>
              <a:buChar char="•"/>
            </a:pPr>
            <a:r>
              <a:rPr lang="en-IN" sz="2400"/>
              <a:t>A variety of mechanisms used to assure the integrity of a data unit or stream of data units</a:t>
            </a:r>
            <a:endParaRPr lang="en-IN" sz="2400"/>
          </a:p>
          <a:p>
            <a:pPr marL="0" lvl="0" indent="0" algn="l" rtl="0">
              <a:lnSpc>
                <a:spcPct val="100000"/>
              </a:lnSpc>
              <a:spcBef>
                <a:spcPts val="1000"/>
              </a:spcBef>
              <a:spcAft>
                <a:spcPts val="0"/>
              </a:spcAft>
              <a:buSzPts val="2400"/>
              <a:buNone/>
            </a:pPr>
            <a:r>
              <a:rPr lang="en-IN" sz="2400" b="1"/>
              <a:t>Authentication Exchange</a:t>
            </a:r>
            <a:endParaRPr lang="en-IN" sz="2400" b="1"/>
          </a:p>
          <a:p>
            <a:pPr marL="228600" lvl="0" indent="-228600" algn="l" rtl="0">
              <a:lnSpc>
                <a:spcPct val="100000"/>
              </a:lnSpc>
              <a:spcBef>
                <a:spcPts val="1000"/>
              </a:spcBef>
              <a:spcAft>
                <a:spcPts val="0"/>
              </a:spcAft>
              <a:buSzPts val="2400"/>
              <a:buChar char="•"/>
            </a:pPr>
            <a:r>
              <a:rPr lang="en-IN" sz="2400"/>
              <a:t>A mechanism intended to ensure the identity of an entity by means of information exchange.</a:t>
            </a:r>
            <a:endParaRPr lang="en-IN" sz="2400"/>
          </a:p>
          <a:p>
            <a:pPr marL="0" lvl="0" indent="0" algn="l" rtl="0">
              <a:lnSpc>
                <a:spcPct val="100000"/>
              </a:lnSpc>
              <a:spcBef>
                <a:spcPts val="1000"/>
              </a:spcBef>
              <a:spcAft>
                <a:spcPts val="0"/>
              </a:spcAft>
              <a:buSzPts val="2400"/>
              <a:buNone/>
            </a:pPr>
            <a:r>
              <a:rPr lang="en-IN" sz="2400" b="1"/>
              <a:t>Digital Signatures</a:t>
            </a:r>
            <a:endParaRPr lang="en-IN" sz="2400" b="1"/>
          </a:p>
          <a:p>
            <a:pPr marL="0" lvl="0" indent="0" algn="l" rtl="0">
              <a:lnSpc>
                <a:spcPct val="100000"/>
              </a:lnSpc>
              <a:spcBef>
                <a:spcPts val="1000"/>
              </a:spcBef>
              <a:spcAft>
                <a:spcPts val="0"/>
              </a:spcAft>
              <a:buSzPts val="2400"/>
              <a:buNone/>
            </a:pPr>
            <a:r>
              <a:rPr lang="en-IN" sz="2400"/>
              <a:t>A digital signature or digital signature scheme is a mathematical scheme for demonstrating the authenticity of a digital message or document.</a:t>
            </a:r>
            <a:endParaRPr lang="en-IN" sz="2400"/>
          </a:p>
          <a:p>
            <a:pPr marL="0" lvl="0" indent="0" algn="l" rtl="0">
              <a:lnSpc>
                <a:spcPct val="100000"/>
              </a:lnSpc>
              <a:spcBef>
                <a:spcPts val="1000"/>
              </a:spcBef>
              <a:spcAft>
                <a:spcPts val="0"/>
              </a:spcAft>
              <a:buSzPts val="2400"/>
              <a:buNone/>
            </a:pP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0"/>
          <p:cNvSpPr txBox="1">
            <a:spLocks noGrp="1"/>
          </p:cNvSpPr>
          <p:nvPr>
            <p:ph idx="1"/>
          </p:nvPr>
        </p:nvSpPr>
        <p:spPr>
          <a:xfrm>
            <a:off x="469709" y="204717"/>
            <a:ext cx="11485729" cy="637350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400"/>
              <a:buNone/>
            </a:pPr>
            <a:r>
              <a:rPr lang="en-IN" sz="2400" b="1"/>
              <a:t>Traffic Padding</a:t>
            </a:r>
            <a:endParaRPr lang="en-IN" sz="2400" b="1"/>
          </a:p>
          <a:p>
            <a:pPr marL="228600" lvl="0" indent="-228600" algn="l" rtl="0">
              <a:lnSpc>
                <a:spcPct val="100000"/>
              </a:lnSpc>
              <a:spcBef>
                <a:spcPts val="1000"/>
              </a:spcBef>
              <a:spcAft>
                <a:spcPts val="0"/>
              </a:spcAft>
              <a:buSzPts val="2400"/>
              <a:buChar char="•"/>
            </a:pPr>
            <a:r>
              <a:rPr lang="en-IN" sz="2400"/>
              <a:t>The insertion of bits into gaps in a data stream to frustrate traffic analysis attempts.</a:t>
            </a:r>
            <a:endParaRPr lang="en-IN" sz="2400"/>
          </a:p>
          <a:p>
            <a:pPr marL="0" lvl="0" indent="0" algn="l" rtl="0">
              <a:lnSpc>
                <a:spcPct val="100000"/>
              </a:lnSpc>
              <a:spcBef>
                <a:spcPts val="1000"/>
              </a:spcBef>
              <a:spcAft>
                <a:spcPts val="0"/>
              </a:spcAft>
              <a:buSzPts val="2400"/>
              <a:buNone/>
            </a:pPr>
            <a:r>
              <a:rPr lang="en-IN" sz="2400" b="1"/>
              <a:t>Routing Control </a:t>
            </a:r>
            <a:endParaRPr lang="en-IN" sz="2400" b="1"/>
          </a:p>
          <a:p>
            <a:pPr marL="228600" lvl="0" indent="-228600" algn="l" rtl="0">
              <a:lnSpc>
                <a:spcPct val="100000"/>
              </a:lnSpc>
              <a:spcBef>
                <a:spcPts val="1000"/>
              </a:spcBef>
              <a:spcAft>
                <a:spcPts val="0"/>
              </a:spcAft>
              <a:buSzPts val="2400"/>
              <a:buChar char="•"/>
            </a:pPr>
            <a:r>
              <a:rPr lang="en-IN" sz="2400"/>
              <a:t>Enables selection of particular physically secure routes for certain data and allows routing changes, especially when a breach of security is suspected.</a:t>
            </a:r>
            <a:endParaRPr lang="en-IN" sz="2400"/>
          </a:p>
          <a:p>
            <a:pPr marL="228600" lvl="0" indent="-76200" algn="l" rtl="0">
              <a:lnSpc>
                <a:spcPct val="100000"/>
              </a:lnSpc>
              <a:spcBef>
                <a:spcPts val="1000"/>
              </a:spcBef>
              <a:spcAft>
                <a:spcPts val="0"/>
              </a:spcAft>
              <a:buSzPts val="2400"/>
              <a:buNone/>
            </a:pPr>
            <a:endParaRPr sz="2400"/>
          </a:p>
          <a:p>
            <a:pPr marL="228600" lvl="0" indent="-76200" algn="l" rtl="0">
              <a:lnSpc>
                <a:spcPct val="100000"/>
              </a:lnSpc>
              <a:spcBef>
                <a:spcPts val="1000"/>
              </a:spcBef>
              <a:spcAft>
                <a:spcPts val="0"/>
              </a:spcAft>
              <a:buSzPts val="2400"/>
              <a:buNone/>
            </a:pPr>
            <a:endParaRPr sz="2400"/>
          </a:p>
          <a:p>
            <a:pPr marL="228600" lvl="0" indent="-76200" algn="l" rtl="0">
              <a:lnSpc>
                <a:spcPct val="100000"/>
              </a:lnSpc>
              <a:spcBef>
                <a:spcPts val="1000"/>
              </a:spcBef>
              <a:spcAft>
                <a:spcPts val="0"/>
              </a:spcAft>
              <a:buSzPts val="2400"/>
              <a:buNone/>
            </a:pPr>
            <a:endParaRPr sz="2400"/>
          </a:p>
          <a:p>
            <a:pPr marL="0" lvl="0" indent="0" algn="l" rtl="0">
              <a:lnSpc>
                <a:spcPct val="100000"/>
              </a:lnSpc>
              <a:spcBef>
                <a:spcPts val="1000"/>
              </a:spcBef>
              <a:spcAft>
                <a:spcPts val="0"/>
              </a:spcAft>
              <a:buSzPts val="2400"/>
              <a:buNone/>
            </a:pPr>
            <a:r>
              <a:rPr lang="en-IN" sz="2400" b="1"/>
              <a:t>Notarization</a:t>
            </a:r>
            <a:endParaRPr lang="en-IN" sz="2400" b="1"/>
          </a:p>
          <a:p>
            <a:pPr marL="228600" lvl="0" indent="-228600" algn="l" rtl="0">
              <a:lnSpc>
                <a:spcPct val="100000"/>
              </a:lnSpc>
              <a:spcBef>
                <a:spcPts val="1000"/>
              </a:spcBef>
              <a:spcAft>
                <a:spcPts val="0"/>
              </a:spcAft>
              <a:buSzPts val="2400"/>
              <a:buChar char="•"/>
            </a:pPr>
            <a:r>
              <a:rPr lang="en-IN" sz="2400"/>
              <a:t>The use of a trusted third party to assure certain properties of a data exchange.</a:t>
            </a:r>
            <a:endParaRPr lang="en-IN" sz="2400"/>
          </a:p>
          <a:p>
            <a:pPr marL="0" lvl="0" indent="0" algn="l" rtl="0">
              <a:lnSpc>
                <a:spcPct val="100000"/>
              </a:lnSpc>
              <a:spcBef>
                <a:spcPts val="1000"/>
              </a:spcBef>
              <a:spcAft>
                <a:spcPts val="0"/>
              </a:spcAft>
              <a:buSzPts val="2400"/>
              <a:buNone/>
            </a:pPr>
            <a:r>
              <a:rPr lang="en-IN" sz="2400" b="1"/>
              <a:t>Access Control</a:t>
            </a:r>
            <a:endParaRPr lang="en-IN" sz="2400" b="1"/>
          </a:p>
          <a:p>
            <a:pPr marL="228600" lvl="0" indent="-228600" algn="l" rtl="0">
              <a:lnSpc>
                <a:spcPct val="100000"/>
              </a:lnSpc>
              <a:spcBef>
                <a:spcPts val="1000"/>
              </a:spcBef>
              <a:spcAft>
                <a:spcPts val="0"/>
              </a:spcAft>
              <a:buSzPts val="2400"/>
              <a:buChar char="•"/>
            </a:pPr>
            <a:r>
              <a:rPr lang="en-IN" sz="2400"/>
              <a:t>A variety of mechanisms that enforce access rights to resources. Ex: pwd &amp;pins</a:t>
            </a:r>
            <a:endParaRPr sz="2400"/>
          </a:p>
          <a:p>
            <a:pPr marL="228600" lvl="0" indent="-76200" algn="l" rtl="0">
              <a:lnSpc>
                <a:spcPct val="100000"/>
              </a:lnSpc>
              <a:spcBef>
                <a:spcPts val="1000"/>
              </a:spcBef>
              <a:spcAft>
                <a:spcPts val="0"/>
              </a:spcAft>
              <a:buSzPts val="2400"/>
              <a:buNone/>
            </a:pPr>
            <a:endParaRPr sz="2400"/>
          </a:p>
        </p:txBody>
      </p:sp>
      <p:pic>
        <p:nvPicPr>
          <p:cNvPr id="160" name="Google Shape;160;p10"/>
          <p:cNvPicPr preferRelativeResize="0"/>
          <p:nvPr/>
        </p:nvPicPr>
        <p:blipFill rotWithShape="1">
          <a:blip r:embed="rId1"/>
          <a:srcRect/>
          <a:stretch>
            <a:fillRect/>
          </a:stretch>
        </p:blipFill>
        <p:spPr>
          <a:xfrm>
            <a:off x="3080518" y="2677094"/>
            <a:ext cx="5266690" cy="1428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p:nvPr/>
        </p:nvSpPr>
        <p:spPr>
          <a:xfrm>
            <a:off x="3390486" y="746795"/>
            <a:ext cx="54929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rPr>
              <a:t>Relationship Between Security Services and Mechanisms</a:t>
            </a: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pic>
        <p:nvPicPr>
          <p:cNvPr id="166" name="Google Shape;166;p11"/>
          <p:cNvPicPr preferRelativeResize="0"/>
          <p:nvPr/>
        </p:nvPicPr>
        <p:blipFill rotWithShape="1">
          <a:blip r:embed="rId1"/>
          <a:srcRect/>
          <a:stretch>
            <a:fillRect/>
          </a:stretch>
        </p:blipFill>
        <p:spPr>
          <a:xfrm>
            <a:off x="1558925" y="1945005"/>
            <a:ext cx="10178415" cy="427863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2"/>
          <p:cNvSpPr txBox="1">
            <a:spLocks noGrp="1"/>
          </p:cNvSpPr>
          <p:nvPr>
            <p:ph type="title"/>
          </p:nvPr>
        </p:nvSpPr>
        <p:spPr>
          <a:xfrm>
            <a:off x="2244783" y="350543"/>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b="1" dirty="0"/>
              <a:t>NETWORK SECURITY MODEL</a:t>
            </a:r>
            <a:endParaRPr b="1"/>
          </a:p>
        </p:txBody>
      </p:sp>
      <p:sp>
        <p:nvSpPr>
          <p:cNvPr id="172" name="Google Shape;172;p12"/>
          <p:cNvSpPr txBox="1">
            <a:spLocks noGrp="1"/>
          </p:cNvSpPr>
          <p:nvPr>
            <p:ph idx="1"/>
          </p:nvPr>
        </p:nvSpPr>
        <p:spPr>
          <a:xfrm>
            <a:off x="1271270" y="2420620"/>
            <a:ext cx="10542905" cy="3314700"/>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2000"/>
              <a:buChar char="•"/>
            </a:pPr>
            <a:r>
              <a:rPr lang="en-IN" sz="2000"/>
              <a:t>Security aspects come into play when it is necessary or desirable to protect the information transmission from an opponent who may present a threat to confidentiality, authenticity, and so on. </a:t>
            </a:r>
            <a:endParaRPr lang="en-IN" sz="2000"/>
          </a:p>
          <a:p>
            <a:pPr marL="228600" lvl="0" indent="-228600" algn="l" rtl="0">
              <a:lnSpc>
                <a:spcPct val="100000"/>
              </a:lnSpc>
              <a:spcBef>
                <a:spcPts val="1000"/>
              </a:spcBef>
              <a:spcAft>
                <a:spcPts val="0"/>
              </a:spcAft>
              <a:buSzPts val="2000"/>
              <a:buChar char="•"/>
            </a:pPr>
            <a:r>
              <a:rPr lang="en-IN" sz="2000"/>
              <a:t>All the techniques for providing security have two components:</a:t>
            </a:r>
            <a:endParaRPr sz="2000"/>
          </a:p>
        </p:txBody>
      </p:sp>
      <p:pic>
        <p:nvPicPr>
          <p:cNvPr id="173" name="Google Shape;173;p12"/>
          <p:cNvPicPr preferRelativeResize="0"/>
          <p:nvPr/>
        </p:nvPicPr>
        <p:blipFill rotWithShape="1">
          <a:blip r:embed="rId1"/>
          <a:srcRect/>
          <a:stretch>
            <a:fillRect/>
          </a:stretch>
        </p:blipFill>
        <p:spPr>
          <a:xfrm>
            <a:off x="2063115" y="3572510"/>
            <a:ext cx="8710295" cy="298196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3"/>
          <p:cNvSpPr txBox="1">
            <a:spLocks noGrp="1"/>
          </p:cNvSpPr>
          <p:nvPr>
            <p:ph idx="1"/>
          </p:nvPr>
        </p:nvSpPr>
        <p:spPr>
          <a:xfrm>
            <a:off x="1793875" y="918845"/>
            <a:ext cx="10215880" cy="5668645"/>
          </a:xfrm>
          <a:prstGeom prst="rect">
            <a:avLst/>
          </a:prstGeom>
          <a:noFill/>
          <a:ln>
            <a:noFill/>
          </a:ln>
        </p:spPr>
        <p:txBody>
          <a:bodyPr spcFirstLastPara="1" wrap="square" lIns="91425" tIns="45700" rIns="91425" bIns="45700" anchor="t" anchorCtr="0">
            <a:normAutofit/>
          </a:bodyPr>
          <a:lstStyle/>
          <a:p>
            <a:pPr indent="-457200">
              <a:spcBef>
                <a:spcPts val="0"/>
              </a:spcBef>
              <a:buSzPts val="2400"/>
            </a:pPr>
            <a:r>
              <a:rPr lang="en-IN" sz="2400" dirty="0"/>
              <a:t>A security-related transformation on the information to be sent. </a:t>
            </a:r>
            <a:endParaRPr lang="en-IN" sz="2400" dirty="0"/>
          </a:p>
          <a:p>
            <a:pPr indent="-457200">
              <a:buSzPts val="2400"/>
            </a:pPr>
            <a:r>
              <a:rPr lang="en-IN" sz="2400" dirty="0"/>
              <a:t>Examples include the encryption of the message, which scrambles the message so that it is unreadable by the opponent, and the addition of a code based on the contents of the message, which can be used to verify the identity of the sender.</a:t>
            </a:r>
            <a:endParaRPr lang="en-IN" sz="2400" dirty="0"/>
          </a:p>
          <a:p>
            <a:pPr indent="-457200">
              <a:buSzPts val="2400"/>
            </a:pPr>
            <a:r>
              <a:rPr lang="en-IN" sz="2400" dirty="0"/>
              <a:t>Some secret information shared by the two principals and, it is hoped, unknown to the opponent. </a:t>
            </a:r>
            <a:endParaRPr lang="en-IN" sz="2400" dirty="0"/>
          </a:p>
          <a:p>
            <a:pPr indent="-457200">
              <a:buSzPts val="2400"/>
            </a:pPr>
            <a:r>
              <a:rPr lang="en-IN" sz="2400" dirty="0"/>
              <a:t>An example is an encryption key used in conjunction with the transformation to scramble the message before transmission and unscramble it on reception.</a:t>
            </a:r>
            <a:endParaRPr lang="en-IN" sz="2400" dirty="0"/>
          </a:p>
          <a:p>
            <a:pPr indent="-457200">
              <a:buSzPts val="2400"/>
            </a:pPr>
            <a:r>
              <a:rPr lang="en-IN" sz="2400" dirty="0"/>
              <a:t>A trusted third party may be needed to achieve secure transmission. </a:t>
            </a:r>
            <a:endParaRPr lang="en-IN" sz="2400" dirty="0"/>
          </a:p>
          <a:p>
            <a:pPr indent="-457200">
              <a:buSzPts val="2400"/>
            </a:pPr>
            <a:r>
              <a:rPr lang="en-IN" sz="2400" dirty="0"/>
              <a:t>For example, a third party may be responsible for distributing the secret information to the two principals while keeping it from any opponent.</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4"/>
          <p:cNvSpPr txBox="1">
            <a:spLocks noGrp="1"/>
          </p:cNvSpPr>
          <p:nvPr>
            <p:ph idx="1"/>
          </p:nvPr>
        </p:nvSpPr>
        <p:spPr>
          <a:xfrm>
            <a:off x="1939290" y="1515110"/>
            <a:ext cx="10016490" cy="5062855"/>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2400"/>
              <a:buChar char="•"/>
            </a:pPr>
            <a:r>
              <a:rPr lang="en-IN" sz="2400" dirty="0"/>
              <a:t>This general model shows that there are </a:t>
            </a:r>
            <a:r>
              <a:rPr lang="en-IN" sz="2400" dirty="0">
                <a:solidFill>
                  <a:srgbClr val="FF0000"/>
                </a:solidFill>
              </a:rPr>
              <a:t>four basic tasks in designing a particular security service: </a:t>
            </a:r>
            <a:endParaRPr>
              <a:solidFill>
                <a:srgbClr val="FF0000"/>
              </a:solidFill>
            </a:endParaRPr>
          </a:p>
          <a:p>
            <a:pPr marL="514350" lvl="0" indent="-514350" algn="l" rtl="0">
              <a:lnSpc>
                <a:spcPct val="100000"/>
              </a:lnSpc>
              <a:spcBef>
                <a:spcPts val="1000"/>
              </a:spcBef>
              <a:spcAft>
                <a:spcPts val="0"/>
              </a:spcAft>
              <a:buSzPts val="2400"/>
              <a:buAutoNum type="arabicPeriod"/>
            </a:pPr>
            <a:r>
              <a:rPr lang="en-IN" sz="2400" dirty="0"/>
              <a:t>Design </a:t>
            </a:r>
            <a:r>
              <a:rPr lang="en-IN" sz="2400" dirty="0">
                <a:solidFill>
                  <a:srgbClr val="FF0000"/>
                </a:solidFill>
              </a:rPr>
              <a:t>an algorithm </a:t>
            </a:r>
            <a:r>
              <a:rPr lang="en-IN" sz="2400" dirty="0"/>
              <a:t>for performing the security-related transformation. The algorithm should be such that an opponent cannot defeat its purpose. </a:t>
            </a:r>
            <a:endParaRPr lang="en-IN" sz="2400" dirty="0"/>
          </a:p>
          <a:p>
            <a:pPr marL="514350" lvl="0" indent="-514350" algn="l" rtl="0">
              <a:lnSpc>
                <a:spcPct val="100000"/>
              </a:lnSpc>
              <a:spcBef>
                <a:spcPts val="1000"/>
              </a:spcBef>
              <a:spcAft>
                <a:spcPts val="0"/>
              </a:spcAft>
              <a:buSzPts val="2400"/>
              <a:buAutoNum type="arabicPeriod"/>
            </a:pPr>
            <a:r>
              <a:rPr lang="en-IN" sz="2400" dirty="0"/>
              <a:t>Generate the </a:t>
            </a:r>
            <a:r>
              <a:rPr lang="en-IN" sz="2400" dirty="0">
                <a:solidFill>
                  <a:srgbClr val="FF0000"/>
                </a:solidFill>
              </a:rPr>
              <a:t>secret information </a:t>
            </a:r>
            <a:r>
              <a:rPr lang="en-IN" sz="2400" dirty="0"/>
              <a:t>to be used with the algorithm. </a:t>
            </a:r>
            <a:endParaRPr lang="en-IN" sz="2400" dirty="0"/>
          </a:p>
          <a:p>
            <a:pPr marL="514350" lvl="0" indent="-514350" algn="l" rtl="0">
              <a:lnSpc>
                <a:spcPct val="100000"/>
              </a:lnSpc>
              <a:spcBef>
                <a:spcPts val="1000"/>
              </a:spcBef>
              <a:spcAft>
                <a:spcPts val="0"/>
              </a:spcAft>
              <a:buSzPts val="2400"/>
              <a:buAutoNum type="arabicPeriod"/>
            </a:pPr>
            <a:r>
              <a:rPr lang="en-IN" sz="2400" dirty="0"/>
              <a:t>Develop </a:t>
            </a:r>
            <a:r>
              <a:rPr lang="en-IN" sz="2400" dirty="0">
                <a:solidFill>
                  <a:srgbClr val="FF0000"/>
                </a:solidFill>
              </a:rPr>
              <a:t>methods for the distribution and sharing of the secret information</a:t>
            </a:r>
            <a:r>
              <a:rPr lang="en-IN" sz="2400" dirty="0"/>
              <a:t>. </a:t>
            </a:r>
            <a:endParaRPr lang="en-IN" sz="2400" dirty="0"/>
          </a:p>
          <a:p>
            <a:pPr marL="514350" lvl="0" indent="-514350" algn="l" rtl="0">
              <a:lnSpc>
                <a:spcPct val="100000"/>
              </a:lnSpc>
              <a:spcBef>
                <a:spcPts val="1000"/>
              </a:spcBef>
              <a:spcAft>
                <a:spcPts val="0"/>
              </a:spcAft>
              <a:buSzPts val="2400"/>
              <a:buAutoNum type="arabicPeriod"/>
            </a:pPr>
            <a:r>
              <a:rPr lang="en-IN" sz="2400" dirty="0"/>
              <a:t>Specify a protocol to be used by the </a:t>
            </a:r>
            <a:r>
              <a:rPr lang="en-IN" sz="2400" dirty="0">
                <a:solidFill>
                  <a:srgbClr val="FF0000"/>
                </a:solidFill>
              </a:rPr>
              <a:t>two principals </a:t>
            </a:r>
            <a:r>
              <a:rPr lang="en-IN" sz="2400" dirty="0"/>
              <a:t>that </a:t>
            </a:r>
            <a:r>
              <a:rPr lang="en-IN" sz="2400" dirty="0">
                <a:solidFill>
                  <a:srgbClr val="FF0000"/>
                </a:solidFill>
              </a:rPr>
              <a:t>makes use of the security algorithm and the secret information </a:t>
            </a:r>
            <a:r>
              <a:rPr lang="en-IN" sz="2400" dirty="0"/>
              <a:t>to achieve a particular security service.</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1415480" y="0"/>
            <a:ext cx="10153128" cy="6957392"/>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5"/>
          <p:cNvSpPr txBox="1">
            <a:spLocks noGrp="1"/>
          </p:cNvSpPr>
          <p:nvPr>
            <p:ph type="title"/>
          </p:nvPr>
        </p:nvSpPr>
        <p:spPr>
          <a:xfrm>
            <a:off x="736979" y="365125"/>
            <a:ext cx="10672549" cy="1325563"/>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Gill Sans" panose="020B0502020104020203"/>
              <a:buNone/>
            </a:pPr>
            <a:r>
              <a:rPr lang="en-IN"/>
              <a:t>NIA – NATIONAL INVESTIGATION AGENCY</a:t>
            </a:r>
            <a:br>
              <a:rPr lang="en-IN"/>
            </a:br>
            <a:r>
              <a:rPr lang="en-IN" sz="1800" u="sng">
                <a:solidFill>
                  <a:schemeClr val="hlink"/>
                </a:solidFill>
                <a:hlinkClick r:id="rId1"/>
              </a:rPr>
              <a:t>HTTPS://WWW.INDIA.GOV.IN/OFFICIAL-WEBSITE-NATIONAL-INVESTIGATION-AGENCY</a:t>
            </a:r>
            <a:br>
              <a:rPr lang="en-IN" sz="1800"/>
            </a:br>
            <a:endParaRPr lang="en-IN" sz="1800"/>
          </a:p>
        </p:txBody>
      </p:sp>
      <p:sp>
        <p:nvSpPr>
          <p:cNvPr id="189" name="Google Shape;189;p15"/>
          <p:cNvSpPr txBox="1">
            <a:spLocks noGrp="1"/>
          </p:cNvSpPr>
          <p:nvPr>
            <p:ph idx="1"/>
          </p:nvPr>
        </p:nvSpPr>
        <p:spPr>
          <a:xfrm>
            <a:off x="177421" y="2224586"/>
            <a:ext cx="11750722" cy="3515442"/>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SzPts val="2400"/>
              <a:buChar char="•"/>
            </a:pPr>
            <a:r>
              <a:rPr lang="en-IN" sz="2400" dirty="0"/>
              <a:t>National Investigation Agency (NIA) is functioning as </a:t>
            </a:r>
            <a:r>
              <a:rPr lang="en-IN" sz="2400" dirty="0">
                <a:solidFill>
                  <a:srgbClr val="FF0000"/>
                </a:solidFill>
              </a:rPr>
              <a:t>the Central Counter Terrorism Law Enforcement Agency</a:t>
            </a:r>
            <a:r>
              <a:rPr lang="en-IN" sz="2400" dirty="0"/>
              <a:t> in the country.</a:t>
            </a:r>
            <a:endParaRPr lang="en-IN" sz="2400" dirty="0"/>
          </a:p>
          <a:p>
            <a:pPr marL="228600" lvl="0" indent="-228600" algn="l" rtl="0">
              <a:lnSpc>
                <a:spcPct val="100000"/>
              </a:lnSpc>
              <a:spcBef>
                <a:spcPts val="1000"/>
              </a:spcBef>
              <a:spcAft>
                <a:spcPts val="0"/>
              </a:spcAft>
              <a:buSzPts val="2400"/>
              <a:buChar char="•"/>
            </a:pPr>
            <a:r>
              <a:rPr lang="en-IN" sz="2400" dirty="0"/>
              <a:t> Information is given about the NIA's mission, objectives, banned organisations, NIA special courts, nodal officers and branch offices etc. </a:t>
            </a:r>
            <a:endParaRPr sz="2400"/>
          </a:p>
          <a:p>
            <a:pPr marL="228600" lvl="0" indent="-228600" algn="l" rtl="0">
              <a:lnSpc>
                <a:spcPct val="100000"/>
              </a:lnSpc>
              <a:spcBef>
                <a:spcPts val="1000"/>
              </a:spcBef>
              <a:spcAft>
                <a:spcPts val="0"/>
              </a:spcAft>
              <a:buSzPts val="2400"/>
              <a:buChar char="•"/>
            </a:pPr>
            <a:r>
              <a:rPr lang="en-IN" sz="2400" dirty="0"/>
              <a:t>A </a:t>
            </a:r>
            <a:r>
              <a:rPr lang="en-IN" sz="2400" dirty="0">
                <a:solidFill>
                  <a:srgbClr val="FF0000"/>
                </a:solidFill>
              </a:rPr>
              <a:t>list of wanted by NIA is also provided</a:t>
            </a:r>
            <a:r>
              <a:rPr lang="en-IN" sz="2400" dirty="0"/>
              <a:t>. Ex: Al-Qaida</a:t>
            </a:r>
            <a:endParaRPr lang="en-IN" sz="2400" dirty="0"/>
          </a:p>
          <a:p>
            <a:pPr marL="228600" lvl="0" indent="-228600" algn="l" rtl="0">
              <a:lnSpc>
                <a:spcPct val="100000"/>
              </a:lnSpc>
              <a:spcBef>
                <a:spcPts val="1000"/>
              </a:spcBef>
              <a:spcAft>
                <a:spcPts val="0"/>
              </a:spcAft>
              <a:buSzPts val="2400"/>
              <a:buChar char="•"/>
            </a:pPr>
            <a:r>
              <a:rPr lang="en-IN" sz="2400" dirty="0"/>
              <a:t>Helpline numbers and contact details of officers are available. </a:t>
            </a:r>
            <a:endParaRPr sz="2400"/>
          </a:p>
          <a:p>
            <a:pPr marL="228600" lvl="0" indent="-228600" algn="l" rtl="0">
              <a:lnSpc>
                <a:spcPct val="100000"/>
              </a:lnSpc>
              <a:spcBef>
                <a:spcPts val="1000"/>
              </a:spcBef>
              <a:spcAft>
                <a:spcPts val="0"/>
              </a:spcAft>
              <a:buSzPts val="2400"/>
              <a:buChar char="•"/>
            </a:pPr>
            <a:r>
              <a:rPr lang="en-IN" sz="2400" dirty="0"/>
              <a:t>Users can also access the case details under the Agency.</a:t>
            </a:r>
            <a:endParaRPr lang="en-IN"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6"/>
          <p:cNvSpPr txBox="1">
            <a:spLocks noGrp="1"/>
          </p:cNvSpPr>
          <p:nvPr>
            <p:ph type="title"/>
          </p:nvPr>
        </p:nvSpPr>
        <p:spPr>
          <a:xfrm>
            <a:off x="2381261" y="255008"/>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b="1"/>
              <a:t>RISKS</a:t>
            </a:r>
            <a:endParaRPr b="1"/>
          </a:p>
        </p:txBody>
      </p:sp>
      <p:sp>
        <p:nvSpPr>
          <p:cNvPr id="195" name="Google Shape;195;p16"/>
          <p:cNvSpPr txBox="1">
            <a:spLocks noGrp="1"/>
          </p:cNvSpPr>
          <p:nvPr>
            <p:ph idx="1"/>
          </p:nvPr>
        </p:nvSpPr>
        <p:spPr>
          <a:xfrm>
            <a:off x="551595" y="1644555"/>
            <a:ext cx="11417492" cy="5213445"/>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2400"/>
              <a:buChar char="•"/>
            </a:pPr>
            <a:r>
              <a:rPr lang="en-IN" sz="2400" dirty="0"/>
              <a:t>The term “</a:t>
            </a:r>
            <a:r>
              <a:rPr lang="en-IN" sz="2400" dirty="0">
                <a:solidFill>
                  <a:srgbClr val="FF0000"/>
                </a:solidFill>
              </a:rPr>
              <a:t>information security risk</a:t>
            </a:r>
            <a:r>
              <a:rPr lang="en-IN" sz="2400" dirty="0"/>
              <a:t>” refers to the damage that attacks against IT systems can cause.</a:t>
            </a:r>
            <a:endParaRPr lang="en-IN" sz="2400" dirty="0"/>
          </a:p>
          <a:p>
            <a:pPr marL="228600" lvl="0" indent="-228600" algn="l" rtl="0">
              <a:lnSpc>
                <a:spcPct val="100000"/>
              </a:lnSpc>
              <a:spcBef>
                <a:spcPts val="1000"/>
              </a:spcBef>
              <a:spcAft>
                <a:spcPts val="0"/>
              </a:spcAft>
              <a:buSzPts val="2400"/>
              <a:buChar char="•"/>
            </a:pPr>
            <a:r>
              <a:rPr lang="en-IN" sz="2400" dirty="0"/>
              <a:t> IT risk encompasses a wide range of potential events, including data breaches, regulatory enforcement actions, financial costs, reputational damage, and more.</a:t>
            </a:r>
            <a:endParaRPr lang="en-IN" sz="2400" dirty="0"/>
          </a:p>
          <a:p>
            <a:pPr marL="228600" lvl="0" indent="-228600" algn="l" rtl="0">
              <a:lnSpc>
                <a:spcPct val="100000"/>
              </a:lnSpc>
              <a:spcBef>
                <a:spcPts val="1000"/>
              </a:spcBef>
              <a:spcAft>
                <a:spcPts val="0"/>
              </a:spcAft>
              <a:buSzPts val="2400"/>
              <a:buChar char="•"/>
            </a:pPr>
            <a:r>
              <a:rPr lang="en-IN" sz="2400" dirty="0"/>
              <a:t>Although “risk” is often conflated with “threat,” the two are subtly different. </a:t>
            </a:r>
            <a:endParaRPr sz="2400"/>
          </a:p>
          <a:p>
            <a:pPr marL="228600" lvl="0" indent="-228600" algn="l" rtl="0">
              <a:lnSpc>
                <a:spcPct val="100000"/>
              </a:lnSpc>
              <a:spcBef>
                <a:spcPts val="1000"/>
              </a:spcBef>
              <a:spcAft>
                <a:spcPts val="0"/>
              </a:spcAft>
              <a:buSzPts val="2400"/>
              <a:buChar char="•"/>
            </a:pPr>
            <a:r>
              <a:rPr lang="en-IN" sz="2400" dirty="0"/>
              <a:t>“Risk” is a more conceptual term: </a:t>
            </a:r>
            <a:r>
              <a:rPr lang="en-IN" sz="2400" dirty="0">
                <a:solidFill>
                  <a:srgbClr val="FF0000"/>
                </a:solidFill>
              </a:rPr>
              <a:t>something that may or may not happen</a:t>
            </a:r>
            <a:r>
              <a:rPr lang="en-IN" sz="2400" dirty="0"/>
              <a:t>. </a:t>
            </a:r>
            <a:endParaRPr sz="2400"/>
          </a:p>
          <a:p>
            <a:pPr marL="228600" lvl="0" indent="-228600" algn="l" rtl="0">
              <a:lnSpc>
                <a:spcPct val="100000"/>
              </a:lnSpc>
              <a:spcBef>
                <a:spcPts val="1000"/>
              </a:spcBef>
              <a:spcAft>
                <a:spcPts val="0"/>
              </a:spcAft>
              <a:buSzPts val="2400"/>
              <a:buChar char="•"/>
            </a:pPr>
            <a:r>
              <a:rPr lang="en-IN" sz="2400" dirty="0"/>
              <a:t>A  “threat” is </a:t>
            </a:r>
            <a:r>
              <a:rPr lang="en-IN" sz="2400" dirty="0">
                <a:solidFill>
                  <a:srgbClr val="FF0000"/>
                </a:solidFill>
              </a:rPr>
              <a:t>a specific, actual danger</a:t>
            </a:r>
            <a:r>
              <a:rPr lang="en-IN" sz="2400" dirty="0"/>
              <a:t>.</a:t>
            </a:r>
            <a:endParaRPr lang="en-IN" sz="2400" dirty="0"/>
          </a:p>
          <a:p>
            <a:pPr marL="228600" lvl="0" indent="-76200" algn="l" rtl="0">
              <a:lnSpc>
                <a:spcPct val="100000"/>
              </a:lnSpc>
              <a:spcBef>
                <a:spcPts val="1000"/>
              </a:spcBef>
              <a:spcAft>
                <a:spcPts val="0"/>
              </a:spcAft>
              <a:buSzPts val="2400"/>
              <a:buNone/>
            </a:pP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7"/>
          <p:cNvSpPr txBox="1">
            <a:spLocks noGrp="1"/>
          </p:cNvSpPr>
          <p:nvPr>
            <p:ph type="body" idx="1"/>
          </p:nvPr>
        </p:nvSpPr>
        <p:spPr>
          <a:xfrm>
            <a:off x="839787" y="343682"/>
            <a:ext cx="5157787" cy="46153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2400"/>
              <a:buNone/>
            </a:pPr>
            <a:r>
              <a:rPr lang="en-IN"/>
              <a:t>Risk Assessments</a:t>
            </a:r>
            <a:endParaRPr lang="en-IN"/>
          </a:p>
        </p:txBody>
      </p:sp>
      <p:sp>
        <p:nvSpPr>
          <p:cNvPr id="201" name="Google Shape;201;p17"/>
          <p:cNvSpPr txBox="1">
            <a:spLocks noGrp="1"/>
          </p:cNvSpPr>
          <p:nvPr>
            <p:ph type="body" sz="half" idx="3"/>
          </p:nvPr>
        </p:nvSpPr>
        <p:spPr>
          <a:xfrm>
            <a:off x="122830" y="805218"/>
            <a:ext cx="5874745" cy="5936776"/>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1800"/>
              <a:buChar char="•"/>
            </a:pPr>
            <a:r>
              <a:rPr lang="en-IN" b="1"/>
              <a:t>Identify</a:t>
            </a:r>
            <a:r>
              <a:rPr lang="en-IN"/>
              <a:t> –</a:t>
            </a:r>
            <a:r>
              <a:rPr lang="en-IN" sz="2200"/>
              <a:t>Identifying security risk</a:t>
            </a:r>
            <a:endParaRPr lang="en-IN" sz="2200"/>
          </a:p>
          <a:p>
            <a:pPr marL="228600" lvl="0" indent="-228600" algn="l" rtl="0">
              <a:lnSpc>
                <a:spcPct val="100000"/>
              </a:lnSpc>
              <a:spcBef>
                <a:spcPts val="1000"/>
              </a:spcBef>
              <a:spcAft>
                <a:spcPts val="0"/>
              </a:spcAft>
              <a:buSzPts val="1800"/>
              <a:buChar char="•"/>
            </a:pPr>
            <a:r>
              <a:rPr lang="en-IN" b="1"/>
              <a:t>Analyse </a:t>
            </a:r>
            <a:r>
              <a:rPr lang="en-IN" sz="2200"/>
              <a:t>-- examine each risk and determine both its likelihood of occurring and the potential impact.</a:t>
            </a:r>
            <a:endParaRPr lang="en-IN" sz="2200"/>
          </a:p>
          <a:p>
            <a:pPr marL="228600" lvl="0" indent="-228600" algn="l" rtl="0">
              <a:lnSpc>
                <a:spcPct val="100000"/>
              </a:lnSpc>
              <a:spcBef>
                <a:spcPts val="1000"/>
              </a:spcBef>
              <a:spcAft>
                <a:spcPts val="0"/>
              </a:spcAft>
              <a:buSzPts val="1800"/>
              <a:buChar char="•"/>
            </a:pPr>
            <a:r>
              <a:rPr lang="en-IN" b="1"/>
              <a:t>Prevent</a:t>
            </a:r>
            <a:r>
              <a:rPr lang="en-IN"/>
              <a:t>--</a:t>
            </a:r>
            <a:r>
              <a:rPr lang="en-IN" sz="2200"/>
              <a:t>to develop controls and procedures to either minimize the damage or prevent it altogether</a:t>
            </a:r>
            <a:endParaRPr lang="en-IN" sz="2200"/>
          </a:p>
          <a:p>
            <a:pPr marL="228600" lvl="0" indent="-228600" algn="l" rtl="0">
              <a:lnSpc>
                <a:spcPct val="100000"/>
              </a:lnSpc>
              <a:spcBef>
                <a:spcPts val="1000"/>
              </a:spcBef>
              <a:spcAft>
                <a:spcPts val="0"/>
              </a:spcAft>
              <a:buSzPts val="1800"/>
              <a:buChar char="•"/>
            </a:pPr>
            <a:r>
              <a:rPr lang="en-IN" b="1"/>
              <a:t>Document</a:t>
            </a:r>
            <a:r>
              <a:rPr lang="en-IN"/>
              <a:t>--</a:t>
            </a:r>
            <a:r>
              <a:rPr lang="en-IN" sz="2200"/>
              <a:t>Clear documentation of your policies and risk mitigation efforts will serve you well long term.</a:t>
            </a:r>
            <a:endParaRPr lang="en-IN" sz="2200"/>
          </a:p>
          <a:p>
            <a:pPr marL="228600" lvl="0" indent="-228600" algn="l" rtl="0">
              <a:lnSpc>
                <a:spcPct val="100000"/>
              </a:lnSpc>
              <a:spcBef>
                <a:spcPts val="1000"/>
              </a:spcBef>
              <a:spcAft>
                <a:spcPts val="0"/>
              </a:spcAft>
              <a:buSzPts val="1800"/>
              <a:buChar char="•"/>
            </a:pPr>
            <a:r>
              <a:rPr lang="en-IN" b="1"/>
              <a:t>Monitor and Reassess --</a:t>
            </a:r>
            <a:r>
              <a:rPr lang="en-IN" sz="2200"/>
              <a:t> monitor the success of your security efforts, reassess your risks periodically (usually once a year), and adjust your policies, procedures, and controls as necessary.</a:t>
            </a:r>
            <a:endParaRPr sz="2200" b="1"/>
          </a:p>
          <a:p>
            <a:pPr marL="228600" lvl="0" indent="-114300" algn="l" rtl="0">
              <a:lnSpc>
                <a:spcPct val="100000"/>
              </a:lnSpc>
              <a:spcBef>
                <a:spcPts val="1000"/>
              </a:spcBef>
              <a:spcAft>
                <a:spcPts val="0"/>
              </a:spcAft>
              <a:buSzPts val="1800"/>
              <a:buNone/>
            </a:pPr>
          </a:p>
          <a:p>
            <a:pPr marL="228600" lvl="0" indent="-114300" algn="l" rtl="0">
              <a:lnSpc>
                <a:spcPct val="100000"/>
              </a:lnSpc>
              <a:spcBef>
                <a:spcPts val="1000"/>
              </a:spcBef>
              <a:spcAft>
                <a:spcPts val="0"/>
              </a:spcAft>
              <a:buSzPts val="1800"/>
              <a:buNone/>
            </a:pPr>
          </a:p>
        </p:txBody>
      </p:sp>
      <p:sp>
        <p:nvSpPr>
          <p:cNvPr id="202" name="Google Shape;202;p17"/>
          <p:cNvSpPr txBox="1">
            <a:spLocks noGrp="1"/>
          </p:cNvSpPr>
          <p:nvPr>
            <p:ph sz="quarter" idx="2"/>
          </p:nvPr>
        </p:nvSpPr>
        <p:spPr>
          <a:xfrm>
            <a:off x="6295030" y="343682"/>
            <a:ext cx="5183188" cy="46153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2400"/>
              <a:buNone/>
            </a:pPr>
            <a:r>
              <a:rPr lang="en-IN"/>
              <a:t>Risk Responses</a:t>
            </a:r>
            <a:endParaRPr lang="en-IN"/>
          </a:p>
        </p:txBody>
      </p:sp>
      <p:sp>
        <p:nvSpPr>
          <p:cNvPr id="203" name="Google Shape;203;p17"/>
          <p:cNvSpPr txBox="1">
            <a:spLocks noGrp="1"/>
          </p:cNvSpPr>
          <p:nvPr>
            <p:ph sz="quarter" idx="4"/>
          </p:nvPr>
        </p:nvSpPr>
        <p:spPr>
          <a:xfrm>
            <a:off x="6295029" y="805218"/>
            <a:ext cx="5480643" cy="5581934"/>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00000"/>
              </a:lnSpc>
              <a:spcBef>
                <a:spcPts val="0"/>
              </a:spcBef>
              <a:spcAft>
                <a:spcPts val="0"/>
              </a:spcAft>
              <a:buSzPct val="100000"/>
              <a:buChar char="•"/>
            </a:pPr>
            <a:r>
              <a:rPr lang="en-IN" sz="1900" b="1"/>
              <a:t>Accept</a:t>
            </a:r>
            <a:r>
              <a:rPr lang="en-IN"/>
              <a:t> --</a:t>
            </a:r>
            <a:r>
              <a:rPr lang="en-IN" sz="2400"/>
              <a:t>This response understands that a certain amount of risk is always present. Also known as risk retention, risk acceptance is the decision that the potential gain for a given scenario outweighs the chance of loss.</a:t>
            </a:r>
            <a:endParaRPr sz="2400"/>
          </a:p>
          <a:p>
            <a:pPr marL="228600" lvl="0" indent="-228600" algn="l" rtl="0">
              <a:lnSpc>
                <a:spcPct val="100000"/>
              </a:lnSpc>
              <a:spcBef>
                <a:spcPts val="1000"/>
              </a:spcBef>
              <a:spcAft>
                <a:spcPts val="0"/>
              </a:spcAft>
              <a:buSzPct val="100000"/>
              <a:buChar char="•"/>
            </a:pPr>
            <a:r>
              <a:rPr lang="en-IN" sz="1900" b="1"/>
              <a:t>Share</a:t>
            </a:r>
            <a:r>
              <a:rPr lang="en-IN"/>
              <a:t> --</a:t>
            </a:r>
            <a:r>
              <a:rPr lang="en-IN" sz="2400"/>
              <a:t>Another common strategy is to share risk with an outside contractor or partner. An example of risk sharing in IT risk management would be using a cloud storage service like AWS or Microsoft Azure.</a:t>
            </a:r>
            <a:endParaRPr sz="2400"/>
          </a:p>
          <a:p>
            <a:pPr marL="228600" lvl="0" indent="-228600" algn="l" rtl="0">
              <a:lnSpc>
                <a:spcPct val="100000"/>
              </a:lnSpc>
              <a:spcBef>
                <a:spcPts val="1000"/>
              </a:spcBef>
              <a:spcAft>
                <a:spcPts val="0"/>
              </a:spcAft>
              <a:buSzPct val="100000"/>
              <a:buChar char="•"/>
            </a:pPr>
            <a:r>
              <a:rPr lang="en-IN" sz="1900" b="1"/>
              <a:t>Transfer</a:t>
            </a:r>
            <a:r>
              <a:rPr lang="en-IN"/>
              <a:t> -- </a:t>
            </a:r>
            <a:r>
              <a:rPr lang="en-IN" sz="2200"/>
              <a:t>Risk transfer is when you move the responsibility for the risk onto an outside party. This is usually done by purchasing insurance for the issue in question.</a:t>
            </a:r>
            <a:r>
              <a:rPr lang="en-IN"/>
              <a:t> </a:t>
            </a:r>
            <a:endParaRPr lang="en-IN"/>
          </a:p>
          <a:p>
            <a:pPr marL="228600" lvl="0" indent="-228600" algn="l" rtl="0">
              <a:lnSpc>
                <a:spcPct val="100000"/>
              </a:lnSpc>
              <a:spcBef>
                <a:spcPts val="1000"/>
              </a:spcBef>
              <a:spcAft>
                <a:spcPts val="0"/>
              </a:spcAft>
              <a:buSzPct val="100000"/>
              <a:buChar char="•"/>
            </a:pPr>
            <a:r>
              <a:rPr lang="en-IN" sz="1900" b="1"/>
              <a:t>Avoid-</a:t>
            </a:r>
            <a:r>
              <a:rPr lang="en-IN"/>
              <a:t>-</a:t>
            </a:r>
            <a:r>
              <a:rPr lang="en-IN" sz="2200"/>
              <a:t>Risk avoidance is generally the safest of these strategies</a:t>
            </a:r>
            <a:r>
              <a:rPr lang="en-IN"/>
              <a:t>. </a:t>
            </a:r>
            <a:endParaRPr lang="en-IN"/>
          </a:p>
          <a:p>
            <a:pPr marL="228600" lvl="0" indent="-122555" algn="l" rtl="0">
              <a:lnSpc>
                <a:spcPct val="100000"/>
              </a:lnSpc>
              <a:spcBef>
                <a:spcPts val="1000"/>
              </a:spcBef>
              <a:spcAft>
                <a:spcPts val="0"/>
              </a:spcAft>
              <a:buSzPct val="100000"/>
              <a:buNone/>
            </a:p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8"/>
          <p:cNvSpPr txBox="1">
            <a:spLocks noGrp="1"/>
          </p:cNvSpPr>
          <p:nvPr>
            <p:ph type="title"/>
          </p:nvPr>
        </p:nvSpPr>
        <p:spPr>
          <a:xfrm>
            <a:off x="2231125" y="0"/>
            <a:ext cx="7729800" cy="7281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Gill Sans" panose="020B0502020104020203"/>
              <a:buNone/>
            </a:pPr>
            <a:r>
              <a:rPr lang="en-IN" b="1" dirty="0"/>
              <a:t>BREACHES</a:t>
            </a:r>
            <a:endParaRPr b="1"/>
          </a:p>
        </p:txBody>
      </p:sp>
      <p:sp>
        <p:nvSpPr>
          <p:cNvPr id="209" name="Google Shape;209;p18"/>
          <p:cNvSpPr txBox="1">
            <a:spLocks noGrp="1"/>
          </p:cNvSpPr>
          <p:nvPr>
            <p:ph idx="1"/>
          </p:nvPr>
        </p:nvSpPr>
        <p:spPr>
          <a:xfrm>
            <a:off x="809588" y="632325"/>
            <a:ext cx="11382412" cy="5158800"/>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SzPts val="2400"/>
              <a:buChar char="•"/>
            </a:pPr>
            <a:r>
              <a:rPr lang="en-IN" sz="2400" dirty="0"/>
              <a:t>A security breach is any incident that results in unauthorized access to computer data, applications, networks or devices. It results in information being accessed without authorization. Typically, it occurs when an intruder is able to bypass security mechanisms.</a:t>
            </a:r>
            <a:endParaRPr lang="en-IN" sz="2400" dirty="0"/>
          </a:p>
          <a:p>
            <a:pPr marL="228600" lvl="0" indent="-228600" algn="l" rtl="0">
              <a:lnSpc>
                <a:spcPct val="100000"/>
              </a:lnSpc>
              <a:spcBef>
                <a:spcPts val="1000"/>
              </a:spcBef>
              <a:spcAft>
                <a:spcPts val="0"/>
              </a:spcAft>
              <a:buSzPts val="2400"/>
              <a:buChar char="•"/>
            </a:pPr>
            <a:r>
              <a:rPr lang="en-IN" sz="2400" dirty="0"/>
              <a:t>Technically, there's a distinction between a security breach and a data breach. A security breach is effectively a break-in, whereas a data breach is defined as the cybercriminal getting away with information. </a:t>
            </a:r>
            <a:endParaRPr sz="2400"/>
          </a:p>
          <a:p>
            <a:pPr marL="0" lvl="0" indent="0" algn="l" rtl="0">
              <a:lnSpc>
                <a:spcPct val="100000"/>
              </a:lnSpc>
              <a:spcBef>
                <a:spcPts val="1000"/>
              </a:spcBef>
              <a:spcAft>
                <a:spcPts val="0"/>
              </a:spcAft>
              <a:buSzPts val="2400"/>
              <a:buNone/>
            </a:pPr>
            <a:r>
              <a:rPr lang="en-IN" sz="2400" b="1" dirty="0"/>
              <a:t>Examples of a security breach</a:t>
            </a:r>
            <a:endParaRPr lang="en-IN" sz="2400" b="1" dirty="0"/>
          </a:p>
          <a:p>
            <a:pPr marL="228600" lvl="0" indent="-228600" algn="l" rtl="0">
              <a:lnSpc>
                <a:spcPct val="100000"/>
              </a:lnSpc>
              <a:spcBef>
                <a:spcPts val="1000"/>
              </a:spcBef>
              <a:spcAft>
                <a:spcPts val="0"/>
              </a:spcAft>
              <a:buSzPts val="2400"/>
              <a:buChar char="•"/>
            </a:pPr>
            <a:r>
              <a:rPr lang="en-IN" sz="2400" dirty="0"/>
              <a:t>Yahoo --3 billion user accounts were compromised in 2013 after a phishing attempt gave hackers access to the network.</a:t>
            </a:r>
            <a:endParaRPr lang="en-IN" sz="2400" dirty="0"/>
          </a:p>
          <a:p>
            <a:pPr marL="228600" lvl="0" indent="-228600" algn="l" rtl="0">
              <a:lnSpc>
                <a:spcPct val="100000"/>
              </a:lnSpc>
              <a:spcBef>
                <a:spcPts val="1000"/>
              </a:spcBef>
              <a:spcAft>
                <a:spcPts val="0"/>
              </a:spcAft>
              <a:buSzPts val="2400"/>
              <a:buChar char="•"/>
            </a:pPr>
            <a:r>
              <a:rPr lang="en-IN" sz="2400" u="sng" dirty="0">
                <a:solidFill>
                  <a:schemeClr val="hlink"/>
                </a:solidFill>
                <a:hlinkClick r:id="rId1"/>
              </a:rPr>
              <a:t>eBay saw a major breach in 2014</a:t>
            </a:r>
            <a:r>
              <a:rPr lang="en-IN" sz="2400" dirty="0"/>
              <a:t>. Though PayPal users' credit card information was not at risk, many customers' passwords were compromised. </a:t>
            </a:r>
            <a:endParaRPr sz="2400"/>
          </a:p>
          <a:p>
            <a:pPr marL="228600" lvl="0" indent="-228600" algn="l" rtl="0">
              <a:lnSpc>
                <a:spcPct val="100000"/>
              </a:lnSpc>
              <a:spcBef>
                <a:spcPts val="1000"/>
              </a:spcBef>
              <a:spcAft>
                <a:spcPts val="0"/>
              </a:spcAft>
              <a:buSzPts val="2400"/>
              <a:buChar char="•"/>
            </a:pPr>
            <a:r>
              <a:rPr lang="en-IN" sz="2400" u="sng" dirty="0" err="1">
                <a:solidFill>
                  <a:schemeClr val="hlink"/>
                </a:solidFill>
                <a:hlinkClick r:id="rId2"/>
              </a:rPr>
              <a:t>Facebook</a:t>
            </a:r>
            <a:r>
              <a:rPr lang="en-IN" sz="2400" dirty="0"/>
              <a:t> saw internal software flaws lead to the loss of 29 million users' personal data in 2018. </a:t>
            </a:r>
            <a:endParaRPr sz="2400"/>
          </a:p>
          <a:p>
            <a:pPr marL="228600" lvl="0" indent="-228600" algn="l" rtl="0">
              <a:lnSpc>
                <a:spcPct val="100000"/>
              </a:lnSpc>
              <a:spcBef>
                <a:spcPts val="1000"/>
              </a:spcBef>
              <a:spcAft>
                <a:spcPts val="0"/>
              </a:spcAft>
              <a:buSzPts val="2400"/>
              <a:buChar char="•"/>
            </a:pPr>
            <a:r>
              <a:rPr lang="en-IN" sz="2400" u="sng" dirty="0">
                <a:solidFill>
                  <a:schemeClr val="hlink"/>
                </a:solidFill>
                <a:hlinkClick r:id="rId3"/>
              </a:rPr>
              <a:t>Marriott Hotels</a:t>
            </a:r>
            <a:r>
              <a:rPr lang="en-IN" sz="2400" dirty="0"/>
              <a:t> announced a security and data breach affecting up to 500 million customers' records in 2018.</a:t>
            </a:r>
            <a:endParaRPr lang="en-IN" sz="2400" dirty="0"/>
          </a:p>
          <a:p>
            <a:pPr marL="0" lvl="0" indent="0" algn="l" rtl="0">
              <a:lnSpc>
                <a:spcPct val="100000"/>
              </a:lnSpc>
              <a:spcBef>
                <a:spcPts val="1000"/>
              </a:spcBef>
              <a:spcAft>
                <a:spcPts val="0"/>
              </a:spcAft>
              <a:buSzPts val="2400"/>
              <a:buNone/>
            </a:pP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9"/>
          <p:cNvSpPr/>
          <p:nvPr/>
        </p:nvSpPr>
        <p:spPr>
          <a:xfrm>
            <a:off x="614150" y="267607"/>
            <a:ext cx="10809026" cy="63709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Gill Sans" panose="020B0502020104020203"/>
                <a:ea typeface="Gill Sans" panose="020B0502020104020203"/>
                <a:cs typeface="Gill Sans" panose="020B0502020104020203"/>
                <a:sym typeface="Gill Sans" panose="020B0502020104020203"/>
              </a:rPr>
              <a:t>Types of security breaches</a:t>
            </a:r>
            <a:endParaRPr lang="en-IN" sz="2400" b="1">
              <a:solidFill>
                <a:schemeClr val="dk1"/>
              </a:solidFill>
              <a:latin typeface="Gill Sans" panose="020B0502020104020203"/>
              <a:ea typeface="Gill Sans" panose="020B0502020104020203"/>
              <a:cs typeface="Gill Sans" panose="020B0502020104020203"/>
              <a:sym typeface="Gill Sans" panose="020B0502020104020203"/>
            </a:endParaRPr>
          </a:p>
          <a:p>
            <a:pPr marL="0" marR="0" lvl="0" indent="0" algn="l" rtl="0">
              <a:spcBef>
                <a:spcPts val="0"/>
              </a:spcBef>
              <a:spcAft>
                <a:spcPts val="0"/>
              </a:spcAft>
              <a:buNone/>
            </a:pPr>
            <a:r>
              <a:rPr lang="en-IN" sz="2400">
                <a:solidFill>
                  <a:schemeClr val="dk1"/>
                </a:solidFill>
                <a:latin typeface="Gill Sans" panose="020B0502020104020203"/>
                <a:ea typeface="Gill Sans" panose="020B0502020104020203"/>
                <a:cs typeface="Gill Sans" panose="020B0502020104020203"/>
                <a:sym typeface="Gill Sans" panose="020B0502020104020203"/>
              </a:rPr>
              <a:t>There are a number of types of security breaches depending on how access has been gained to the system:</a:t>
            </a:r>
            <a:endParaRPr lang="en-IN" sz="2400">
              <a:solidFill>
                <a:schemeClr val="dk1"/>
              </a:solidFill>
              <a:latin typeface="Gill Sans" panose="020B0502020104020203"/>
              <a:ea typeface="Gill Sans" panose="020B0502020104020203"/>
              <a:cs typeface="Gill Sans" panose="020B0502020104020203"/>
              <a:sym typeface="Gill Sans" panose="020B0502020104020203"/>
            </a:endParaRPr>
          </a:p>
          <a:p>
            <a:pPr marL="0" marR="0" lvl="0" indent="-152400" algn="l" rtl="0">
              <a:spcBef>
                <a:spcPts val="0"/>
              </a:spcBef>
              <a:spcAft>
                <a:spcPts val="0"/>
              </a:spcAft>
              <a:buClr>
                <a:schemeClr val="dk1"/>
              </a:buClr>
              <a:buSzPts val="2400"/>
              <a:buFont typeface="Arial" panose="020B0604020202020204"/>
              <a:buChar char="•"/>
            </a:pPr>
            <a:r>
              <a:rPr lang="en-IN" sz="2400">
                <a:solidFill>
                  <a:schemeClr val="dk1"/>
                </a:solidFill>
                <a:latin typeface="Gill Sans" panose="020B0502020104020203"/>
                <a:ea typeface="Gill Sans" panose="020B0502020104020203"/>
                <a:cs typeface="Gill Sans" panose="020B0502020104020203"/>
                <a:sym typeface="Gill Sans" panose="020B0502020104020203"/>
              </a:rPr>
              <a:t>An </a:t>
            </a:r>
            <a:r>
              <a:rPr lang="en-IN" sz="2400" b="1">
                <a:solidFill>
                  <a:schemeClr val="dk1"/>
                </a:solidFill>
                <a:latin typeface="Gill Sans" panose="020B0502020104020203"/>
                <a:ea typeface="Gill Sans" panose="020B0502020104020203"/>
                <a:cs typeface="Gill Sans" panose="020B0502020104020203"/>
                <a:sym typeface="Gill Sans" panose="020B0502020104020203"/>
              </a:rPr>
              <a:t>exploit</a:t>
            </a:r>
            <a:r>
              <a:rPr lang="en-IN" sz="2400">
                <a:solidFill>
                  <a:schemeClr val="dk1"/>
                </a:solidFill>
                <a:latin typeface="Gill Sans" panose="020B0502020104020203"/>
                <a:ea typeface="Gill Sans" panose="020B0502020104020203"/>
                <a:cs typeface="Gill Sans" panose="020B0502020104020203"/>
                <a:sym typeface="Gill Sans" panose="020B0502020104020203"/>
              </a:rPr>
              <a:t> attacks a system vulnerability, such as an out of date operating system. Legacy systems which haven't been updated, for instance, in businesses where outdated and versions of Microsoft Windows that are no longer supported are being used, are particularly vulnerable to exploits.</a:t>
            </a:r>
            <a:endParaRPr lang="en-IN" sz="2400">
              <a:solidFill>
                <a:schemeClr val="dk1"/>
              </a:solidFill>
              <a:latin typeface="Gill Sans" panose="020B0502020104020203"/>
              <a:ea typeface="Gill Sans" panose="020B0502020104020203"/>
              <a:cs typeface="Gill Sans" panose="020B0502020104020203"/>
              <a:sym typeface="Gill Sans" panose="020B0502020104020203"/>
            </a:endParaRPr>
          </a:p>
          <a:p>
            <a:pPr marL="0" marR="0" lvl="0" indent="-152400" algn="l" rtl="0">
              <a:spcBef>
                <a:spcPts val="0"/>
              </a:spcBef>
              <a:spcAft>
                <a:spcPts val="0"/>
              </a:spcAft>
              <a:buClr>
                <a:schemeClr val="dk1"/>
              </a:buClr>
              <a:buSzPts val="2400"/>
              <a:buFont typeface="Arial" panose="020B0604020202020204"/>
              <a:buChar char="•"/>
            </a:pPr>
            <a:r>
              <a:rPr lang="en-IN" sz="2400" b="1">
                <a:solidFill>
                  <a:schemeClr val="dk1"/>
                </a:solidFill>
                <a:latin typeface="Gill Sans" panose="020B0502020104020203"/>
                <a:ea typeface="Gill Sans" panose="020B0502020104020203"/>
                <a:cs typeface="Gill Sans" panose="020B0502020104020203"/>
                <a:sym typeface="Gill Sans" panose="020B0502020104020203"/>
              </a:rPr>
              <a:t>Weak passwords</a:t>
            </a:r>
            <a:r>
              <a:rPr lang="en-IN" sz="2400">
                <a:solidFill>
                  <a:schemeClr val="dk1"/>
                </a:solidFill>
                <a:latin typeface="Gill Sans" panose="020B0502020104020203"/>
                <a:ea typeface="Gill Sans" panose="020B0502020104020203"/>
                <a:cs typeface="Gill Sans" panose="020B0502020104020203"/>
                <a:sym typeface="Gill Sans" panose="020B0502020104020203"/>
              </a:rPr>
              <a:t> can be cracked or guessed. Even now, some people are still using the password 'password', and 'pa$$word' is not much more secure.</a:t>
            </a:r>
            <a:endParaRPr lang="en-IN" sz="2400">
              <a:solidFill>
                <a:schemeClr val="dk1"/>
              </a:solidFill>
              <a:latin typeface="Gill Sans" panose="020B0502020104020203"/>
              <a:ea typeface="Gill Sans" panose="020B0502020104020203"/>
              <a:cs typeface="Gill Sans" panose="020B0502020104020203"/>
              <a:sym typeface="Gill Sans" panose="020B0502020104020203"/>
            </a:endParaRPr>
          </a:p>
          <a:p>
            <a:pPr marL="0" marR="0" lvl="0" indent="-152400" algn="l" rtl="0">
              <a:spcBef>
                <a:spcPts val="0"/>
              </a:spcBef>
              <a:spcAft>
                <a:spcPts val="0"/>
              </a:spcAft>
              <a:buClr>
                <a:schemeClr val="dk1"/>
              </a:buClr>
              <a:buSzPts val="2400"/>
              <a:buFont typeface="Arial" panose="020B0604020202020204"/>
              <a:buChar char="•"/>
            </a:pPr>
            <a:r>
              <a:rPr lang="en-IN" sz="2400" b="1">
                <a:solidFill>
                  <a:schemeClr val="dk1"/>
                </a:solidFill>
                <a:latin typeface="Gill Sans" panose="020B0502020104020203"/>
                <a:ea typeface="Gill Sans" panose="020B0502020104020203"/>
                <a:cs typeface="Gill Sans" panose="020B0502020104020203"/>
                <a:sym typeface="Gill Sans" panose="020B0502020104020203"/>
              </a:rPr>
              <a:t>Malware attacks,</a:t>
            </a:r>
            <a:r>
              <a:rPr lang="en-IN" sz="2400">
                <a:solidFill>
                  <a:schemeClr val="dk1"/>
                </a:solidFill>
                <a:latin typeface="Gill Sans" panose="020B0502020104020203"/>
                <a:ea typeface="Gill Sans" panose="020B0502020104020203"/>
                <a:cs typeface="Gill Sans" panose="020B0502020104020203"/>
                <a:sym typeface="Gill Sans" panose="020B0502020104020203"/>
              </a:rPr>
              <a:t> such as phishing emails can be used to gain entry. It only takes one employee to click on a link in a phishing email to allow malicious software to start spreading throughout the network.</a:t>
            </a:r>
            <a:endParaRPr lang="en-IN" sz="2400">
              <a:solidFill>
                <a:schemeClr val="dk1"/>
              </a:solidFill>
              <a:latin typeface="Gill Sans" panose="020B0502020104020203"/>
              <a:ea typeface="Gill Sans" panose="020B0502020104020203"/>
              <a:cs typeface="Gill Sans" panose="020B0502020104020203"/>
              <a:sym typeface="Gill Sans" panose="020B0502020104020203"/>
            </a:endParaRPr>
          </a:p>
          <a:p>
            <a:pPr marL="0" marR="0" lvl="0" indent="-152400" algn="l" rtl="0">
              <a:spcBef>
                <a:spcPts val="0"/>
              </a:spcBef>
              <a:spcAft>
                <a:spcPts val="0"/>
              </a:spcAft>
              <a:buClr>
                <a:schemeClr val="dk1"/>
              </a:buClr>
              <a:buSzPts val="2400"/>
              <a:buFont typeface="Arial" panose="020B0604020202020204"/>
              <a:buChar char="•"/>
            </a:pPr>
            <a:r>
              <a:rPr lang="en-IN" sz="2400" b="1">
                <a:solidFill>
                  <a:schemeClr val="dk1"/>
                </a:solidFill>
                <a:latin typeface="Gill Sans" panose="020B0502020104020203"/>
                <a:ea typeface="Gill Sans" panose="020B0502020104020203"/>
                <a:cs typeface="Gill Sans" panose="020B0502020104020203"/>
                <a:sym typeface="Gill Sans" panose="020B0502020104020203"/>
              </a:rPr>
              <a:t>Drive-by downloads</a:t>
            </a:r>
            <a:r>
              <a:rPr lang="en-IN" sz="2400">
                <a:solidFill>
                  <a:schemeClr val="dk1"/>
                </a:solidFill>
                <a:latin typeface="Gill Sans" panose="020B0502020104020203"/>
                <a:ea typeface="Gill Sans" panose="020B0502020104020203"/>
                <a:cs typeface="Gill Sans" panose="020B0502020104020203"/>
                <a:sym typeface="Gill Sans" panose="020B0502020104020203"/>
              </a:rPr>
              <a:t> use viruses or malware delivered through a compromised or spoofed website.</a:t>
            </a:r>
            <a:endParaRPr lang="en-IN" sz="2400">
              <a:solidFill>
                <a:schemeClr val="dk1"/>
              </a:solidFill>
              <a:latin typeface="Gill Sans" panose="020B0502020104020203"/>
              <a:ea typeface="Gill Sans" panose="020B0502020104020203"/>
              <a:cs typeface="Gill Sans" panose="020B0502020104020203"/>
              <a:sym typeface="Gill Sans" panose="020B0502020104020203"/>
            </a:endParaRPr>
          </a:p>
          <a:p>
            <a:pPr marL="0" marR="0" lvl="0" indent="-152400" algn="l" rtl="0">
              <a:spcBef>
                <a:spcPts val="0"/>
              </a:spcBef>
              <a:spcAft>
                <a:spcPts val="0"/>
              </a:spcAft>
              <a:buClr>
                <a:schemeClr val="dk1"/>
              </a:buClr>
              <a:buSzPts val="2400"/>
              <a:buFont typeface="Arial" panose="020B0604020202020204"/>
              <a:buChar char="•"/>
            </a:pPr>
            <a:r>
              <a:rPr lang="en-IN" sz="2400" b="1">
                <a:solidFill>
                  <a:schemeClr val="dk1"/>
                </a:solidFill>
                <a:latin typeface="Gill Sans" panose="020B0502020104020203"/>
                <a:ea typeface="Gill Sans" panose="020B0502020104020203"/>
                <a:cs typeface="Gill Sans" panose="020B0502020104020203"/>
                <a:sym typeface="Gill Sans" panose="020B0502020104020203"/>
              </a:rPr>
              <a:t>Social engineering</a:t>
            </a:r>
            <a:r>
              <a:rPr lang="en-IN" sz="2400">
                <a:solidFill>
                  <a:schemeClr val="dk1"/>
                </a:solidFill>
                <a:latin typeface="Gill Sans" panose="020B0502020104020203"/>
                <a:ea typeface="Gill Sans" panose="020B0502020104020203"/>
                <a:cs typeface="Gill Sans" panose="020B0502020104020203"/>
                <a:sym typeface="Gill Sans" panose="020B0502020104020203"/>
              </a:rPr>
              <a:t> can also be used to gain access. For instance, an intruder phones an employee claiming to be from the company's IT helpdesk and asks for the password in order to 'fix' the computer.</a:t>
            </a:r>
            <a:endParaRPr sz="2400" b="0" i="0">
              <a:solidFill>
                <a:schemeClr val="dk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0"/>
          <p:cNvSpPr txBox="1">
            <a:spLocks noGrp="1"/>
          </p:cNvSpPr>
          <p:nvPr>
            <p:ph type="title"/>
          </p:nvPr>
        </p:nvSpPr>
        <p:spPr>
          <a:xfrm>
            <a:off x="2231136" y="241120"/>
            <a:ext cx="7729728" cy="830426"/>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a:t>THREATS</a:t>
            </a:r>
            <a:endParaRPr lang="en-IN"/>
          </a:p>
        </p:txBody>
      </p:sp>
      <p:sp>
        <p:nvSpPr>
          <p:cNvPr id="220" name="Google Shape;220;p20"/>
          <p:cNvSpPr txBox="1">
            <a:spLocks noGrp="1"/>
          </p:cNvSpPr>
          <p:nvPr>
            <p:ph idx="1"/>
          </p:nvPr>
        </p:nvSpPr>
        <p:spPr>
          <a:xfrm>
            <a:off x="1523968" y="1571612"/>
            <a:ext cx="10515600" cy="4998256"/>
          </a:xfrm>
          <a:prstGeom prst="rect">
            <a:avLst/>
          </a:prstGeom>
          <a:noFill/>
          <a:ln>
            <a:noFill/>
          </a:ln>
        </p:spPr>
        <p:txBody>
          <a:bodyPr spcFirstLastPara="1" wrap="square" lIns="91425" tIns="45700" rIns="91425" bIns="45700" anchor="t" anchorCtr="0">
            <a:normAutofit/>
          </a:bodyPr>
          <a:lstStyle/>
          <a:p>
            <a:pPr marL="228600" lvl="0" indent="-234950" algn="l" rtl="0">
              <a:lnSpc>
                <a:spcPct val="100000"/>
              </a:lnSpc>
              <a:spcBef>
                <a:spcPts val="0"/>
              </a:spcBef>
              <a:spcAft>
                <a:spcPts val="0"/>
              </a:spcAft>
              <a:buSzPts val="2500"/>
              <a:buChar char="•"/>
            </a:pPr>
            <a:r>
              <a:rPr lang="en-IN" sz="2500" dirty="0"/>
              <a:t>Type of </a:t>
            </a:r>
            <a:r>
              <a:rPr lang="en-IN" sz="2500" dirty="0">
                <a:solidFill>
                  <a:srgbClr val="FF0000"/>
                </a:solidFill>
              </a:rPr>
              <a:t>unwanted access </a:t>
            </a:r>
            <a:r>
              <a:rPr lang="en-IN" sz="2500" dirty="0"/>
              <a:t>is the placement in a computer system of logic that exploits vulnerabilities in the system and that can affect application programs as well as utility programs, such as editors and compilers. </a:t>
            </a:r>
            <a:endParaRPr sz="1900"/>
          </a:p>
          <a:p>
            <a:pPr marL="228600" lvl="0" indent="-234950" algn="l" rtl="0">
              <a:lnSpc>
                <a:spcPct val="100000"/>
              </a:lnSpc>
              <a:spcBef>
                <a:spcPts val="1000"/>
              </a:spcBef>
              <a:spcAft>
                <a:spcPts val="0"/>
              </a:spcAft>
              <a:buSzPts val="2500"/>
              <a:buChar char="•"/>
            </a:pPr>
            <a:r>
              <a:rPr lang="en-IN" sz="2500" dirty="0"/>
              <a:t>Programs can present two kinds of threats: </a:t>
            </a:r>
            <a:endParaRPr sz="1900"/>
          </a:p>
          <a:p>
            <a:pPr marL="228600" lvl="0" indent="-234950" algn="l" rtl="0">
              <a:lnSpc>
                <a:spcPct val="100000"/>
              </a:lnSpc>
              <a:spcBef>
                <a:spcPts val="1000"/>
              </a:spcBef>
              <a:spcAft>
                <a:spcPts val="0"/>
              </a:spcAft>
              <a:buSzPts val="2500"/>
              <a:buChar char="•"/>
            </a:pPr>
            <a:r>
              <a:rPr lang="en-IN" sz="2500" b="1" dirty="0"/>
              <a:t>Information access threats</a:t>
            </a:r>
            <a:r>
              <a:rPr lang="en-IN" sz="2500" dirty="0"/>
              <a:t>: Intercept or modify data on behalf of users who should not have access to that data. </a:t>
            </a:r>
            <a:endParaRPr sz="1900"/>
          </a:p>
          <a:p>
            <a:pPr marL="228600" lvl="0" indent="-234950" algn="l" rtl="0">
              <a:lnSpc>
                <a:spcPct val="100000"/>
              </a:lnSpc>
              <a:spcBef>
                <a:spcPts val="1000"/>
              </a:spcBef>
              <a:spcAft>
                <a:spcPts val="0"/>
              </a:spcAft>
              <a:buSzPts val="2500"/>
              <a:buChar char="•"/>
            </a:pPr>
            <a:r>
              <a:rPr lang="en-IN" sz="2500" b="1" dirty="0"/>
              <a:t>Service threats</a:t>
            </a:r>
            <a:r>
              <a:rPr lang="en-IN" sz="2500" dirty="0"/>
              <a:t>: Exploit service flaws in computers to inhibit use by legitimate users</a:t>
            </a:r>
            <a:endParaRPr sz="25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1"/>
          <p:cNvSpPr txBox="1">
            <a:spLocks noGrp="1"/>
          </p:cNvSpPr>
          <p:nvPr>
            <p:ph type="title"/>
          </p:nvPr>
        </p:nvSpPr>
        <p:spPr>
          <a:xfrm>
            <a:off x="2231136" y="104402"/>
            <a:ext cx="7729800" cy="75283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dirty="0"/>
              <a:t>ATTACKS</a:t>
            </a:r>
            <a:endParaRPr lang="en-IN" dirty="0"/>
          </a:p>
        </p:txBody>
      </p:sp>
      <p:sp>
        <p:nvSpPr>
          <p:cNvPr id="226" name="Google Shape;226;p21"/>
          <p:cNvSpPr txBox="1">
            <a:spLocks noGrp="1"/>
          </p:cNvSpPr>
          <p:nvPr>
            <p:ph idx="1"/>
          </p:nvPr>
        </p:nvSpPr>
        <p:spPr>
          <a:xfrm>
            <a:off x="1523967" y="1000109"/>
            <a:ext cx="10202903" cy="5151388"/>
          </a:xfrm>
          <a:prstGeom prst="rect">
            <a:avLst/>
          </a:prstGeom>
          <a:noFill/>
          <a:ln>
            <a:noFill/>
          </a:ln>
        </p:spPr>
        <p:txBody>
          <a:bodyPr spcFirstLastPara="1" wrap="square" lIns="91425" tIns="45700" rIns="91425" bIns="45700" anchor="t" anchorCtr="0">
            <a:normAutofit/>
          </a:bodyPr>
          <a:lstStyle/>
          <a:p>
            <a:pPr marL="228600" lvl="0" indent="-247650" algn="l" rtl="0">
              <a:lnSpc>
                <a:spcPct val="100000"/>
              </a:lnSpc>
              <a:spcBef>
                <a:spcPts val="0"/>
              </a:spcBef>
              <a:spcAft>
                <a:spcPts val="0"/>
              </a:spcAft>
              <a:buSzPts val="2100"/>
              <a:buChar char="•"/>
            </a:pPr>
            <a:r>
              <a:rPr lang="en-IN" sz="2100" dirty="0"/>
              <a:t>The three goals of security confidentiality, integrity, and availability can be threatened by security attacks.</a:t>
            </a:r>
            <a:endParaRPr sz="2100"/>
          </a:p>
          <a:p>
            <a:pPr marL="228600" lvl="0" indent="-247650" algn="l" rtl="0">
              <a:lnSpc>
                <a:spcPct val="100000"/>
              </a:lnSpc>
              <a:spcBef>
                <a:spcPts val="1000"/>
              </a:spcBef>
              <a:spcAft>
                <a:spcPts val="0"/>
              </a:spcAft>
              <a:buSzPts val="2100"/>
              <a:buChar char="•"/>
            </a:pPr>
            <a:r>
              <a:rPr lang="en-IN" sz="2100" dirty="0"/>
              <a:t>Attacks Threatening Confidentiality</a:t>
            </a:r>
            <a:endParaRPr sz="2100"/>
          </a:p>
          <a:p>
            <a:pPr marL="228600" lvl="0" indent="-247650" algn="l" rtl="0">
              <a:lnSpc>
                <a:spcPct val="100000"/>
              </a:lnSpc>
              <a:spcBef>
                <a:spcPts val="1000"/>
              </a:spcBef>
              <a:spcAft>
                <a:spcPts val="0"/>
              </a:spcAft>
              <a:buSzPts val="2100"/>
              <a:buChar char="•"/>
            </a:pPr>
            <a:r>
              <a:rPr lang="en-IN" sz="2100" dirty="0"/>
              <a:t>Attacks Threatening Integrity</a:t>
            </a:r>
            <a:endParaRPr sz="2100"/>
          </a:p>
          <a:p>
            <a:pPr marL="228600" lvl="0" indent="-247650" algn="l" rtl="0">
              <a:lnSpc>
                <a:spcPct val="100000"/>
              </a:lnSpc>
              <a:spcBef>
                <a:spcPts val="1000"/>
              </a:spcBef>
              <a:spcAft>
                <a:spcPts val="0"/>
              </a:spcAft>
              <a:buSzPts val="2100"/>
              <a:buChar char="•"/>
            </a:pPr>
            <a:r>
              <a:rPr lang="en-IN" sz="2100" dirty="0"/>
              <a:t>Attacks Threatening Availability</a:t>
            </a:r>
            <a:endParaRPr sz="2100"/>
          </a:p>
          <a:p>
            <a:pPr marL="0" lvl="0" indent="0" algn="l" rtl="0">
              <a:lnSpc>
                <a:spcPct val="100000"/>
              </a:lnSpc>
              <a:spcBef>
                <a:spcPts val="1000"/>
              </a:spcBef>
              <a:spcAft>
                <a:spcPts val="0"/>
              </a:spcAft>
              <a:buSzPts val="1800"/>
              <a:buNone/>
            </a:pPr>
            <a:endParaRPr sz="1900"/>
          </a:p>
        </p:txBody>
      </p:sp>
      <p:pic>
        <p:nvPicPr>
          <p:cNvPr id="227" name="Google Shape;227;p21"/>
          <p:cNvPicPr preferRelativeResize="0"/>
          <p:nvPr/>
        </p:nvPicPr>
        <p:blipFill rotWithShape="1">
          <a:blip r:embed="rId1"/>
          <a:srcRect/>
          <a:stretch>
            <a:fillRect/>
          </a:stretch>
        </p:blipFill>
        <p:spPr>
          <a:xfrm>
            <a:off x="5310182" y="2143116"/>
            <a:ext cx="6881818" cy="44616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2"/>
          <p:cNvSpPr/>
          <p:nvPr/>
        </p:nvSpPr>
        <p:spPr>
          <a:xfrm>
            <a:off x="1166778" y="253900"/>
            <a:ext cx="10843252" cy="6943207"/>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Attacks Threatening Confidentiality</a:t>
            </a:r>
            <a:endParaRPr sz="1200" b="1">
              <a:solidFill>
                <a:schemeClr val="dk1"/>
              </a:solidFill>
              <a:latin typeface="Calibri" panose="020F0502020204030204"/>
              <a:ea typeface="Calibri" panose="020F0502020204030204"/>
              <a:cs typeface="Calibri" panose="020F0502020204030204"/>
              <a:sym typeface="Calibri" panose="020F0502020204030204"/>
            </a:endParaRPr>
          </a:p>
          <a:p>
            <a:pPr lvl="0" algn="just">
              <a:lnSpc>
                <a:spcPct val="107000"/>
              </a:lnSpc>
              <a:spcBef>
                <a:spcPts val="800"/>
              </a:spcBef>
            </a:pP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Snooping</a:t>
            </a:r>
            <a:r>
              <a:rPr lang="en-IN"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refers to unauthorized access to </a:t>
            </a:r>
            <a:r>
              <a:rPr lang="en-US" sz="1200" dirty="0"/>
              <a:t> </a:t>
            </a:r>
            <a:r>
              <a:rPr lang="en-US" sz="2400" dirty="0">
                <a:latin typeface="Times New Roman" panose="02020603050405020304" pitchFamily="18" charset="0"/>
                <a:cs typeface="Times New Roman" panose="02020603050405020304" pitchFamily="18" charset="0"/>
              </a:rPr>
              <a:t>another person's or company's data</a:t>
            </a:r>
            <a:endParaRPr sz="240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just" rtl="0">
              <a:lnSpc>
                <a:spcPct val="107000"/>
              </a:lnSpc>
              <a:spcBef>
                <a:spcPts val="800"/>
              </a:spcBef>
              <a:spcAft>
                <a:spcPts val="0"/>
              </a:spcAft>
              <a:buNone/>
            </a:pP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Traffic analysis </a:t>
            </a:r>
            <a:r>
              <a:rPr lang="en-IN"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refers to obtaining some other type of information by monitoring online traffic.</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7000"/>
              </a:lnSpc>
              <a:spcBef>
                <a:spcPts val="800"/>
              </a:spcBef>
              <a:spcAft>
                <a:spcPts val="0"/>
              </a:spcAft>
              <a:buNone/>
            </a:pP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Attacks Threatening Integrity</a:t>
            </a:r>
            <a:endParaRPr sz="12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7000"/>
              </a:lnSpc>
              <a:spcBef>
                <a:spcPts val="800"/>
              </a:spcBef>
              <a:spcAft>
                <a:spcPts val="0"/>
              </a:spcAft>
              <a:buNone/>
            </a:pP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Modification</a:t>
            </a:r>
            <a:r>
              <a:rPr lang="en-IN"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means that the attacker intercepts the message and changes it.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7000"/>
              </a:lnSpc>
              <a:spcBef>
                <a:spcPts val="800"/>
              </a:spcBef>
              <a:spcAft>
                <a:spcPts val="0"/>
              </a:spcAft>
              <a:buNone/>
            </a:pP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Masquerading </a:t>
            </a:r>
            <a:r>
              <a:rPr lang="en-IN"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or spoofing happens when the attacker impersonates somebody else.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7000"/>
              </a:lnSpc>
              <a:spcBef>
                <a:spcPts val="800"/>
              </a:spcBef>
              <a:spcAft>
                <a:spcPts val="0"/>
              </a:spcAft>
              <a:buNone/>
            </a:pP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Replaying </a:t>
            </a:r>
            <a:r>
              <a:rPr lang="en-IN"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means the attacker obtains a copy of a message sent by a user and later tries to replay it.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7000"/>
              </a:lnSpc>
              <a:spcBef>
                <a:spcPts val="800"/>
              </a:spcBef>
              <a:spcAft>
                <a:spcPts val="0"/>
              </a:spcAft>
              <a:buNone/>
            </a:pP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Repudiation </a:t>
            </a:r>
            <a:r>
              <a:rPr lang="en-IN"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means that sender of the message might later deny that she has sent the message; the receiver of the message might later deny that he has received the message.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7000"/>
              </a:lnSpc>
              <a:spcBef>
                <a:spcPts val="800"/>
              </a:spcBef>
              <a:spcAft>
                <a:spcPts val="0"/>
              </a:spcAft>
              <a:buNone/>
            </a:pP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Attacks Threatening Availability</a:t>
            </a:r>
            <a:endParaRPr sz="12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7000"/>
              </a:lnSpc>
              <a:spcBef>
                <a:spcPts val="800"/>
              </a:spcBef>
              <a:spcAft>
                <a:spcPts val="0"/>
              </a:spcAft>
              <a:buNone/>
            </a:pP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Denial of service</a:t>
            </a:r>
            <a:r>
              <a:rPr lang="en-IN"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sz="24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DoS</a:t>
            </a:r>
            <a:r>
              <a:rPr lang="en-IN"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is a very common attack. It may slow down or totally interrupt the service of a system.</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23"/>
          <p:cNvPicPr preferRelativeResize="0"/>
          <p:nvPr/>
        </p:nvPicPr>
        <p:blipFill rotWithShape="1">
          <a:blip r:embed="rId1"/>
          <a:srcRect/>
          <a:stretch>
            <a:fillRect/>
          </a:stretch>
        </p:blipFill>
        <p:spPr>
          <a:xfrm>
            <a:off x="1105469" y="1428736"/>
            <a:ext cx="10491257" cy="460357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4"/>
          <p:cNvSpPr txBox="1">
            <a:spLocks noGrp="1"/>
          </p:cNvSpPr>
          <p:nvPr>
            <p:ph type="title"/>
          </p:nvPr>
        </p:nvSpPr>
        <p:spPr>
          <a:xfrm>
            <a:off x="2231125" y="0"/>
            <a:ext cx="7729800" cy="9195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a:t>EXPLOITS</a:t>
            </a:r>
            <a:endParaRPr lang="en-IN"/>
          </a:p>
        </p:txBody>
      </p:sp>
      <p:sp>
        <p:nvSpPr>
          <p:cNvPr id="243" name="Google Shape;243;p24"/>
          <p:cNvSpPr txBox="1">
            <a:spLocks noGrp="1"/>
          </p:cNvSpPr>
          <p:nvPr>
            <p:ph idx="1"/>
          </p:nvPr>
        </p:nvSpPr>
        <p:spPr>
          <a:xfrm>
            <a:off x="-43625" y="947850"/>
            <a:ext cx="12279300" cy="49623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Char char="●"/>
            </a:pPr>
            <a:r>
              <a:rPr lang="en-IN" sz="1950">
                <a:solidFill>
                  <a:srgbClr val="4A4A4A"/>
                </a:solidFill>
                <a:highlight>
                  <a:srgbClr val="FFFFFF"/>
                </a:highlight>
              </a:rPr>
              <a:t>An </a:t>
            </a:r>
            <a:r>
              <a:rPr lang="en-IN" sz="1950" b="1">
                <a:solidFill>
                  <a:srgbClr val="4A4A4A"/>
                </a:solidFill>
                <a:highlight>
                  <a:srgbClr val="FFFFFF"/>
                </a:highlight>
              </a:rPr>
              <a:t>exploit</a:t>
            </a:r>
            <a:r>
              <a:rPr lang="en-IN" sz="1950">
                <a:solidFill>
                  <a:srgbClr val="4A4A4A"/>
                </a:solidFill>
                <a:highlight>
                  <a:srgbClr val="FFFFFF"/>
                </a:highlight>
              </a:rPr>
              <a:t> is a code that takes advantage of a software vulnerability or security flaw.</a:t>
            </a:r>
            <a:endParaRPr sz="1950">
              <a:solidFill>
                <a:srgbClr val="4A4A4A"/>
              </a:solidFill>
              <a:highlight>
                <a:srgbClr val="FFFFFF"/>
              </a:highlight>
            </a:endParaRPr>
          </a:p>
          <a:p>
            <a:pPr marL="457200" lvl="0" indent="-352425" algn="l" rtl="0">
              <a:lnSpc>
                <a:spcPct val="100000"/>
              </a:lnSpc>
              <a:spcBef>
                <a:spcPts val="0"/>
              </a:spcBef>
              <a:spcAft>
                <a:spcPts val="0"/>
              </a:spcAft>
              <a:buClr>
                <a:srgbClr val="4A4A4A"/>
              </a:buClr>
              <a:buSzPts val="1950"/>
              <a:buFont typeface="Gill Sans" panose="020B0502020104020203"/>
              <a:buChar char="●"/>
            </a:pPr>
            <a:r>
              <a:rPr lang="en-IN" sz="1950">
                <a:solidFill>
                  <a:srgbClr val="4A4A4A"/>
                </a:solidFill>
                <a:highlight>
                  <a:srgbClr val="FFFFFF"/>
                </a:highlight>
              </a:rPr>
              <a:t>exploits allow an intruder to remotely access a network and gain elevated privileges, or move deeper into the network.</a:t>
            </a:r>
            <a:endParaRPr sz="1950">
              <a:solidFill>
                <a:srgbClr val="4A4A4A"/>
              </a:solidFill>
              <a:highlight>
                <a:srgbClr val="FFFFFF"/>
              </a:highlight>
            </a:endParaRPr>
          </a:p>
          <a:p>
            <a:pPr marL="457200" lvl="0" indent="-352425" algn="l" rtl="0">
              <a:lnSpc>
                <a:spcPct val="100000"/>
              </a:lnSpc>
              <a:spcBef>
                <a:spcPts val="0"/>
              </a:spcBef>
              <a:spcAft>
                <a:spcPts val="0"/>
              </a:spcAft>
              <a:buClr>
                <a:srgbClr val="4A4A4A"/>
              </a:buClr>
              <a:buSzPts val="1950"/>
              <a:buFont typeface="Gill Sans" panose="020B0502020104020203"/>
              <a:buChar char="●"/>
            </a:pPr>
            <a:r>
              <a:rPr lang="en-IN" sz="1950">
                <a:solidFill>
                  <a:srgbClr val="4A4A4A"/>
                </a:solidFill>
                <a:highlight>
                  <a:srgbClr val="FFFFFF"/>
                </a:highlight>
              </a:rPr>
              <a:t>In some cases, an exploit can be used as part of a multi-component attack. Instead of using a malicious file, the exploit may instead drop another malware, which can include backdoor Trojans and spyware that can steal user information from the infected systems.</a:t>
            </a:r>
            <a:endParaRPr sz="1950">
              <a:solidFill>
                <a:srgbClr val="4A4A4A"/>
              </a:solidFill>
              <a:highlight>
                <a:srgbClr val="FFFFFF"/>
              </a:highlight>
            </a:endParaRPr>
          </a:p>
          <a:p>
            <a:pPr marL="0" lvl="0" indent="0" algn="l" rtl="0">
              <a:lnSpc>
                <a:spcPct val="115000"/>
              </a:lnSpc>
              <a:spcBef>
                <a:spcPts val="1800"/>
              </a:spcBef>
              <a:spcAft>
                <a:spcPts val="0"/>
              </a:spcAft>
              <a:buNone/>
            </a:pPr>
            <a:r>
              <a:rPr lang="en-IN" sz="1950" b="1">
                <a:solidFill>
                  <a:srgbClr val="4A4A4A"/>
                </a:solidFill>
                <a:highlight>
                  <a:srgbClr val="FFFFFF"/>
                </a:highlight>
              </a:rPr>
              <a:t>Zero-Day Exploits and Exploit Kits</a:t>
            </a:r>
            <a:endParaRPr sz="1950" b="1">
              <a:solidFill>
                <a:srgbClr val="4A4A4A"/>
              </a:solidFill>
              <a:highlight>
                <a:srgbClr val="FFFFFF"/>
              </a:highlight>
            </a:endParaRPr>
          </a:p>
          <a:p>
            <a:pPr marL="457200" lvl="0" indent="-336550" algn="l" rtl="0">
              <a:lnSpc>
                <a:spcPct val="115000"/>
              </a:lnSpc>
              <a:spcBef>
                <a:spcPts val="1800"/>
              </a:spcBef>
              <a:spcAft>
                <a:spcPts val="0"/>
              </a:spcAft>
              <a:buClr>
                <a:schemeClr val="dk1"/>
              </a:buClr>
              <a:buSzPts val="1700"/>
              <a:buFont typeface="Gill Sans" panose="020B0502020104020203"/>
              <a:buChar char="●"/>
            </a:pPr>
            <a:r>
              <a:rPr lang="en-IN" sz="1950">
                <a:solidFill>
                  <a:srgbClr val="4A4A4A"/>
                </a:solidFill>
                <a:highlight>
                  <a:srgbClr val="FFFFFF"/>
                </a:highlight>
              </a:rPr>
              <a:t>an exploit is referred to as a zero-day exploit when it is used to attack a vulnerability that has been identified but not yet patched, also known as a zero-day vulnerability.</a:t>
            </a:r>
            <a:endParaRPr sz="1950">
              <a:solidFill>
                <a:srgbClr val="4A4A4A"/>
              </a:solidFill>
              <a:highlight>
                <a:srgbClr val="FFFFFF"/>
              </a:highlight>
            </a:endParaRPr>
          </a:p>
          <a:p>
            <a:pPr marL="457200" lvl="0" indent="-352425" algn="l" rtl="0">
              <a:lnSpc>
                <a:spcPct val="115000"/>
              </a:lnSpc>
              <a:spcBef>
                <a:spcPts val="0"/>
              </a:spcBef>
              <a:spcAft>
                <a:spcPts val="0"/>
              </a:spcAft>
              <a:buClr>
                <a:srgbClr val="4A4A4A"/>
              </a:buClr>
              <a:buSzPts val="1950"/>
              <a:buFont typeface="Gill Sans" panose="020B0502020104020203"/>
              <a:buChar char="●"/>
            </a:pPr>
            <a:r>
              <a:rPr lang="en-IN" sz="1950">
                <a:solidFill>
                  <a:srgbClr val="4A4A4A"/>
                </a:solidFill>
                <a:highlight>
                  <a:srgbClr val="FFFFFF"/>
                </a:highlight>
              </a:rPr>
              <a:t>Exploits are often incorporated into malware, allowing them to propagate and run intricate routines on vulnerable computers</a:t>
            </a:r>
            <a:endParaRPr sz="1950">
              <a:solidFill>
                <a:srgbClr val="4A4A4A"/>
              </a:solidFill>
              <a:highlight>
                <a:srgbClr val="FFFFFF"/>
              </a:highlight>
            </a:endParaRPr>
          </a:p>
          <a:p>
            <a:pPr marL="457200" lvl="0" indent="-352425" algn="l" rtl="0">
              <a:lnSpc>
                <a:spcPct val="115000"/>
              </a:lnSpc>
              <a:spcBef>
                <a:spcPts val="0"/>
              </a:spcBef>
              <a:spcAft>
                <a:spcPts val="0"/>
              </a:spcAft>
              <a:buClr>
                <a:srgbClr val="4A4A4A"/>
              </a:buClr>
              <a:buSzPts val="1950"/>
              <a:buFont typeface="Gill Sans" panose="020B0502020104020203"/>
              <a:buChar char="●"/>
            </a:pPr>
            <a:r>
              <a:rPr lang="en-IN" sz="1950">
                <a:solidFill>
                  <a:srgbClr val="4A4A4A"/>
                </a:solidFill>
                <a:highlight>
                  <a:srgbClr val="FFFFFF"/>
                </a:highlight>
              </a:rPr>
              <a:t>Exploit kits are popular in the cybercriminal underground because they provide management consoles, an array of exploits that target different applications, and several add-on functions that make it easier to launch an attack. </a:t>
            </a:r>
            <a:endParaRPr sz="1950">
              <a:solidFill>
                <a:srgbClr val="4A4A4A"/>
              </a:solidFill>
              <a:highlight>
                <a:srgbClr val="FFFFFF"/>
              </a:highlight>
            </a:endParaRPr>
          </a:p>
          <a:p>
            <a:pPr marL="0" lvl="0" indent="0" algn="l" rtl="0">
              <a:lnSpc>
                <a:spcPct val="115000"/>
              </a:lnSpc>
              <a:spcBef>
                <a:spcPts val="0"/>
              </a:spcBef>
              <a:spcAft>
                <a:spcPts val="0"/>
              </a:spcAft>
              <a:buNone/>
            </a:pPr>
            <a:r>
              <a:rPr lang="en-IN" sz="1950" b="1">
                <a:solidFill>
                  <a:srgbClr val="4A4A4A"/>
                </a:solidFill>
                <a:highlight>
                  <a:srgbClr val="FFFFFF"/>
                </a:highlight>
              </a:rPr>
              <a:t>Mitigating Exploits</a:t>
            </a:r>
            <a:endParaRPr sz="1950" b="1">
              <a:solidFill>
                <a:srgbClr val="4A4A4A"/>
              </a:solidFill>
              <a:highlight>
                <a:srgbClr val="FFFFFF"/>
              </a:highlight>
            </a:endParaRPr>
          </a:p>
          <a:p>
            <a:pPr marL="457200" lvl="0" indent="-352425" algn="l" rtl="0">
              <a:lnSpc>
                <a:spcPct val="115000"/>
              </a:lnSpc>
              <a:spcBef>
                <a:spcPts val="0"/>
              </a:spcBef>
              <a:spcAft>
                <a:spcPts val="0"/>
              </a:spcAft>
              <a:buClr>
                <a:srgbClr val="4A4A4A"/>
              </a:buClr>
              <a:buSzPts val="1950"/>
              <a:buFont typeface="Gill Sans" panose="020B0502020104020203"/>
              <a:buChar char="●"/>
            </a:pPr>
            <a:r>
              <a:rPr lang="en-IN" sz="1950">
                <a:solidFill>
                  <a:srgbClr val="4A4A4A"/>
                </a:solidFill>
                <a:highlight>
                  <a:srgbClr val="FFFFFF"/>
                </a:highlight>
              </a:rPr>
              <a:t>Virtual patching is one of the most recommended mitigation solutions for enterprises. Virtual patching works on the premise that exploits take a definable path to and from an application in order to use a software flaw.</a:t>
            </a:r>
            <a:endParaRPr sz="1950" b="1">
              <a:solidFill>
                <a:srgbClr val="4A4A4A"/>
              </a:solidFill>
              <a:highlight>
                <a:srgbClr val="FFFFFF"/>
              </a:highlight>
            </a:endParaRPr>
          </a:p>
          <a:p>
            <a:pPr marL="0" lvl="0" indent="0" algn="l" rtl="0">
              <a:lnSpc>
                <a:spcPct val="100000"/>
              </a:lnSpc>
              <a:spcBef>
                <a:spcPts val="0"/>
              </a:spcBef>
              <a:spcAft>
                <a:spcPts val="0"/>
              </a:spcAft>
              <a:buNone/>
            </a:pPr>
            <a:endParaRPr sz="1950">
              <a:solidFill>
                <a:srgbClr val="4A4A4A"/>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68" y="274638"/>
            <a:ext cx="10058432" cy="563562"/>
          </a:xfrm>
        </p:spPr>
        <p:txBody>
          <a:bodyPr>
            <a:noAutofit/>
          </a:bodyPr>
          <a:lstStyle/>
          <a:p>
            <a:r>
              <a:rPr lang="en-IN" sz="3200" b="1" dirty="0">
                <a:cs typeface="Arial" panose="020B0604020202020204" pitchFamily="34" charset="0"/>
              </a:rPr>
              <a:t>UNIT 1 TOPICS</a:t>
            </a:r>
            <a:endParaRPr lang="en-US" sz="3200" dirty="0">
              <a:cs typeface="Arial" panose="020B0604020202020204" pitchFamily="34" charset="0"/>
            </a:endParaRPr>
          </a:p>
        </p:txBody>
      </p:sp>
      <p:sp>
        <p:nvSpPr>
          <p:cNvPr id="3" name="Content Placeholder 2"/>
          <p:cNvSpPr>
            <a:spLocks noGrp="1"/>
          </p:cNvSpPr>
          <p:nvPr>
            <p:ph idx="1"/>
          </p:nvPr>
        </p:nvSpPr>
        <p:spPr>
          <a:xfrm>
            <a:off x="1452530" y="914400"/>
            <a:ext cx="5072098" cy="5300682"/>
          </a:xfrm>
        </p:spPr>
        <p:txBody>
          <a:bodyPr>
            <a:normAutofit lnSpcReduction="10000"/>
          </a:bodyPr>
          <a:lstStyle/>
          <a:p>
            <a:pPr marL="228600" indent="-202565">
              <a:spcBef>
                <a:spcPts val="1000"/>
              </a:spcBef>
              <a:buSzPct val="100000"/>
              <a:buFont typeface="Wingdings" panose="05000000000000000000" pitchFamily="2" charset="2"/>
              <a:buChar char="q"/>
            </a:pPr>
            <a:r>
              <a:rPr lang="en-IN" sz="3600" dirty="0"/>
              <a:t> </a:t>
            </a:r>
            <a:r>
              <a:rPr lang="en-IN" sz="2800" dirty="0"/>
              <a:t>Basic terms and Mechanisms</a:t>
            </a:r>
            <a:endParaRPr lang="en-IN" sz="2800" dirty="0"/>
          </a:p>
          <a:p>
            <a:pPr marL="228600" indent="-202565">
              <a:spcBef>
                <a:spcPts val="1000"/>
              </a:spcBef>
              <a:buSzPct val="100000"/>
              <a:buFont typeface="Wingdings" panose="05000000000000000000" pitchFamily="2" charset="2"/>
              <a:buChar char="q"/>
            </a:pPr>
            <a:r>
              <a:rPr lang="en-IN" sz="2800" dirty="0"/>
              <a:t>CIA triad </a:t>
            </a:r>
            <a:endParaRPr lang="en-IN" sz="2800" dirty="0"/>
          </a:p>
          <a:p>
            <a:pPr marL="228600" indent="-202565">
              <a:spcBef>
                <a:spcPts val="1000"/>
              </a:spcBef>
              <a:buSzPct val="100000"/>
              <a:buFont typeface="Wingdings" panose="05000000000000000000" pitchFamily="2" charset="2"/>
              <a:buChar char="q"/>
            </a:pPr>
            <a:r>
              <a:rPr lang="en-IN" sz="2800" dirty="0"/>
              <a:t>Network Security Models</a:t>
            </a:r>
            <a:endParaRPr lang="en-IN" sz="2800" dirty="0"/>
          </a:p>
          <a:p>
            <a:pPr marL="228600" indent="-202565">
              <a:spcBef>
                <a:spcPts val="1000"/>
              </a:spcBef>
              <a:buSzPct val="100000"/>
              <a:buFont typeface="Wingdings" panose="05000000000000000000" pitchFamily="2" charset="2"/>
              <a:buChar char="q"/>
            </a:pPr>
            <a:r>
              <a:rPr lang="en-IN" sz="2800" dirty="0"/>
              <a:t>NIA </a:t>
            </a:r>
            <a:endParaRPr lang="en-IN" sz="2800" dirty="0"/>
          </a:p>
          <a:p>
            <a:pPr marL="228600" indent="-202565">
              <a:spcBef>
                <a:spcPts val="1000"/>
              </a:spcBef>
              <a:buSzPct val="100000"/>
              <a:buFont typeface="Wingdings" panose="05000000000000000000" pitchFamily="2" charset="2"/>
              <a:buChar char="q"/>
            </a:pPr>
            <a:r>
              <a:rPr lang="en-IN" sz="2800" dirty="0"/>
              <a:t>Risks</a:t>
            </a:r>
            <a:endParaRPr lang="en-IN" sz="2800" dirty="0"/>
          </a:p>
          <a:p>
            <a:pPr marL="228600" indent="-202565">
              <a:spcBef>
                <a:spcPts val="1000"/>
              </a:spcBef>
              <a:buSzPct val="100000"/>
              <a:buFont typeface="Wingdings" panose="05000000000000000000" pitchFamily="2" charset="2"/>
              <a:buChar char="q"/>
            </a:pPr>
            <a:r>
              <a:rPr lang="en-IN" sz="2800" dirty="0"/>
              <a:t>Breaches</a:t>
            </a:r>
            <a:endParaRPr lang="en-IN" sz="2800" dirty="0"/>
          </a:p>
          <a:p>
            <a:pPr marL="228600" indent="-202565">
              <a:spcBef>
                <a:spcPts val="1000"/>
              </a:spcBef>
              <a:buSzPct val="100000"/>
              <a:buFont typeface="Wingdings" panose="05000000000000000000" pitchFamily="2" charset="2"/>
              <a:buChar char="q"/>
            </a:pPr>
            <a:r>
              <a:rPr lang="en-IN" sz="2800" dirty="0"/>
              <a:t>Threats</a:t>
            </a:r>
            <a:endParaRPr lang="en-IN" sz="2800" dirty="0"/>
          </a:p>
          <a:p>
            <a:pPr marL="228600" indent="-202565">
              <a:spcBef>
                <a:spcPts val="1000"/>
              </a:spcBef>
              <a:buSzPct val="100000"/>
              <a:buFont typeface="Wingdings" panose="05000000000000000000" pitchFamily="2" charset="2"/>
              <a:buChar char="q"/>
            </a:pPr>
            <a:r>
              <a:rPr lang="en-IN" sz="2800" dirty="0"/>
              <a:t>Attacks</a:t>
            </a:r>
            <a:endParaRPr lang="en-IN" sz="2800" dirty="0"/>
          </a:p>
          <a:p>
            <a:pPr marL="228600" indent="-202565">
              <a:spcBef>
                <a:spcPts val="0"/>
              </a:spcBef>
              <a:buSzPct val="100000"/>
              <a:buFont typeface="Wingdings" panose="05000000000000000000" pitchFamily="2" charset="2"/>
              <a:buChar char="q"/>
            </a:pPr>
            <a:r>
              <a:rPr lang="en-IN" sz="2800" dirty="0"/>
              <a:t>Essential Terminologies</a:t>
            </a:r>
            <a:endParaRPr lang="en-IN" sz="2800" dirty="0"/>
          </a:p>
          <a:p>
            <a:pPr marL="228600" indent="-202565">
              <a:spcBef>
                <a:spcPts val="1000"/>
              </a:spcBef>
              <a:buSzPct val="100000"/>
              <a:buFont typeface="Wingdings" panose="05000000000000000000" pitchFamily="2" charset="2"/>
              <a:buChar char="q"/>
            </a:pPr>
            <a:r>
              <a:rPr lang="en-IN" sz="2800" dirty="0"/>
              <a:t>Exploits</a:t>
            </a:r>
            <a:endParaRPr lang="en-IN" sz="2800" dirty="0"/>
          </a:p>
          <a:p>
            <a:endParaRPr lang="en-US" dirty="0"/>
          </a:p>
        </p:txBody>
      </p:sp>
      <p:sp>
        <p:nvSpPr>
          <p:cNvPr id="4" name="Rectangle 3"/>
          <p:cNvSpPr/>
          <p:nvPr/>
        </p:nvSpPr>
        <p:spPr>
          <a:xfrm>
            <a:off x="6524628" y="857232"/>
            <a:ext cx="4323900" cy="4867999"/>
          </a:xfrm>
          <a:prstGeom prst="rect">
            <a:avLst/>
          </a:prstGeom>
        </p:spPr>
        <p:txBody>
          <a:bodyPr wrap="square">
            <a:spAutoFit/>
          </a:bodyPr>
          <a:lstStyle/>
          <a:p>
            <a:pPr marL="540385" lvl="0" indent="-514350">
              <a:spcBef>
                <a:spcPts val="1000"/>
              </a:spcBef>
              <a:buSzPct val="100000"/>
              <a:buFont typeface="Wingdings" panose="05000000000000000000" pitchFamily="2" charset="2"/>
              <a:buChar char="q"/>
            </a:pPr>
            <a:r>
              <a:rPr lang="en-IN" sz="2800" dirty="0">
                <a:latin typeface="+mn-lt"/>
              </a:rPr>
              <a:t>Information Gathering</a:t>
            </a:r>
            <a:endParaRPr lang="en-IN" sz="2800" dirty="0">
              <a:latin typeface="+mn-lt"/>
            </a:endParaRPr>
          </a:p>
          <a:p>
            <a:pPr marL="540385" lvl="0" indent="-514350">
              <a:spcBef>
                <a:spcPts val="1000"/>
              </a:spcBef>
              <a:buSzPct val="100000"/>
              <a:buFont typeface="Wingdings" panose="05000000000000000000" pitchFamily="2" charset="2"/>
              <a:buChar char="q"/>
            </a:pPr>
            <a:r>
              <a:rPr lang="en-IN" sz="2800" dirty="0">
                <a:latin typeface="+mn-lt"/>
              </a:rPr>
              <a:t>Incident response team</a:t>
            </a:r>
            <a:endParaRPr lang="en-IN" sz="2800" dirty="0">
              <a:latin typeface="+mn-lt"/>
            </a:endParaRPr>
          </a:p>
          <a:p>
            <a:pPr marL="540385" lvl="0" indent="-514350">
              <a:spcBef>
                <a:spcPts val="1000"/>
              </a:spcBef>
              <a:buSzPct val="100000"/>
              <a:buFont typeface="Wingdings" panose="05000000000000000000" pitchFamily="2" charset="2"/>
              <a:buChar char="q"/>
            </a:pPr>
            <a:r>
              <a:rPr lang="en-IN" sz="2800" dirty="0">
                <a:latin typeface="+mn-lt"/>
              </a:rPr>
              <a:t>Reporting Crime</a:t>
            </a:r>
            <a:endParaRPr lang="en-IN" sz="2800" dirty="0">
              <a:latin typeface="+mn-lt"/>
            </a:endParaRPr>
          </a:p>
          <a:p>
            <a:pPr marL="540385" lvl="0" indent="-514350">
              <a:spcBef>
                <a:spcPts val="1000"/>
              </a:spcBef>
              <a:buSzPct val="100000"/>
              <a:buFont typeface="Wingdings" panose="05000000000000000000" pitchFamily="2" charset="2"/>
              <a:buChar char="q"/>
            </a:pPr>
            <a:r>
              <a:rPr lang="en-IN" sz="2800" dirty="0">
                <a:latin typeface="+mn-lt"/>
              </a:rPr>
              <a:t>Operating System Attacks</a:t>
            </a:r>
            <a:endParaRPr lang="en-IN" sz="2800" dirty="0">
              <a:latin typeface="+mn-lt"/>
            </a:endParaRPr>
          </a:p>
          <a:p>
            <a:pPr marL="540385" lvl="0" indent="-514350">
              <a:spcBef>
                <a:spcPts val="1000"/>
              </a:spcBef>
              <a:buSzPct val="100000"/>
              <a:buFont typeface="Wingdings" panose="05000000000000000000" pitchFamily="2" charset="2"/>
              <a:buChar char="q"/>
            </a:pPr>
            <a:r>
              <a:rPr lang="en-IN" sz="2800" dirty="0">
                <a:latin typeface="+mn-lt"/>
              </a:rPr>
              <a:t>Applications attacks</a:t>
            </a:r>
            <a:endParaRPr lang="en-IN" sz="2800" dirty="0">
              <a:latin typeface="+mn-lt"/>
            </a:endParaRPr>
          </a:p>
          <a:p>
            <a:pPr marL="540385" lvl="0" indent="-514350">
              <a:spcBef>
                <a:spcPts val="1000"/>
              </a:spcBef>
              <a:buSzPct val="100000"/>
              <a:buFont typeface="Wingdings" panose="05000000000000000000" pitchFamily="2" charset="2"/>
              <a:buChar char="q"/>
            </a:pPr>
            <a:r>
              <a:rPr lang="en-IN" sz="2800" dirty="0">
                <a:latin typeface="+mn-lt"/>
              </a:rPr>
              <a:t>Reverse Engineering</a:t>
            </a:r>
            <a:endParaRPr lang="en-IN" sz="2800" dirty="0">
              <a:latin typeface="+mn-lt"/>
            </a:endParaRPr>
          </a:p>
          <a:p>
            <a:pPr marL="540385" lvl="0" indent="-514350">
              <a:spcBef>
                <a:spcPts val="1000"/>
              </a:spcBef>
              <a:buSzPct val="100000"/>
              <a:buFont typeface="Wingdings" panose="05000000000000000000" pitchFamily="2" charset="2"/>
              <a:buChar char="q"/>
            </a:pPr>
            <a:r>
              <a:rPr lang="en-IN" sz="2800" dirty="0">
                <a:latin typeface="+mn-lt"/>
              </a:rPr>
              <a:t>Cracking Techniques</a:t>
            </a:r>
            <a:endParaRPr lang="en-IN" sz="2800" dirty="0">
              <a:latin typeface="+mn-lt"/>
            </a:endParaRPr>
          </a:p>
          <a:p>
            <a:pPr marL="540385" lvl="0" indent="-514350">
              <a:spcBef>
                <a:spcPts val="1000"/>
              </a:spcBef>
              <a:buSzPct val="100000"/>
              <a:buFont typeface="Wingdings" panose="05000000000000000000" pitchFamily="2" charset="2"/>
              <a:buChar char="q"/>
            </a:pPr>
            <a:r>
              <a:rPr lang="en-IN" sz="2800" dirty="0">
                <a:latin typeface="+mn-lt"/>
              </a:rPr>
              <a:t>Financial Frauds</a:t>
            </a:r>
            <a:endParaRPr lang="en-IN" sz="2800" dirty="0">
              <a:latin typeface="+mn-l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2231100" y="0"/>
            <a:ext cx="7729800" cy="6897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Gill Sans" panose="020B0502020104020203"/>
              <a:buNone/>
            </a:pPr>
            <a:r>
              <a:rPr lang="en-IN"/>
              <a:t>INFORMATION GATHERING</a:t>
            </a:r>
            <a:endParaRPr lang="en-IN"/>
          </a:p>
        </p:txBody>
      </p:sp>
      <p:sp>
        <p:nvSpPr>
          <p:cNvPr id="249" name="Google Shape;249;p25"/>
          <p:cNvSpPr txBox="1">
            <a:spLocks noGrp="1"/>
          </p:cNvSpPr>
          <p:nvPr>
            <p:ph idx="1"/>
          </p:nvPr>
        </p:nvSpPr>
        <p:spPr>
          <a:xfrm>
            <a:off x="0" y="689700"/>
            <a:ext cx="12192000" cy="5669400"/>
          </a:xfrm>
          <a:prstGeom prst="rect">
            <a:avLst/>
          </a:prstGeom>
          <a:noFill/>
          <a:ln>
            <a:noFill/>
          </a:ln>
        </p:spPr>
        <p:txBody>
          <a:bodyPr spcFirstLastPara="1" wrap="square" lIns="91425" tIns="45700" rIns="91425" bIns="45700" anchor="t" anchorCtr="0">
            <a:noAutofit/>
          </a:bodyPr>
          <a:lstStyle/>
          <a:p>
            <a:pPr marL="457200" lvl="0" indent="-387350" algn="l" rtl="0">
              <a:lnSpc>
                <a:spcPct val="100000"/>
              </a:lnSpc>
              <a:spcBef>
                <a:spcPts val="0"/>
              </a:spcBef>
              <a:spcAft>
                <a:spcPts val="0"/>
              </a:spcAft>
              <a:buSzPts val="2500"/>
              <a:buChar char="●"/>
            </a:pPr>
            <a:r>
              <a:rPr lang="en-IN" sz="1900">
                <a:solidFill>
                  <a:srgbClr val="212529"/>
                </a:solidFill>
                <a:highlight>
                  <a:srgbClr val="FFFFFF"/>
                </a:highlight>
                <a:latin typeface="Roboto" panose="02000000000000000000"/>
                <a:ea typeface="Roboto" panose="02000000000000000000"/>
                <a:cs typeface="Roboto" panose="02000000000000000000"/>
                <a:sym typeface="Roboto" panose="02000000000000000000"/>
              </a:rPr>
              <a:t>Gathering information is the first step where a hacker tries to get information about the target.</a:t>
            </a:r>
            <a:endParaRPr sz="1900">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49250" algn="l" rtl="0">
              <a:lnSpc>
                <a:spcPct val="115000"/>
              </a:lnSpc>
              <a:spcBef>
                <a:spcPts val="0"/>
              </a:spcBef>
              <a:spcAft>
                <a:spcPts val="0"/>
              </a:spcAft>
              <a:buClr>
                <a:srgbClr val="212529"/>
              </a:buClr>
              <a:buSzPts val="1900"/>
              <a:buFont typeface="Roboto" panose="02000000000000000000"/>
              <a:buChar char="●"/>
            </a:pPr>
            <a:r>
              <a:rPr lang="en-IN" sz="1900">
                <a:solidFill>
                  <a:srgbClr val="212529"/>
                </a:solidFill>
                <a:latin typeface="Roboto" panose="02000000000000000000"/>
                <a:ea typeface="Roboto" panose="02000000000000000000"/>
                <a:cs typeface="Roboto" panose="02000000000000000000"/>
                <a:sym typeface="Roboto" panose="02000000000000000000"/>
              </a:rPr>
              <a:t>Information Gathering is the act of gathering different kinds of information against the targeted victim or system. </a:t>
            </a:r>
            <a:endParaRPr sz="1900">
              <a:solidFill>
                <a:srgbClr val="212529"/>
              </a:solidFill>
              <a:latin typeface="Roboto" panose="02000000000000000000"/>
              <a:ea typeface="Roboto" panose="02000000000000000000"/>
              <a:cs typeface="Roboto" panose="02000000000000000000"/>
              <a:sym typeface="Roboto" panose="02000000000000000000"/>
            </a:endParaRPr>
          </a:p>
          <a:p>
            <a:pPr marL="457200" lvl="0" indent="-349250" algn="l" rtl="0">
              <a:lnSpc>
                <a:spcPct val="115000"/>
              </a:lnSpc>
              <a:spcBef>
                <a:spcPts val="0"/>
              </a:spcBef>
              <a:spcAft>
                <a:spcPts val="0"/>
              </a:spcAft>
              <a:buClr>
                <a:srgbClr val="212529"/>
              </a:buClr>
              <a:buSzPts val="1900"/>
              <a:buFont typeface="Roboto" panose="02000000000000000000"/>
              <a:buChar char="●"/>
            </a:pPr>
            <a:r>
              <a:rPr lang="en-IN" sz="1900">
                <a:solidFill>
                  <a:srgbClr val="212529"/>
                </a:solidFill>
                <a:latin typeface="Roboto" panose="02000000000000000000"/>
                <a:ea typeface="Roboto" panose="02000000000000000000"/>
                <a:cs typeface="Roboto" panose="02000000000000000000"/>
                <a:sym typeface="Roboto" panose="02000000000000000000"/>
              </a:rPr>
              <a:t>It is the first step or the beginning stage of Ethical Hacking, where the penetration testers or hackers (both black hat or white hat) performed this stage; this is a necessary and crucial step to be performed.</a:t>
            </a:r>
            <a:endParaRPr sz="1900">
              <a:solidFill>
                <a:srgbClr val="212529"/>
              </a:solidFill>
              <a:latin typeface="Roboto" panose="02000000000000000000"/>
              <a:ea typeface="Roboto" panose="02000000000000000000"/>
              <a:cs typeface="Roboto" panose="02000000000000000000"/>
              <a:sym typeface="Roboto" panose="02000000000000000000"/>
            </a:endParaRPr>
          </a:p>
          <a:p>
            <a:pPr marL="457200" lvl="0" indent="-349250" algn="l" rtl="0">
              <a:lnSpc>
                <a:spcPct val="115000"/>
              </a:lnSpc>
              <a:spcBef>
                <a:spcPts val="0"/>
              </a:spcBef>
              <a:spcAft>
                <a:spcPts val="0"/>
              </a:spcAft>
              <a:buClr>
                <a:srgbClr val="212529"/>
              </a:buClr>
              <a:buSzPts val="1900"/>
              <a:buFont typeface="Roboto" panose="02000000000000000000"/>
              <a:buChar char="●"/>
            </a:pPr>
            <a:r>
              <a:rPr lang="en-IN" sz="1900">
                <a:solidFill>
                  <a:srgbClr val="212529"/>
                </a:solidFill>
                <a:latin typeface="Roboto" panose="02000000000000000000"/>
                <a:ea typeface="Roboto" panose="02000000000000000000"/>
                <a:cs typeface="Roboto" panose="02000000000000000000"/>
                <a:sym typeface="Roboto" panose="02000000000000000000"/>
              </a:rPr>
              <a:t>The more the information gathered about the target, the more the probability to obtain relevant results.</a:t>
            </a:r>
            <a:endParaRPr sz="1900">
              <a:solidFill>
                <a:srgbClr val="212529"/>
              </a:solidFill>
              <a:latin typeface="Roboto" panose="02000000000000000000"/>
              <a:ea typeface="Roboto" panose="02000000000000000000"/>
              <a:cs typeface="Roboto" panose="02000000000000000000"/>
              <a:sym typeface="Roboto" panose="02000000000000000000"/>
            </a:endParaRPr>
          </a:p>
          <a:p>
            <a:pPr marL="457200" lvl="0" indent="-349250" algn="l" rtl="0">
              <a:lnSpc>
                <a:spcPct val="115000"/>
              </a:lnSpc>
              <a:spcBef>
                <a:spcPts val="0"/>
              </a:spcBef>
              <a:spcAft>
                <a:spcPts val="0"/>
              </a:spcAft>
              <a:buClr>
                <a:srgbClr val="212529"/>
              </a:buClr>
              <a:buSzPts val="1900"/>
              <a:buFont typeface="Roboto" panose="02000000000000000000"/>
              <a:buChar char="●"/>
            </a:pPr>
            <a:r>
              <a:rPr lang="en-IN" sz="1900">
                <a:solidFill>
                  <a:srgbClr val="212529"/>
                </a:solidFill>
                <a:latin typeface="Roboto" panose="02000000000000000000"/>
                <a:ea typeface="Roboto" panose="02000000000000000000"/>
                <a:cs typeface="Roboto" panose="02000000000000000000"/>
                <a:sym typeface="Roboto" panose="02000000000000000000"/>
              </a:rPr>
              <a:t>Information gathering is not just a phase of security testing; it is an art that every penetration-tester (pen-tester) and hacker should master for a better experience in penetration testing.</a:t>
            </a:r>
            <a:endParaRPr sz="1900">
              <a:solidFill>
                <a:srgbClr val="212529"/>
              </a:solidFill>
              <a:latin typeface="Roboto" panose="02000000000000000000"/>
              <a:ea typeface="Roboto" panose="02000000000000000000"/>
              <a:cs typeface="Roboto" panose="02000000000000000000"/>
              <a:sym typeface="Roboto" panose="02000000000000000000"/>
            </a:endParaRPr>
          </a:p>
          <a:p>
            <a:pPr marL="457200" lvl="0" indent="-349250" algn="l" rtl="0">
              <a:lnSpc>
                <a:spcPct val="115000"/>
              </a:lnSpc>
              <a:spcBef>
                <a:spcPts val="0"/>
              </a:spcBef>
              <a:spcAft>
                <a:spcPts val="0"/>
              </a:spcAft>
              <a:buClr>
                <a:srgbClr val="212529"/>
              </a:buClr>
              <a:buSzPts val="1900"/>
              <a:buFont typeface="Roboto" panose="02000000000000000000"/>
              <a:buChar char="●"/>
            </a:pPr>
            <a:r>
              <a:rPr lang="en-IN" sz="1900">
                <a:solidFill>
                  <a:srgbClr val="212529"/>
                </a:solidFill>
                <a:latin typeface="Roboto" panose="02000000000000000000"/>
                <a:ea typeface="Roboto" panose="02000000000000000000"/>
                <a:cs typeface="Roboto" panose="02000000000000000000"/>
                <a:sym typeface="Roboto" panose="02000000000000000000"/>
              </a:rPr>
              <a:t> There are various tools, techniques, and websites, including public sources such as Whois, nslookup that can help hackers gather information.</a:t>
            </a:r>
            <a:endParaRPr sz="1900">
              <a:solidFill>
                <a:srgbClr val="212529"/>
              </a:solidFill>
              <a:latin typeface="Roboto" panose="02000000000000000000"/>
              <a:ea typeface="Roboto" panose="02000000000000000000"/>
              <a:cs typeface="Roboto" panose="02000000000000000000"/>
              <a:sym typeface="Roboto" panose="02000000000000000000"/>
            </a:endParaRPr>
          </a:p>
          <a:p>
            <a:pPr marL="457200" lvl="0" indent="-349250" algn="l" rtl="0">
              <a:lnSpc>
                <a:spcPct val="115000"/>
              </a:lnSpc>
              <a:spcBef>
                <a:spcPts val="0"/>
              </a:spcBef>
              <a:spcAft>
                <a:spcPts val="0"/>
              </a:spcAft>
              <a:buClr>
                <a:srgbClr val="212529"/>
              </a:buClr>
              <a:buSzPts val="1900"/>
              <a:buFont typeface="Roboto" panose="02000000000000000000"/>
              <a:buChar char="●"/>
            </a:pPr>
            <a:r>
              <a:rPr lang="en-IN" sz="1900">
                <a:solidFill>
                  <a:srgbClr val="212529"/>
                </a:solidFill>
                <a:latin typeface="Roboto" panose="02000000000000000000"/>
                <a:ea typeface="Roboto" panose="02000000000000000000"/>
                <a:cs typeface="Roboto" panose="02000000000000000000"/>
                <a:sym typeface="Roboto" panose="02000000000000000000"/>
              </a:rPr>
              <a:t>This step is necessary because you may need any information (such as his pet name, best friend's name, age, or phone number to perform password guessing attack or other kinds of attacks) while performing attacks on any target.</a:t>
            </a:r>
            <a:endParaRPr sz="1900">
              <a:solidFill>
                <a:srgbClr val="212529"/>
              </a:solidFill>
              <a:latin typeface="Roboto" panose="02000000000000000000"/>
              <a:ea typeface="Roboto" panose="02000000000000000000"/>
              <a:cs typeface="Roboto" panose="02000000000000000000"/>
              <a:sym typeface="Roboto" panose="02000000000000000000"/>
            </a:endParaRPr>
          </a:p>
          <a:p>
            <a:pPr marL="457200" lvl="0" indent="-349250" algn="l" rtl="0">
              <a:lnSpc>
                <a:spcPct val="100000"/>
              </a:lnSpc>
              <a:spcBef>
                <a:spcPts val="0"/>
              </a:spcBef>
              <a:spcAft>
                <a:spcPts val="0"/>
              </a:spcAft>
              <a:buClr>
                <a:srgbClr val="212529"/>
              </a:buClr>
              <a:buSzPts val="1900"/>
              <a:buFont typeface="Roboto" panose="02000000000000000000"/>
              <a:buChar char="●"/>
            </a:pPr>
            <a:r>
              <a:rPr lang="en-IN" sz="1900">
                <a:solidFill>
                  <a:srgbClr val="212529"/>
                </a:solidFill>
                <a:highlight>
                  <a:srgbClr val="FFFFFF"/>
                </a:highlight>
                <a:latin typeface="Roboto" panose="02000000000000000000"/>
                <a:ea typeface="Roboto" panose="02000000000000000000"/>
                <a:cs typeface="Roboto" panose="02000000000000000000"/>
                <a:sym typeface="Roboto" panose="02000000000000000000"/>
              </a:rPr>
              <a:t>Information gathering can be classified into three categories</a:t>
            </a:r>
            <a:endParaRPr sz="1900">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330200" algn="l" rtl="0">
              <a:lnSpc>
                <a:spcPct val="100000"/>
              </a:lnSpc>
              <a:spcBef>
                <a:spcPts val="0"/>
              </a:spcBef>
              <a:spcAft>
                <a:spcPts val="0"/>
              </a:spcAft>
              <a:buClr>
                <a:srgbClr val="212529"/>
              </a:buClr>
              <a:buSzPts val="1600"/>
              <a:buFont typeface="Roboto" panose="02000000000000000000"/>
              <a:buChar char="○"/>
            </a:pPr>
            <a:r>
              <a:rPr lang="en-IN" sz="1900">
                <a:solidFill>
                  <a:srgbClr val="212529"/>
                </a:solidFill>
                <a:highlight>
                  <a:srgbClr val="FFFFFF"/>
                </a:highlight>
                <a:latin typeface="Roboto" panose="02000000000000000000"/>
                <a:ea typeface="Roboto" panose="02000000000000000000"/>
                <a:cs typeface="Roboto" panose="02000000000000000000"/>
                <a:sym typeface="Roboto" panose="02000000000000000000"/>
              </a:rPr>
              <a:t>Footprinting: </a:t>
            </a:r>
            <a:r>
              <a:rPr lang="en-IN">
                <a:solidFill>
                  <a:srgbClr val="212529"/>
                </a:solidFill>
                <a:highlight>
                  <a:srgbClr val="FFFFFF"/>
                </a:highlight>
                <a:latin typeface="Roboto" panose="02000000000000000000"/>
                <a:ea typeface="Roboto" panose="02000000000000000000"/>
                <a:cs typeface="Roboto" panose="02000000000000000000"/>
                <a:sym typeface="Roboto" panose="02000000000000000000"/>
              </a:rPr>
              <a:t>Footprinting is the technique to collect as much information as possible about the targeted network/victim/system.  It helps hackers in various ways to intrude on an organization's system. Footprinting can be active as well as passive. </a:t>
            </a:r>
            <a:endParaRPr sz="2000">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361950" algn="l" rtl="0">
              <a:lnSpc>
                <a:spcPct val="100000"/>
              </a:lnSpc>
              <a:spcBef>
                <a:spcPts val="0"/>
              </a:spcBef>
              <a:spcAft>
                <a:spcPts val="0"/>
              </a:spcAft>
              <a:buClr>
                <a:srgbClr val="212529"/>
              </a:buClr>
              <a:buSzPts val="2100"/>
              <a:buFont typeface="Roboto" panose="02000000000000000000"/>
              <a:buChar char="○"/>
            </a:pPr>
            <a:r>
              <a:rPr lang="en-IN" sz="1900">
                <a:solidFill>
                  <a:srgbClr val="212529"/>
                </a:solidFill>
                <a:highlight>
                  <a:srgbClr val="FFFFFF"/>
                </a:highlight>
                <a:latin typeface="Roboto" panose="02000000000000000000"/>
                <a:ea typeface="Roboto" panose="02000000000000000000"/>
                <a:cs typeface="Roboto" panose="02000000000000000000"/>
                <a:sym typeface="Roboto" panose="02000000000000000000"/>
              </a:rPr>
              <a:t>Scanning: </a:t>
            </a:r>
            <a:endParaRPr sz="1900">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361950" algn="l" rtl="0">
              <a:lnSpc>
                <a:spcPct val="100000"/>
              </a:lnSpc>
              <a:spcBef>
                <a:spcPts val="0"/>
              </a:spcBef>
              <a:spcAft>
                <a:spcPts val="0"/>
              </a:spcAft>
              <a:buClr>
                <a:srgbClr val="212529"/>
              </a:buClr>
              <a:buSzPts val="2100"/>
              <a:buFont typeface="Roboto" panose="02000000000000000000"/>
              <a:buChar char="○"/>
            </a:pPr>
            <a:r>
              <a:rPr lang="en-IN" sz="1900">
                <a:solidFill>
                  <a:srgbClr val="212529"/>
                </a:solidFill>
                <a:highlight>
                  <a:srgbClr val="FFFFFF"/>
                </a:highlight>
                <a:latin typeface="Roboto" panose="02000000000000000000"/>
                <a:ea typeface="Roboto" panose="02000000000000000000"/>
                <a:cs typeface="Roboto" panose="02000000000000000000"/>
                <a:sym typeface="Roboto" panose="02000000000000000000"/>
              </a:rPr>
              <a:t>Enumeration</a:t>
            </a:r>
            <a:endParaRPr sz="1900">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6"/>
          <p:cNvSpPr txBox="1">
            <a:spLocks noGrp="1"/>
          </p:cNvSpPr>
          <p:nvPr>
            <p:ph type="title"/>
          </p:nvPr>
        </p:nvSpPr>
        <p:spPr>
          <a:xfrm>
            <a:off x="2399425" y="0"/>
            <a:ext cx="7729800" cy="9003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a:t>INCIDENT RESPONSE TEAM</a:t>
            </a:r>
            <a:endParaRPr lang="en-IN"/>
          </a:p>
        </p:txBody>
      </p:sp>
      <p:sp>
        <p:nvSpPr>
          <p:cNvPr id="255" name="Google Shape;255;p26"/>
          <p:cNvSpPr txBox="1">
            <a:spLocks noGrp="1"/>
          </p:cNvSpPr>
          <p:nvPr>
            <p:ph idx="1"/>
          </p:nvPr>
        </p:nvSpPr>
        <p:spPr>
          <a:xfrm>
            <a:off x="0" y="900300"/>
            <a:ext cx="12192000" cy="5774700"/>
          </a:xfrm>
          <a:prstGeom prst="rect">
            <a:avLst/>
          </a:prstGeom>
          <a:noFill/>
          <a:ln>
            <a:noFill/>
          </a:ln>
        </p:spPr>
        <p:txBody>
          <a:bodyPr spcFirstLastPara="1" wrap="square" lIns="91425" tIns="45700" rIns="91425" bIns="45700" anchor="t" anchorCtr="0">
            <a:noAutofit/>
          </a:bodyPr>
          <a:lstStyle/>
          <a:p>
            <a:pPr marL="457200" lvl="0" indent="-387350" algn="l" rtl="0">
              <a:spcBef>
                <a:spcPts val="0"/>
              </a:spcBef>
              <a:spcAft>
                <a:spcPts val="0"/>
              </a:spcAft>
              <a:buSzPts val="2500"/>
              <a:buChar char="●"/>
            </a:pPr>
            <a:r>
              <a:rPr lang="en-IN" sz="2050" dirty="0">
                <a:highlight>
                  <a:srgbClr val="FFFFFF"/>
                </a:highlight>
                <a:latin typeface="Arial" panose="020B0604020202020204"/>
                <a:ea typeface="Arial" panose="020B0604020202020204"/>
                <a:cs typeface="Arial" panose="020B0604020202020204"/>
                <a:sym typeface="Arial" panose="020B0604020202020204"/>
              </a:rPr>
              <a:t>An incident response team is a group of IT professionals in charge of preparing for and reacting to any type of organizational emergency.</a:t>
            </a:r>
            <a:endParaRPr sz="2050">
              <a:highlight>
                <a:srgbClr val="FFFFFF"/>
              </a:highlight>
              <a:latin typeface="Arial" panose="020B0604020202020204"/>
              <a:ea typeface="Arial" panose="020B0604020202020204"/>
              <a:cs typeface="Arial" panose="020B0604020202020204"/>
              <a:sym typeface="Arial" panose="020B0604020202020204"/>
            </a:endParaRPr>
          </a:p>
          <a:p>
            <a:pPr marL="457200" lvl="0" indent="-358775" algn="l" rtl="0">
              <a:lnSpc>
                <a:spcPct val="100000"/>
              </a:lnSpc>
              <a:spcBef>
                <a:spcPts val="0"/>
              </a:spcBef>
              <a:spcAft>
                <a:spcPts val="0"/>
              </a:spcAft>
              <a:buClr>
                <a:srgbClr val="6C6C6C"/>
              </a:buClr>
              <a:buSzPts val="2050"/>
              <a:buChar char="●"/>
            </a:pPr>
            <a:r>
              <a:rPr lang="en-IN" sz="2050" dirty="0">
                <a:highlight>
                  <a:srgbClr val="FFFFFF"/>
                </a:highlight>
                <a:latin typeface="Arial" panose="020B0604020202020204"/>
                <a:ea typeface="Arial" panose="020B0604020202020204"/>
                <a:cs typeface="Arial" panose="020B0604020202020204"/>
                <a:sym typeface="Arial" panose="020B0604020202020204"/>
              </a:rPr>
              <a:t> Responsibilities of an incident response team include </a:t>
            </a:r>
            <a:r>
              <a:rPr lang="en-IN" sz="2050" dirty="0">
                <a:highlight>
                  <a:srgbClr val="FFFFFF"/>
                </a:highlight>
                <a:uFill>
                  <a:noFill/>
                </a:uFill>
                <a:latin typeface="Arial" panose="020B0604020202020204"/>
                <a:ea typeface="Arial" panose="020B0604020202020204"/>
                <a:cs typeface="Arial" panose="020B0604020202020204"/>
                <a:sym typeface="Arial" panose="020B0604020202020204"/>
                <a:hlinkClick r:id="rId1"/>
              </a:rPr>
              <a:t>developing a proactive incident response plan</a:t>
            </a:r>
            <a:r>
              <a:rPr lang="en-IN" sz="2050" dirty="0">
                <a:highlight>
                  <a:srgbClr val="FFFFFF"/>
                </a:highlight>
                <a:latin typeface="Arial" panose="020B0604020202020204"/>
                <a:ea typeface="Arial" panose="020B0604020202020204"/>
                <a:cs typeface="Arial" panose="020B0604020202020204"/>
                <a:sym typeface="Arial" panose="020B0604020202020204"/>
              </a:rPr>
              <a:t>, testing for and resolving system vulnerabilities, maintaining strong security best practices and providing support for all incident handling measures. </a:t>
            </a:r>
            <a:endParaRPr sz="2050">
              <a:highlight>
                <a:srgbClr val="FFFFFF"/>
              </a:highlight>
              <a:latin typeface="Arial" panose="020B0604020202020204"/>
              <a:ea typeface="Arial" panose="020B0604020202020204"/>
              <a:cs typeface="Arial" panose="020B0604020202020204"/>
              <a:sym typeface="Arial" panose="020B0604020202020204"/>
            </a:endParaRPr>
          </a:p>
          <a:p>
            <a:pPr marL="457200" lvl="0" indent="-358775" algn="l" rtl="0">
              <a:lnSpc>
                <a:spcPct val="100000"/>
              </a:lnSpc>
              <a:spcBef>
                <a:spcPts val="0"/>
              </a:spcBef>
              <a:spcAft>
                <a:spcPts val="0"/>
              </a:spcAft>
              <a:buClr>
                <a:srgbClr val="6C6C6C"/>
              </a:buClr>
              <a:buSzPts val="2050"/>
              <a:buChar char="●"/>
            </a:pPr>
            <a:r>
              <a:rPr lang="en-IN" sz="2050" dirty="0">
                <a:highlight>
                  <a:srgbClr val="FFFFFF"/>
                </a:highlight>
                <a:latin typeface="Arial" panose="020B0604020202020204"/>
                <a:ea typeface="Arial" panose="020B0604020202020204"/>
                <a:cs typeface="Arial" panose="020B0604020202020204"/>
                <a:sym typeface="Arial" panose="020B0604020202020204"/>
              </a:rPr>
              <a:t>Incident response team members typically cover various technical skills, backgrounds and roles to be prepared for a wide range of </a:t>
            </a:r>
            <a:r>
              <a:rPr lang="en-IN" sz="2050" dirty="0">
                <a:highlight>
                  <a:srgbClr val="FFFFFF"/>
                </a:highlight>
                <a:uFill>
                  <a:noFill/>
                </a:uFill>
                <a:latin typeface="Arial" panose="020B0604020202020204"/>
                <a:ea typeface="Arial" panose="020B0604020202020204"/>
                <a:cs typeface="Arial" panose="020B0604020202020204"/>
                <a:sym typeface="Arial" panose="020B0604020202020204"/>
                <a:hlinkClick r:id="rId2"/>
              </a:rPr>
              <a:t>unforeseen security incidents</a:t>
            </a:r>
            <a:r>
              <a:rPr lang="en-IN" sz="2050" dirty="0">
                <a:highlight>
                  <a:srgbClr val="FFFFFF"/>
                </a:highlight>
                <a:latin typeface="Arial" panose="020B0604020202020204"/>
                <a:ea typeface="Arial" panose="020B0604020202020204"/>
                <a:cs typeface="Arial" panose="020B0604020202020204"/>
                <a:sym typeface="Arial" panose="020B0604020202020204"/>
              </a:rPr>
              <a:t>.</a:t>
            </a:r>
            <a:endParaRPr sz="2050">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2000"/>
              </a:spcBef>
              <a:spcAft>
                <a:spcPts val="0"/>
              </a:spcAft>
              <a:buClr>
                <a:schemeClr val="dk1"/>
              </a:buClr>
              <a:buSzPts val="1100"/>
              <a:buFont typeface="Arial" panose="020B0604020202020204"/>
              <a:buNone/>
            </a:pPr>
            <a:r>
              <a:rPr lang="en-IN" sz="2050" dirty="0">
                <a:highlight>
                  <a:srgbClr val="FFFFFF"/>
                </a:highlight>
                <a:latin typeface="Arial" panose="020B0604020202020204"/>
                <a:ea typeface="Arial" panose="020B0604020202020204"/>
                <a:cs typeface="Arial" panose="020B0604020202020204"/>
                <a:sym typeface="Arial" panose="020B0604020202020204"/>
              </a:rPr>
              <a:t>In </a:t>
            </a:r>
            <a:r>
              <a:rPr lang="en-IN" sz="2050" dirty="0">
                <a:highlight>
                  <a:srgbClr val="FFFFFF"/>
                </a:highlight>
                <a:uFill>
                  <a:noFill/>
                </a:uFill>
                <a:latin typeface="Arial" panose="020B0604020202020204"/>
                <a:ea typeface="Arial" panose="020B0604020202020204"/>
                <a:cs typeface="Arial" panose="020B0604020202020204"/>
                <a:sym typeface="Arial" panose="020B0604020202020204"/>
                <a:hlinkClick r:id="rId3"/>
              </a:rPr>
              <a:t>incident response</a:t>
            </a:r>
            <a:r>
              <a:rPr lang="en-IN" sz="2050" dirty="0">
                <a:highlight>
                  <a:srgbClr val="FFFFFF"/>
                </a:highlight>
                <a:latin typeface="Arial" panose="020B0604020202020204"/>
                <a:ea typeface="Arial" panose="020B0604020202020204"/>
                <a:cs typeface="Arial" panose="020B0604020202020204"/>
                <a:sym typeface="Arial" panose="020B0604020202020204"/>
              </a:rPr>
              <a:t>, types of emergencies are usually categorized in two ways:</a:t>
            </a:r>
            <a:endParaRPr sz="2050">
              <a:highlight>
                <a:srgbClr val="FFFFFF"/>
              </a:highlight>
              <a:latin typeface="Arial" panose="020B0604020202020204"/>
              <a:ea typeface="Arial" panose="020B0604020202020204"/>
              <a:cs typeface="Arial" panose="020B0604020202020204"/>
              <a:sym typeface="Arial" panose="020B0604020202020204"/>
            </a:endParaRPr>
          </a:p>
          <a:p>
            <a:pPr marL="698500" lvl="0" indent="-358775" algn="l" rtl="0">
              <a:lnSpc>
                <a:spcPct val="100000"/>
              </a:lnSpc>
              <a:spcBef>
                <a:spcPts val="2000"/>
              </a:spcBef>
              <a:spcAft>
                <a:spcPts val="0"/>
              </a:spcAft>
              <a:buClr>
                <a:srgbClr val="666666"/>
              </a:buClr>
              <a:buSzPts val="2050"/>
              <a:buAutoNum type="arabicPeriod"/>
            </a:pPr>
            <a:r>
              <a:rPr lang="en-IN" sz="2050" b="1" dirty="0">
                <a:highlight>
                  <a:srgbClr val="FFFFFF"/>
                </a:highlight>
                <a:latin typeface="Arial" panose="020B0604020202020204"/>
                <a:ea typeface="Arial" panose="020B0604020202020204"/>
                <a:cs typeface="Arial" panose="020B0604020202020204"/>
                <a:sym typeface="Arial" panose="020B0604020202020204"/>
              </a:rPr>
              <a:t>Public incidents.</a:t>
            </a:r>
            <a:r>
              <a:rPr lang="en-IN" sz="2050" dirty="0">
                <a:highlight>
                  <a:srgbClr val="FFFFFF"/>
                </a:highlight>
                <a:latin typeface="Arial" panose="020B0604020202020204"/>
                <a:ea typeface="Arial" panose="020B0604020202020204"/>
                <a:cs typeface="Arial" panose="020B0604020202020204"/>
                <a:sym typeface="Arial" panose="020B0604020202020204"/>
              </a:rPr>
              <a:t> These incidents affect an entire community. This could include natural disasters, terrorist attacks and widespread epidemics.</a:t>
            </a:r>
            <a:endParaRPr sz="2050">
              <a:highlight>
                <a:srgbClr val="FFFFFF"/>
              </a:highlight>
              <a:latin typeface="Arial" panose="020B0604020202020204"/>
              <a:ea typeface="Arial" panose="020B0604020202020204"/>
              <a:cs typeface="Arial" panose="020B0604020202020204"/>
              <a:sym typeface="Arial" panose="020B0604020202020204"/>
            </a:endParaRPr>
          </a:p>
          <a:p>
            <a:pPr marL="698500" lvl="0" indent="-358775" algn="l" rtl="0">
              <a:lnSpc>
                <a:spcPct val="100000"/>
              </a:lnSpc>
              <a:spcBef>
                <a:spcPts val="800"/>
              </a:spcBef>
              <a:spcAft>
                <a:spcPts val="0"/>
              </a:spcAft>
              <a:buClr>
                <a:srgbClr val="666666"/>
              </a:buClr>
              <a:buSzPts val="2050"/>
              <a:buAutoNum type="arabicPeriod"/>
            </a:pPr>
            <a:r>
              <a:rPr lang="en-IN" sz="2050" b="1" dirty="0">
                <a:highlight>
                  <a:srgbClr val="FFFFFF"/>
                </a:highlight>
                <a:latin typeface="Arial" panose="020B0604020202020204"/>
                <a:ea typeface="Arial" panose="020B0604020202020204"/>
                <a:cs typeface="Arial" panose="020B0604020202020204"/>
                <a:sym typeface="Arial" panose="020B0604020202020204"/>
              </a:rPr>
              <a:t>Corporate/organizational incidents.</a:t>
            </a:r>
            <a:r>
              <a:rPr lang="en-IN" sz="2050" dirty="0">
                <a:highlight>
                  <a:srgbClr val="FFFFFF"/>
                </a:highlight>
                <a:latin typeface="Arial" panose="020B0604020202020204"/>
                <a:ea typeface="Arial" panose="020B0604020202020204"/>
                <a:cs typeface="Arial" panose="020B0604020202020204"/>
                <a:sym typeface="Arial" panose="020B0604020202020204"/>
              </a:rPr>
              <a:t> These incidents are typically organization-specific and happen on a smaller scale. This could include </a:t>
            </a:r>
            <a:r>
              <a:rPr lang="en-IN" sz="2050" dirty="0">
                <a:highlight>
                  <a:srgbClr val="FFFFFF"/>
                </a:highlight>
                <a:uFill>
                  <a:noFill/>
                </a:uFill>
                <a:latin typeface="Arial" panose="020B0604020202020204"/>
                <a:ea typeface="Arial" panose="020B0604020202020204"/>
                <a:cs typeface="Arial" panose="020B0604020202020204"/>
                <a:sym typeface="Arial" panose="020B0604020202020204"/>
                <a:hlinkClick r:id="rId4"/>
              </a:rPr>
              <a:t>data breaches</a:t>
            </a:r>
            <a:r>
              <a:rPr lang="en-IN" sz="2050" dirty="0">
                <a:highlight>
                  <a:srgbClr val="FFFFFF"/>
                </a:highlight>
                <a:latin typeface="Arial" panose="020B0604020202020204"/>
                <a:ea typeface="Arial" panose="020B0604020202020204"/>
                <a:cs typeface="Arial" panose="020B0604020202020204"/>
                <a:sym typeface="Arial" panose="020B0604020202020204"/>
              </a:rPr>
              <a:t>, </a:t>
            </a:r>
            <a:r>
              <a:rPr lang="en-IN" sz="2050" dirty="0" err="1">
                <a:highlight>
                  <a:srgbClr val="FFFFFF"/>
                </a:highlight>
                <a:uFill>
                  <a:noFill/>
                </a:uFill>
                <a:latin typeface="Arial" panose="020B0604020202020204"/>
                <a:ea typeface="Arial" panose="020B0604020202020204"/>
                <a:cs typeface="Arial" panose="020B0604020202020204"/>
                <a:sym typeface="Arial" panose="020B0604020202020204"/>
                <a:hlinkClick r:id="rId5"/>
              </a:rPr>
              <a:t>cybersecurity</a:t>
            </a:r>
            <a:r>
              <a:rPr lang="en-IN" sz="2050" dirty="0">
                <a:highlight>
                  <a:srgbClr val="FFFFFF"/>
                </a:highlight>
                <a:latin typeface="Arial" panose="020B0604020202020204"/>
                <a:ea typeface="Arial" panose="020B0604020202020204"/>
                <a:cs typeface="Arial" panose="020B0604020202020204"/>
                <a:sym typeface="Arial" panose="020B0604020202020204"/>
              </a:rPr>
              <a:t> attacks and physical location threats.</a:t>
            </a:r>
            <a:endParaRPr sz="2050">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100"/>
              <a:buFont typeface="Arial" panose="020B0604020202020204"/>
              <a:buNone/>
            </a:pPr>
            <a:endParaRPr sz="2050">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100"/>
              <a:buFont typeface="Arial" panose="020B0604020202020204"/>
              <a:buNone/>
            </a:pPr>
            <a:r>
              <a:rPr lang="en-IN" sz="2050" dirty="0">
                <a:highlight>
                  <a:srgbClr val="FFFFFF"/>
                </a:highlight>
                <a:latin typeface="Arial" panose="020B0604020202020204"/>
                <a:ea typeface="Arial" panose="020B0604020202020204"/>
                <a:cs typeface="Arial" panose="020B0604020202020204"/>
                <a:sym typeface="Arial" panose="020B0604020202020204"/>
              </a:rPr>
              <a:t>Incident response teams are </a:t>
            </a:r>
            <a:r>
              <a:rPr lang="en-IN" sz="2050" dirty="0">
                <a:highlight>
                  <a:srgbClr val="FFFFFF"/>
                </a:highlight>
                <a:uFill>
                  <a:noFill/>
                </a:uFill>
                <a:latin typeface="Arial" panose="020B0604020202020204"/>
                <a:ea typeface="Arial" panose="020B0604020202020204"/>
                <a:cs typeface="Arial" panose="020B0604020202020204"/>
                <a:sym typeface="Arial" panose="020B0604020202020204"/>
                <a:hlinkClick r:id="rId6"/>
              </a:rPr>
              <a:t>trained to be prepared for both types</a:t>
            </a:r>
            <a:endParaRPr sz="2050">
              <a:highlight>
                <a:srgbClr val="FFFFFF"/>
              </a:highlight>
              <a:latin typeface="Arial" panose="020B0604020202020204"/>
              <a:ea typeface="Arial" panose="020B0604020202020204"/>
              <a:cs typeface="Arial" panose="020B0604020202020204"/>
              <a:sym typeface="Arial" panose="020B0604020202020204"/>
            </a:endParaRPr>
          </a:p>
          <a:p>
            <a:pPr marL="228600" lvl="0" indent="-114300" algn="l" rtl="0">
              <a:lnSpc>
                <a:spcPct val="100000"/>
              </a:lnSpc>
              <a:spcBef>
                <a:spcPts val="0"/>
              </a:spcBef>
              <a:spcAft>
                <a:spcPts val="0"/>
              </a:spcAft>
              <a:buSzPts val="1800"/>
              <a:buNone/>
            </a:pPr>
            <a:endParaRPr sz="25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135e3a22249_0_17"/>
          <p:cNvSpPr txBox="1">
            <a:spLocks noGrp="1"/>
          </p:cNvSpPr>
          <p:nvPr>
            <p:ph idx="1"/>
          </p:nvPr>
        </p:nvSpPr>
        <p:spPr>
          <a:xfrm>
            <a:off x="0" y="0"/>
            <a:ext cx="12192000" cy="6858000"/>
          </a:xfrm>
          <a:prstGeom prst="rect">
            <a:avLst/>
          </a:prstGeom>
        </p:spPr>
        <p:txBody>
          <a:bodyPr spcFirstLastPara="1" wrap="square" lIns="91425" tIns="45700" rIns="91425" bIns="45700" anchor="t" anchorCtr="0">
            <a:noAutofit/>
          </a:bodyPr>
          <a:lstStyle/>
          <a:p>
            <a:pPr marL="0" lvl="0" indent="0" algn="l" rtl="0">
              <a:lnSpc>
                <a:spcPct val="101000"/>
              </a:lnSpc>
              <a:spcBef>
                <a:spcPts val="0"/>
              </a:spcBef>
              <a:spcAft>
                <a:spcPts val="0"/>
              </a:spcAft>
              <a:buNone/>
            </a:pPr>
            <a:r>
              <a:rPr lang="en-IN" sz="2000" b="1">
                <a:solidFill>
                  <a:srgbClr val="323232"/>
                </a:solidFill>
                <a:highlight>
                  <a:srgbClr val="FFFFFF"/>
                </a:highlight>
              </a:rPr>
              <a:t>Examples of incident response teams</a:t>
            </a:r>
            <a:endParaRPr sz="2000" b="1">
              <a:solidFill>
                <a:srgbClr val="323232"/>
              </a:solidFill>
              <a:highlight>
                <a:srgbClr val="FFFFFF"/>
              </a:highlight>
            </a:endParaRPr>
          </a:p>
          <a:p>
            <a:pPr marL="0" lvl="0" indent="0" algn="l" rtl="0">
              <a:lnSpc>
                <a:spcPct val="101000"/>
              </a:lnSpc>
              <a:spcBef>
                <a:spcPts val="0"/>
              </a:spcBef>
              <a:spcAft>
                <a:spcPts val="0"/>
              </a:spcAft>
              <a:buNone/>
            </a:pPr>
            <a:endParaRPr sz="2000" b="1">
              <a:solidFill>
                <a:srgbClr val="323232"/>
              </a:solidFill>
              <a:highlight>
                <a:srgbClr val="FFFFFF"/>
              </a:highlight>
            </a:endParaRPr>
          </a:p>
          <a:p>
            <a:pPr marL="457200" lvl="0" indent="-355600" algn="l" rtl="0">
              <a:lnSpc>
                <a:spcPct val="95000"/>
              </a:lnSpc>
              <a:spcBef>
                <a:spcPts val="0"/>
              </a:spcBef>
              <a:spcAft>
                <a:spcPts val="0"/>
              </a:spcAft>
              <a:buSzPts val="2000"/>
              <a:buChar char="●"/>
            </a:pPr>
            <a:r>
              <a:rPr lang="en-IN" sz="2000" b="1">
                <a:solidFill>
                  <a:srgbClr val="6C6C6C"/>
                </a:solidFill>
                <a:highlight>
                  <a:srgbClr val="FFFFFF"/>
                </a:highlight>
              </a:rPr>
              <a:t>Computer Security Incident Response Team (</a:t>
            </a:r>
            <a:r>
              <a:rPr lang="en-IN" sz="2000" b="1" u="sng">
                <a:solidFill>
                  <a:srgbClr val="007CAD"/>
                </a:solidFill>
                <a:highlight>
                  <a:srgbClr val="FFFFFF"/>
                </a:highlight>
                <a:hlinkClick r:id="rId1"/>
              </a:rPr>
              <a:t>CSIRT</a:t>
            </a:r>
            <a:r>
              <a:rPr lang="en-IN" sz="2000" b="1">
                <a:solidFill>
                  <a:srgbClr val="6C6C6C"/>
                </a:solidFill>
                <a:highlight>
                  <a:srgbClr val="FFFFFF"/>
                </a:highlight>
              </a:rPr>
              <a:t>).</a:t>
            </a:r>
            <a:r>
              <a:rPr lang="en-IN" sz="2000">
                <a:solidFill>
                  <a:srgbClr val="6C6C6C"/>
                </a:solidFill>
                <a:highlight>
                  <a:srgbClr val="FFFFFF"/>
                </a:highlight>
              </a:rPr>
              <a:t> This is a team of professionals responsible for preventing and responding to security incidents.</a:t>
            </a:r>
            <a:endParaRPr sz="2000">
              <a:solidFill>
                <a:schemeClr val="dk1"/>
              </a:solidFill>
            </a:endParaRPr>
          </a:p>
          <a:p>
            <a:pPr marL="457200" lvl="0" indent="-355600" algn="l" rtl="0">
              <a:lnSpc>
                <a:spcPct val="80000"/>
              </a:lnSpc>
              <a:spcBef>
                <a:spcPts val="0"/>
              </a:spcBef>
              <a:spcAft>
                <a:spcPts val="0"/>
              </a:spcAft>
              <a:buSzPts val="2000"/>
              <a:buChar char="●"/>
            </a:pPr>
            <a:r>
              <a:rPr lang="en-IN" sz="2000" b="1">
                <a:solidFill>
                  <a:srgbClr val="6C6C6C"/>
                </a:solidFill>
                <a:highlight>
                  <a:srgbClr val="FFFFFF"/>
                </a:highlight>
              </a:rPr>
              <a:t>Computer Emergency Response Team (</a:t>
            </a:r>
            <a:r>
              <a:rPr lang="en-IN" sz="2000" b="1" u="sng">
                <a:solidFill>
                  <a:srgbClr val="007CAD"/>
                </a:solidFill>
                <a:highlight>
                  <a:srgbClr val="FFFFFF"/>
                </a:highlight>
                <a:hlinkClick r:id="rId2"/>
              </a:rPr>
              <a:t>CERT</a:t>
            </a:r>
            <a:r>
              <a:rPr lang="en-IN" sz="2000" b="1">
                <a:solidFill>
                  <a:srgbClr val="6C6C6C"/>
                </a:solidFill>
                <a:highlight>
                  <a:srgbClr val="FFFFFF"/>
                </a:highlight>
              </a:rPr>
              <a:t>).</a:t>
            </a:r>
            <a:r>
              <a:rPr lang="en-IN" sz="2000">
                <a:solidFill>
                  <a:srgbClr val="6C6C6C"/>
                </a:solidFill>
                <a:highlight>
                  <a:srgbClr val="FFFFFF"/>
                </a:highlight>
              </a:rPr>
              <a:t> This is a team of professionals in charge of handling cyberthreats and vulnerabilities within an organization.</a:t>
            </a:r>
            <a:endParaRPr sz="2000">
              <a:solidFill>
                <a:srgbClr val="6C6C6C"/>
              </a:solidFill>
              <a:highlight>
                <a:srgbClr val="FFFFFF"/>
              </a:highlight>
            </a:endParaRPr>
          </a:p>
          <a:p>
            <a:pPr marL="457200" lvl="0" indent="-355600" algn="l" rtl="0">
              <a:lnSpc>
                <a:spcPct val="80000"/>
              </a:lnSpc>
              <a:spcBef>
                <a:spcPts val="0"/>
              </a:spcBef>
              <a:spcAft>
                <a:spcPts val="0"/>
              </a:spcAft>
              <a:buClr>
                <a:srgbClr val="6C6C6C"/>
              </a:buClr>
              <a:buSzPts val="2000"/>
              <a:buFont typeface="Arial" panose="020B0604020202020204"/>
              <a:buChar char="●"/>
            </a:pPr>
            <a:r>
              <a:rPr lang="en-IN" sz="2000" b="1">
                <a:solidFill>
                  <a:srgbClr val="6C6C6C"/>
                </a:solidFill>
                <a:highlight>
                  <a:srgbClr val="FFFFFF"/>
                </a:highlight>
              </a:rPr>
              <a:t>Security Operations Center (</a:t>
            </a:r>
            <a:r>
              <a:rPr lang="en-IN" sz="2000" b="1" u="sng">
                <a:solidFill>
                  <a:srgbClr val="007CAD"/>
                </a:solidFill>
                <a:highlight>
                  <a:srgbClr val="FFFFFF"/>
                </a:highlight>
                <a:hlinkClick r:id="rId3"/>
              </a:rPr>
              <a:t>SOC</a:t>
            </a:r>
            <a:r>
              <a:rPr lang="en-IN" sz="2000" b="1">
                <a:solidFill>
                  <a:srgbClr val="6C6C6C"/>
                </a:solidFill>
                <a:highlight>
                  <a:srgbClr val="FFFFFF"/>
                </a:highlight>
              </a:rPr>
              <a:t>). </a:t>
            </a:r>
            <a:r>
              <a:rPr lang="en-IN" sz="2000">
                <a:solidFill>
                  <a:srgbClr val="6C6C6C"/>
                </a:solidFill>
                <a:highlight>
                  <a:srgbClr val="FFFFFF"/>
                </a:highlight>
              </a:rPr>
              <a:t>This is a type of command center facility that is dedicated to monitoring, analyzing and protecting an organization from cyber attacks. </a:t>
            </a:r>
            <a:endParaRPr sz="2000">
              <a:solidFill>
                <a:srgbClr val="6C6C6C"/>
              </a:solidFill>
              <a:highlight>
                <a:srgbClr val="FFFFFF"/>
              </a:highlight>
            </a:endParaRPr>
          </a:p>
          <a:p>
            <a:pPr marL="0" lvl="0" indent="0" algn="l" rtl="0">
              <a:lnSpc>
                <a:spcPct val="100000"/>
              </a:lnSpc>
              <a:spcBef>
                <a:spcPts val="0"/>
              </a:spcBef>
              <a:spcAft>
                <a:spcPts val="0"/>
              </a:spcAft>
              <a:buNone/>
            </a:pPr>
            <a:r>
              <a:rPr lang="en-IN" sz="2000" b="1">
                <a:solidFill>
                  <a:srgbClr val="323232"/>
                </a:solidFill>
                <a:highlight>
                  <a:srgbClr val="FFFFFF"/>
                </a:highlight>
              </a:rPr>
              <a:t>Incident response team functions and responsibilities:: </a:t>
            </a:r>
            <a:endParaRPr sz="2000" b="1">
              <a:solidFill>
                <a:srgbClr val="323232"/>
              </a:solidFill>
              <a:highlight>
                <a:srgbClr val="FFFFFF"/>
              </a:highlight>
            </a:endParaRPr>
          </a:p>
          <a:p>
            <a:pPr marL="0" lvl="0" indent="0" algn="l" rtl="0">
              <a:lnSpc>
                <a:spcPct val="100000"/>
              </a:lnSpc>
              <a:spcBef>
                <a:spcPts val="0"/>
              </a:spcBef>
              <a:spcAft>
                <a:spcPts val="0"/>
              </a:spcAft>
              <a:buNone/>
            </a:pPr>
            <a:r>
              <a:rPr lang="en-IN" sz="2000">
                <a:solidFill>
                  <a:srgbClr val="6C6C6C"/>
                </a:solidFill>
                <a:highlight>
                  <a:srgbClr val="FFFFFF"/>
                </a:highlight>
              </a:rPr>
              <a:t>Generally speaking, the core functions of an incident response team include leadership, investigation, communications, documentation and legal representation.</a:t>
            </a:r>
            <a:endParaRPr sz="2000">
              <a:solidFill>
                <a:srgbClr val="6C6C6C"/>
              </a:solidFill>
              <a:highlight>
                <a:srgbClr val="FFFFFF"/>
              </a:highlight>
            </a:endParaRPr>
          </a:p>
          <a:p>
            <a:pPr marL="698500" lvl="0" indent="-355600" algn="l" rtl="0">
              <a:lnSpc>
                <a:spcPct val="100000"/>
              </a:lnSpc>
              <a:spcBef>
                <a:spcPts val="2800"/>
              </a:spcBef>
              <a:spcAft>
                <a:spcPts val="0"/>
              </a:spcAft>
              <a:buClr>
                <a:srgbClr val="666666"/>
              </a:buClr>
              <a:buSzPts val="2000"/>
              <a:buChar char="●"/>
            </a:pPr>
            <a:r>
              <a:rPr lang="en-IN" sz="2000" b="1">
                <a:solidFill>
                  <a:srgbClr val="666666"/>
                </a:solidFill>
                <a:highlight>
                  <a:srgbClr val="FFFFFF"/>
                </a:highlight>
              </a:rPr>
              <a:t>Leadership.</a:t>
            </a:r>
            <a:r>
              <a:rPr lang="en-IN" sz="2000">
                <a:solidFill>
                  <a:srgbClr val="666666"/>
                </a:solidFill>
                <a:highlight>
                  <a:srgbClr val="FFFFFF"/>
                </a:highlight>
              </a:rPr>
              <a:t> Coordinates the overall direction and strategy of response activities and ensures the team stays focused on minimizing damage, recovering quickly and operating efficiently.</a:t>
            </a:r>
            <a:endParaRPr sz="2000">
              <a:solidFill>
                <a:srgbClr val="666666"/>
              </a:solidFill>
              <a:highlight>
                <a:srgbClr val="FFFFFF"/>
              </a:highlight>
            </a:endParaRPr>
          </a:p>
          <a:p>
            <a:pPr marL="698500" lvl="0" indent="-355600" algn="l" rtl="0">
              <a:lnSpc>
                <a:spcPct val="100000"/>
              </a:lnSpc>
              <a:spcBef>
                <a:spcPts val="0"/>
              </a:spcBef>
              <a:spcAft>
                <a:spcPts val="0"/>
              </a:spcAft>
              <a:buClr>
                <a:srgbClr val="666666"/>
              </a:buClr>
              <a:buSzPts val="2000"/>
              <a:buChar char="●"/>
            </a:pPr>
            <a:r>
              <a:rPr lang="en-IN" sz="2000" b="1">
                <a:solidFill>
                  <a:srgbClr val="666666"/>
                </a:solidFill>
                <a:highlight>
                  <a:srgbClr val="FFFFFF"/>
                </a:highlight>
              </a:rPr>
              <a:t>Investigation.</a:t>
            </a:r>
            <a:r>
              <a:rPr lang="en-IN" sz="2000">
                <a:solidFill>
                  <a:srgbClr val="666666"/>
                </a:solidFill>
                <a:highlight>
                  <a:srgbClr val="FFFFFF"/>
                </a:highlight>
              </a:rPr>
              <a:t> Coordinates efforts to determine an incident's root cause. It's important to gather as much relevant information as possible. Specifically, information that can provide value to correct the acute issue as well as prevent future issues.</a:t>
            </a:r>
            <a:endParaRPr sz="2000">
              <a:solidFill>
                <a:srgbClr val="666666"/>
              </a:solidFill>
              <a:highlight>
                <a:srgbClr val="FFFFFF"/>
              </a:highlight>
            </a:endParaRPr>
          </a:p>
          <a:p>
            <a:pPr marL="698500" lvl="0" indent="-355600" algn="l" rtl="0">
              <a:lnSpc>
                <a:spcPct val="100000"/>
              </a:lnSpc>
              <a:spcBef>
                <a:spcPts val="0"/>
              </a:spcBef>
              <a:spcAft>
                <a:spcPts val="0"/>
              </a:spcAft>
              <a:buClr>
                <a:srgbClr val="666666"/>
              </a:buClr>
              <a:buSzPts val="2000"/>
              <a:buChar char="●"/>
            </a:pPr>
            <a:r>
              <a:rPr lang="en-IN" sz="2000" b="1">
                <a:solidFill>
                  <a:srgbClr val="666666"/>
                </a:solidFill>
                <a:highlight>
                  <a:srgbClr val="FFFFFF"/>
                </a:highlight>
              </a:rPr>
              <a:t>Communications.</a:t>
            </a:r>
            <a:r>
              <a:rPr lang="en-IN" sz="2000">
                <a:solidFill>
                  <a:srgbClr val="666666"/>
                </a:solidFill>
                <a:highlight>
                  <a:srgbClr val="FFFFFF"/>
                </a:highlight>
              </a:rPr>
              <a:t> Manages relevant </a:t>
            </a:r>
            <a:r>
              <a:rPr lang="en-IN" sz="2000">
                <a:solidFill>
                  <a:schemeClr val="dk1"/>
                </a:solidFill>
                <a:highlight>
                  <a:srgbClr val="FFFFFF"/>
                </a:highlight>
                <a:uFill>
                  <a:noFill/>
                </a:uFill>
                <a:hlinkClick r:id="rId4"/>
              </a:rPr>
              <a:t>internal and external communications</a:t>
            </a:r>
            <a:r>
              <a:rPr lang="en-IN" sz="2000">
                <a:solidFill>
                  <a:srgbClr val="666666"/>
                </a:solidFill>
                <a:highlight>
                  <a:srgbClr val="FFFFFF"/>
                </a:highlight>
              </a:rPr>
              <a:t> necessary for the incident response. Communications may be required across an organization's teams and departments, or with external stakeholders.</a:t>
            </a:r>
            <a:endParaRPr sz="2000">
              <a:solidFill>
                <a:srgbClr val="666666"/>
              </a:solidFill>
              <a:highlight>
                <a:srgbClr val="FFFFFF"/>
              </a:highlight>
            </a:endParaRPr>
          </a:p>
          <a:p>
            <a:pPr marL="698500" lvl="0" indent="-355600" algn="l" rtl="0">
              <a:lnSpc>
                <a:spcPct val="100000"/>
              </a:lnSpc>
              <a:spcBef>
                <a:spcPts val="0"/>
              </a:spcBef>
              <a:spcAft>
                <a:spcPts val="0"/>
              </a:spcAft>
              <a:buClr>
                <a:srgbClr val="666666"/>
              </a:buClr>
              <a:buSzPts val="2000"/>
              <a:buChar char="●"/>
            </a:pPr>
            <a:r>
              <a:rPr lang="en-IN" sz="2000" b="1">
                <a:solidFill>
                  <a:srgbClr val="666666"/>
                </a:solidFill>
                <a:highlight>
                  <a:srgbClr val="FFFFFF"/>
                </a:highlight>
              </a:rPr>
              <a:t>Documentation.</a:t>
            </a:r>
            <a:r>
              <a:rPr lang="en-IN" sz="2000">
                <a:solidFill>
                  <a:srgbClr val="666666"/>
                </a:solidFill>
                <a:highlight>
                  <a:srgbClr val="FFFFFF"/>
                </a:highlight>
              </a:rPr>
              <a:t> Keeps records of incident response measures and activities.</a:t>
            </a:r>
            <a:endParaRPr sz="2000">
              <a:solidFill>
                <a:srgbClr val="666666"/>
              </a:solidFill>
              <a:highlight>
                <a:srgbClr val="FFFFFF"/>
              </a:highlight>
            </a:endParaRPr>
          </a:p>
          <a:p>
            <a:pPr marL="698500" lvl="0" indent="-355600" algn="l" rtl="0">
              <a:lnSpc>
                <a:spcPct val="100000"/>
              </a:lnSpc>
              <a:spcBef>
                <a:spcPts val="0"/>
              </a:spcBef>
              <a:spcAft>
                <a:spcPts val="0"/>
              </a:spcAft>
              <a:buClr>
                <a:srgbClr val="666666"/>
              </a:buClr>
              <a:buSzPts val="2000"/>
              <a:buChar char="●"/>
            </a:pPr>
            <a:r>
              <a:rPr lang="en-IN" sz="2000" b="1">
                <a:solidFill>
                  <a:srgbClr val="666666"/>
                </a:solidFill>
                <a:highlight>
                  <a:srgbClr val="FFFFFF"/>
                </a:highlight>
              </a:rPr>
              <a:t>Legal representation.</a:t>
            </a:r>
            <a:r>
              <a:rPr lang="en-IN" sz="2000">
                <a:solidFill>
                  <a:srgbClr val="666666"/>
                </a:solidFill>
                <a:highlight>
                  <a:srgbClr val="FFFFFF"/>
                </a:highlight>
              </a:rPr>
              <a:t> Ensures that the incident response activities taken line up with laws and regulations to protect the organization.</a:t>
            </a:r>
            <a:endParaRPr sz="2000">
              <a:solidFill>
                <a:srgbClr val="666666"/>
              </a:solidFill>
              <a:highlight>
                <a:srgbClr val="FFFFFF"/>
              </a:highlight>
            </a:endParaRPr>
          </a:p>
          <a:p>
            <a:pPr marL="457200" lvl="0" indent="0" algn="l" rtl="0">
              <a:lnSpc>
                <a:spcPct val="80000"/>
              </a:lnSpc>
              <a:spcBef>
                <a:spcPts val="3800"/>
              </a:spcBef>
              <a:spcAft>
                <a:spcPts val="0"/>
              </a:spcAft>
              <a:buNone/>
            </a:pPr>
            <a:endParaRPr sz="2000">
              <a:solidFill>
                <a:schemeClr val="dk1"/>
              </a:solidFill>
            </a:endParaRPr>
          </a:p>
          <a:p>
            <a:pPr marL="0" lvl="0" indent="0" algn="l" rtl="0">
              <a:lnSpc>
                <a:spcPct val="80000"/>
              </a:lnSpc>
              <a:spcBef>
                <a:spcPts val="3000"/>
              </a:spcBef>
              <a:spcAft>
                <a:spcPts val="0"/>
              </a:spcAft>
              <a:buNone/>
            </a:pPr>
            <a:endParaRPr sz="2000">
              <a:solidFill>
                <a:srgbClr val="6C6C6C"/>
              </a:solidFill>
              <a:highlight>
                <a:srgbClr val="FFFFFF"/>
              </a:high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7"/>
          <p:cNvSpPr txBox="1">
            <a:spLocks noGrp="1"/>
          </p:cNvSpPr>
          <p:nvPr>
            <p:ph type="title"/>
          </p:nvPr>
        </p:nvSpPr>
        <p:spPr>
          <a:xfrm>
            <a:off x="2231125" y="-2"/>
            <a:ext cx="7729800" cy="9255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a:t>REPORTING CRIME</a:t>
            </a:r>
            <a:endParaRPr lang="en-IN"/>
          </a:p>
        </p:txBody>
      </p:sp>
      <p:sp>
        <p:nvSpPr>
          <p:cNvPr id="266" name="Google Shape;266;p27"/>
          <p:cNvSpPr txBox="1">
            <a:spLocks noGrp="1"/>
          </p:cNvSpPr>
          <p:nvPr>
            <p:ph idx="1"/>
          </p:nvPr>
        </p:nvSpPr>
        <p:spPr>
          <a:xfrm>
            <a:off x="258300" y="925500"/>
            <a:ext cx="11933700" cy="5932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852"/>
              <a:buNone/>
            </a:pPr>
            <a:r>
              <a:rPr lang="en-IN" sz="2045" dirty="0">
                <a:solidFill>
                  <a:srgbClr val="636C8B"/>
                </a:solidFill>
                <a:highlight>
                  <a:srgbClr val="FFFFFF"/>
                </a:highlight>
              </a:rPr>
              <a:t>Examine the reporting of crime </a:t>
            </a:r>
            <a:endParaRPr sz="2045">
              <a:solidFill>
                <a:srgbClr val="636C8B"/>
              </a:solidFill>
              <a:highlight>
                <a:srgbClr val="FFFFFF"/>
              </a:highlight>
            </a:endParaRPr>
          </a:p>
          <a:p>
            <a:pPr marL="0" lvl="0" indent="0" algn="l" rtl="0">
              <a:lnSpc>
                <a:spcPct val="100000"/>
              </a:lnSpc>
              <a:spcBef>
                <a:spcPts val="1700"/>
              </a:spcBef>
              <a:spcAft>
                <a:spcPts val="0"/>
              </a:spcAft>
              <a:buSzPts val="852"/>
              <a:buNone/>
            </a:pPr>
            <a:r>
              <a:rPr lang="en-IN" sz="2045" dirty="0">
                <a:solidFill>
                  <a:srgbClr val="636C8B"/>
                </a:solidFill>
                <a:highlight>
                  <a:srgbClr val="FFFFFF"/>
                </a:highlight>
              </a:rPr>
              <a:t>1. Why do we need people to report crime?</a:t>
            </a:r>
            <a:endParaRPr sz="2045">
              <a:solidFill>
                <a:srgbClr val="636C8B"/>
              </a:solidFill>
              <a:highlight>
                <a:srgbClr val="FFFFFF"/>
              </a:highlight>
            </a:endParaRPr>
          </a:p>
          <a:p>
            <a:pPr marL="0" lvl="0" indent="0" algn="l" rtl="0">
              <a:lnSpc>
                <a:spcPct val="100000"/>
              </a:lnSpc>
              <a:spcBef>
                <a:spcPts val="1700"/>
              </a:spcBef>
              <a:spcAft>
                <a:spcPts val="0"/>
              </a:spcAft>
              <a:buSzPts val="852"/>
              <a:buNone/>
            </a:pPr>
            <a:r>
              <a:rPr lang="en-IN" sz="2045" dirty="0">
                <a:solidFill>
                  <a:srgbClr val="636C8B"/>
                </a:solidFill>
                <a:highlight>
                  <a:srgbClr val="FFFFFF"/>
                </a:highlight>
              </a:rPr>
              <a:t> 2. Why don’t people report crime? </a:t>
            </a:r>
            <a:endParaRPr sz="2045">
              <a:solidFill>
                <a:srgbClr val="636C8B"/>
              </a:solidFill>
              <a:highlight>
                <a:srgbClr val="FFFFFF"/>
              </a:highlight>
            </a:endParaRPr>
          </a:p>
          <a:p>
            <a:pPr marL="0" lvl="0" indent="0" algn="l" rtl="0">
              <a:lnSpc>
                <a:spcPct val="100000"/>
              </a:lnSpc>
              <a:spcBef>
                <a:spcPts val="1700"/>
              </a:spcBef>
              <a:spcAft>
                <a:spcPts val="0"/>
              </a:spcAft>
              <a:buSzPts val="852"/>
              <a:buNone/>
            </a:pPr>
            <a:r>
              <a:rPr lang="en-IN" sz="2045" dirty="0">
                <a:solidFill>
                  <a:srgbClr val="636C8B"/>
                </a:solidFill>
                <a:highlight>
                  <a:srgbClr val="FFFFFF"/>
                </a:highlight>
              </a:rPr>
              <a:t>3. How can we encourage people to report crime?</a:t>
            </a:r>
            <a:endParaRPr sz="2045">
              <a:solidFill>
                <a:srgbClr val="636C8B"/>
              </a:solidFill>
              <a:highlight>
                <a:srgbClr val="FFFFFF"/>
              </a:highlight>
            </a:endParaRPr>
          </a:p>
          <a:p>
            <a:pPr marL="457200" lvl="0" indent="-358775" algn="l" rtl="0">
              <a:lnSpc>
                <a:spcPct val="100000"/>
              </a:lnSpc>
              <a:spcBef>
                <a:spcPts val="1700"/>
              </a:spcBef>
              <a:spcAft>
                <a:spcPts val="0"/>
              </a:spcAft>
              <a:buClr>
                <a:srgbClr val="636C8B"/>
              </a:buClr>
              <a:buSzPts val="2046"/>
              <a:buFont typeface="Gill Sans" panose="020B0502020104020203"/>
              <a:buAutoNum type="arabicPeriod"/>
            </a:pPr>
            <a:r>
              <a:rPr lang="en-IN" sz="2045" dirty="0">
                <a:solidFill>
                  <a:srgbClr val="636C8B"/>
                </a:solidFill>
                <a:highlight>
                  <a:srgbClr val="FFFFFF"/>
                </a:highlight>
              </a:rPr>
              <a:t>Why do we need people to report crime?  </a:t>
            </a:r>
            <a:endParaRPr sz="2045">
              <a:solidFill>
                <a:srgbClr val="636C8B"/>
              </a:solidFill>
              <a:highlight>
                <a:srgbClr val="FFFFFF"/>
              </a:highlight>
            </a:endParaRPr>
          </a:p>
          <a:p>
            <a:pPr marL="457200" lvl="0" indent="0" algn="l" rtl="0">
              <a:lnSpc>
                <a:spcPct val="100000"/>
              </a:lnSpc>
              <a:spcBef>
                <a:spcPts val="1700"/>
              </a:spcBef>
              <a:spcAft>
                <a:spcPts val="0"/>
              </a:spcAft>
              <a:buSzPts val="852"/>
              <a:buNone/>
            </a:pPr>
            <a:r>
              <a:rPr lang="en-IN" sz="2045" dirty="0">
                <a:solidFill>
                  <a:srgbClr val="636C8B"/>
                </a:solidFill>
                <a:highlight>
                  <a:srgbClr val="FFFFFF"/>
                </a:highlight>
              </a:rPr>
              <a:t>Laws reflect the values of society – there is an expectation that members of society will hold others to account for breaching those laws  </a:t>
            </a:r>
            <a:endParaRPr sz="2045">
              <a:solidFill>
                <a:srgbClr val="636C8B"/>
              </a:solidFill>
              <a:highlight>
                <a:srgbClr val="FFFFFF"/>
              </a:highlight>
            </a:endParaRPr>
          </a:p>
          <a:p>
            <a:pPr marL="457200" lvl="0" indent="0" algn="l" rtl="0">
              <a:lnSpc>
                <a:spcPct val="100000"/>
              </a:lnSpc>
              <a:spcBef>
                <a:spcPts val="1700"/>
              </a:spcBef>
              <a:spcAft>
                <a:spcPts val="0"/>
              </a:spcAft>
              <a:buSzPts val="852"/>
              <a:buNone/>
            </a:pPr>
            <a:r>
              <a:rPr lang="en-IN" sz="2045" dirty="0">
                <a:solidFill>
                  <a:srgbClr val="636C8B"/>
                </a:solidFill>
                <a:highlight>
                  <a:srgbClr val="FFFFFF"/>
                </a:highlight>
              </a:rPr>
              <a:t>Police don’t observe most crimes being committed; they are reliant on people to report crimes  Police are responsible for enforcing laws – members of society must bring crimes to their attention</a:t>
            </a:r>
            <a:endParaRPr sz="2045">
              <a:solidFill>
                <a:srgbClr val="636C8B"/>
              </a:solidFill>
              <a:highlight>
                <a:srgbClr val="FFFFFF"/>
              </a:highlight>
            </a:endParaRPr>
          </a:p>
          <a:p>
            <a:pPr marL="457200" lvl="0" indent="-358775" algn="l" rtl="0">
              <a:lnSpc>
                <a:spcPct val="100000"/>
              </a:lnSpc>
              <a:spcBef>
                <a:spcPts val="1700"/>
              </a:spcBef>
              <a:spcAft>
                <a:spcPts val="0"/>
              </a:spcAft>
              <a:buClr>
                <a:srgbClr val="636C8B"/>
              </a:buClr>
              <a:buSzPts val="2046"/>
              <a:buFont typeface="Gill Sans" panose="020B0502020104020203"/>
              <a:buAutoNum type="arabicPeriod"/>
            </a:pPr>
            <a:r>
              <a:rPr lang="en-IN" sz="2045" dirty="0">
                <a:solidFill>
                  <a:srgbClr val="636C8B"/>
                </a:solidFill>
                <a:highlight>
                  <a:srgbClr val="FFFFFF"/>
                </a:highlight>
              </a:rPr>
              <a:t>How can we encourage people to report crime? </a:t>
            </a:r>
            <a:endParaRPr sz="2045">
              <a:solidFill>
                <a:srgbClr val="636C8B"/>
              </a:solidFill>
              <a:highlight>
                <a:srgbClr val="FFFFFF"/>
              </a:highlight>
            </a:endParaRPr>
          </a:p>
          <a:p>
            <a:pPr marL="457200" lvl="0" indent="0" algn="l" rtl="0">
              <a:lnSpc>
                <a:spcPct val="100000"/>
              </a:lnSpc>
              <a:spcBef>
                <a:spcPts val="1700"/>
              </a:spcBef>
              <a:spcAft>
                <a:spcPts val="0"/>
              </a:spcAft>
              <a:buSzPts val="852"/>
              <a:buNone/>
            </a:pPr>
            <a:r>
              <a:rPr lang="en-IN" sz="2045" dirty="0">
                <a:solidFill>
                  <a:srgbClr val="636C8B"/>
                </a:solidFill>
                <a:highlight>
                  <a:srgbClr val="FFFFFF"/>
                </a:highlight>
              </a:rPr>
              <a:t>1. Make it easier to report crimes  Currently 000, Crime Stoppers, local police station (phone or physical presence)  Maybe an app? Text services ;) 2. Educate people (TV, schools, social media, posters…)  What constitutes a crime? All crimes matter  How to report crime  </a:t>
            </a:r>
            <a:r>
              <a:rPr lang="en-IN" sz="2045" dirty="0" err="1">
                <a:solidFill>
                  <a:srgbClr val="636C8B"/>
                </a:solidFill>
                <a:highlight>
                  <a:srgbClr val="FFFFFF"/>
                </a:highlight>
              </a:rPr>
              <a:t>Crime</a:t>
            </a:r>
            <a:r>
              <a:rPr lang="en-IN" sz="2045" dirty="0">
                <a:solidFill>
                  <a:srgbClr val="636C8B"/>
                </a:solidFill>
                <a:highlight>
                  <a:srgbClr val="FFFFFF"/>
                </a:highlight>
              </a:rPr>
              <a:t>/safety is everyone’s responsibility.</a:t>
            </a:r>
            <a:endParaRPr sz="2045">
              <a:solidFill>
                <a:srgbClr val="636C8B"/>
              </a:solidFill>
              <a:highlight>
                <a:srgbClr val="FFFFFF"/>
              </a:highlight>
            </a:endParaRPr>
          </a:p>
          <a:p>
            <a:pPr marL="457200" lvl="0" indent="0" algn="l" rtl="0">
              <a:lnSpc>
                <a:spcPct val="140000"/>
              </a:lnSpc>
              <a:spcBef>
                <a:spcPts val="1700"/>
              </a:spcBef>
              <a:spcAft>
                <a:spcPts val="0"/>
              </a:spcAft>
              <a:buSzPts val="852"/>
              <a:buNone/>
            </a:pPr>
            <a:endParaRPr sz="2045">
              <a:solidFill>
                <a:srgbClr val="636C8B"/>
              </a:solidFill>
              <a:highlight>
                <a:srgbClr val="FFFFFF"/>
              </a:highlight>
            </a:endParaRPr>
          </a:p>
          <a:p>
            <a:pPr marL="0" lvl="0" indent="0" algn="l" rtl="0">
              <a:lnSpc>
                <a:spcPct val="147000"/>
              </a:lnSpc>
              <a:spcBef>
                <a:spcPts val="2000"/>
              </a:spcBef>
              <a:spcAft>
                <a:spcPts val="2000"/>
              </a:spcAft>
              <a:buSzPts val="852"/>
              <a:buNone/>
            </a:pPr>
            <a:endParaRPr sz="2045">
              <a:solidFill>
                <a:schemeClr val="dk1"/>
              </a:solidFill>
              <a:highlight>
                <a:srgbClr val="FFFFFF"/>
              </a:high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8"/>
          <p:cNvSpPr txBox="1">
            <a:spLocks noGrp="1"/>
          </p:cNvSpPr>
          <p:nvPr>
            <p:ph type="title"/>
          </p:nvPr>
        </p:nvSpPr>
        <p:spPr>
          <a:xfrm>
            <a:off x="2231136" y="9349"/>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a:t>OPERATING SYSTEM ATTACKS</a:t>
            </a:r>
            <a:endParaRPr lang="en-IN"/>
          </a:p>
        </p:txBody>
      </p:sp>
      <p:sp>
        <p:nvSpPr>
          <p:cNvPr id="272" name="Google Shape;272;p28"/>
          <p:cNvSpPr txBox="1">
            <a:spLocks noGrp="1"/>
          </p:cNvSpPr>
          <p:nvPr>
            <p:ph idx="1"/>
          </p:nvPr>
        </p:nvSpPr>
        <p:spPr>
          <a:xfrm>
            <a:off x="25" y="1198075"/>
            <a:ext cx="12192000" cy="5659800"/>
          </a:xfrm>
          <a:prstGeom prst="rect">
            <a:avLst/>
          </a:prstGeom>
          <a:noFill/>
          <a:ln>
            <a:noFill/>
          </a:ln>
        </p:spPr>
        <p:txBody>
          <a:bodyPr spcFirstLastPara="1" wrap="square" lIns="91425" tIns="45700" rIns="91425" bIns="45700" anchor="t" anchorCtr="0">
            <a:normAutofit lnSpcReduction="10000"/>
          </a:bodyPr>
          <a:lstStyle/>
          <a:p>
            <a:pPr marL="457200" lvl="0" indent="-342900" algn="just" rtl="0">
              <a:lnSpc>
                <a:spcPct val="100000"/>
              </a:lnSpc>
              <a:spcBef>
                <a:spcPts val="3000"/>
              </a:spcBef>
              <a:spcAft>
                <a:spcPts val="0"/>
              </a:spcAft>
              <a:buSzPts val="1800"/>
              <a:buChar char="•"/>
            </a:pPr>
            <a:r>
              <a:rPr lang="en-IN" sz="2200" b="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Operating Systems attacks</a:t>
            </a:r>
            <a:r>
              <a:rPr lang="en-IN" sz="22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IN" sz="2200" b="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“attackers look for vulnerabilities in OS such that they can exploit through vulnerabilities and gain access to the target system or network”.</a:t>
            </a:r>
            <a:endParaRPr sz="2200" b="1">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387350" algn="just" rtl="0">
              <a:lnSpc>
                <a:spcPct val="100000"/>
              </a:lnSpc>
              <a:spcBef>
                <a:spcPts val="0"/>
              </a:spcBef>
              <a:spcAft>
                <a:spcPts val="0"/>
              </a:spcAft>
              <a:buSzPts val="2500"/>
              <a:buChar char="•"/>
            </a:pPr>
            <a:r>
              <a:rPr lang="en-IN" sz="22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vulnerabilities in the OS can be </a:t>
            </a:r>
            <a:r>
              <a:rPr lang="en-IN" sz="2200" b="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open ports and services</a:t>
            </a:r>
            <a:r>
              <a:rPr lang="en-IN" sz="22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as most of the operating systems install these services and ports by default. These are the most common vulnerabilities found by attackers to gain access to an operating system.</a:t>
            </a:r>
            <a:endParaRPr sz="22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387350" algn="just" rtl="0">
              <a:lnSpc>
                <a:spcPct val="100000"/>
              </a:lnSpc>
              <a:spcBef>
                <a:spcPts val="0"/>
              </a:spcBef>
              <a:spcAft>
                <a:spcPts val="0"/>
              </a:spcAft>
              <a:buSzPts val="2500"/>
              <a:buChar char="•"/>
            </a:pPr>
            <a:r>
              <a:rPr lang="en-IN" sz="2500"/>
              <a:t>Some of the OS vulnerabilities list</a:t>
            </a:r>
            <a:endParaRPr sz="2500"/>
          </a:p>
          <a:p>
            <a:pPr marL="914400" lvl="1" indent="-387350" algn="just" rtl="0">
              <a:lnSpc>
                <a:spcPct val="100000"/>
              </a:lnSpc>
              <a:spcBef>
                <a:spcPts val="0"/>
              </a:spcBef>
              <a:spcAft>
                <a:spcPts val="0"/>
              </a:spcAft>
              <a:buSzPts val="2500"/>
              <a:buChar char="•"/>
            </a:pPr>
            <a:r>
              <a:rPr lang="en-IN" sz="2300"/>
              <a:t>Buffer Overflow Vulnerability</a:t>
            </a:r>
            <a:endParaRPr sz="2300"/>
          </a:p>
          <a:p>
            <a:pPr marL="914400" lvl="1" indent="-387350" algn="just" rtl="0">
              <a:lnSpc>
                <a:spcPct val="100000"/>
              </a:lnSpc>
              <a:spcBef>
                <a:spcPts val="0"/>
              </a:spcBef>
              <a:spcAft>
                <a:spcPts val="0"/>
              </a:spcAft>
              <a:buSzPts val="2500"/>
              <a:buChar char="•"/>
            </a:pPr>
            <a:r>
              <a:rPr lang="en-IN" sz="2300"/>
              <a:t>Bugs in the operating system</a:t>
            </a:r>
            <a:endParaRPr sz="2300"/>
          </a:p>
          <a:p>
            <a:pPr marL="914400" lvl="1" indent="-387350" algn="just" rtl="0">
              <a:lnSpc>
                <a:spcPct val="100000"/>
              </a:lnSpc>
              <a:spcBef>
                <a:spcPts val="0"/>
              </a:spcBef>
              <a:spcAft>
                <a:spcPts val="0"/>
              </a:spcAft>
              <a:buSzPts val="2500"/>
              <a:buChar char="•"/>
            </a:pPr>
            <a:r>
              <a:rPr lang="en-IN" sz="2300"/>
              <a:t>Unpatched Operating System</a:t>
            </a:r>
            <a:endParaRPr sz="2300"/>
          </a:p>
          <a:p>
            <a:pPr marL="457200" lvl="0" indent="-387350" algn="just" rtl="0">
              <a:lnSpc>
                <a:spcPct val="100000"/>
              </a:lnSpc>
              <a:spcBef>
                <a:spcPts val="0"/>
              </a:spcBef>
              <a:spcAft>
                <a:spcPts val="0"/>
              </a:spcAft>
              <a:buSzPts val="2500"/>
              <a:buChar char="•"/>
            </a:pPr>
            <a:r>
              <a:rPr lang="en-IN" sz="2500"/>
              <a:t>Some of the attacks performed by OS Level</a:t>
            </a:r>
            <a:endParaRPr sz="2500"/>
          </a:p>
          <a:p>
            <a:pPr marL="914400" lvl="1" indent="-387350" algn="just" rtl="0">
              <a:lnSpc>
                <a:spcPct val="100000"/>
              </a:lnSpc>
              <a:spcBef>
                <a:spcPts val="0"/>
              </a:spcBef>
              <a:spcAft>
                <a:spcPts val="0"/>
              </a:spcAft>
              <a:buSzPts val="2500"/>
              <a:buChar char="•"/>
            </a:pPr>
            <a:r>
              <a:rPr lang="en-IN" sz="2300"/>
              <a:t>Exploiting specific network protocol implementation</a:t>
            </a:r>
            <a:endParaRPr sz="2300"/>
          </a:p>
          <a:p>
            <a:pPr marL="914400" lvl="1" indent="-387350" algn="just" rtl="0">
              <a:lnSpc>
                <a:spcPct val="100000"/>
              </a:lnSpc>
              <a:spcBef>
                <a:spcPts val="0"/>
              </a:spcBef>
              <a:spcAft>
                <a:spcPts val="0"/>
              </a:spcAft>
              <a:buSzPts val="2500"/>
              <a:buChar char="•"/>
            </a:pPr>
            <a:r>
              <a:rPr lang="en-IN" sz="2300"/>
              <a:t>Attacking built-in Authentication System</a:t>
            </a:r>
            <a:endParaRPr sz="2300"/>
          </a:p>
          <a:p>
            <a:pPr marL="914400" lvl="1" indent="-387350" algn="just" rtl="0">
              <a:lnSpc>
                <a:spcPct val="100000"/>
              </a:lnSpc>
              <a:spcBef>
                <a:spcPts val="0"/>
              </a:spcBef>
              <a:spcAft>
                <a:spcPts val="0"/>
              </a:spcAft>
              <a:buSzPts val="2500"/>
              <a:buChar char="•"/>
            </a:pPr>
            <a:r>
              <a:rPr lang="en-IN" sz="2300"/>
              <a:t>Breaking file-system Security</a:t>
            </a:r>
            <a:endParaRPr sz="2300"/>
          </a:p>
          <a:p>
            <a:pPr marL="914400" lvl="1" indent="-387350" algn="just" rtl="0">
              <a:lnSpc>
                <a:spcPct val="100000"/>
              </a:lnSpc>
              <a:spcBef>
                <a:spcPts val="0"/>
              </a:spcBef>
              <a:spcAft>
                <a:spcPts val="0"/>
              </a:spcAft>
              <a:buSzPts val="2500"/>
              <a:buChar char="•"/>
            </a:pPr>
            <a:r>
              <a:rPr lang="en-IN" sz="2300"/>
              <a:t>Cracking Passwords and Encryption Mechanism</a:t>
            </a:r>
            <a:endParaRPr sz="23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13a7215d09d_0_1"/>
          <p:cNvSpPr txBox="1">
            <a:spLocks noGrp="1"/>
          </p:cNvSpPr>
          <p:nvPr>
            <p:ph idx="1"/>
          </p:nvPr>
        </p:nvSpPr>
        <p:spPr>
          <a:xfrm>
            <a:off x="0" y="75"/>
            <a:ext cx="12192000" cy="6858000"/>
          </a:xfrm>
          <a:prstGeom prst="rect">
            <a:avLst/>
          </a:prstGeom>
        </p:spPr>
        <p:txBody>
          <a:bodyPr spcFirstLastPara="1" wrap="square" lIns="91425" tIns="45700" rIns="91425" bIns="45700" anchor="t" anchorCtr="0">
            <a:noAutofit/>
          </a:bodyPr>
          <a:lstStyle/>
          <a:p>
            <a:pPr marL="457200" lvl="0" indent="-381000" algn="l" rtl="0">
              <a:spcBef>
                <a:spcPts val="1000"/>
              </a:spcBef>
              <a:spcAft>
                <a:spcPts val="0"/>
              </a:spcAft>
              <a:buSzPts val="2400"/>
              <a:buFont typeface="Gill Sans" panose="020B0502020104020203"/>
              <a:buChar char="•"/>
            </a:pPr>
            <a:r>
              <a:rPr lang="en-IN" sz="2400"/>
              <a:t>Misconfiguration Attacks: Misconfiguration Attacks can be defined as “</a:t>
            </a:r>
            <a:r>
              <a:rPr lang="en-IN" sz="2400" b="1"/>
              <a:t>occurrence of errors while implementing all security controls</a:t>
            </a:r>
            <a:r>
              <a:rPr lang="en-IN" sz="2400"/>
              <a:t>”</a:t>
            </a:r>
            <a:endParaRPr sz="2400"/>
          </a:p>
          <a:p>
            <a:pPr marL="914400" lvl="1" indent="-381000" algn="l" rtl="0">
              <a:spcBef>
                <a:spcPts val="0"/>
              </a:spcBef>
              <a:spcAft>
                <a:spcPts val="0"/>
              </a:spcAft>
              <a:buSzPts val="2400"/>
              <a:buFont typeface="Gill Sans" panose="020B0502020104020203"/>
              <a:buChar char="•"/>
            </a:pPr>
            <a:r>
              <a:rPr lang="en-IN" sz="2400">
                <a:solidFill>
                  <a:srgbClr val="292929"/>
                </a:solidFill>
                <a:highlight>
                  <a:srgbClr val="FFFFFF"/>
                </a:highlight>
              </a:rPr>
              <a:t>It may occur either at any stage like developing, deploying, or maintaining, etc. Due to this attackers gain unauthorized access to the systems and affect web servers, databases, etc.</a:t>
            </a:r>
            <a:endParaRPr sz="2400">
              <a:solidFill>
                <a:srgbClr val="292929"/>
              </a:solidFill>
              <a:highlight>
                <a:srgbClr val="FFFFFF"/>
              </a:highlight>
            </a:endParaRPr>
          </a:p>
          <a:p>
            <a:pPr marL="914400" lvl="1" indent="-381000" algn="l" rtl="0">
              <a:spcBef>
                <a:spcPts val="0"/>
              </a:spcBef>
              <a:spcAft>
                <a:spcPts val="0"/>
              </a:spcAft>
              <a:buSzPts val="2400"/>
              <a:buFont typeface="Gill Sans" panose="020B0502020104020203"/>
              <a:buChar char="•"/>
            </a:pPr>
            <a:r>
              <a:rPr lang="en-IN" sz="2400" b="1">
                <a:solidFill>
                  <a:srgbClr val="292929"/>
                </a:solidFill>
                <a:highlight>
                  <a:srgbClr val="FFFFFF"/>
                </a:highlight>
              </a:rPr>
              <a:t>Prevention</a:t>
            </a:r>
            <a:r>
              <a:rPr lang="en-IN" sz="2400">
                <a:solidFill>
                  <a:srgbClr val="292929"/>
                </a:solidFill>
                <a:highlight>
                  <a:srgbClr val="FFFFFF"/>
                </a:highlight>
              </a:rPr>
              <a:t>: Administrators need to change default configuration of the devices and deploy automated scanners. </a:t>
            </a:r>
            <a:endParaRPr sz="2400"/>
          </a:p>
          <a:p>
            <a:pPr marL="457200" lvl="0" indent="-381000" algn="just" rtl="0">
              <a:spcBef>
                <a:spcPts val="0"/>
              </a:spcBef>
              <a:spcAft>
                <a:spcPts val="0"/>
              </a:spcAft>
              <a:buSzPts val="2400"/>
              <a:buFont typeface="Gill Sans" panose="020B0502020104020203"/>
              <a:buChar char="•"/>
            </a:pPr>
            <a:r>
              <a:rPr lang="en-IN" sz="2400"/>
              <a:t>Application-level Attacks: Defined as “</a:t>
            </a:r>
            <a:r>
              <a:rPr lang="en-IN" sz="2400" b="1"/>
              <a:t>A program or software which can perform a specific function to an end-user or for some other application</a:t>
            </a:r>
            <a:r>
              <a:rPr lang="en-IN" sz="2400"/>
              <a:t>”.</a:t>
            </a:r>
            <a:endParaRPr sz="2400"/>
          </a:p>
          <a:p>
            <a:pPr marL="914400" lvl="1" indent="-381000" algn="l" rtl="0">
              <a:lnSpc>
                <a:spcPct val="100000"/>
              </a:lnSpc>
              <a:spcBef>
                <a:spcPts val="0"/>
              </a:spcBef>
              <a:spcAft>
                <a:spcPts val="0"/>
              </a:spcAft>
              <a:buSzPts val="2400"/>
              <a:buChar char="•"/>
            </a:pPr>
            <a:r>
              <a:rPr lang="en-IN" sz="2400">
                <a:solidFill>
                  <a:srgbClr val="292929"/>
                </a:solidFill>
                <a:highlight>
                  <a:srgbClr val="FFFFFF"/>
                </a:highlight>
              </a:rPr>
              <a:t>Since, the code for an application comes with more </a:t>
            </a:r>
            <a:r>
              <a:rPr lang="en-IN" sz="2400" b="1">
                <a:solidFill>
                  <a:srgbClr val="292929"/>
                </a:solidFill>
                <a:highlight>
                  <a:srgbClr val="FFFFFF"/>
                </a:highlight>
              </a:rPr>
              <a:t>features and functionalities</a:t>
            </a:r>
            <a:r>
              <a:rPr lang="en-IN" sz="2400">
                <a:solidFill>
                  <a:srgbClr val="292929"/>
                </a:solidFill>
                <a:highlight>
                  <a:srgbClr val="FFFFFF"/>
                </a:highlight>
              </a:rPr>
              <a:t>, there may be some </a:t>
            </a:r>
            <a:r>
              <a:rPr lang="en-IN" sz="2400" b="1">
                <a:solidFill>
                  <a:srgbClr val="292929"/>
                </a:solidFill>
                <a:highlight>
                  <a:srgbClr val="FFFFFF"/>
                </a:highlight>
              </a:rPr>
              <a:t>undiscovered security holes</a:t>
            </a:r>
            <a:r>
              <a:rPr lang="en-IN" sz="2400">
                <a:solidFill>
                  <a:srgbClr val="292929"/>
                </a:solidFill>
                <a:highlight>
                  <a:srgbClr val="FFFFFF"/>
                </a:highlight>
              </a:rPr>
              <a:t> or vulnerabilities leaving behind.</a:t>
            </a:r>
            <a:endParaRPr sz="2400">
              <a:solidFill>
                <a:srgbClr val="292929"/>
              </a:solidFill>
              <a:highlight>
                <a:srgbClr val="FFFFFF"/>
              </a:highlight>
            </a:endParaRPr>
          </a:p>
          <a:p>
            <a:pPr marL="914400" lvl="1" indent="-381000" algn="l" rtl="0">
              <a:lnSpc>
                <a:spcPct val="100000"/>
              </a:lnSpc>
              <a:spcBef>
                <a:spcPts val="0"/>
              </a:spcBef>
              <a:spcAft>
                <a:spcPts val="0"/>
              </a:spcAft>
              <a:buSzPts val="2400"/>
              <a:buFont typeface="Gill Sans" panose="020B0502020104020203"/>
              <a:buChar char="•"/>
            </a:pPr>
            <a:r>
              <a:rPr lang="en-IN" sz="2400">
                <a:solidFill>
                  <a:srgbClr val="292929"/>
                </a:solidFill>
                <a:highlight>
                  <a:srgbClr val="FFFFFF"/>
                </a:highlight>
              </a:rPr>
              <a:t> This is the opportunity for an attacker to find these vulnerabilities and exploit using different techniques to gain access and steal data. </a:t>
            </a:r>
            <a:endParaRPr sz="2400">
              <a:solidFill>
                <a:srgbClr val="292929"/>
              </a:solidFill>
              <a:highlight>
                <a:srgbClr val="FFFFFF"/>
              </a:highlight>
            </a:endParaRPr>
          </a:p>
          <a:p>
            <a:pPr marL="914400" lvl="1" indent="-381000" algn="l" rtl="0">
              <a:lnSpc>
                <a:spcPct val="115000"/>
              </a:lnSpc>
              <a:spcBef>
                <a:spcPts val="0"/>
              </a:spcBef>
              <a:spcAft>
                <a:spcPts val="0"/>
              </a:spcAft>
              <a:buSzPts val="2400"/>
              <a:buChar char="•"/>
            </a:pPr>
            <a:r>
              <a:rPr lang="en-IN" sz="2400" b="1">
                <a:solidFill>
                  <a:schemeClr val="dk1"/>
                </a:solidFill>
              </a:rPr>
              <a:t>Prevention</a:t>
            </a:r>
            <a:r>
              <a:rPr lang="en-IN" sz="2400">
                <a:solidFill>
                  <a:schemeClr val="dk1"/>
                </a:solidFill>
              </a:rPr>
              <a:t>: </a:t>
            </a:r>
            <a:r>
              <a:rPr lang="en-IN" sz="2400">
                <a:solidFill>
                  <a:srgbClr val="292929"/>
                </a:solidFill>
                <a:highlight>
                  <a:srgbClr val="FFFFFF"/>
                </a:highlight>
              </a:rPr>
              <a:t>these kind of attacks error checking or handling of applications must be strict.</a:t>
            </a:r>
            <a:endParaRPr sz="2400">
              <a:solidFill>
                <a:schemeClr val="dk1"/>
              </a:solidFill>
            </a:endParaRPr>
          </a:p>
          <a:p>
            <a:pPr marL="457200" lvl="0" indent="-381000" algn="l" rtl="0">
              <a:spcBef>
                <a:spcPts val="0"/>
              </a:spcBef>
              <a:spcAft>
                <a:spcPts val="0"/>
              </a:spcAft>
              <a:buSzPts val="2400"/>
              <a:buFont typeface="Gill Sans" panose="020B0502020104020203"/>
              <a:buChar char="•"/>
            </a:pPr>
            <a:r>
              <a:rPr lang="en-IN" sz="2400"/>
              <a:t>Shrink-Wrap code Attacks:: It is defined as “</a:t>
            </a:r>
            <a:r>
              <a:rPr lang="en-IN" sz="2400" b="1"/>
              <a:t>exploiting the default  configuration and settings of libraries and code”</a:t>
            </a:r>
            <a:r>
              <a:rPr lang="en-IN" sz="2400"/>
              <a:t>.</a:t>
            </a:r>
            <a:endParaRPr sz="2400"/>
          </a:p>
          <a:p>
            <a:pPr marL="914400" lvl="1" indent="-381000" algn="l" rtl="0">
              <a:spcBef>
                <a:spcPts val="0"/>
              </a:spcBef>
              <a:spcAft>
                <a:spcPts val="0"/>
              </a:spcAft>
              <a:buSzPts val="2400"/>
              <a:buChar char="•"/>
            </a:pPr>
            <a:r>
              <a:rPr lang="en-IN" sz="2400" b="1"/>
              <a:t>Prevention:</a:t>
            </a:r>
            <a:r>
              <a:rPr lang="en-IN" sz="2400"/>
              <a:t> </a:t>
            </a:r>
            <a:r>
              <a:rPr lang="en-IN" sz="2400">
                <a:solidFill>
                  <a:srgbClr val="292929"/>
                </a:solidFill>
                <a:highlight>
                  <a:srgbClr val="FFFFFF"/>
                </a:highlight>
              </a:rPr>
              <a:t>have to fine-tune every part of the code and make it more secure.</a:t>
            </a:r>
            <a:endParaRPr sz="2400"/>
          </a:p>
          <a:p>
            <a:pPr marL="457200" lvl="0" indent="0" algn="l" rtl="0">
              <a:spcBef>
                <a:spcPts val="1000"/>
              </a:spcBef>
              <a:spcAft>
                <a:spcPts val="0"/>
              </a:spcAft>
              <a:buNone/>
            </a:pP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9"/>
          <p:cNvSpPr txBox="1">
            <a:spLocks noGrp="1"/>
          </p:cNvSpPr>
          <p:nvPr>
            <p:ph type="title"/>
          </p:nvPr>
        </p:nvSpPr>
        <p:spPr>
          <a:xfrm>
            <a:off x="2231136" y="104883"/>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a:t>APPLICATION ATTACKS</a:t>
            </a:r>
            <a:endParaRPr lang="en-IN"/>
          </a:p>
        </p:txBody>
      </p:sp>
      <p:sp>
        <p:nvSpPr>
          <p:cNvPr id="283" name="Google Shape;283;p29"/>
          <p:cNvSpPr txBox="1">
            <a:spLocks noGrp="1"/>
          </p:cNvSpPr>
          <p:nvPr>
            <p:ph idx="1"/>
          </p:nvPr>
        </p:nvSpPr>
        <p:spPr>
          <a:xfrm>
            <a:off x="0" y="1293600"/>
            <a:ext cx="12192000" cy="5564400"/>
          </a:xfrm>
          <a:prstGeom prst="rect">
            <a:avLst/>
          </a:prstGeom>
          <a:noFill/>
          <a:ln>
            <a:noFill/>
          </a:ln>
        </p:spPr>
        <p:txBody>
          <a:bodyPr spcFirstLastPara="1" wrap="square" lIns="91425" tIns="45700" rIns="91425" bIns="45700" anchor="t" anchorCtr="0">
            <a:normAutofit/>
          </a:bodyPr>
          <a:lstStyle/>
          <a:p>
            <a:pPr marL="914400" lvl="1" indent="-393700" algn="l" rtl="0">
              <a:spcBef>
                <a:spcPts val="1000"/>
              </a:spcBef>
              <a:spcAft>
                <a:spcPts val="0"/>
              </a:spcAft>
              <a:buSzPts val="2600"/>
              <a:buChar char="•"/>
            </a:pPr>
            <a:r>
              <a:rPr lang="en-IN" sz="2400"/>
              <a:t>Examples of Application level Attacks</a:t>
            </a:r>
            <a:endParaRPr sz="2400"/>
          </a:p>
          <a:p>
            <a:pPr marL="1371600" lvl="2" indent="-355600" algn="l" rtl="0">
              <a:spcBef>
                <a:spcPts val="0"/>
              </a:spcBef>
              <a:spcAft>
                <a:spcPts val="0"/>
              </a:spcAft>
              <a:buSzPts val="2000"/>
              <a:buChar char="•"/>
            </a:pPr>
            <a:r>
              <a:rPr lang="en-IN" sz="2400"/>
              <a:t>Buffer Overflow : </a:t>
            </a:r>
            <a:r>
              <a:rPr lang="en-IN" sz="1800">
                <a:solidFill>
                  <a:srgbClr val="202124"/>
                </a:solidFill>
                <a:highlight>
                  <a:srgbClr val="FFFFFF"/>
                </a:highlight>
                <a:latin typeface="Arial" panose="020B0604020202020204"/>
                <a:ea typeface="Arial" panose="020B0604020202020204"/>
                <a:cs typeface="Arial" panose="020B0604020202020204"/>
                <a:sym typeface="Arial" panose="020B0604020202020204"/>
              </a:rPr>
              <a:t>A buffer overflow attack typically involves </a:t>
            </a:r>
            <a:r>
              <a:rPr lang="en-IN" sz="1800" b="1">
                <a:solidFill>
                  <a:srgbClr val="202124"/>
                </a:solidFill>
                <a:highlight>
                  <a:srgbClr val="FFFFFF"/>
                </a:highlight>
                <a:latin typeface="Arial" panose="020B0604020202020204"/>
                <a:ea typeface="Arial" panose="020B0604020202020204"/>
                <a:cs typeface="Arial" panose="020B0604020202020204"/>
                <a:sym typeface="Arial" panose="020B0604020202020204"/>
              </a:rPr>
              <a:t>violating programming languages and overwriting the bounds of the buffers they exist on</a:t>
            </a:r>
            <a:r>
              <a:rPr lang="en-IN" sz="1800">
                <a:solidFill>
                  <a:srgbClr val="202124"/>
                </a:solidFill>
                <a:highlight>
                  <a:srgbClr val="FFFFFF"/>
                </a:highlight>
                <a:latin typeface="Arial" panose="020B0604020202020204"/>
                <a:ea typeface="Arial" panose="020B0604020202020204"/>
                <a:cs typeface="Arial" panose="020B0604020202020204"/>
                <a:sym typeface="Arial" panose="020B0604020202020204"/>
              </a:rPr>
              <a:t>.</a:t>
            </a:r>
            <a:endParaRPr sz="2400"/>
          </a:p>
          <a:p>
            <a:pPr marL="1371600" lvl="2" indent="-342900" algn="l" rtl="0">
              <a:spcBef>
                <a:spcPts val="0"/>
              </a:spcBef>
              <a:spcAft>
                <a:spcPts val="0"/>
              </a:spcAft>
              <a:buSzPts val="1800"/>
              <a:buChar char="•"/>
            </a:pPr>
            <a:r>
              <a:rPr lang="en-IN" sz="2400"/>
              <a:t>Session hijacking :: </a:t>
            </a:r>
            <a:r>
              <a:rPr lang="en-IN" sz="1950">
                <a:solidFill>
                  <a:srgbClr val="3A3A3A"/>
                </a:solidFill>
                <a:highlight>
                  <a:srgbClr val="FFFFFF"/>
                </a:highlight>
                <a:latin typeface="Arial" panose="020B0604020202020204"/>
                <a:ea typeface="Arial" panose="020B0604020202020204"/>
                <a:cs typeface="Arial" panose="020B0604020202020204"/>
                <a:sym typeface="Arial" panose="020B0604020202020204"/>
              </a:rPr>
              <a:t>an attacker hijacks a session between a trusted client and network server. </a:t>
            </a:r>
            <a:endParaRPr sz="2400"/>
          </a:p>
          <a:p>
            <a:pPr marL="1371600" lvl="2" indent="-342900" algn="l" rtl="0">
              <a:spcBef>
                <a:spcPts val="0"/>
              </a:spcBef>
              <a:spcAft>
                <a:spcPts val="0"/>
              </a:spcAft>
              <a:buSzPts val="1800"/>
              <a:buChar char="•"/>
            </a:pPr>
            <a:r>
              <a:rPr lang="en-IN" sz="2400"/>
              <a:t>Phinsing :</a:t>
            </a:r>
            <a:r>
              <a:rPr lang="en-IN" sz="1950">
                <a:solidFill>
                  <a:srgbClr val="0A0A0A"/>
                </a:solidFill>
                <a:highlight>
                  <a:srgbClr val="FFFFFF"/>
                </a:highlight>
                <a:latin typeface="Arial" panose="020B0604020202020204"/>
                <a:ea typeface="Arial" panose="020B0604020202020204"/>
                <a:cs typeface="Arial" panose="020B0604020202020204"/>
                <a:sym typeface="Arial" panose="020B0604020202020204"/>
              </a:rPr>
              <a:t>Phishing is a social engineering attack entailing fraudulent communications appearing to come from a trusted source. </a:t>
            </a:r>
            <a:r>
              <a:rPr lang="en-IN" sz="1950">
                <a:solidFill>
                  <a:srgbClr val="3A3A3A"/>
                </a:solidFill>
                <a:highlight>
                  <a:srgbClr val="FFFFFF"/>
                </a:highlight>
                <a:latin typeface="Arial" panose="020B0604020202020204"/>
                <a:ea typeface="Arial" panose="020B0604020202020204"/>
                <a:cs typeface="Arial" panose="020B0604020202020204"/>
                <a:sym typeface="Arial" panose="020B0604020202020204"/>
              </a:rPr>
              <a:t>Phishing attack is that the practice of sending emails that appear to be from trusted sources with the goal of gaining personal information or influencing users to do something.</a:t>
            </a:r>
            <a:endParaRPr sz="2400"/>
          </a:p>
          <a:p>
            <a:pPr marL="1371600" lvl="2" indent="-342900" algn="l" rtl="0">
              <a:spcBef>
                <a:spcPts val="0"/>
              </a:spcBef>
              <a:spcAft>
                <a:spcPts val="0"/>
              </a:spcAft>
              <a:buSzPts val="1800"/>
              <a:buChar char="•"/>
            </a:pPr>
            <a:r>
              <a:rPr lang="en-IN" sz="2400"/>
              <a:t>Denial-of-service : </a:t>
            </a:r>
            <a:r>
              <a:rPr lang="en-IN" sz="2150">
                <a:solidFill>
                  <a:srgbClr val="0A0A0A"/>
                </a:solidFill>
                <a:highlight>
                  <a:srgbClr val="FFFFFF"/>
                </a:highlight>
                <a:latin typeface="Arial" panose="020B0604020202020204"/>
                <a:ea typeface="Arial" panose="020B0604020202020204"/>
                <a:cs typeface="Arial" panose="020B0604020202020204"/>
                <a:sym typeface="Arial" panose="020B0604020202020204"/>
              </a:rPr>
              <a:t>It prevents normal use of communication facilities. This attack may have a specific target.</a:t>
            </a:r>
            <a:endParaRPr sz="2400"/>
          </a:p>
          <a:p>
            <a:pPr marL="1371600" lvl="2" indent="-342900" algn="l" rtl="0">
              <a:spcBef>
                <a:spcPts val="0"/>
              </a:spcBef>
              <a:spcAft>
                <a:spcPts val="0"/>
              </a:spcAft>
              <a:buSzPts val="1800"/>
              <a:buChar char="•"/>
            </a:pPr>
            <a:r>
              <a:rPr lang="en-IN" sz="2400"/>
              <a:t>Man-in-the-middle::</a:t>
            </a:r>
            <a:r>
              <a:rPr lang="en-IN" sz="2150">
                <a:solidFill>
                  <a:srgbClr val="0A0A0A"/>
                </a:solidFill>
                <a:highlight>
                  <a:srgbClr val="FFFFFF"/>
                </a:highlight>
                <a:latin typeface="Arial" panose="020B0604020202020204"/>
                <a:ea typeface="Arial" panose="020B0604020202020204"/>
                <a:cs typeface="Arial" panose="020B0604020202020204"/>
                <a:sym typeface="Arial" panose="020B0604020202020204"/>
              </a:rPr>
              <a:t>A MITM (man-in-the-middle) attack is one where the attacker intercepts and relays messages between two parties who believe they are interacting with one another. </a:t>
            </a:r>
            <a:endParaRPr sz="2400"/>
          </a:p>
          <a:p>
            <a:pPr marL="1371600" lvl="2" indent="-342900" algn="l" rtl="0">
              <a:spcBef>
                <a:spcPts val="0"/>
              </a:spcBef>
              <a:spcAft>
                <a:spcPts val="0"/>
              </a:spcAft>
              <a:buSzPts val="1800"/>
              <a:buChar char="•"/>
            </a:pPr>
            <a:r>
              <a:rPr lang="en-IN" sz="2400"/>
              <a:t>SQL injection:: </a:t>
            </a:r>
            <a:r>
              <a:rPr lang="en-IN" sz="1950">
                <a:solidFill>
                  <a:srgbClr val="3A3A3A"/>
                </a:solidFill>
                <a:highlight>
                  <a:srgbClr val="FFFFFF"/>
                </a:highlight>
                <a:latin typeface="Arial" panose="020B0604020202020204"/>
                <a:ea typeface="Arial" panose="020B0604020202020204"/>
                <a:cs typeface="Arial" panose="020B0604020202020204"/>
                <a:sym typeface="Arial" panose="020B0604020202020204"/>
              </a:rPr>
              <a:t>SQL injection has become a common issue with database-driven websites.  a/c username and password </a:t>
            </a:r>
            <a:r>
              <a:rPr lang="en-IN" sz="1950" b="1">
                <a:solidFill>
                  <a:srgbClr val="3A3A3A"/>
                </a:solidFill>
                <a:highlight>
                  <a:srgbClr val="FFFFFF"/>
                </a:highlight>
                <a:latin typeface="Arial" panose="020B0604020202020204"/>
                <a:ea typeface="Arial" panose="020B0604020202020204"/>
                <a:cs typeface="Arial" panose="020B0604020202020204"/>
                <a:sym typeface="Arial" panose="020B0604020202020204"/>
              </a:rPr>
              <a:t>‘1’ = ‘1’</a:t>
            </a:r>
            <a:endParaRPr sz="2400"/>
          </a:p>
          <a:p>
            <a:pPr marL="228600" lvl="0" indent="-114300" algn="l" rtl="0">
              <a:lnSpc>
                <a:spcPct val="100000"/>
              </a:lnSpc>
              <a:spcBef>
                <a:spcPts val="0"/>
              </a:spcBef>
              <a:spcAft>
                <a:spcPts val="0"/>
              </a:spcAft>
              <a:buSzPts val="1800"/>
              <a:buNone/>
            </a:pPr>
            <a:endParaRPr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0"/>
          <p:cNvSpPr txBox="1">
            <a:spLocks noGrp="1"/>
          </p:cNvSpPr>
          <p:nvPr>
            <p:ph type="title"/>
          </p:nvPr>
        </p:nvSpPr>
        <p:spPr>
          <a:xfrm>
            <a:off x="2231136" y="0"/>
            <a:ext cx="7729728" cy="1211716"/>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a:t>REVERSE ENGINEERING</a:t>
            </a:r>
            <a:endParaRPr lang="en-IN"/>
          </a:p>
        </p:txBody>
      </p:sp>
      <p:sp>
        <p:nvSpPr>
          <p:cNvPr id="289" name="Google Shape;289;p30"/>
          <p:cNvSpPr txBox="1">
            <a:spLocks noGrp="1"/>
          </p:cNvSpPr>
          <p:nvPr>
            <p:ph idx="1"/>
          </p:nvPr>
        </p:nvSpPr>
        <p:spPr>
          <a:xfrm>
            <a:off x="0" y="1211725"/>
            <a:ext cx="12192000" cy="5646300"/>
          </a:xfrm>
          <a:prstGeom prst="rect">
            <a:avLst/>
          </a:prstGeom>
          <a:noFill/>
          <a:ln>
            <a:noFill/>
          </a:ln>
        </p:spPr>
        <p:txBody>
          <a:bodyPr spcFirstLastPara="1" wrap="square" lIns="91425" tIns="45700" rIns="91425" bIns="45700" anchor="t" anchorCtr="0">
            <a:normAutofit/>
          </a:bodyPr>
          <a:lstStyle/>
          <a:p>
            <a:pPr marL="457200" lvl="0" indent="-361950" algn="l" rtl="0">
              <a:lnSpc>
                <a:spcPct val="100000"/>
              </a:lnSpc>
              <a:spcBef>
                <a:spcPts val="0"/>
              </a:spcBef>
              <a:spcAft>
                <a:spcPts val="0"/>
              </a:spcAft>
              <a:buSzPts val="2100"/>
              <a:buChar char="•"/>
            </a:pP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Reverse-engineering is the act of dismantling an object to see how it works. </a:t>
            </a:r>
            <a:endParaRPr sz="16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61950" algn="l" rtl="0">
              <a:lnSpc>
                <a:spcPct val="100000"/>
              </a:lnSpc>
              <a:spcBef>
                <a:spcPts val="0"/>
              </a:spcBef>
              <a:spcAft>
                <a:spcPts val="0"/>
              </a:spcAft>
              <a:buSzPts val="2100"/>
              <a:buChar char="•"/>
            </a:pP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It is done primarily to analyze and gain knowledge about the way something works but often is used to duplicate or enhance the object. </a:t>
            </a:r>
            <a:endParaRPr sz="16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61950" algn="l" rtl="0">
              <a:lnSpc>
                <a:spcPct val="100000"/>
              </a:lnSpc>
              <a:spcBef>
                <a:spcPts val="0"/>
              </a:spcBef>
              <a:spcAft>
                <a:spcPts val="0"/>
              </a:spcAft>
              <a:buSzPts val="2100"/>
              <a:buChar char="•"/>
            </a:pP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Many things can be reverse-engineered, including software, physical machines, military technology and even biological functions related to how genes work. </a:t>
            </a:r>
            <a:endParaRPr sz="16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61950" algn="l" rtl="0">
              <a:lnSpc>
                <a:spcPct val="100000"/>
              </a:lnSpc>
              <a:spcBef>
                <a:spcPts val="0"/>
              </a:spcBef>
              <a:spcAft>
                <a:spcPts val="0"/>
              </a:spcAft>
              <a:buSzPts val="2100"/>
              <a:buChar char="•"/>
            </a:pP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The practice of reverse-engineering as applied to computer hardware and software is taken from older industries. </a:t>
            </a:r>
            <a:endParaRPr sz="16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61950" algn="l" rtl="0">
              <a:lnSpc>
                <a:spcPct val="100000"/>
              </a:lnSpc>
              <a:spcBef>
                <a:spcPts val="0"/>
              </a:spcBef>
              <a:spcAft>
                <a:spcPts val="0"/>
              </a:spcAft>
              <a:buSzPts val="2100"/>
              <a:buChar char="•"/>
            </a:pP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Software reverse-engineering focuses on a program's </a:t>
            </a:r>
            <a:r>
              <a:rPr lang="en-IN" sz="1650">
                <a:solidFill>
                  <a:srgbClr val="007CAD"/>
                </a:solidFill>
                <a:highlight>
                  <a:srgbClr val="FFFFFF"/>
                </a:highlight>
                <a:uFill>
                  <a:noFill/>
                </a:uFill>
                <a:latin typeface="Arial" panose="020B0604020202020204"/>
                <a:ea typeface="Arial" panose="020B0604020202020204"/>
                <a:cs typeface="Arial" panose="020B0604020202020204"/>
                <a:sym typeface="Arial" panose="020B0604020202020204"/>
                <a:hlinkClick r:id="rId1"/>
              </a:rPr>
              <a:t>machine code</a:t>
            </a: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 -- the string of 0s and 1s that are sent to the logic processor. </a:t>
            </a:r>
            <a:endParaRPr sz="16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61950" algn="l" rtl="0">
              <a:lnSpc>
                <a:spcPct val="100000"/>
              </a:lnSpc>
              <a:spcBef>
                <a:spcPts val="0"/>
              </a:spcBef>
              <a:spcAft>
                <a:spcPts val="0"/>
              </a:spcAft>
              <a:buSzPts val="2100"/>
              <a:buChar char="•"/>
            </a:pP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Program language statements are used to turn the machine code back into the original </a:t>
            </a:r>
            <a:r>
              <a:rPr lang="en-IN" sz="1650">
                <a:solidFill>
                  <a:srgbClr val="007CAD"/>
                </a:solidFill>
                <a:highlight>
                  <a:srgbClr val="FFFFFF"/>
                </a:highlight>
                <a:uFill>
                  <a:noFill/>
                </a:uFill>
                <a:latin typeface="Arial" panose="020B0604020202020204"/>
                <a:ea typeface="Arial" panose="020B0604020202020204"/>
                <a:cs typeface="Arial" panose="020B0604020202020204"/>
                <a:sym typeface="Arial" panose="020B0604020202020204"/>
                <a:hlinkClick r:id="rId2"/>
              </a:rPr>
              <a:t>source code</a:t>
            </a: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a:t>
            </a:r>
            <a:endParaRPr sz="16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121000"/>
              </a:lnSpc>
              <a:spcBef>
                <a:spcPts val="0"/>
              </a:spcBef>
              <a:spcAft>
                <a:spcPts val="0"/>
              </a:spcAft>
              <a:buNone/>
            </a:pPr>
            <a:r>
              <a:rPr lang="en-IN" b="1">
                <a:solidFill>
                  <a:srgbClr val="323232"/>
                </a:solidFill>
                <a:highlight>
                  <a:srgbClr val="FFFFFF"/>
                </a:highlight>
                <a:latin typeface="Arial" panose="020B0604020202020204"/>
                <a:ea typeface="Arial" panose="020B0604020202020204"/>
                <a:cs typeface="Arial" panose="020B0604020202020204"/>
                <a:sym typeface="Arial" panose="020B0604020202020204"/>
              </a:rPr>
              <a:t>Purpose of reverse-engineering</a:t>
            </a:r>
            <a:endParaRPr b="1">
              <a:solidFill>
                <a:srgbClr val="323232"/>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42900" algn="l" rtl="0">
              <a:lnSpc>
                <a:spcPct val="121000"/>
              </a:lnSpc>
              <a:spcBef>
                <a:spcPts val="0"/>
              </a:spcBef>
              <a:spcAft>
                <a:spcPts val="0"/>
              </a:spcAft>
              <a:buClr>
                <a:srgbClr val="323232"/>
              </a:buClr>
              <a:buSzPts val="1800"/>
              <a:buFont typeface="Arial" panose="020B0604020202020204"/>
              <a:buChar char="•"/>
            </a:pP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The purpose of reverse-engineering is to find out how an object or system works. There are a variety of reasons to do this. Reverse-engineering can be used to learn how something works and to recreate the object or to create a similar object with added enhancements.</a:t>
            </a:r>
            <a:endParaRPr sz="16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33375" algn="l" rtl="0">
              <a:lnSpc>
                <a:spcPct val="121000"/>
              </a:lnSpc>
              <a:spcBef>
                <a:spcPts val="0"/>
              </a:spcBef>
              <a:spcAft>
                <a:spcPts val="0"/>
              </a:spcAft>
              <a:buClr>
                <a:srgbClr val="6C6C6C"/>
              </a:buClr>
              <a:buSzPts val="1650"/>
              <a:buFont typeface="Arial" panose="020B0604020202020204"/>
              <a:buChar char="•"/>
            </a:pP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Goal:: reverse-engineering software or hardware is to find a way to create a similar product more inexpensively or because the original product is no longer available. </a:t>
            </a:r>
            <a:endParaRPr sz="16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33375" algn="l" rtl="0">
              <a:lnSpc>
                <a:spcPct val="121000"/>
              </a:lnSpc>
              <a:spcBef>
                <a:spcPts val="0"/>
              </a:spcBef>
              <a:spcAft>
                <a:spcPts val="0"/>
              </a:spcAft>
              <a:buClr>
                <a:srgbClr val="6C6C6C"/>
              </a:buClr>
              <a:buSzPts val="1650"/>
              <a:buFont typeface="Arial" panose="020B0604020202020204"/>
              <a:buChar char="•"/>
            </a:pP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Reverse-engineering in information technology is also used to </a:t>
            </a:r>
            <a:r>
              <a:rPr lang="en-IN" sz="1650">
                <a:solidFill>
                  <a:srgbClr val="007CAD"/>
                </a:solidFill>
                <a:highlight>
                  <a:srgbClr val="FFFFFF"/>
                </a:highlight>
                <a:uFill>
                  <a:noFill/>
                </a:uFill>
                <a:latin typeface="Arial" panose="020B0604020202020204"/>
                <a:ea typeface="Arial" panose="020B0604020202020204"/>
                <a:cs typeface="Arial" panose="020B0604020202020204"/>
                <a:sym typeface="Arial" panose="020B0604020202020204"/>
                <a:hlinkClick r:id="rId3"/>
              </a:rPr>
              <a:t>address compatibility issues</a:t>
            </a: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 and make the hardware or software work with other hardware, software or operating systems that it wasn't originally compatible with.</a:t>
            </a:r>
            <a:endParaRPr sz="16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endParaRPr sz="16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13a7215d09d_0_26"/>
          <p:cNvSpPr txBox="1">
            <a:spLocks noGrp="1"/>
          </p:cNvSpPr>
          <p:nvPr>
            <p:ph idx="1"/>
          </p:nvPr>
        </p:nvSpPr>
        <p:spPr>
          <a:xfrm>
            <a:off x="462700" y="198300"/>
            <a:ext cx="11395200" cy="6461400"/>
          </a:xfrm>
          <a:prstGeom prst="rect">
            <a:avLst/>
          </a:prstGeom>
        </p:spPr>
        <p:txBody>
          <a:bodyPr spcFirstLastPara="1" wrap="square" lIns="91425" tIns="45700" rIns="91425" bIns="45700" anchor="t" anchorCtr="0">
            <a:noAutofit/>
          </a:bodyPr>
          <a:lstStyle/>
          <a:p>
            <a:pPr marL="144145" lvl="0" indent="0" algn="just" rtl="0">
              <a:lnSpc>
                <a:spcPct val="150000"/>
              </a:lnSpc>
              <a:spcBef>
                <a:spcPts val="0"/>
              </a:spcBef>
              <a:spcAft>
                <a:spcPts val="0"/>
              </a:spcAft>
              <a:buClr>
                <a:schemeClr val="dk1"/>
              </a:buClr>
              <a:buSzPts val="1100"/>
              <a:buFont typeface="Arial" panose="020B0604020202020204"/>
              <a:buNone/>
            </a:pPr>
            <a:r>
              <a:rPr lang="en-IN" sz="2200" b="1" dirty="0">
                <a:solidFill>
                  <a:srgbClr val="323232"/>
                </a:solidFill>
                <a:highlight>
                  <a:srgbClr val="FFFFFF"/>
                </a:highlight>
              </a:rPr>
              <a:t>How does the reverse-engineering process work?</a:t>
            </a:r>
            <a:endParaRPr sz="2200" b="1">
              <a:solidFill>
                <a:srgbClr val="323232"/>
              </a:solidFill>
              <a:highlight>
                <a:srgbClr val="FFFFFF"/>
              </a:highlight>
            </a:endParaRPr>
          </a:p>
          <a:p>
            <a:pPr marL="144145" lvl="0" indent="0" algn="just" rtl="0">
              <a:lnSpc>
                <a:spcPct val="150000"/>
              </a:lnSpc>
              <a:spcBef>
                <a:spcPts val="400"/>
              </a:spcBef>
              <a:spcAft>
                <a:spcPts val="0"/>
              </a:spcAft>
              <a:buClr>
                <a:schemeClr val="dk1"/>
              </a:buClr>
              <a:buSzPts val="1100"/>
              <a:buFont typeface="Arial" panose="020B0604020202020204"/>
              <a:buNone/>
            </a:pPr>
            <a:r>
              <a:rPr lang="en-IN" sz="2050" dirty="0">
                <a:highlight>
                  <a:srgbClr val="FFFFFF"/>
                </a:highlight>
              </a:rPr>
              <a:t>The reverse-engineering process is specific to the object on which its being performed. However, no matter the context, there are three general steps common to all reverse-engineering efforts. They </a:t>
            </a:r>
            <a:r>
              <a:rPr lang="en-IN" sz="2050" dirty="0" err="1">
                <a:highlight>
                  <a:srgbClr val="FFFFFF"/>
                </a:highlight>
              </a:rPr>
              <a:t>include:</a:t>
            </a:r>
            <a:r>
              <a:rPr lang="en-IN" sz="2050" b="1" dirty="0" err="1">
                <a:highlight>
                  <a:srgbClr val="FFFFFF"/>
                </a:highlight>
              </a:rPr>
              <a:t>Information</a:t>
            </a:r>
            <a:r>
              <a:rPr lang="en-IN" sz="2050" b="1" dirty="0">
                <a:highlight>
                  <a:srgbClr val="FFFFFF"/>
                </a:highlight>
              </a:rPr>
              <a:t> extraction.</a:t>
            </a:r>
            <a:r>
              <a:rPr lang="en-IN" sz="2050" dirty="0">
                <a:highlight>
                  <a:srgbClr val="FFFFFF"/>
                </a:highlight>
              </a:rPr>
              <a:t> The object being reverse-engineered is studied, information about its design is extracted and that information is examined to determine how the pieces fit together. In software reverse-engineering, this might require gathering source code and related design documents for study. It may also involve the use of tools, such as a </a:t>
            </a:r>
            <a:r>
              <a:rPr lang="en-IN" sz="2050" dirty="0" err="1">
                <a:highlight>
                  <a:srgbClr val="FFFFFF"/>
                </a:highlight>
              </a:rPr>
              <a:t>disassembler</a:t>
            </a:r>
            <a:r>
              <a:rPr lang="en-IN" sz="2050" dirty="0">
                <a:highlight>
                  <a:srgbClr val="FFFFFF"/>
                </a:highlight>
              </a:rPr>
              <a:t> to break apart the program into its constituent parts.</a:t>
            </a:r>
            <a:endParaRPr sz="2050">
              <a:highlight>
                <a:srgbClr val="FFFFFF"/>
              </a:highlight>
            </a:endParaRPr>
          </a:p>
          <a:p>
            <a:pPr marL="144145" lvl="0" indent="-358775" algn="just" rtl="0">
              <a:lnSpc>
                <a:spcPct val="150000"/>
              </a:lnSpc>
              <a:spcBef>
                <a:spcPts val="0"/>
              </a:spcBef>
              <a:spcAft>
                <a:spcPts val="0"/>
              </a:spcAft>
              <a:buClr>
                <a:srgbClr val="666666"/>
              </a:buClr>
              <a:buSzPts val="2050"/>
              <a:buChar char="●"/>
            </a:pPr>
            <a:r>
              <a:rPr lang="en-IN" sz="2050" b="1" dirty="0" err="1">
                <a:highlight>
                  <a:srgbClr val="FFFFFF"/>
                </a:highlight>
              </a:rPr>
              <a:t>Modeling</a:t>
            </a:r>
            <a:r>
              <a:rPr lang="en-IN" sz="2050" b="1" dirty="0">
                <a:highlight>
                  <a:srgbClr val="FFFFFF"/>
                </a:highlight>
              </a:rPr>
              <a:t>.</a:t>
            </a:r>
            <a:r>
              <a:rPr lang="en-IN" sz="2050" dirty="0">
                <a:highlight>
                  <a:srgbClr val="FFFFFF"/>
                </a:highlight>
              </a:rPr>
              <a:t> The collected information is abstracted into a conceptual model, with each piece of the model explaining its function in the overall structure. The purpose of this step is to take information specific to the original and abstract it into a general model that can be used to guide the design of new objects or systems. In software reverse-engineering this might take the form of a data flow diagram or a structure chart.</a:t>
            </a:r>
            <a:endParaRPr sz="2050">
              <a:highlight>
                <a:srgbClr val="FFFFFF"/>
              </a:highlight>
            </a:endParaRPr>
          </a:p>
          <a:p>
            <a:pPr marL="144145" lvl="0" indent="-358775" algn="just" rtl="0">
              <a:lnSpc>
                <a:spcPct val="150000"/>
              </a:lnSpc>
              <a:spcBef>
                <a:spcPts val="0"/>
              </a:spcBef>
              <a:spcAft>
                <a:spcPts val="0"/>
              </a:spcAft>
              <a:buClr>
                <a:srgbClr val="666666"/>
              </a:buClr>
              <a:buSzPts val="2050"/>
              <a:buChar char="●"/>
            </a:pPr>
            <a:r>
              <a:rPr lang="en-IN" sz="2050" b="1" dirty="0">
                <a:solidFill>
                  <a:srgbClr val="666666"/>
                </a:solidFill>
                <a:highlight>
                  <a:srgbClr val="FFFFFF"/>
                </a:highlight>
              </a:rPr>
              <a:t>Review.</a:t>
            </a:r>
            <a:r>
              <a:rPr lang="en-IN" sz="2050" dirty="0">
                <a:solidFill>
                  <a:srgbClr val="666666"/>
                </a:solidFill>
                <a:highlight>
                  <a:srgbClr val="FFFFFF"/>
                </a:highlight>
              </a:rPr>
              <a:t> This involves reviewing the model and testing it in various scenarios to ensure it is a realistic abstraction of the original object or system. In software engineering this might take the form of </a:t>
            </a:r>
            <a:r>
              <a:rPr lang="en-IN" sz="2050" dirty="0">
                <a:solidFill>
                  <a:srgbClr val="007CAD"/>
                </a:solidFill>
                <a:highlight>
                  <a:srgbClr val="FFFFFF"/>
                </a:highlight>
                <a:uFill>
                  <a:noFill/>
                </a:uFill>
                <a:hlinkClick r:id="rId1"/>
              </a:rPr>
              <a:t>software testing</a:t>
            </a:r>
            <a:r>
              <a:rPr lang="en-IN" sz="2050" dirty="0">
                <a:solidFill>
                  <a:srgbClr val="666666"/>
                </a:solidFill>
                <a:highlight>
                  <a:srgbClr val="FFFFFF"/>
                </a:highlight>
              </a:rPr>
              <a:t>. Once it is tested, the model can be implemented to reengineer the original object.</a:t>
            </a:r>
            <a:endParaRPr sz="2050">
              <a:solidFill>
                <a:srgbClr val="666666"/>
              </a:solidFill>
              <a:highlight>
                <a:srgbClr val="FFFFFF"/>
              </a:highlight>
            </a:endParaRPr>
          </a:p>
          <a:p>
            <a:pPr marL="0" lvl="0" indent="0" algn="l" rtl="0">
              <a:lnSpc>
                <a:spcPct val="150000"/>
              </a:lnSpc>
              <a:spcBef>
                <a:spcPts val="3800"/>
              </a:spcBef>
              <a:spcAft>
                <a:spcPts val="0"/>
              </a:spcAft>
              <a:buNone/>
            </a:pPr>
            <a:endParaRPr sz="21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g13a7215d09d_0_33"/>
          <p:cNvPicPr preferRelativeResize="0"/>
          <p:nvPr/>
        </p:nvPicPr>
        <p:blipFill>
          <a:blip r:embed="rId1"/>
          <a:stretch>
            <a:fillRect/>
          </a:stretch>
        </p:blipFill>
        <p:spPr>
          <a:xfrm>
            <a:off x="743650" y="594900"/>
            <a:ext cx="10972800" cy="548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Picture 2"/>
          <p:cNvPicPr>
            <a:picLocks noGrp="1" noChangeAspect="1" noChangeArrowheads="1"/>
          </p:cNvPicPr>
          <p:nvPr>
            <p:ph idx="1"/>
          </p:nvPr>
        </p:nvPicPr>
        <p:blipFill>
          <a:blip r:embed="rId1"/>
          <a:srcRect/>
          <a:stretch>
            <a:fillRect/>
          </a:stretch>
        </p:blipFill>
        <p:spPr bwMode="auto">
          <a:xfrm>
            <a:off x="2135560" y="669184"/>
            <a:ext cx="5391903" cy="2857899"/>
          </a:xfrm>
          <a:prstGeom prst="rect">
            <a:avLst/>
          </a:prstGeom>
          <a:noFill/>
          <a:ln w="9525">
            <a:noFill/>
            <a:miter lim="800000"/>
            <a:headEnd/>
            <a:tailEnd/>
          </a:ln>
          <a:effectLst/>
        </p:spPr>
      </p:pic>
      <p:pic>
        <p:nvPicPr>
          <p:cNvPr id="115716" name="Picture 4" descr="Cybersecurity vs. Information Security: Is There a Difference? - Cloud ..."/>
          <p:cNvPicPr>
            <a:picLocks noChangeAspect="1" noChangeArrowheads="1"/>
          </p:cNvPicPr>
          <p:nvPr/>
        </p:nvPicPr>
        <p:blipFill>
          <a:blip r:embed="rId2"/>
          <a:srcRect/>
          <a:stretch>
            <a:fillRect/>
          </a:stretch>
        </p:blipFill>
        <p:spPr bwMode="auto">
          <a:xfrm>
            <a:off x="2351584" y="3645024"/>
            <a:ext cx="4286280" cy="2643206"/>
          </a:xfrm>
          <a:prstGeom prst="rect">
            <a:avLst/>
          </a:prstGeom>
          <a:noFill/>
        </p:spPr>
      </p:pic>
      <p:pic>
        <p:nvPicPr>
          <p:cNvPr id="115718" name="Picture 6" descr="What is Cybersecurity Mesh? Principles &amp; Architecture | by Cyber_talks ..."/>
          <p:cNvPicPr>
            <a:picLocks noChangeAspect="1" noChangeArrowheads="1"/>
          </p:cNvPicPr>
          <p:nvPr/>
        </p:nvPicPr>
        <p:blipFill>
          <a:blip r:embed="rId3"/>
          <a:srcRect/>
          <a:stretch>
            <a:fillRect/>
          </a:stretch>
        </p:blipFill>
        <p:spPr bwMode="auto">
          <a:xfrm>
            <a:off x="7667636" y="357166"/>
            <a:ext cx="3699517" cy="4656010"/>
          </a:xfrm>
          <a:prstGeom prst="rect">
            <a:avLst/>
          </a:prstGeom>
          <a:noFill/>
        </p:spPr>
      </p:pic>
      <p:sp>
        <p:nvSpPr>
          <p:cNvPr id="5" name="TextBox 4"/>
          <p:cNvSpPr txBox="1"/>
          <p:nvPr/>
        </p:nvSpPr>
        <p:spPr>
          <a:xfrm>
            <a:off x="1919536" y="6288230"/>
            <a:ext cx="4968552" cy="400110"/>
          </a:xfrm>
          <a:prstGeom prst="rect">
            <a:avLst/>
          </a:prstGeom>
          <a:noFill/>
        </p:spPr>
        <p:txBody>
          <a:bodyPr wrap="square" rtlCol="0">
            <a:spAutoFit/>
          </a:bodyPr>
          <a:lstStyle/>
          <a:p>
            <a:r>
              <a:rPr lang="en-US" sz="2000" dirty="0" err="1">
                <a:latin typeface="+mn-lt"/>
              </a:rPr>
              <a:t>Fig:Information</a:t>
            </a:r>
            <a:r>
              <a:rPr lang="en-US" sz="2000" dirty="0">
                <a:latin typeface="+mn-lt"/>
              </a:rPr>
              <a:t> security and cyber security</a:t>
            </a:r>
            <a:endParaRPr lang="en-IN" sz="2000" dirty="0">
              <a:latin typeface="+mn-lt"/>
            </a:endParaRPr>
          </a:p>
        </p:txBody>
      </p:sp>
      <p:sp>
        <p:nvSpPr>
          <p:cNvPr id="6" name="TextBox 5"/>
          <p:cNvSpPr txBox="1"/>
          <p:nvPr/>
        </p:nvSpPr>
        <p:spPr>
          <a:xfrm>
            <a:off x="7910769" y="5373216"/>
            <a:ext cx="3456384" cy="707886"/>
          </a:xfrm>
          <a:prstGeom prst="rect">
            <a:avLst/>
          </a:prstGeom>
          <a:noFill/>
        </p:spPr>
        <p:txBody>
          <a:bodyPr wrap="square" rtlCol="0">
            <a:spAutoFit/>
          </a:bodyPr>
          <a:lstStyle/>
          <a:p>
            <a:r>
              <a:rPr lang="en-US" sz="2000" dirty="0">
                <a:latin typeface="+mn-lt"/>
              </a:rPr>
              <a:t>Fig: Cyber Security is Subset of Information security</a:t>
            </a:r>
            <a:endParaRPr lang="en-IN" sz="2000" dirty="0">
              <a:latin typeface="+mn-lt"/>
            </a:endParaRPr>
          </a:p>
        </p:txBody>
      </p:sp>
      <p:sp>
        <p:nvSpPr>
          <p:cNvPr id="2" name="TextBox 1"/>
          <p:cNvSpPr txBox="1"/>
          <p:nvPr/>
        </p:nvSpPr>
        <p:spPr>
          <a:xfrm>
            <a:off x="1559496" y="190303"/>
            <a:ext cx="9649072" cy="461665"/>
          </a:xfrm>
          <a:prstGeom prst="rect">
            <a:avLst/>
          </a:prstGeom>
          <a:noFill/>
        </p:spPr>
        <p:txBody>
          <a:bodyPr wrap="square" rtlCol="0">
            <a:spAutoFit/>
          </a:bodyPr>
          <a:lstStyle/>
          <a:p>
            <a:r>
              <a:rPr lang="en-US" sz="2400" b="1" dirty="0"/>
              <a:t>Understanding of Information security and Cyber Security</a:t>
            </a:r>
            <a:endParaRPr lang="en-IN" sz="2400"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1"/>
          <p:cNvSpPr txBox="1">
            <a:spLocks noGrp="1"/>
          </p:cNvSpPr>
          <p:nvPr>
            <p:ph type="title"/>
          </p:nvPr>
        </p:nvSpPr>
        <p:spPr>
          <a:xfrm>
            <a:off x="2394900" y="0"/>
            <a:ext cx="7729800" cy="9810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a:t>CRACKING TECHNIQUES</a:t>
            </a:r>
            <a:endParaRPr lang="en-IN"/>
          </a:p>
        </p:txBody>
      </p:sp>
      <p:sp>
        <p:nvSpPr>
          <p:cNvPr id="305" name="Google Shape;305;p31"/>
          <p:cNvSpPr txBox="1">
            <a:spLocks noGrp="1"/>
          </p:cNvSpPr>
          <p:nvPr>
            <p:ph idx="1"/>
          </p:nvPr>
        </p:nvSpPr>
        <p:spPr>
          <a:xfrm>
            <a:off x="0" y="1030125"/>
            <a:ext cx="12192000" cy="5712300"/>
          </a:xfrm>
          <a:prstGeom prst="rect">
            <a:avLst/>
          </a:prstGeom>
          <a:noFill/>
          <a:ln>
            <a:noFill/>
          </a:ln>
        </p:spPr>
        <p:txBody>
          <a:bodyPr spcFirstLastPara="1" wrap="square" lIns="91425" tIns="45700" rIns="91425" bIns="45700" anchor="t" anchorCtr="0">
            <a:normAutofit fontScale="92500"/>
          </a:bodyPr>
          <a:lstStyle/>
          <a:p>
            <a:pPr marL="0" lvl="0" indent="0" algn="l" rtl="0">
              <a:lnSpc>
                <a:spcPct val="100000"/>
              </a:lnSpc>
              <a:spcBef>
                <a:spcPts val="0"/>
              </a:spcBef>
              <a:spcAft>
                <a:spcPts val="0"/>
              </a:spcAft>
              <a:buNone/>
            </a:pPr>
            <a:r>
              <a:rPr lang="en-IN" sz="1350">
                <a:solidFill>
                  <a:srgbClr val="6C6C6C"/>
                </a:solidFill>
                <a:highlight>
                  <a:srgbClr val="FFFFFF"/>
                </a:highlight>
                <a:latin typeface="Arial" panose="020B0604020202020204"/>
                <a:ea typeface="Arial" panose="020B0604020202020204"/>
                <a:cs typeface="Arial" panose="020B0604020202020204"/>
                <a:sym typeface="Arial" panose="020B0604020202020204"/>
              </a:rPr>
              <a:t>Password cracking is the process of using an application program to identify an unknown or forgotten password to a computer or network resource. It can also be used to help a threat actor obtain unauthorized access to resources.</a:t>
            </a:r>
            <a:endParaRPr sz="13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167000"/>
              </a:lnSpc>
              <a:spcBef>
                <a:spcPts val="800"/>
              </a:spcBef>
              <a:spcAft>
                <a:spcPts val="0"/>
              </a:spcAft>
              <a:buNone/>
            </a:pPr>
            <a:r>
              <a:rPr lang="en-IN" sz="1350">
                <a:solidFill>
                  <a:srgbClr val="6C6C6C"/>
                </a:solidFill>
                <a:highlight>
                  <a:srgbClr val="FFFFFF"/>
                </a:highlight>
                <a:latin typeface="Arial" panose="020B0604020202020204"/>
                <a:ea typeface="Arial" panose="020B0604020202020204"/>
                <a:cs typeface="Arial" panose="020B0604020202020204"/>
                <a:sym typeface="Arial" panose="020B0604020202020204"/>
              </a:rPr>
              <a:t>Password cracking is a process of recovering passwords from data that have been stored in or transmitted by a computer system. Examples of guessable passwords include:</a:t>
            </a:r>
            <a:endParaRPr sz="13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3800"/>
              </a:spcBef>
              <a:spcAft>
                <a:spcPts val="0"/>
              </a:spcAft>
              <a:buClr>
                <a:srgbClr val="6C6C6C"/>
              </a:buClr>
              <a:buSzPts val="1350"/>
              <a:buFont typeface="Arial" panose="020B0604020202020204"/>
              <a:buAutoNum type="arabicPeriod"/>
            </a:pPr>
            <a:r>
              <a:rPr lang="en-IN" sz="1350">
                <a:solidFill>
                  <a:srgbClr val="6C6C6C"/>
                </a:solidFill>
                <a:highlight>
                  <a:srgbClr val="FFFFFF"/>
                </a:highlight>
                <a:latin typeface="Arial" panose="020B0604020202020204"/>
                <a:ea typeface="Arial" panose="020B0604020202020204"/>
                <a:cs typeface="Arial" panose="020B0604020202020204"/>
                <a:sym typeface="Arial" panose="020B0604020202020204"/>
              </a:rPr>
              <a:t>Blank (none);</a:t>
            </a:r>
            <a:endParaRPr sz="13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AutoNum type="arabicPeriod"/>
            </a:pPr>
            <a:r>
              <a:rPr lang="en-IN" sz="1350">
                <a:solidFill>
                  <a:srgbClr val="6C6C6C"/>
                </a:solidFill>
                <a:highlight>
                  <a:srgbClr val="FFFFFF"/>
                </a:highlight>
                <a:latin typeface="Arial" panose="020B0604020202020204"/>
                <a:ea typeface="Arial" panose="020B0604020202020204"/>
                <a:cs typeface="Arial" panose="020B0604020202020204"/>
                <a:sym typeface="Arial" panose="020B0604020202020204"/>
              </a:rPr>
              <a:t> the words like “password,” “passcode” and “admin”;</a:t>
            </a:r>
            <a:endParaRPr sz="13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AutoNum type="arabicPeriod"/>
            </a:pPr>
            <a:r>
              <a:rPr lang="en-IN" sz="1350">
                <a:solidFill>
                  <a:srgbClr val="6C6C6C"/>
                </a:solidFill>
                <a:highlight>
                  <a:srgbClr val="FFFFFF"/>
                </a:highlight>
                <a:latin typeface="Arial" panose="020B0604020202020204"/>
                <a:ea typeface="Arial" panose="020B0604020202020204"/>
                <a:cs typeface="Arial" panose="020B0604020202020204"/>
                <a:sym typeface="Arial" panose="020B0604020202020204"/>
              </a:rPr>
              <a:t> series of letters from the “QWERTY” keyboard, for example, qwerty, asdf or qwertyuiop;</a:t>
            </a:r>
            <a:endParaRPr sz="13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AutoNum type="arabicPeriod"/>
            </a:pPr>
            <a:r>
              <a:rPr lang="en-IN" sz="1350">
                <a:solidFill>
                  <a:srgbClr val="6C6C6C"/>
                </a:solidFill>
                <a:highlight>
                  <a:srgbClr val="FFFFFF"/>
                </a:highlight>
                <a:latin typeface="Arial" panose="020B0604020202020204"/>
                <a:ea typeface="Arial" panose="020B0604020202020204"/>
                <a:cs typeface="Arial" panose="020B0604020202020204"/>
                <a:sym typeface="Arial" panose="020B0604020202020204"/>
              </a:rPr>
              <a:t> user’s name or login name;</a:t>
            </a:r>
            <a:endParaRPr sz="13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AutoNum type="arabicPeriod"/>
            </a:pPr>
            <a:r>
              <a:rPr lang="en-IN" sz="1350">
                <a:solidFill>
                  <a:srgbClr val="6C6C6C"/>
                </a:solidFill>
                <a:highlight>
                  <a:srgbClr val="FFFFFF"/>
                </a:highlight>
                <a:latin typeface="Arial" panose="020B0604020202020204"/>
                <a:ea typeface="Arial" panose="020B0604020202020204"/>
                <a:cs typeface="Arial" panose="020B0604020202020204"/>
                <a:sym typeface="Arial" panose="020B0604020202020204"/>
              </a:rPr>
              <a:t> name of user’s friend/relative/pet;</a:t>
            </a:r>
            <a:endParaRPr sz="13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AutoNum type="arabicPeriod"/>
            </a:pPr>
            <a:r>
              <a:rPr lang="en-IN" sz="1350">
                <a:solidFill>
                  <a:srgbClr val="6C6C6C"/>
                </a:solidFill>
                <a:highlight>
                  <a:srgbClr val="FFFFFF"/>
                </a:highlight>
                <a:latin typeface="Arial" panose="020B0604020202020204"/>
                <a:ea typeface="Arial" panose="020B0604020202020204"/>
                <a:cs typeface="Arial" panose="020B0604020202020204"/>
                <a:sym typeface="Arial" panose="020B0604020202020204"/>
              </a:rPr>
              <a:t> user’s birthplace or date of birth, or a relative’s or a friend’s;</a:t>
            </a:r>
            <a:endParaRPr sz="13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AutoNum type="arabicPeriod"/>
            </a:pPr>
            <a:r>
              <a:rPr lang="en-IN" sz="1350">
                <a:solidFill>
                  <a:srgbClr val="6C6C6C"/>
                </a:solidFill>
                <a:highlight>
                  <a:srgbClr val="FFFFFF"/>
                </a:highlight>
                <a:latin typeface="Arial" panose="020B0604020202020204"/>
                <a:ea typeface="Arial" panose="020B0604020202020204"/>
                <a:cs typeface="Arial" panose="020B0604020202020204"/>
                <a:sym typeface="Arial" panose="020B0604020202020204"/>
              </a:rPr>
              <a:t> user’s vehicle number, office number, residence number or mobile number;</a:t>
            </a:r>
            <a:endParaRPr sz="13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AutoNum type="arabicPeriod"/>
            </a:pPr>
            <a:r>
              <a:rPr lang="en-IN" sz="1350">
                <a:solidFill>
                  <a:srgbClr val="6C6C6C"/>
                </a:solidFill>
                <a:highlight>
                  <a:srgbClr val="FFFFFF"/>
                </a:highlight>
                <a:latin typeface="Arial" panose="020B0604020202020204"/>
                <a:ea typeface="Arial" panose="020B0604020202020204"/>
                <a:cs typeface="Arial" panose="020B0604020202020204"/>
                <a:sym typeface="Arial" panose="020B0604020202020204"/>
              </a:rPr>
              <a:t> name of a celebrity who is considered to be an idol (e.g., actors, actress, spiritual gurus) by the user;</a:t>
            </a:r>
            <a:endParaRPr sz="13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AutoNum type="arabicPeriod"/>
            </a:pPr>
            <a:r>
              <a:rPr lang="en-IN" sz="1350">
                <a:solidFill>
                  <a:srgbClr val="6C6C6C"/>
                </a:solidFill>
                <a:highlight>
                  <a:srgbClr val="FFFFFF"/>
                </a:highlight>
                <a:latin typeface="Arial" panose="020B0604020202020204"/>
                <a:ea typeface="Arial" panose="020B0604020202020204"/>
                <a:cs typeface="Arial" panose="020B0604020202020204"/>
                <a:sym typeface="Arial" panose="020B0604020202020204"/>
              </a:rPr>
              <a:t>simple modification of one of the preceding, such as suffixing a digit, particularly 1, or reversing the order of letters.</a:t>
            </a:r>
            <a:endParaRPr sz="13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Char char="•"/>
            </a:pPr>
            <a:r>
              <a:rPr lang="en-IN" sz="1350">
                <a:solidFill>
                  <a:srgbClr val="6C6C6C"/>
                </a:solidFill>
                <a:highlight>
                  <a:srgbClr val="FFFFFF"/>
                </a:highlight>
                <a:latin typeface="Arial" panose="020B0604020202020204"/>
                <a:ea typeface="Arial" panose="020B0604020202020204"/>
                <a:cs typeface="Arial" panose="020B0604020202020204"/>
                <a:sym typeface="Arial" panose="020B0604020202020204"/>
              </a:rPr>
              <a:t>Password cracking attacks can be classified under three categories as follows:</a:t>
            </a:r>
            <a:endParaRPr sz="13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Char char="•"/>
            </a:pPr>
            <a:r>
              <a:rPr lang="en-IN" sz="1350">
                <a:solidFill>
                  <a:srgbClr val="6C6C6C"/>
                </a:solidFill>
                <a:highlight>
                  <a:srgbClr val="FFFFFF"/>
                </a:highlight>
                <a:latin typeface="Arial" panose="020B0604020202020204"/>
                <a:ea typeface="Arial" panose="020B0604020202020204"/>
                <a:cs typeface="Arial" panose="020B0604020202020204"/>
                <a:sym typeface="Arial" panose="020B0604020202020204"/>
              </a:rPr>
              <a:t>1. Online attacks;</a:t>
            </a:r>
            <a:endParaRPr sz="13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Char char="•"/>
            </a:pPr>
            <a:r>
              <a:rPr lang="en-IN" sz="1350">
                <a:solidFill>
                  <a:srgbClr val="6C6C6C"/>
                </a:solidFill>
                <a:highlight>
                  <a:srgbClr val="FFFFFF"/>
                </a:highlight>
                <a:latin typeface="Arial" panose="020B0604020202020204"/>
                <a:ea typeface="Arial" panose="020B0604020202020204"/>
                <a:cs typeface="Arial" panose="020B0604020202020204"/>
                <a:sym typeface="Arial" panose="020B0604020202020204"/>
              </a:rPr>
              <a:t>2. offline attacks; </a:t>
            </a:r>
            <a:endParaRPr sz="13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Char char="•"/>
            </a:pPr>
            <a:r>
              <a:rPr lang="en-IN" sz="1350">
                <a:solidFill>
                  <a:srgbClr val="6C6C6C"/>
                </a:solidFill>
                <a:highlight>
                  <a:srgbClr val="FFFFFF"/>
                </a:highlight>
                <a:latin typeface="Arial" panose="020B0604020202020204"/>
                <a:ea typeface="Arial" panose="020B0604020202020204"/>
                <a:cs typeface="Arial" panose="020B0604020202020204"/>
                <a:sym typeface="Arial" panose="020B0604020202020204"/>
              </a:rPr>
              <a:t>3. non-electronic attacks (e.g., social engineering, shoulder surfing and dumpster diving).</a:t>
            </a:r>
            <a:endParaRPr sz="13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13cb76f87d4_0_27"/>
          <p:cNvSpPr txBox="1">
            <a:spLocks noGrp="1"/>
          </p:cNvSpPr>
          <p:nvPr>
            <p:ph idx="1"/>
          </p:nvPr>
        </p:nvSpPr>
        <p:spPr>
          <a:xfrm>
            <a:off x="291600" y="255450"/>
            <a:ext cx="11608800" cy="6347100"/>
          </a:xfrm>
          <a:prstGeom prst="rect">
            <a:avLst/>
          </a:prstGeom>
        </p:spPr>
        <p:txBody>
          <a:bodyPr spcFirstLastPara="1" wrap="square" lIns="91425" tIns="45700" rIns="91425" bIns="45700" anchor="t" anchorCtr="0">
            <a:normAutofit fontScale="40000" lnSpcReduction="20000"/>
          </a:bodyPr>
          <a:lstStyle/>
          <a:p>
            <a:pPr marL="0" lvl="0" indent="0" algn="l" rtl="0">
              <a:lnSpc>
                <a:spcPct val="100000"/>
              </a:lnSpc>
              <a:spcBef>
                <a:spcPts val="1000"/>
              </a:spcBef>
              <a:spcAft>
                <a:spcPts val="0"/>
              </a:spcAft>
              <a:buClr>
                <a:schemeClr val="dk1"/>
              </a:buClr>
              <a:buSzPts val="358"/>
              <a:buFont typeface="Arial" panose="020B0604020202020204"/>
              <a:buNone/>
            </a:pPr>
            <a:r>
              <a:rPr lang="en-IN" sz="5800" b="1"/>
              <a:t>Online Attacks</a:t>
            </a:r>
            <a:endParaRPr sz="5800" b="1"/>
          </a:p>
          <a:p>
            <a:pPr marL="0" lvl="0" indent="0" algn="l" rtl="0">
              <a:lnSpc>
                <a:spcPct val="100000"/>
              </a:lnSpc>
              <a:spcBef>
                <a:spcPts val="1000"/>
              </a:spcBef>
              <a:spcAft>
                <a:spcPts val="0"/>
              </a:spcAft>
              <a:buClr>
                <a:schemeClr val="dk1"/>
              </a:buClr>
              <a:buSzPts val="358"/>
              <a:buFont typeface="Arial" panose="020B0604020202020204"/>
              <a:buNone/>
            </a:pPr>
            <a:r>
              <a:rPr lang="en-IN" sz="5800"/>
              <a:t>The most popular online attack is man-in-the middle (MITM) attack, also termed as “bucket-brigade attack” or sometimes “Janus attack.”</a:t>
            </a:r>
            <a:endParaRPr sz="5800"/>
          </a:p>
          <a:p>
            <a:pPr marL="0" lvl="0" indent="0" algn="l" rtl="0">
              <a:lnSpc>
                <a:spcPct val="100000"/>
              </a:lnSpc>
              <a:spcBef>
                <a:spcPts val="1000"/>
              </a:spcBef>
              <a:spcAft>
                <a:spcPts val="0"/>
              </a:spcAft>
              <a:buClr>
                <a:schemeClr val="dk1"/>
              </a:buClr>
              <a:buSzPts val="358"/>
              <a:buFont typeface="Arial" panose="020B0604020202020204"/>
              <a:buNone/>
            </a:pPr>
            <a:r>
              <a:rPr lang="en-IN" sz="5800"/>
              <a:t>It is a form of active eavesdropping in which the attacker establishes a connection between a victim and the server to which a victim is connected.</a:t>
            </a:r>
            <a:endParaRPr sz="5800"/>
          </a:p>
          <a:p>
            <a:pPr marL="0" lvl="0" indent="0" algn="l" rtl="0">
              <a:lnSpc>
                <a:spcPct val="100000"/>
              </a:lnSpc>
              <a:spcBef>
                <a:spcPts val="1000"/>
              </a:spcBef>
              <a:spcAft>
                <a:spcPts val="0"/>
              </a:spcAft>
              <a:buClr>
                <a:schemeClr val="dk1"/>
              </a:buClr>
              <a:buSzPts val="358"/>
              <a:buFont typeface="Arial" panose="020B0604020202020204"/>
              <a:buNone/>
            </a:pPr>
            <a:r>
              <a:rPr lang="en-IN" sz="5800" b="1"/>
              <a:t>Offline Attacks</a:t>
            </a:r>
            <a:endParaRPr sz="5800" b="1"/>
          </a:p>
          <a:p>
            <a:pPr marL="0" lvl="0" indent="0" algn="l" rtl="0">
              <a:lnSpc>
                <a:spcPct val="100000"/>
              </a:lnSpc>
              <a:spcBef>
                <a:spcPts val="1000"/>
              </a:spcBef>
              <a:spcAft>
                <a:spcPts val="0"/>
              </a:spcAft>
              <a:buClr>
                <a:schemeClr val="dk1"/>
              </a:buClr>
              <a:buSzPts val="358"/>
              <a:buFont typeface="Arial" panose="020B0604020202020204"/>
              <a:buNone/>
            </a:pPr>
            <a:r>
              <a:rPr lang="en-IN" sz="5800"/>
              <a:t>Offline attacks usually require physical access to the computer and copying the password file from the system onto removable media.</a:t>
            </a:r>
            <a:endParaRPr sz="5800"/>
          </a:p>
          <a:p>
            <a:pPr marL="0" lvl="0" indent="0" algn="l" rtl="0">
              <a:lnSpc>
                <a:spcPct val="100000"/>
              </a:lnSpc>
              <a:spcBef>
                <a:spcPts val="1000"/>
              </a:spcBef>
              <a:spcAft>
                <a:spcPts val="0"/>
              </a:spcAft>
              <a:buClr>
                <a:schemeClr val="dk1"/>
              </a:buClr>
              <a:buSzPts val="358"/>
              <a:buFont typeface="Arial" panose="020B0604020202020204"/>
              <a:buNone/>
            </a:pPr>
            <a:r>
              <a:rPr lang="en-IN" sz="5800" b="1"/>
              <a:t>Strong, Weak and Random Passwords</a:t>
            </a:r>
            <a:endParaRPr sz="5800" b="1"/>
          </a:p>
          <a:p>
            <a:pPr marL="0" lvl="0" indent="0" algn="l" rtl="0">
              <a:lnSpc>
                <a:spcPct val="100000"/>
              </a:lnSpc>
              <a:spcBef>
                <a:spcPts val="1000"/>
              </a:spcBef>
              <a:spcAft>
                <a:spcPts val="0"/>
              </a:spcAft>
              <a:buClr>
                <a:schemeClr val="dk1"/>
              </a:buClr>
              <a:buSzPts val="358"/>
              <a:buFont typeface="Arial" panose="020B0604020202020204"/>
              <a:buNone/>
            </a:pPr>
            <a:r>
              <a:rPr lang="en-IN" sz="5800"/>
              <a:t>A weak password is one, which could be easily guessed, short, common and a system default password that could be easily found by executing a brute force attack and by using a subset of all possible passwords.</a:t>
            </a:r>
            <a:endParaRPr sz="5800"/>
          </a:p>
          <a:p>
            <a:pPr marL="0" lvl="0" indent="0" algn="l" rtl="0">
              <a:lnSpc>
                <a:spcPct val="100000"/>
              </a:lnSpc>
              <a:spcBef>
                <a:spcPts val="1000"/>
              </a:spcBef>
              <a:spcAft>
                <a:spcPts val="0"/>
              </a:spcAft>
              <a:buClr>
                <a:schemeClr val="dk1"/>
              </a:buClr>
              <a:buSzPts val="358"/>
              <a:buFont typeface="Arial" panose="020B0604020202020204"/>
              <a:buNone/>
            </a:pPr>
            <a:r>
              <a:rPr lang="en-IN" sz="5800"/>
              <a:t>A strong password is long enough, random or otherwise difficult to guess – producible only by</a:t>
            </a:r>
            <a:endParaRPr sz="5800"/>
          </a:p>
          <a:p>
            <a:pPr marL="0" lvl="0" indent="0" algn="l" rtl="0">
              <a:lnSpc>
                <a:spcPct val="100000"/>
              </a:lnSpc>
              <a:spcBef>
                <a:spcPts val="1000"/>
              </a:spcBef>
              <a:spcAft>
                <a:spcPts val="0"/>
              </a:spcAft>
              <a:buClr>
                <a:schemeClr val="dk1"/>
              </a:buClr>
              <a:buSzPts val="358"/>
              <a:buFont typeface="Arial" panose="020B0604020202020204"/>
              <a:buNone/>
            </a:pPr>
            <a:r>
              <a:rPr lang="en-IN" sz="5800"/>
              <a:t>the user who chooses it.</a:t>
            </a:r>
            <a:endParaRPr sz="5800"/>
          </a:p>
          <a:p>
            <a:pPr marL="0" lvl="0" indent="0" algn="l" rtl="0">
              <a:lnSpc>
                <a:spcPct val="100000"/>
              </a:lnSpc>
              <a:spcBef>
                <a:spcPts val="1000"/>
              </a:spcBef>
              <a:spcAft>
                <a:spcPts val="0"/>
              </a:spcAft>
              <a:buClr>
                <a:schemeClr val="dk1"/>
              </a:buClr>
              <a:buSzPts val="358"/>
              <a:buFont typeface="Arial" panose="020B0604020202020204"/>
              <a:buNone/>
            </a:pPr>
            <a:r>
              <a:rPr lang="en-IN" sz="5800"/>
              <a:t>Random Passwords</a:t>
            </a:r>
            <a:endParaRPr sz="5800"/>
          </a:p>
          <a:p>
            <a:pPr marL="0" lvl="0" indent="0" algn="l" rtl="0">
              <a:lnSpc>
                <a:spcPct val="100000"/>
              </a:lnSpc>
              <a:spcBef>
                <a:spcPts val="1000"/>
              </a:spcBef>
              <a:spcAft>
                <a:spcPts val="0"/>
              </a:spcAft>
              <a:buClr>
                <a:schemeClr val="dk1"/>
              </a:buClr>
              <a:buSzPts val="358"/>
              <a:buFont typeface="Arial" panose="020B0604020202020204"/>
              <a:buNone/>
            </a:pPr>
            <a:r>
              <a:rPr lang="en-IN" sz="5800"/>
              <a:t>Password is stronger if it includes a mix of upper and lower case letters, numbers and other symbols, when allowed, for the same number of characters.</a:t>
            </a:r>
            <a:endParaRPr sz="5800"/>
          </a:p>
          <a:p>
            <a:pPr marL="0" lvl="0" indent="0" algn="l" rtl="0">
              <a:spcBef>
                <a:spcPts val="1000"/>
              </a:spcBef>
              <a:spcAft>
                <a:spcPts val="0"/>
              </a:spcAft>
              <a:buNone/>
            </a:p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2"/>
          <p:cNvSpPr txBox="1">
            <a:spLocks noGrp="1"/>
          </p:cNvSpPr>
          <p:nvPr>
            <p:ph type="title"/>
          </p:nvPr>
        </p:nvSpPr>
        <p:spPr>
          <a:xfrm>
            <a:off x="2367614" y="22996"/>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a:t>FINANCIAL FRAUDS</a:t>
            </a:r>
            <a:endParaRPr lang="en-IN"/>
          </a:p>
        </p:txBody>
      </p:sp>
      <p:sp>
        <p:nvSpPr>
          <p:cNvPr id="316" name="Google Shape;316;p32"/>
          <p:cNvSpPr txBox="1">
            <a:spLocks noGrp="1"/>
          </p:cNvSpPr>
          <p:nvPr>
            <p:ph idx="1"/>
          </p:nvPr>
        </p:nvSpPr>
        <p:spPr>
          <a:xfrm>
            <a:off x="0" y="1211725"/>
            <a:ext cx="12117600" cy="56463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0"/>
              </a:spcBef>
              <a:spcAft>
                <a:spcPts val="0"/>
              </a:spcAft>
              <a:buClr>
                <a:schemeClr val="dk1"/>
              </a:buClr>
              <a:buSzPts val="1100"/>
              <a:buFont typeface="Arial" panose="020B0604020202020204"/>
              <a:buNone/>
            </a:pPr>
            <a:r>
              <a:rPr lang="en-IN"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Credit card processing is a relatively new service that will allow a person to process credit cards electronically, virtually anywhere. </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just" rtl="0">
              <a:lnSpc>
                <a:spcPct val="115000"/>
              </a:lnSpc>
              <a:spcBef>
                <a:spcPts val="1000"/>
              </a:spcBef>
              <a:spcAft>
                <a:spcPts val="0"/>
              </a:spcAft>
              <a:buClr>
                <a:schemeClr val="dk1"/>
              </a:buClr>
              <a:buSzPts val="1400"/>
              <a:buFont typeface="Times New Roman" panose="02020603050405020304"/>
              <a:buChar char="⮚"/>
            </a:pPr>
            <a:r>
              <a:rPr lang="en-IN" sz="1400">
                <a:solidFill>
                  <a:schemeClr val="dk1"/>
                </a:solidFill>
                <a:latin typeface="Times New Roman" panose="02020603050405020304"/>
                <a:ea typeface="Times New Roman" panose="02020603050405020304"/>
                <a:cs typeface="Times New Roman" panose="02020603050405020304"/>
                <a:sym typeface="Times New Roman" panose="02020603050405020304"/>
              </a:rPr>
              <a:t>it allows businesses to process transactions from mobile locations quickly, efficiently and professionally.</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just" rtl="0">
              <a:lnSpc>
                <a:spcPct val="115000"/>
              </a:lnSpc>
              <a:spcBef>
                <a:spcPts val="1000"/>
              </a:spcBef>
              <a:spcAft>
                <a:spcPts val="0"/>
              </a:spcAft>
              <a:buClr>
                <a:schemeClr val="dk1"/>
              </a:buClr>
              <a:buSzPts val="1400"/>
              <a:buFont typeface="Times New Roman" panose="02020603050405020304"/>
              <a:buChar char="⮚"/>
            </a:pPr>
            <a:r>
              <a:rPr lang="en-IN" sz="1400">
                <a:solidFill>
                  <a:schemeClr val="dk1"/>
                </a:solidFill>
                <a:latin typeface="Times New Roman" panose="02020603050405020304"/>
                <a:ea typeface="Times New Roman" panose="02020603050405020304"/>
                <a:cs typeface="Times New Roman" panose="02020603050405020304"/>
                <a:sym typeface="Times New Roman" panose="02020603050405020304"/>
              </a:rPr>
              <a:t>It is most often used by businesses that operate mainly in a mobile environment. </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just" rtl="0">
              <a:lnSpc>
                <a:spcPct val="115000"/>
              </a:lnSpc>
              <a:spcBef>
                <a:spcPts val="1000"/>
              </a:spcBef>
              <a:spcAft>
                <a:spcPts val="0"/>
              </a:spcAft>
              <a:buClr>
                <a:schemeClr val="dk1"/>
              </a:buClr>
              <a:buSzPts val="1400"/>
              <a:buFont typeface="Times New Roman" panose="02020603050405020304"/>
              <a:buChar char="⮚"/>
            </a:pPr>
            <a:r>
              <a:rPr lang="en-IN" sz="1400">
                <a:solidFill>
                  <a:schemeClr val="dk1"/>
                </a:solidFill>
                <a:latin typeface="Times New Roman" panose="02020603050405020304"/>
                <a:ea typeface="Times New Roman" panose="02020603050405020304"/>
                <a:cs typeface="Times New Roman" panose="02020603050405020304"/>
                <a:sym typeface="Times New Roman" panose="02020603050405020304"/>
              </a:rPr>
              <a:t>Some upscale restaurants are using wireless processing equipment for the security of their credit card paying customers. </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just" rtl="0">
              <a:lnSpc>
                <a:spcPct val="115000"/>
              </a:lnSpc>
              <a:spcBef>
                <a:spcPts val="1000"/>
              </a:spcBef>
              <a:spcAft>
                <a:spcPts val="0"/>
              </a:spcAft>
              <a:buClr>
                <a:schemeClr val="dk1"/>
              </a:buClr>
              <a:buSzPts val="1400"/>
              <a:buFont typeface="Times New Roman" panose="02020603050405020304"/>
              <a:buChar char="⮚"/>
            </a:pPr>
            <a:r>
              <a:rPr lang="en-IN" sz="1400">
                <a:solidFill>
                  <a:schemeClr val="dk1"/>
                </a:solidFill>
                <a:latin typeface="Times New Roman" panose="02020603050405020304"/>
                <a:ea typeface="Times New Roman" panose="02020603050405020304"/>
                <a:cs typeface="Times New Roman" panose="02020603050405020304"/>
                <a:sym typeface="Times New Roman" panose="02020603050405020304"/>
              </a:rPr>
              <a:t>Figure 1 shows the basic flow of transactions involved in purchases done using credit cards.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14300" algn="l" rtl="0">
              <a:lnSpc>
                <a:spcPct val="100000"/>
              </a:lnSpc>
              <a:spcBef>
                <a:spcPts val="1000"/>
              </a:spcBef>
              <a:spcAft>
                <a:spcPts val="0"/>
              </a:spcAft>
              <a:buSzPts val="1800"/>
              <a:buNone/>
            </a:pPr>
          </a:p>
        </p:txBody>
      </p:sp>
      <p:pic>
        <p:nvPicPr>
          <p:cNvPr id="317" name="Google Shape;317;p32"/>
          <p:cNvPicPr preferRelativeResize="0"/>
          <p:nvPr/>
        </p:nvPicPr>
        <p:blipFill>
          <a:blip r:embed="rId1"/>
          <a:stretch>
            <a:fillRect/>
          </a:stretch>
        </p:blipFill>
        <p:spPr>
          <a:xfrm>
            <a:off x="1420975" y="3032975"/>
            <a:ext cx="7688050" cy="33051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13cb76f87d4_0_3"/>
          <p:cNvSpPr txBox="1"/>
          <p:nvPr/>
        </p:nvSpPr>
        <p:spPr>
          <a:xfrm>
            <a:off x="85850" y="562750"/>
            <a:ext cx="11779800" cy="544864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b="1" u="sng"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Do’s</a:t>
            </a: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1. Put your Signature on the card immediately upon its receipt.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2. Make the photocopy of both sides of your card and preserve it at a safe place to remember the card number, expiration date in case of loss of card.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3. Change the default personal identification number ( PIN ) received from the bank before doing any transaction.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4. Always carry details about contact numbers of your bank in case of loss of your card.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5. Carry your cards in a separate pouch/card holder than your wallet.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6. Keep an eye on your card during your transaction, and ensure to get it back immediately.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7. Preserve all the receipts to compare with credit card invoice.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8. Reconcile your monthly invoice /Statement with your receipts.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9. Report immediately any discrepancy observed in the monthly invoice/statement.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10. Destroy all the receipts after reconciling it with the monthly invoice/statement.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11. Inform your bank in advance, about any change in your contact details such as home address, cell phone number and E-mail address.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12. Ensure the legitimacy of the website before providing any of your card details.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100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13. Report the loss of the card immediately in your bank and at the police station if necessary. </a:t>
            </a:r>
            <a:endPar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g13cb76f87d4_0_15"/>
          <p:cNvSpPr txBox="1"/>
          <p:nvPr/>
        </p:nvSpPr>
        <p:spPr>
          <a:xfrm>
            <a:off x="47700" y="57225"/>
            <a:ext cx="11779800" cy="6417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b="1" u="sng">
                <a:solidFill>
                  <a:schemeClr val="dk1"/>
                </a:solidFill>
                <a:latin typeface="Times New Roman" panose="02020603050405020304"/>
                <a:ea typeface="Times New Roman" panose="02020603050405020304"/>
                <a:cs typeface="Times New Roman" panose="02020603050405020304"/>
                <a:sym typeface="Times New Roman" panose="02020603050405020304"/>
              </a:rPr>
              <a:t>Dont’s :</a:t>
            </a: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1. Store your card number and your PINs in your cell.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2. Leave your cards to anyone.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3. Leave cards or transaction receipts lying around.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4. Sign a blank receipt (if the transaction details are not legible, ask for another receipt to ensure the amount instead of trusting the seller).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5. Write your card number/PIN on a postcard or the outside of an envelope.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6. Give out immediately your account number over the phone (unless you are calling to a company/to your bank).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7. Destroy credit card receipts by simply dropping into garbage box/dustbin.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An Australian company “Alacrity” called closed-loop environment for wireless </a:t>
            </a:r>
            <a:r>
              <a:rPr lang="en-IN" b="1">
                <a:solidFill>
                  <a:schemeClr val="dk1"/>
                </a:solidFill>
                <a:latin typeface="Times New Roman" panose="02020603050405020304"/>
                <a:ea typeface="Times New Roman" panose="02020603050405020304"/>
                <a:cs typeface="Times New Roman" panose="02020603050405020304"/>
                <a:sym typeface="Times New Roman" panose="02020603050405020304"/>
              </a:rPr>
              <a:t>(CLEW).</a:t>
            </a: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Flow of events with CLEW is as follows: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l" rtl="0">
              <a:lnSpc>
                <a:spcPct val="115000"/>
              </a:lnSpc>
              <a:spcBef>
                <a:spcPts val="1000"/>
              </a:spcBef>
              <a:spcAft>
                <a:spcPts val="0"/>
              </a:spcAft>
              <a:buClr>
                <a:schemeClr val="dk1"/>
              </a:buClr>
              <a:buSzPts val="1400"/>
              <a:buFont typeface="Times New Roman" panose="02020603050405020304"/>
              <a:buAutoNum type="arabicPeriod"/>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Merchant sends a transaction to bank.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l" rtl="0">
              <a:lnSpc>
                <a:spcPct val="115000"/>
              </a:lnSpc>
              <a:spcBef>
                <a:spcPts val="1000"/>
              </a:spcBef>
              <a:spcAft>
                <a:spcPts val="0"/>
              </a:spcAft>
              <a:buClr>
                <a:schemeClr val="dk1"/>
              </a:buClr>
              <a:buSzPts val="1400"/>
              <a:buFont typeface="Times New Roman" panose="02020603050405020304"/>
              <a:buAutoNum type="arabicPeriod"/>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The bank transmits the request to the authorized cardholder</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0" algn="l" rtl="0">
              <a:lnSpc>
                <a:spcPct val="115000"/>
              </a:lnSpc>
              <a:spcBef>
                <a:spcPts val="1000"/>
              </a:spcBef>
              <a:spcAft>
                <a:spcPts val="0"/>
              </a:spcAft>
              <a:buNone/>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[not short message service(SMS)];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l" rtl="0">
              <a:lnSpc>
                <a:spcPct val="115000"/>
              </a:lnSpc>
              <a:spcBef>
                <a:spcPts val="1000"/>
              </a:spcBef>
              <a:spcAft>
                <a:spcPts val="0"/>
              </a:spcAft>
              <a:buClr>
                <a:schemeClr val="dk1"/>
              </a:buClr>
              <a:buSzPts val="1400"/>
              <a:buFont typeface="Times New Roman" panose="02020603050405020304"/>
              <a:buAutoNum type="arabicPeriod"/>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The card holder approves or rejects (password protected);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l" rtl="0">
              <a:lnSpc>
                <a:spcPct val="115000"/>
              </a:lnSpc>
              <a:spcBef>
                <a:spcPts val="1000"/>
              </a:spcBef>
              <a:spcAft>
                <a:spcPts val="0"/>
              </a:spcAft>
              <a:buClr>
                <a:schemeClr val="dk1"/>
              </a:buClr>
              <a:buSzPts val="1400"/>
              <a:buFont typeface="Times New Roman" panose="02020603050405020304"/>
              <a:buAutoNum type="arabicPeriod"/>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The bank/merchant is notified;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l" rtl="0">
              <a:lnSpc>
                <a:spcPct val="115000"/>
              </a:lnSpc>
              <a:spcBef>
                <a:spcPts val="1000"/>
              </a:spcBef>
              <a:spcAft>
                <a:spcPts val="0"/>
              </a:spcAft>
              <a:buClr>
                <a:schemeClr val="dk1"/>
              </a:buClr>
              <a:buSzPts val="1400"/>
              <a:buFont typeface="Times New Roman" panose="02020603050405020304"/>
              <a:buAutoNum type="arabicPeriod"/>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The credit card transaction is completed.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457200" algn="l" rtl="0">
              <a:lnSpc>
                <a:spcPct val="115000"/>
              </a:lnSpc>
              <a:spcBef>
                <a:spcPts val="1000"/>
              </a:spcBef>
              <a:spcAft>
                <a:spcPts val="1000"/>
              </a:spcAft>
              <a:buNone/>
            </a:pPr>
            <a:endParaRPr b="1" u="sng">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28" name="Google Shape;328;g13cb76f87d4_0_15"/>
          <p:cNvPicPr preferRelativeResize="0"/>
          <p:nvPr/>
        </p:nvPicPr>
        <p:blipFill>
          <a:blip r:embed="rId1"/>
          <a:stretch>
            <a:fillRect/>
          </a:stretch>
        </p:blipFill>
        <p:spPr>
          <a:xfrm>
            <a:off x="6676775" y="2651625"/>
            <a:ext cx="5457376" cy="38232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13cb76f87d4_0_21"/>
          <p:cNvSpPr txBox="1"/>
          <p:nvPr/>
        </p:nvSpPr>
        <p:spPr>
          <a:xfrm>
            <a:off x="47700" y="57225"/>
            <a:ext cx="11779800" cy="607240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Types and Techniques of Credit Card Frauds:</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1.Traditional Techniques</a:t>
            </a: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Applications: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1.ID Theft :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Where an individual pretends to be someone else.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2. Financial Fraud: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Where an individual gives false information about his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or her financial status to acquire credit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2.Modern Techniques:</a:t>
            </a: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lnSpc>
                <a:spcPct val="115000"/>
              </a:lnSpc>
              <a:spcBef>
                <a:spcPts val="1000"/>
              </a:spcBef>
              <a:spcAft>
                <a:spcPts val="0"/>
              </a:spcAft>
              <a:buClr>
                <a:schemeClr val="dk1"/>
              </a:buClr>
              <a:buSzPts val="1400"/>
              <a:buFont typeface="Times New Roman" panose="02020603050405020304"/>
              <a:buChar char="⮚"/>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Skimming to commit fraud - the information held on either the magnetic strip on the back of the credit card or the data stored on the smart chip are copied from one card to another.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lnSpc>
                <a:spcPct val="115000"/>
              </a:lnSpc>
              <a:spcBef>
                <a:spcPts val="1000"/>
              </a:spcBef>
              <a:spcAft>
                <a:spcPts val="0"/>
              </a:spcAft>
              <a:buClr>
                <a:schemeClr val="dk1"/>
              </a:buClr>
              <a:buSzPts val="1400"/>
              <a:buFont typeface="Times New Roman" panose="02020603050405020304"/>
              <a:buChar char="⮚"/>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Site cloning and false merchant sites on the Internet - designed to get people to hand over their credit card details.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1. Triangulation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2.Credit card Generators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0" algn="l" rtl="0">
              <a:lnSpc>
                <a:spcPct val="115000"/>
              </a:lnSpc>
              <a:spcBef>
                <a:spcPts val="1000"/>
              </a:spcBef>
              <a:spcAft>
                <a:spcPts val="0"/>
              </a:spcAft>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457200" algn="l" rtl="0">
              <a:lnSpc>
                <a:spcPct val="115000"/>
              </a:lnSpc>
              <a:spcBef>
                <a:spcPts val="1000"/>
              </a:spcBef>
              <a:spcAft>
                <a:spcPts val="1000"/>
              </a:spcAft>
              <a:buNone/>
            </a:pPr>
            <a:endParaRPr b="1" u="sng">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ESSENTIAL TERMINOLOGIES</a:t>
            </a:r>
            <a:endParaRPr lang="en-US" sz="3200" dirty="0"/>
          </a:p>
        </p:txBody>
      </p:sp>
      <p:sp>
        <p:nvSpPr>
          <p:cNvPr id="3" name="Content Placeholder 2"/>
          <p:cNvSpPr>
            <a:spLocks noGrp="1"/>
          </p:cNvSpPr>
          <p:nvPr>
            <p:ph idx="1"/>
          </p:nvPr>
        </p:nvSpPr>
        <p:spPr>
          <a:xfrm>
            <a:off x="1738282" y="1285860"/>
            <a:ext cx="10173302" cy="4663420"/>
          </a:xfrm>
        </p:spPr>
        <p:txBody>
          <a:bodyPr>
            <a:normAutofit fontScale="92500"/>
          </a:bodyPr>
          <a:lstStyle/>
          <a:p>
            <a:pPr marL="228600" lvl="0" indent="-228600" algn="just">
              <a:spcBef>
                <a:spcPts val="0"/>
              </a:spcBef>
              <a:buSzPts val="1800"/>
              <a:buFont typeface="Wingdings" panose="05000000000000000000" pitchFamily="2" charset="2"/>
              <a:buChar char="q"/>
            </a:pPr>
            <a:r>
              <a:rPr lang="en-US" sz="2600" b="1" dirty="0"/>
              <a:t>Computer Security</a:t>
            </a:r>
            <a:r>
              <a:rPr lang="en-US" sz="2600" dirty="0"/>
              <a:t>-generic name for </a:t>
            </a:r>
            <a:r>
              <a:rPr lang="en-US" sz="2600" dirty="0">
                <a:solidFill>
                  <a:srgbClr val="FF0000"/>
                </a:solidFill>
              </a:rPr>
              <a:t>the collection of tools designed to protect data and to</a:t>
            </a:r>
            <a:r>
              <a:rPr lang="en-US" sz="2600" b="1" dirty="0">
                <a:solidFill>
                  <a:srgbClr val="FF0000"/>
                </a:solidFill>
              </a:rPr>
              <a:t> </a:t>
            </a:r>
            <a:r>
              <a:rPr lang="en-US" sz="2600" dirty="0">
                <a:solidFill>
                  <a:srgbClr val="FF0000"/>
                </a:solidFill>
              </a:rPr>
              <a:t>thwart hackers</a:t>
            </a:r>
            <a:endParaRPr lang="en-US" sz="2600" dirty="0">
              <a:solidFill>
                <a:srgbClr val="FF0000"/>
              </a:solidFill>
            </a:endParaRPr>
          </a:p>
          <a:p>
            <a:pPr marL="228600" lvl="0" indent="-228600" algn="just">
              <a:spcBef>
                <a:spcPts val="1000"/>
              </a:spcBef>
              <a:buSzPts val="1800"/>
              <a:buFont typeface="Wingdings" panose="05000000000000000000" pitchFamily="2" charset="2"/>
              <a:buChar char="q"/>
            </a:pPr>
            <a:r>
              <a:rPr lang="en-US" sz="2600" b="1" dirty="0"/>
              <a:t>Network Security</a:t>
            </a:r>
            <a:r>
              <a:rPr lang="en-US" sz="2600" dirty="0"/>
              <a:t>-measures </a:t>
            </a:r>
            <a:r>
              <a:rPr lang="en-US" sz="2600" dirty="0">
                <a:solidFill>
                  <a:srgbClr val="FF0000"/>
                </a:solidFill>
              </a:rPr>
              <a:t>to protect data during their transmission.</a:t>
            </a:r>
            <a:r>
              <a:rPr lang="en-US" sz="2600" dirty="0"/>
              <a:t> This area covers the use of</a:t>
            </a:r>
            <a:r>
              <a:rPr lang="en-US" sz="2600" b="1" dirty="0"/>
              <a:t> </a:t>
            </a:r>
            <a:r>
              <a:rPr lang="en-US" sz="2600" dirty="0"/>
              <a:t>cryptographic algorithms in network protocols and network applications.</a:t>
            </a:r>
            <a:endParaRPr lang="en-US" sz="2600" dirty="0"/>
          </a:p>
          <a:p>
            <a:pPr marL="228600" lvl="0" indent="-228600" algn="just">
              <a:spcBef>
                <a:spcPts val="1000"/>
              </a:spcBef>
              <a:buSzPts val="1800"/>
              <a:buFont typeface="Wingdings" panose="05000000000000000000" pitchFamily="2" charset="2"/>
              <a:buChar char="q"/>
            </a:pPr>
            <a:r>
              <a:rPr lang="en-US" sz="2600" dirty="0"/>
              <a:t>Terms </a:t>
            </a:r>
            <a:r>
              <a:rPr lang="en-US" sz="2600" dirty="0">
                <a:solidFill>
                  <a:srgbClr val="FF0000"/>
                </a:solidFill>
              </a:rPr>
              <a:t>Information security </a:t>
            </a:r>
            <a:r>
              <a:rPr lang="en-US" sz="2600" dirty="0"/>
              <a:t>and </a:t>
            </a:r>
            <a:r>
              <a:rPr lang="en-US" sz="2600" dirty="0">
                <a:solidFill>
                  <a:srgbClr val="FF0000"/>
                </a:solidFill>
              </a:rPr>
              <a:t>Cyber security </a:t>
            </a:r>
            <a:r>
              <a:rPr lang="en-US" sz="2600" dirty="0"/>
              <a:t>are often used interchangeable.</a:t>
            </a:r>
            <a:endParaRPr lang="en-US" sz="2600" dirty="0"/>
          </a:p>
          <a:p>
            <a:pPr marL="228600" lvl="0" indent="-228600" algn="just">
              <a:spcBef>
                <a:spcPts val="1000"/>
              </a:spcBef>
              <a:buSzPts val="1800"/>
              <a:buFont typeface="Wingdings" panose="05000000000000000000" pitchFamily="2" charset="2"/>
              <a:buChar char="q"/>
            </a:pPr>
            <a:r>
              <a:rPr lang="en-US" sz="2600" b="1" dirty="0"/>
              <a:t>Cyber Security</a:t>
            </a:r>
            <a:r>
              <a:rPr lang="en-US" sz="2600" dirty="0"/>
              <a:t>: It is the </a:t>
            </a:r>
            <a:r>
              <a:rPr lang="en-US" sz="2600" dirty="0">
                <a:solidFill>
                  <a:srgbClr val="FF0000"/>
                </a:solidFill>
              </a:rPr>
              <a:t>practice of protecting the data from outside the resource on the internet</a:t>
            </a:r>
            <a:r>
              <a:rPr lang="en-US" sz="2600" dirty="0"/>
              <a:t>.</a:t>
            </a:r>
            <a:endParaRPr lang="en-US" sz="2600" dirty="0"/>
          </a:p>
          <a:p>
            <a:pPr marL="228600" indent="-228600" algn="just">
              <a:spcBef>
                <a:spcPts val="1000"/>
              </a:spcBef>
              <a:buSzPts val="1800"/>
              <a:buFont typeface="Wingdings" panose="05000000000000000000" pitchFamily="2" charset="2"/>
              <a:buChar char="q"/>
            </a:pPr>
            <a:r>
              <a:rPr lang="en-US" sz="2600" b="1" dirty="0"/>
              <a:t>Information Security</a:t>
            </a:r>
            <a:r>
              <a:rPr lang="en-US" sz="2600" dirty="0"/>
              <a:t>: It is all about </a:t>
            </a:r>
            <a:r>
              <a:rPr lang="en-US" sz="2600" dirty="0">
                <a:solidFill>
                  <a:srgbClr val="FF0000"/>
                </a:solidFill>
              </a:rPr>
              <a:t>protecting information from unauthorized users, access, and data modification or removal in order to provide confidentiality, integrity, and availability</a:t>
            </a:r>
            <a:r>
              <a:rPr lang="en-US" sz="2600" dirty="0"/>
              <a:t>.</a:t>
            </a:r>
            <a:endParaRPr lang="en-US" sz="2600"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Types of security</a:t>
            </a:r>
            <a:br>
              <a:rPr lang="en-US" dirty="0"/>
            </a:br>
            <a:endParaRPr lang="en-US" dirty="0"/>
          </a:p>
        </p:txBody>
      </p:sp>
      <p:sp>
        <p:nvSpPr>
          <p:cNvPr id="3" name="Content Placeholder 2"/>
          <p:cNvSpPr>
            <a:spLocks noGrp="1"/>
          </p:cNvSpPr>
          <p:nvPr>
            <p:ph idx="1"/>
          </p:nvPr>
        </p:nvSpPr>
        <p:spPr>
          <a:xfrm>
            <a:off x="1452530" y="990600"/>
            <a:ext cx="10536270" cy="5486400"/>
          </a:xfrm>
        </p:spPr>
        <p:txBody>
          <a:bodyPr/>
          <a:lstStyle/>
          <a:p>
            <a:pPr>
              <a:buFont typeface="Wingdings" panose="05000000000000000000" pitchFamily="2" charset="2"/>
              <a:buChar char="q"/>
            </a:pPr>
            <a:r>
              <a:rPr lang="en-US" sz="2800" dirty="0"/>
              <a:t>Network Security</a:t>
            </a:r>
            <a:endParaRPr lang="en-US" sz="2800" dirty="0"/>
          </a:p>
          <a:p>
            <a:pPr>
              <a:buFont typeface="Wingdings" panose="05000000000000000000" pitchFamily="2" charset="2"/>
              <a:buChar char="q"/>
            </a:pPr>
            <a:r>
              <a:rPr lang="en-US" sz="2800" dirty="0"/>
              <a:t>Cyber Security</a:t>
            </a:r>
            <a:endParaRPr lang="en-US" sz="2800" dirty="0"/>
          </a:p>
          <a:p>
            <a:pPr>
              <a:buFont typeface="Wingdings" panose="05000000000000000000" pitchFamily="2" charset="2"/>
              <a:buChar char="q"/>
            </a:pPr>
            <a:r>
              <a:rPr lang="en-US" sz="2800" dirty="0"/>
              <a:t>Cloud  Security</a:t>
            </a:r>
            <a:endParaRPr lang="en-US" sz="2800" dirty="0"/>
          </a:p>
          <a:p>
            <a:pPr>
              <a:buFont typeface="Wingdings" panose="05000000000000000000" pitchFamily="2" charset="2"/>
              <a:buChar char="q"/>
            </a:pPr>
            <a:r>
              <a:rPr lang="en-US" sz="2800" dirty="0"/>
              <a:t>Computer Security</a:t>
            </a:r>
            <a:endParaRPr lang="en-US" sz="2800" dirty="0"/>
          </a:p>
          <a:p>
            <a:pPr>
              <a:buFont typeface="Wingdings" panose="05000000000000000000" pitchFamily="2" charset="2"/>
              <a:buChar char="q"/>
            </a:pPr>
            <a:r>
              <a:rPr lang="en-US" sz="2800" dirty="0"/>
              <a:t>Computer network Security</a:t>
            </a:r>
            <a:endParaRPr lang="en-US" sz="2800" dirty="0"/>
          </a:p>
          <a:p>
            <a:pPr>
              <a:buFont typeface="Wingdings" panose="05000000000000000000" pitchFamily="2" charset="2"/>
              <a:buChar char="q"/>
            </a:pPr>
            <a:r>
              <a:rPr lang="en-US" sz="2800" dirty="0" err="1"/>
              <a:t>CrypoGraphy</a:t>
            </a:r>
            <a:r>
              <a:rPr lang="en-US" sz="2800" dirty="0"/>
              <a:t> Security</a:t>
            </a:r>
            <a:endParaRPr lang="en-US" sz="2800" dirty="0"/>
          </a:p>
          <a:p>
            <a:pPr>
              <a:buFont typeface="Wingdings" panose="05000000000000000000" pitchFamily="2" charset="2"/>
              <a:buChar char="q"/>
            </a:pPr>
            <a:r>
              <a:rPr lang="en-US" sz="2800" dirty="0"/>
              <a:t>Wireless sensors Security</a:t>
            </a:r>
            <a:endParaRPr lang="en-US" sz="2800" dirty="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638"/>
            <a:ext cx="9997440" cy="654032"/>
          </a:xfrm>
        </p:spPr>
        <p:txBody>
          <a:bodyPr>
            <a:normAutofit fontScale="90000"/>
          </a:bodyPr>
          <a:lstStyle/>
          <a:p>
            <a:r>
              <a:rPr lang="en-US" b="1" dirty="0">
                <a:solidFill>
                  <a:srgbClr val="FF0000"/>
                </a:solidFill>
              </a:rPr>
              <a:t>Minimization the risk</a:t>
            </a:r>
            <a:endParaRPr lang="en-US" dirty="0"/>
          </a:p>
        </p:txBody>
      </p:sp>
      <p:sp>
        <p:nvSpPr>
          <p:cNvPr id="3" name="Content Placeholder 2"/>
          <p:cNvSpPr>
            <a:spLocks noGrp="1"/>
          </p:cNvSpPr>
          <p:nvPr>
            <p:ph idx="1"/>
          </p:nvPr>
        </p:nvSpPr>
        <p:spPr>
          <a:xfrm>
            <a:off x="1595406" y="1000108"/>
            <a:ext cx="10316178" cy="5643602"/>
          </a:xfrm>
        </p:spPr>
        <p:txBody>
          <a:bodyPr>
            <a:normAutofit fontScale="62500" lnSpcReduction="20000"/>
          </a:bodyPr>
          <a:lstStyle/>
          <a:p>
            <a:pPr>
              <a:buFont typeface="Wingdings" panose="05000000000000000000" pitchFamily="2" charset="2"/>
              <a:buChar char="q"/>
            </a:pPr>
            <a:r>
              <a:rPr lang="en-US" b="1" dirty="0"/>
              <a:t>It is essential to be alert for the safety on the internet. Thus, there are actions that can </a:t>
            </a:r>
            <a:r>
              <a:rPr lang="en-US" b="1" dirty="0">
                <a:solidFill>
                  <a:srgbClr val="FF0000"/>
                </a:solidFill>
              </a:rPr>
              <a:t>minimize the risk</a:t>
            </a:r>
            <a:r>
              <a:rPr lang="en-US" b="1" dirty="0"/>
              <a:t>:</a:t>
            </a:r>
            <a:endParaRPr lang="en-US" dirty="0"/>
          </a:p>
          <a:p>
            <a:pPr>
              <a:buNone/>
            </a:pPr>
            <a:r>
              <a:rPr lang="en-US" sz="3800" b="1" dirty="0">
                <a:solidFill>
                  <a:srgbClr val="FF0000"/>
                </a:solidFill>
              </a:rPr>
              <a:t>1. Protect Your Passwords:</a:t>
            </a:r>
            <a:endParaRPr lang="en-US" sz="3800" dirty="0">
              <a:solidFill>
                <a:srgbClr val="FF0000"/>
              </a:solidFill>
            </a:endParaRPr>
          </a:p>
          <a:p>
            <a:pPr>
              <a:buFont typeface="Wingdings" panose="05000000000000000000" pitchFamily="2" charset="2"/>
              <a:buChar char="q"/>
            </a:pPr>
            <a:r>
              <a:rPr lang="en-US" dirty="0"/>
              <a:t>Change your </a:t>
            </a:r>
            <a:r>
              <a:rPr lang="en-US" dirty="0">
                <a:solidFill>
                  <a:srgbClr val="FF0000"/>
                </a:solidFill>
              </a:rPr>
              <a:t>passwords</a:t>
            </a:r>
            <a:r>
              <a:rPr lang="en-US" dirty="0"/>
              <a:t> regularly </a:t>
            </a:r>
            <a:r>
              <a:rPr lang="en-US" b="1" dirty="0"/>
              <a:t>(every three months, at least)</a:t>
            </a:r>
            <a:r>
              <a:rPr lang="en-US" dirty="0"/>
              <a:t>;</a:t>
            </a:r>
            <a:endParaRPr lang="en-US" dirty="0"/>
          </a:p>
          <a:p>
            <a:pPr>
              <a:buFont typeface="Wingdings" panose="05000000000000000000" pitchFamily="2" charset="2"/>
              <a:buChar char="q"/>
            </a:pPr>
            <a:r>
              <a:rPr lang="en-US" dirty="0">
                <a:solidFill>
                  <a:srgbClr val="FF0000"/>
                </a:solidFill>
              </a:rPr>
              <a:t>12-character passwords are more secure than passwords with 8</a:t>
            </a:r>
            <a:r>
              <a:rPr lang="en-US" dirty="0"/>
              <a:t> as well as passwords with letters and numbers;</a:t>
            </a:r>
            <a:endParaRPr lang="en-US" dirty="0"/>
          </a:p>
          <a:p>
            <a:pPr>
              <a:buFont typeface="Wingdings" panose="05000000000000000000" pitchFamily="2" charset="2"/>
              <a:buChar char="q"/>
            </a:pPr>
            <a:r>
              <a:rPr lang="en-US" dirty="0"/>
              <a:t>Do not use words </a:t>
            </a:r>
            <a:r>
              <a:rPr lang="en-US" dirty="0">
                <a:solidFill>
                  <a:srgbClr val="FF0000"/>
                </a:solidFill>
              </a:rPr>
              <a:t>related to personal information </a:t>
            </a:r>
            <a:r>
              <a:rPr lang="en-US" b="1" dirty="0"/>
              <a:t>(</a:t>
            </a:r>
            <a:r>
              <a:rPr lang="en-US" b="1" dirty="0" err="1"/>
              <a:t>eg</a:t>
            </a:r>
            <a:r>
              <a:rPr lang="en-US" b="1" dirty="0"/>
              <a:t>. name, date of birth, login, mother’s name, etc.)</a:t>
            </a:r>
            <a:r>
              <a:rPr lang="en-US" dirty="0"/>
              <a:t>;</a:t>
            </a:r>
            <a:endParaRPr lang="en-US" dirty="0"/>
          </a:p>
          <a:p>
            <a:pPr>
              <a:buFont typeface="Wingdings" panose="05000000000000000000" pitchFamily="2" charset="2"/>
              <a:buChar char="q"/>
            </a:pPr>
            <a:r>
              <a:rPr lang="en-US" dirty="0"/>
              <a:t>It </a:t>
            </a:r>
            <a:r>
              <a:rPr lang="en-US" dirty="0">
                <a:solidFill>
                  <a:srgbClr val="FF0000"/>
                </a:solidFill>
              </a:rPr>
              <a:t>is unwise to write passwords on paper</a:t>
            </a:r>
            <a:r>
              <a:rPr lang="en-US" dirty="0"/>
              <a:t>;</a:t>
            </a:r>
            <a:endParaRPr lang="en-US" dirty="0"/>
          </a:p>
          <a:p>
            <a:pPr>
              <a:buFont typeface="Wingdings" panose="05000000000000000000" pitchFamily="2" charset="2"/>
              <a:buChar char="q"/>
            </a:pPr>
            <a:r>
              <a:rPr lang="en-US" dirty="0">
                <a:solidFill>
                  <a:srgbClr val="FF0000"/>
                </a:solidFill>
              </a:rPr>
              <a:t>Avoid using the option of your browser</a:t>
            </a:r>
            <a:r>
              <a:rPr lang="en-US" b="1" dirty="0">
                <a:solidFill>
                  <a:srgbClr val="FF0000"/>
                </a:solidFill>
              </a:rPr>
              <a:t> </a:t>
            </a:r>
            <a:r>
              <a:rPr lang="en-US" b="1" dirty="0"/>
              <a:t>(Internet Explorer, Mozilla, Chrome)</a:t>
            </a:r>
            <a:r>
              <a:rPr lang="en-US" dirty="0"/>
              <a:t> for password management, because those who use the computer, can utilize them.</a:t>
            </a:r>
            <a:endParaRPr lang="en-US" dirty="0"/>
          </a:p>
          <a:p>
            <a:pPr>
              <a:buNone/>
            </a:pPr>
            <a:r>
              <a:rPr lang="en-US" sz="3800" b="1" dirty="0">
                <a:solidFill>
                  <a:srgbClr val="FF0000"/>
                </a:solidFill>
              </a:rPr>
              <a:t>2.</a:t>
            </a:r>
            <a:r>
              <a:rPr lang="en-US" sz="3800" b="1" dirty="0"/>
              <a:t> </a:t>
            </a:r>
            <a:r>
              <a:rPr lang="en-US" sz="3800" b="1" dirty="0">
                <a:solidFill>
                  <a:srgbClr val="FF0000"/>
                </a:solidFill>
              </a:rPr>
              <a:t>How To Receive e-Mails With Links And Attachments:</a:t>
            </a:r>
            <a:endParaRPr lang="en-US" sz="3800" dirty="0">
              <a:solidFill>
                <a:srgbClr val="FF0000"/>
              </a:solidFill>
            </a:endParaRPr>
          </a:p>
          <a:p>
            <a:pPr>
              <a:buFont typeface="Wingdings" panose="05000000000000000000" pitchFamily="2" charset="2"/>
              <a:buChar char="q"/>
            </a:pPr>
            <a:r>
              <a:rPr lang="en-US" dirty="0"/>
              <a:t>When receiving emails with deals, </a:t>
            </a:r>
            <a:r>
              <a:rPr lang="en-US" dirty="0">
                <a:solidFill>
                  <a:srgbClr val="FF0000"/>
                </a:solidFill>
              </a:rPr>
              <a:t>avoid clicking on links</a:t>
            </a:r>
            <a:r>
              <a:rPr lang="en-US" dirty="0"/>
              <a:t>.</a:t>
            </a:r>
            <a:endParaRPr lang="en-US" dirty="0"/>
          </a:p>
          <a:p>
            <a:pPr>
              <a:buFont typeface="Wingdings" panose="05000000000000000000" pitchFamily="2" charset="2"/>
              <a:buChar char="q"/>
            </a:pPr>
            <a:r>
              <a:rPr lang="en-US" dirty="0"/>
              <a:t> Open </a:t>
            </a:r>
            <a:r>
              <a:rPr lang="en-US" dirty="0">
                <a:solidFill>
                  <a:srgbClr val="FF0000"/>
                </a:solidFill>
              </a:rPr>
              <a:t>another instance of the browser</a:t>
            </a:r>
            <a:r>
              <a:rPr lang="en-US" dirty="0"/>
              <a:t>, enter the address of the seller and look for the offer. </a:t>
            </a:r>
            <a:endParaRPr lang="en-US" dirty="0"/>
          </a:p>
          <a:p>
            <a:pPr>
              <a:buFont typeface="Wingdings" panose="05000000000000000000" pitchFamily="2" charset="2"/>
              <a:buChar char="q"/>
            </a:pPr>
            <a:r>
              <a:rPr lang="en-US" dirty="0">
                <a:solidFill>
                  <a:srgbClr val="FF0000"/>
                </a:solidFill>
              </a:rPr>
              <a:t>The link may have an address, but direct it to another, who will run a malicious program </a:t>
            </a:r>
            <a:r>
              <a:rPr lang="en-US" b="1" dirty="0">
                <a:solidFill>
                  <a:srgbClr val="FF0000"/>
                </a:solidFill>
              </a:rPr>
              <a:t>(spyware, </a:t>
            </a:r>
            <a:r>
              <a:rPr lang="en-US" b="1" dirty="0" err="1">
                <a:solidFill>
                  <a:srgbClr val="FF0000"/>
                </a:solidFill>
              </a:rPr>
              <a:t>trojans</a:t>
            </a:r>
            <a:r>
              <a:rPr lang="en-US" b="1" dirty="0">
                <a:solidFill>
                  <a:srgbClr val="FF0000"/>
                </a:solidFill>
              </a:rPr>
              <a:t>, etc</a:t>
            </a:r>
            <a:r>
              <a:rPr lang="en-US" b="1" dirty="0"/>
              <a:t>.)</a:t>
            </a:r>
            <a:r>
              <a:rPr lang="en-US" dirty="0"/>
              <a:t>. The safest answer is  not open files and do not click on links sent by email.</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1504" y="116632"/>
            <a:ext cx="10280080" cy="6466730"/>
          </a:xfrm>
        </p:spPr>
        <p:txBody>
          <a:bodyPr>
            <a:normAutofit fontScale="40000" lnSpcReduction="20000"/>
          </a:bodyPr>
          <a:lstStyle/>
          <a:p>
            <a:pPr algn="just">
              <a:buFont typeface="Wingdings" panose="05000000000000000000" pitchFamily="2" charset="2"/>
              <a:buChar char="q"/>
            </a:pPr>
            <a:r>
              <a:rPr lang="en-US" sz="6000" b="1" dirty="0"/>
              <a:t>On Public Computers (</a:t>
            </a:r>
            <a:r>
              <a:rPr lang="en-US" sz="6000" b="1" dirty="0" err="1"/>
              <a:t>eg</a:t>
            </a:r>
            <a:r>
              <a:rPr lang="en-US" sz="6000" b="1" dirty="0"/>
              <a:t>. Cyber Cafe.):</a:t>
            </a:r>
            <a:endParaRPr lang="en-US" sz="6000" dirty="0"/>
          </a:p>
          <a:p>
            <a:pPr algn="just">
              <a:buFont typeface="Wingdings" panose="05000000000000000000" pitchFamily="2" charset="2"/>
              <a:buChar char="q"/>
            </a:pPr>
            <a:r>
              <a:rPr lang="en-US" sz="6000" dirty="0">
                <a:solidFill>
                  <a:srgbClr val="FF0000"/>
                </a:solidFill>
              </a:rPr>
              <a:t>Extreme Cautio</a:t>
            </a:r>
            <a:r>
              <a:rPr lang="en-US" sz="6000" dirty="0"/>
              <a:t>n. There are no guarantees about the programs installed and there may be programs to store passwords, installed by previous users. If there is no other option for internet access, close all programs after use, log-off and clear the history in the browser </a:t>
            </a:r>
            <a:r>
              <a:rPr lang="en-US" sz="6000" b="1" dirty="0"/>
              <a:t>(Tools / Options / </a:t>
            </a:r>
            <a:r>
              <a:rPr lang="en-US" sz="6000" b="1" dirty="0">
                <a:solidFill>
                  <a:srgbClr val="FF0000"/>
                </a:solidFill>
              </a:rPr>
              <a:t>Clear History</a:t>
            </a:r>
            <a:r>
              <a:rPr lang="en-US" sz="6000" b="1" dirty="0"/>
              <a:t>)</a:t>
            </a:r>
            <a:r>
              <a:rPr lang="en-US" sz="6000" dirty="0"/>
              <a:t>.</a:t>
            </a:r>
            <a:endParaRPr lang="en-US" sz="6000" b="1" dirty="0"/>
          </a:p>
          <a:p>
            <a:pPr algn="just">
              <a:buNone/>
            </a:pPr>
            <a:r>
              <a:rPr lang="en-US" sz="6000" b="1" dirty="0">
                <a:solidFill>
                  <a:srgbClr val="FF0000"/>
                </a:solidFill>
              </a:rPr>
              <a:t>3. Physical Protection Of  The Computer Is An Essential Practice:</a:t>
            </a:r>
            <a:endParaRPr lang="en-US" sz="6000" dirty="0">
              <a:solidFill>
                <a:srgbClr val="FF0000"/>
              </a:solidFill>
            </a:endParaRPr>
          </a:p>
          <a:p>
            <a:pPr algn="just">
              <a:buFont typeface="Wingdings" panose="05000000000000000000" pitchFamily="2" charset="2"/>
              <a:buChar char="q"/>
            </a:pPr>
            <a:r>
              <a:rPr lang="en-US" sz="6000" dirty="0"/>
              <a:t>Absenteeism briefly the table can be enough for someone else to install a program that captures passwords and personal information. </a:t>
            </a:r>
            <a:r>
              <a:rPr lang="en-US" sz="6000" dirty="0">
                <a:solidFill>
                  <a:srgbClr val="FF0000"/>
                </a:solidFill>
              </a:rPr>
              <a:t>Lock system access, password, when not using the computer.</a:t>
            </a:r>
            <a:endParaRPr lang="en-US" sz="6000" b="1" dirty="0"/>
          </a:p>
          <a:p>
            <a:pPr algn="just">
              <a:buNone/>
            </a:pPr>
            <a:r>
              <a:rPr lang="en-US" sz="6000" b="1" dirty="0">
                <a:solidFill>
                  <a:srgbClr val="FF0000"/>
                </a:solidFill>
              </a:rPr>
              <a:t>4. By “Plugging” The Computer Networking:</a:t>
            </a:r>
            <a:endParaRPr lang="en-US" sz="6000" dirty="0">
              <a:solidFill>
                <a:srgbClr val="FF0000"/>
              </a:solidFill>
            </a:endParaRPr>
          </a:p>
          <a:p>
            <a:pPr algn="just">
              <a:buFont typeface="Wingdings" panose="05000000000000000000" pitchFamily="2" charset="2"/>
              <a:buChar char="q"/>
            </a:pPr>
            <a:r>
              <a:rPr lang="en-US" sz="6000" b="1" dirty="0"/>
              <a:t>Using your personal computer in the network (</a:t>
            </a:r>
            <a:r>
              <a:rPr lang="en-US" sz="6000" b="1" dirty="0" err="1"/>
              <a:t>ie</a:t>
            </a:r>
            <a:r>
              <a:rPr lang="en-US" sz="6000" b="1" dirty="0"/>
              <a:t> wireless.), some basic precautions are:</a:t>
            </a:r>
            <a:endParaRPr lang="en-US" sz="6000" dirty="0"/>
          </a:p>
          <a:p>
            <a:pPr algn="just">
              <a:buFont typeface="Wingdings" panose="05000000000000000000" pitchFamily="2" charset="2"/>
              <a:buChar char="q"/>
            </a:pPr>
            <a:r>
              <a:rPr lang="en-US" sz="6000" dirty="0"/>
              <a:t>Use the option of encrypted data for traffic information. Verify that the network </a:t>
            </a:r>
            <a:r>
              <a:rPr lang="en-US" sz="6000" dirty="0">
                <a:solidFill>
                  <a:srgbClr val="FF0000"/>
                </a:solidFill>
              </a:rPr>
              <a:t>has WPA</a:t>
            </a:r>
            <a:r>
              <a:rPr lang="en-US" sz="6000" b="1" dirty="0">
                <a:solidFill>
                  <a:srgbClr val="FF0000"/>
                </a:solidFill>
              </a:rPr>
              <a:t> (Wi-Fi Protected Access)</a:t>
            </a:r>
            <a:r>
              <a:rPr lang="en-US" sz="6000" dirty="0">
                <a:solidFill>
                  <a:srgbClr val="FF0000"/>
                </a:solidFill>
              </a:rPr>
              <a:t> or WEP </a:t>
            </a:r>
            <a:r>
              <a:rPr lang="en-US" sz="6000" b="1" dirty="0">
                <a:solidFill>
                  <a:srgbClr val="FF0000"/>
                </a:solidFill>
              </a:rPr>
              <a:t>(Wired Equivalent Privacy)</a:t>
            </a:r>
            <a:r>
              <a:rPr lang="en-US" sz="6000" dirty="0">
                <a:solidFill>
                  <a:srgbClr val="FF0000"/>
                </a:solidFill>
              </a:rPr>
              <a:t> function</a:t>
            </a:r>
            <a:r>
              <a:rPr lang="en-US" sz="6000" dirty="0"/>
              <a:t>, the first being safer;</a:t>
            </a:r>
            <a:endParaRPr lang="en-US" sz="6000" dirty="0"/>
          </a:p>
          <a:p>
            <a:pPr algn="just">
              <a:buFont typeface="Wingdings" panose="05000000000000000000" pitchFamily="2" charset="2"/>
              <a:buChar char="q"/>
            </a:pPr>
            <a:r>
              <a:rPr lang="en-US" sz="6000" dirty="0">
                <a:solidFill>
                  <a:srgbClr val="FF0000"/>
                </a:solidFill>
              </a:rPr>
              <a:t>Disable folder sharing </a:t>
            </a:r>
            <a:r>
              <a:rPr lang="en-US" sz="6000" b="1" dirty="0">
                <a:solidFill>
                  <a:srgbClr val="FF0000"/>
                </a:solidFill>
              </a:rPr>
              <a:t>(Windows)</a:t>
            </a:r>
            <a:r>
              <a:rPr lang="en-US" sz="6000" dirty="0">
                <a:solidFill>
                  <a:srgbClr val="FF0000"/>
                </a:solidFill>
              </a:rPr>
              <a:t>, </a:t>
            </a:r>
            <a:r>
              <a:rPr lang="en-US" sz="6000" dirty="0"/>
              <a:t>or secure access to the operating system with a password. </a:t>
            </a:r>
            <a:endParaRPr lang="en-US" sz="6000" dirty="0"/>
          </a:p>
          <a:p>
            <a:pPr algn="just">
              <a:buFont typeface="Wingdings" panose="05000000000000000000" pitchFamily="2" charset="2"/>
              <a:buChar char="q"/>
            </a:pPr>
            <a:r>
              <a:rPr lang="en-US" sz="6000" dirty="0"/>
              <a:t>Other users within the same network </a:t>
            </a:r>
            <a:r>
              <a:rPr lang="en-US" sz="6000" b="1" dirty="0"/>
              <a:t>(including wireless)</a:t>
            </a:r>
            <a:r>
              <a:rPr lang="en-US" sz="6000" dirty="0"/>
              <a:t> may be able to seek and write files on your computer;</a:t>
            </a:r>
            <a:endParaRPr lang="en-US" sz="6000" dirty="0"/>
          </a:p>
          <a:p>
            <a:endParaRPr lang="en-US" dirty="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TABLE_ENDDRAG_ORIGIN_RECT" val="643*75"/>
  <p:tag name="TABLE_ENDDRAG_RECT" val="18*180*643*75"/>
</p:tagLst>
</file>

<file path=ppt/tags/tag3.xml><?xml version="1.0" encoding="utf-8"?>
<p:tagLst xmlns:p="http://schemas.openxmlformats.org/presentationml/2006/main">
  <p:tag name="TABLE_ENDDRAG_ORIGIN_RECT" val="632*170"/>
  <p:tag name="TABLE_ENDDRAG_RECT" val="18*296*632*17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37058</Words>
  <Application>WPS Presentation</Application>
  <PresentationFormat>Widescreen</PresentationFormat>
  <Paragraphs>704</Paragraphs>
  <Slides>55</Slides>
  <Notes>41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55</vt:i4>
      </vt:variant>
    </vt:vector>
  </HeadingPairs>
  <TitlesOfParts>
    <vt:vector size="74" baseType="lpstr">
      <vt:lpstr>Arial</vt:lpstr>
      <vt:lpstr>SimSun</vt:lpstr>
      <vt:lpstr>Wingdings</vt:lpstr>
      <vt:lpstr>Arial</vt:lpstr>
      <vt:lpstr>Wingdings 2</vt:lpstr>
      <vt:lpstr>Verdana</vt:lpstr>
      <vt:lpstr>Arial Black</vt:lpstr>
      <vt:lpstr>Gill Sans MT</vt:lpstr>
      <vt:lpstr>Microsoft YaHei</vt:lpstr>
      <vt:lpstr>Arial Unicode MS</vt:lpstr>
      <vt:lpstr>Noto Sans Symbols</vt:lpstr>
      <vt:lpstr>Segoe Print</vt:lpstr>
      <vt:lpstr>Gill Sans</vt:lpstr>
      <vt:lpstr>Times New Roman</vt:lpstr>
      <vt:lpstr>Calibri</vt:lpstr>
      <vt:lpstr>Times New Roman</vt:lpstr>
      <vt:lpstr>Roboto</vt:lpstr>
      <vt:lpstr>Georgia</vt:lpstr>
      <vt:lpstr>Solstice</vt:lpstr>
      <vt:lpstr>		  		CMR INSTITUTE OF TECHNOLOGY:HYDERABAD 	           Department of Computer Science and Engineering                            </vt:lpstr>
      <vt:lpstr>   INFORMATION AND CYBER SECURITY    </vt:lpstr>
      <vt:lpstr>PowerPoint 演示文稿</vt:lpstr>
      <vt:lpstr>UNIT 1 TOPICS</vt:lpstr>
      <vt:lpstr>PowerPoint 演示文稿</vt:lpstr>
      <vt:lpstr>ESSENTIAL TERMINOLOGIES</vt:lpstr>
      <vt:lpstr>Types of security </vt:lpstr>
      <vt:lpstr>Minimization the risk</vt:lpstr>
      <vt:lpstr>PowerPoint 演示文稿</vt:lpstr>
      <vt:lpstr>PowerPoint 演示文稿</vt:lpstr>
      <vt:lpstr>The following are the reasons why information security  and cyber security is  important:  </vt:lpstr>
      <vt:lpstr>PowerPoint 演示文稿</vt:lpstr>
      <vt:lpstr>3. To Prevent Data Theft </vt:lpstr>
      <vt:lpstr>4. To Prevent Malware and Viruses </vt:lpstr>
      <vt:lpstr>5. To Protect From Unauthorized Access </vt:lpstr>
      <vt:lpstr>PowerPoint 演示文稿</vt:lpstr>
      <vt:lpstr>PowerPoint 演示文稿</vt:lpstr>
      <vt:lpstr>CIA  Triad</vt:lpstr>
      <vt:lpstr>Integrity</vt:lpstr>
      <vt:lpstr>Availability </vt:lpstr>
      <vt:lpstr>SECURITY SERVICES</vt:lpstr>
      <vt:lpstr>PowerPoint 演示文稿</vt:lpstr>
      <vt:lpstr>SECURITY MECHANISMS</vt:lpstr>
      <vt:lpstr>PowerPoint 演示文稿</vt:lpstr>
      <vt:lpstr>PowerPoint 演示文稿</vt:lpstr>
      <vt:lpstr>PowerPoint 演示文稿</vt:lpstr>
      <vt:lpstr>NETWORK SECURITY MODEL</vt:lpstr>
      <vt:lpstr>PowerPoint 演示文稿</vt:lpstr>
      <vt:lpstr>PowerPoint 演示文稿</vt:lpstr>
      <vt:lpstr>NIA – NATIONAL INVESTIGATION AGENCY HTTPS://WWW.INDIA.GOV.IN/OFFICIAL-WEBSITE-NATIONAL-INVESTIGATION-AGENCY </vt:lpstr>
      <vt:lpstr>RISKS</vt:lpstr>
      <vt:lpstr>PowerPoint 演示文稿</vt:lpstr>
      <vt:lpstr>BREACHES</vt:lpstr>
      <vt:lpstr>PowerPoint 演示文稿</vt:lpstr>
      <vt:lpstr>THREATS</vt:lpstr>
      <vt:lpstr>ATTACKS</vt:lpstr>
      <vt:lpstr>PowerPoint 演示文稿</vt:lpstr>
      <vt:lpstr>PowerPoint 演示文稿</vt:lpstr>
      <vt:lpstr>EXPLOITS</vt:lpstr>
      <vt:lpstr>INFORMATION GATHERING</vt:lpstr>
      <vt:lpstr>INCIDENT RESPONSE TEAM</vt:lpstr>
      <vt:lpstr>PowerPoint 演示文稿</vt:lpstr>
      <vt:lpstr>REPORTING CRIME</vt:lpstr>
      <vt:lpstr>OPERATING SYSTEM ATTACKS</vt:lpstr>
      <vt:lpstr>PowerPoint 演示文稿</vt:lpstr>
      <vt:lpstr>APPLICATION ATTACKS</vt:lpstr>
      <vt:lpstr>REVERSE ENGINEERING</vt:lpstr>
      <vt:lpstr>PowerPoint 演示文稿</vt:lpstr>
      <vt:lpstr>PowerPoint 演示文稿</vt:lpstr>
      <vt:lpstr>CRACKING TECHNIQUES</vt:lpstr>
      <vt:lpstr>PowerPoint 演示文稿</vt:lpstr>
      <vt:lpstr>FINANCIAL FRAUDS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AND CYBER SECURITY</dc:title>
  <dc:creator>DELL</dc:creator>
  <cp:lastModifiedBy>student</cp:lastModifiedBy>
  <cp:revision>114</cp:revision>
  <dcterms:created xsi:type="dcterms:W3CDTF">2022-06-20T11:51:00Z</dcterms:created>
  <dcterms:modified xsi:type="dcterms:W3CDTF">2024-07-26T05:56:45Z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B6A8E2A53B3F436E898CCA3A731B4647_12</vt:lpwstr>
  </property>
  <property fmtid="{D5CDD505-2E9C-101B-9397-08002B2CF9AE}" pid="3" name="KSOProductBuildVer">
    <vt:lpwstr>1033-12.2.0.17153</vt:lpwstr>
  </property>
</Properties>
</file>