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01E7-2EF3-472C-BDBC-2F26F11AE8E8}" type="datetimeFigureOut">
              <a:rPr lang="pt-PT" smtClean="0"/>
              <a:t>21/10/2018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72C5-4D62-40D5-ADDC-ACB024CB723F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218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01E7-2EF3-472C-BDBC-2F26F11AE8E8}" type="datetimeFigureOut">
              <a:rPr lang="pt-PT" smtClean="0"/>
              <a:t>21/10/2018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72C5-4D62-40D5-ADDC-ACB024CB72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645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01E7-2EF3-472C-BDBC-2F26F11AE8E8}" type="datetimeFigureOut">
              <a:rPr lang="pt-PT" smtClean="0"/>
              <a:t>21/10/2018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72C5-4D62-40D5-ADDC-ACB024CB72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464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01E7-2EF3-472C-BDBC-2F26F11AE8E8}" type="datetimeFigureOut">
              <a:rPr lang="pt-PT" smtClean="0"/>
              <a:t>21/10/2018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72C5-4D62-40D5-ADDC-ACB024CB72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271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01E7-2EF3-472C-BDBC-2F26F11AE8E8}" type="datetimeFigureOut">
              <a:rPr lang="pt-PT" smtClean="0"/>
              <a:t>21/10/2018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72C5-4D62-40D5-ADDC-ACB024CB723F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712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01E7-2EF3-472C-BDBC-2F26F11AE8E8}" type="datetimeFigureOut">
              <a:rPr lang="pt-PT" smtClean="0"/>
              <a:t>21/10/2018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72C5-4D62-40D5-ADDC-ACB024CB72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5484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01E7-2EF3-472C-BDBC-2F26F11AE8E8}" type="datetimeFigureOut">
              <a:rPr lang="pt-PT" smtClean="0"/>
              <a:t>21/10/2018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72C5-4D62-40D5-ADDC-ACB024CB72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7657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01E7-2EF3-472C-BDBC-2F26F11AE8E8}" type="datetimeFigureOut">
              <a:rPr lang="pt-PT" smtClean="0"/>
              <a:t>21/10/2018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72C5-4D62-40D5-ADDC-ACB024CB72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9253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01E7-2EF3-472C-BDBC-2F26F11AE8E8}" type="datetimeFigureOut">
              <a:rPr lang="pt-PT" smtClean="0"/>
              <a:t>21/10/2018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72C5-4D62-40D5-ADDC-ACB024CB72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301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27401E7-2EF3-472C-BDBC-2F26F11AE8E8}" type="datetimeFigureOut">
              <a:rPr lang="pt-PT" smtClean="0"/>
              <a:t>21/10/2018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E772C5-4D62-40D5-ADDC-ACB024CB72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2004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01E7-2EF3-472C-BDBC-2F26F11AE8E8}" type="datetimeFigureOut">
              <a:rPr lang="pt-PT" smtClean="0"/>
              <a:t>21/10/2018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72C5-4D62-40D5-ADDC-ACB024CB72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8649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7401E7-2EF3-472C-BDBC-2F26F11AE8E8}" type="datetimeFigureOut">
              <a:rPr lang="pt-PT" smtClean="0"/>
              <a:t>21/10/2018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3E772C5-4D62-40D5-ADDC-ACB024CB723F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71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com.google.android.apps.fitness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play.google.com/store/apps/details?id=homeworkout.homeworkouts.noequipment&amp;hl=en_U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play.google.com/store/apps/details?id=com.eightfit.app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114" y="2944106"/>
            <a:ext cx="1724025" cy="1724025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2E92CA18-BEA2-42A8-BF06-733FE0E51EC9}"/>
              </a:ext>
            </a:extLst>
          </p:cNvPr>
          <p:cNvSpPr txBox="1">
            <a:spLocks/>
          </p:cNvSpPr>
          <p:nvPr/>
        </p:nvSpPr>
        <p:spPr>
          <a:xfrm>
            <a:off x="1670049" y="1264458"/>
            <a:ext cx="7953372" cy="112707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pt-PT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Verdana" panose="020B0604030504040204" pitchFamily="34" charset="0"/>
              </a:rPr>
              <a:t>Aplicação móvel para auxiliar o treino desportivo - </a:t>
            </a:r>
            <a:r>
              <a:rPr lang="pt-PT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Verdana" panose="020B0604030504040204" pitchFamily="34" charset="0"/>
              </a:rPr>
              <a:t>Not</a:t>
            </a:r>
            <a:r>
              <a:rPr lang="pt-PT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Verdana" panose="020B0604030504040204" pitchFamily="34" charset="0"/>
              </a:rPr>
              <a:t> </a:t>
            </a:r>
            <a:r>
              <a:rPr lang="pt-PT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Verdana" panose="020B0604030504040204" pitchFamily="34" charset="0"/>
              </a:rPr>
              <a:t>So</a:t>
            </a:r>
            <a:r>
              <a:rPr lang="pt-PT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Verdana" panose="020B0604030504040204" pitchFamily="34" charset="0"/>
              </a:rPr>
              <a:t> </a:t>
            </a:r>
            <a:r>
              <a:rPr lang="pt-PT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Verdana" panose="020B0604030504040204" pitchFamily="34" charset="0"/>
              </a:rPr>
              <a:t>Chubby</a:t>
            </a:r>
            <a:endParaRPr lang="pt-PT" sz="105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0515B1C4-4871-4BFD-849C-E11A66AFF7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45" y="101091"/>
            <a:ext cx="1809750" cy="108585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367E4223-487E-4C19-AE8A-D00D63C79827}"/>
              </a:ext>
            </a:extLst>
          </p:cNvPr>
          <p:cNvSpPr txBox="1">
            <a:spLocks/>
          </p:cNvSpPr>
          <p:nvPr/>
        </p:nvSpPr>
        <p:spPr>
          <a:xfrm>
            <a:off x="2555874" y="205773"/>
            <a:ext cx="7152368" cy="661515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PT" sz="2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Escola Superior de Tecnologia de Setúbal 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1F3C49D8-D99A-4871-A338-9E98640FE187}"/>
              </a:ext>
            </a:extLst>
          </p:cNvPr>
          <p:cNvSpPr txBox="1">
            <a:spLocks/>
          </p:cNvSpPr>
          <p:nvPr/>
        </p:nvSpPr>
        <p:spPr>
          <a:xfrm>
            <a:off x="1624014" y="2369502"/>
            <a:ext cx="7953372" cy="48305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PT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Licenciatura em Engenharia Informática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xmlns="" id="{A01D402D-A333-4979-9567-BF367E7FE42E}"/>
              </a:ext>
            </a:extLst>
          </p:cNvPr>
          <p:cNvSpPr/>
          <p:nvPr/>
        </p:nvSpPr>
        <p:spPr>
          <a:xfrm>
            <a:off x="3936073" y="4749572"/>
            <a:ext cx="3142309" cy="325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  <a:tabLst>
                <a:tab pos="1471295" algn="l"/>
              </a:tabLst>
            </a:pPr>
            <a:r>
              <a:rPr lang="pt-PT" sz="1400" b="1" dirty="0">
                <a:solidFill>
                  <a:schemeClr val="accent1">
                    <a:lumMod val="75000"/>
                  </a:schemeClr>
                </a:solidFill>
                <a:ea typeface="Constantia" panose="02030602050306030303" pitchFamily="18" charset="0"/>
                <a:cs typeface="Times New Roman" panose="02020603050405020304" pitchFamily="18" charset="0"/>
              </a:rPr>
              <a:t>DOCENTE |  </a:t>
            </a: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onstantia" panose="02030602050306030303" pitchFamily="18" charset="0"/>
                <a:cs typeface="Times New Roman" panose="02020603050405020304" pitchFamily="18" charset="0"/>
              </a:rPr>
              <a:t>Rossana Santos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xmlns="" id="{75CA9B36-EC32-4D6C-8130-899EF6D5BE6A}"/>
              </a:ext>
            </a:extLst>
          </p:cNvPr>
          <p:cNvGrpSpPr/>
          <p:nvPr/>
        </p:nvGrpSpPr>
        <p:grpSpPr>
          <a:xfrm>
            <a:off x="3949228" y="5032872"/>
            <a:ext cx="3550169" cy="1349414"/>
            <a:chOff x="3870283" y="5131543"/>
            <a:chExt cx="3425182" cy="1349414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xmlns="" id="{C3B8F5E7-E673-44AD-94D6-E5EE6145684C}"/>
                </a:ext>
              </a:extLst>
            </p:cNvPr>
            <p:cNvSpPr txBox="1"/>
            <p:nvPr/>
          </p:nvSpPr>
          <p:spPr>
            <a:xfrm>
              <a:off x="3870283" y="5131543"/>
              <a:ext cx="2492990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400" b="1" dirty="0">
                  <a:solidFill>
                    <a:schemeClr val="accent1">
                      <a:lumMod val="7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AUTORES |	</a:t>
              </a:r>
              <a:r>
                <a:rPr lang="pt-PT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César Nero</a:t>
              </a:r>
            </a:p>
            <a:p>
              <a:r>
                <a:rPr lang="pt-PT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		</a:t>
              </a:r>
              <a:r>
                <a:rPr lang="pt-PT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David Afonso</a:t>
              </a:r>
            </a:p>
            <a:p>
              <a:r>
                <a:rPr lang="pt-PT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		Filipe Amaral</a:t>
              </a:r>
            </a:p>
            <a:p>
              <a:r>
                <a:rPr lang="pt-PT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		</a:t>
              </a:r>
              <a:r>
                <a:rPr lang="pt-PT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João Silva</a:t>
              </a:r>
              <a:endParaRPr lang="pt-PT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r>
                <a:rPr lang="pt-PT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		</a:t>
              </a:r>
              <a:r>
                <a:rPr lang="pt-PT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Rúben Ferreira </a:t>
              </a:r>
              <a:r>
                <a:rPr lang="pt-PT" sz="11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	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xmlns="" id="{71ED8718-4273-4193-AE9C-4328CE8D2A31}"/>
                </a:ext>
              </a:extLst>
            </p:cNvPr>
            <p:cNvSpPr txBox="1"/>
            <p:nvPr/>
          </p:nvSpPr>
          <p:spPr>
            <a:xfrm>
              <a:off x="5969893" y="5142129"/>
              <a:ext cx="1325572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Nº170221080</a:t>
              </a:r>
            </a:p>
            <a:p>
              <a:r>
                <a:rPr lang="pt-PT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Nº170221081</a:t>
              </a:r>
            </a:p>
            <a:p>
              <a:r>
                <a:rPr lang="pt-PT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Nº170221082</a:t>
              </a:r>
            </a:p>
            <a:p>
              <a:r>
                <a:rPr lang="pt-PT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Nº170221099</a:t>
              </a:r>
              <a:endParaRPr lang="pt-PT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r>
                <a:rPr lang="pt-PT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Nº170221085</a:t>
              </a:r>
              <a:r>
                <a:rPr lang="pt-PT" sz="11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		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8667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9697B992-F228-4D91-9E2C-58FA4D97F1A7}"/>
              </a:ext>
            </a:extLst>
          </p:cNvPr>
          <p:cNvSpPr/>
          <p:nvPr/>
        </p:nvSpPr>
        <p:spPr>
          <a:xfrm>
            <a:off x="1168400" y="1524000"/>
            <a:ext cx="10097477" cy="450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D0D3050-21A0-416C-980C-46317194F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1161205"/>
          </a:xfrm>
        </p:spPr>
        <p:txBody>
          <a:bodyPr/>
          <a:lstStyle/>
          <a:p>
            <a:r>
              <a:rPr lang="pt-PT" sz="4000" dirty="0"/>
              <a:t>Conceito da aplicação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xmlns="" id="{385E5EA2-1171-427C-BFA6-F4652FE4C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903" y="1335316"/>
            <a:ext cx="4826001" cy="442737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PT" sz="1600" b="1" dirty="0"/>
              <a:t>Título da aplicação: </a:t>
            </a:r>
            <a:r>
              <a:rPr lang="pt-PT" sz="1600" dirty="0" err="1"/>
              <a:t>Not</a:t>
            </a:r>
            <a:r>
              <a:rPr lang="pt-PT" sz="1600" dirty="0"/>
              <a:t> </a:t>
            </a:r>
            <a:r>
              <a:rPr lang="pt-PT" sz="1600" dirty="0" err="1"/>
              <a:t>So</a:t>
            </a:r>
            <a:r>
              <a:rPr lang="pt-PT" sz="1600" dirty="0"/>
              <a:t> </a:t>
            </a:r>
            <a:r>
              <a:rPr lang="pt-PT" sz="1600" dirty="0" err="1"/>
              <a:t>Chubby</a:t>
            </a:r>
            <a:r>
              <a:rPr lang="pt-PT" sz="1600" dirty="0"/>
              <a:t> </a:t>
            </a:r>
            <a:endParaRPr lang="pt-PT" sz="500" dirty="0"/>
          </a:p>
          <a:p>
            <a:pPr marL="0" indent="0">
              <a:lnSpc>
                <a:spcPct val="150000"/>
              </a:lnSpc>
              <a:buNone/>
            </a:pPr>
            <a:r>
              <a:rPr lang="pt-PT" sz="1600" b="1" dirty="0"/>
              <a:t>Mascote: </a:t>
            </a:r>
            <a:r>
              <a:rPr lang="pt-PT" sz="1600" i="1" dirty="0" err="1"/>
              <a:t>Chubby</a:t>
            </a:r>
            <a:r>
              <a:rPr lang="pt-PT" sz="1600" dirty="0"/>
              <a:t>, cão mascote que motiva o utilizador na prática de exercícios e que fornece dicas ao longo do uso da aplicação.</a:t>
            </a:r>
            <a:endParaRPr lang="pt-PT" sz="500" dirty="0"/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xmlns="" id="{83570D7F-6D99-4DA4-B308-64488A6E6AFC}"/>
              </a:ext>
            </a:extLst>
          </p:cNvPr>
          <p:cNvSpPr txBox="1">
            <a:spLocks/>
          </p:cNvSpPr>
          <p:nvPr/>
        </p:nvSpPr>
        <p:spPr>
          <a:xfrm>
            <a:off x="6527800" y="1335316"/>
            <a:ext cx="4826000" cy="4270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Outros objetivos: </a:t>
            </a:r>
          </a:p>
          <a:p>
            <a:pPr>
              <a:lnSpc>
                <a:spcPct val="150000"/>
              </a:lnSpc>
            </a:pP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Intuito de ajudar o utilizador a perder peso através da prática de exercícios e atividades divertidas. </a:t>
            </a:r>
          </a:p>
          <a:p>
            <a:pPr>
              <a:lnSpc>
                <a:spcPct val="150000"/>
              </a:lnSpc>
            </a:pP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Atenuar os principais obstáculos que um utilizador encontra quando pretende perder peso.</a:t>
            </a:r>
          </a:p>
          <a:p>
            <a:pPr>
              <a:lnSpc>
                <a:spcPct val="150000"/>
              </a:lnSpc>
            </a:pP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Ajudar o utilizador na organização de atividades físicas e alimentação.</a:t>
            </a:r>
          </a:p>
          <a:p>
            <a:pPr>
              <a:lnSpc>
                <a:spcPct val="150000"/>
              </a:lnSpc>
            </a:pP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Entreter o utilizador.</a:t>
            </a:r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xmlns="" id="{E456F476-D22F-431F-B6D9-8A6D37703EF6}"/>
              </a:ext>
            </a:extLst>
          </p:cNvPr>
          <p:cNvCxnSpPr/>
          <p:nvPr/>
        </p:nvCxnSpPr>
        <p:spPr>
          <a:xfrm>
            <a:off x="980181" y="1170958"/>
            <a:ext cx="10025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xmlns="" id="{FEECF4B2-7387-4990-BC0F-6CBC8B0B0E52}"/>
              </a:ext>
            </a:extLst>
          </p:cNvPr>
          <p:cNvSpPr txBox="1">
            <a:spLocks/>
          </p:cNvSpPr>
          <p:nvPr/>
        </p:nvSpPr>
        <p:spPr>
          <a:xfrm>
            <a:off x="904350" y="3283622"/>
            <a:ext cx="5022804" cy="2571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Objectivo-chave da aplicação: </a:t>
            </a:r>
          </a:p>
          <a:p>
            <a:pPr>
              <a:lnSpc>
                <a:spcPct val="150000"/>
              </a:lnSpc>
            </a:pP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Ajudar o utilizador a perder peso através de atividades dinâmicas.</a:t>
            </a:r>
          </a:p>
        </p:txBody>
      </p:sp>
    </p:spTree>
    <p:extLst>
      <p:ext uri="{BB962C8B-B14F-4D97-AF65-F5344CB8AC3E}">
        <p14:creationId xmlns:p14="http://schemas.microsoft.com/office/powerpoint/2010/main" val="4290746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88E65319-28DD-41B1-A108-A6FD19DD8D81}"/>
              </a:ext>
            </a:extLst>
          </p:cNvPr>
          <p:cNvSpPr/>
          <p:nvPr/>
        </p:nvSpPr>
        <p:spPr>
          <a:xfrm>
            <a:off x="1168400" y="1524000"/>
            <a:ext cx="10097477" cy="450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xmlns="" id="{B102FBB5-282E-4795-9AEE-307B42F646DF}"/>
              </a:ext>
            </a:extLst>
          </p:cNvPr>
          <p:cNvSpPr txBox="1">
            <a:spLocks/>
          </p:cNvSpPr>
          <p:nvPr/>
        </p:nvSpPr>
        <p:spPr>
          <a:xfrm>
            <a:off x="7198068" y="1302525"/>
            <a:ext cx="3857648" cy="1577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Público Alvo:</a:t>
            </a:r>
          </a:p>
          <a:p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Pessoas com excesso de peso </a:t>
            </a:r>
          </a:p>
          <a:p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Pessoas que não sintam confortáveis com o seu peso</a:t>
            </a:r>
          </a:p>
          <a:p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Adolescentes e adultos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xmlns="" id="{D45E0157-A1C1-4459-B3E9-8947CB0CA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1161205"/>
          </a:xfrm>
        </p:spPr>
        <p:txBody>
          <a:bodyPr/>
          <a:lstStyle/>
          <a:p>
            <a:r>
              <a:rPr lang="pt-PT" sz="4000" dirty="0"/>
              <a:t>Conceito da aplicação</a:t>
            </a:r>
            <a:endParaRPr lang="pt-PT" dirty="0"/>
          </a:p>
        </p:txBody>
      </p:sp>
      <p:cxnSp>
        <p:nvCxnSpPr>
          <p:cNvPr id="11" name="Conexão reta 10">
            <a:extLst>
              <a:ext uri="{FF2B5EF4-FFF2-40B4-BE49-F238E27FC236}">
                <a16:creationId xmlns:a16="http://schemas.microsoft.com/office/drawing/2014/main" xmlns="" id="{95B30BBE-8681-4656-A274-780B0D420EA3}"/>
              </a:ext>
            </a:extLst>
          </p:cNvPr>
          <p:cNvCxnSpPr/>
          <p:nvPr/>
        </p:nvCxnSpPr>
        <p:spPr>
          <a:xfrm>
            <a:off x="980181" y="1170958"/>
            <a:ext cx="10025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arcador de Posição de Conteúdo 2">
            <a:extLst>
              <a:ext uri="{FF2B5EF4-FFF2-40B4-BE49-F238E27FC236}">
                <a16:creationId xmlns:a16="http://schemas.microsoft.com/office/drawing/2014/main" xmlns="" id="{10F73E80-55A0-45B0-B6FB-11D4A8DB4935}"/>
              </a:ext>
            </a:extLst>
          </p:cNvPr>
          <p:cNvSpPr txBox="1">
            <a:spLocks/>
          </p:cNvSpPr>
          <p:nvPr/>
        </p:nvSpPr>
        <p:spPr>
          <a:xfrm>
            <a:off x="951325" y="1177537"/>
            <a:ext cx="6124508" cy="4920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Funcionalidades da aplicação: </a:t>
            </a:r>
          </a:p>
          <a:p>
            <a:pPr>
              <a:lnSpc>
                <a:spcPct val="150000"/>
              </a:lnSpc>
            </a:pP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Iniciar sessão através da </a:t>
            </a:r>
            <a:r>
              <a:rPr lang="pt-PT" sz="1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Playstore</a:t>
            </a: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de modo a guardar o perfil</a:t>
            </a:r>
          </a:p>
          <a:p>
            <a:pPr>
              <a:lnSpc>
                <a:spcPct val="150000"/>
              </a:lnSpc>
            </a:pP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Visualizar notícias e dicas sobre a componente</a:t>
            </a:r>
          </a:p>
          <a:p>
            <a:pPr>
              <a:lnSpc>
                <a:spcPct val="150000"/>
              </a:lnSpc>
            </a:pP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Verificar o estado </a:t>
            </a:r>
            <a:r>
              <a:rPr lang="pt-PT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actual</a:t>
            </a: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(peso/altura/IMC/…)</a:t>
            </a:r>
          </a:p>
          <a:p>
            <a:pPr>
              <a:lnSpc>
                <a:spcPct val="150000"/>
              </a:lnSpc>
            </a:pP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Localizar zonas de treino, ginásios, zonas para correr, entre outros…</a:t>
            </a:r>
          </a:p>
          <a:p>
            <a:pPr>
              <a:lnSpc>
                <a:spcPct val="150000"/>
              </a:lnSpc>
            </a:pP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Gerar treinos personalizados</a:t>
            </a:r>
          </a:p>
          <a:p>
            <a:pPr>
              <a:lnSpc>
                <a:spcPct val="150000"/>
              </a:lnSpc>
            </a:pP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Gerar percursos de corridas com desafios pelo meio</a:t>
            </a:r>
          </a:p>
          <a:p>
            <a:pPr>
              <a:lnSpc>
                <a:spcPct val="150000"/>
              </a:lnSpc>
            </a:pP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Gerar refeições, calorias ingeridas e outros…</a:t>
            </a:r>
          </a:p>
          <a:p>
            <a:pPr>
              <a:lnSpc>
                <a:spcPct val="150000"/>
              </a:lnSpc>
            </a:pP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Armazenar um histórico de todo o progresso do utilizador ao longo do tempo</a:t>
            </a:r>
          </a:p>
          <a:p>
            <a:pPr>
              <a:lnSpc>
                <a:spcPct val="150000"/>
              </a:lnSpc>
            </a:pP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Componente de </a:t>
            </a:r>
            <a:r>
              <a:rPr lang="pt-PT" sz="1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gamification</a:t>
            </a: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através de </a:t>
            </a:r>
            <a:r>
              <a:rPr lang="pt-PT" sz="1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tokens</a:t>
            </a: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(Ossos do </a:t>
            </a:r>
            <a:r>
              <a:rPr lang="pt-PT" sz="1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Chubby</a:t>
            </a: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Jogo de entretenimento (</a:t>
            </a:r>
            <a:r>
              <a:rPr lang="pt-PT" sz="1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Chubby</a:t>
            </a:r>
            <a:r>
              <a:rPr lang="pt-PT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Go</a:t>
            </a:r>
            <a:r>
              <a:rPr lang="pt-PT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Wild</a:t>
            </a: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12406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FE634C04-9001-43F4-BE19-38F153FA9B93}"/>
              </a:ext>
            </a:extLst>
          </p:cNvPr>
          <p:cNvSpPr/>
          <p:nvPr/>
        </p:nvSpPr>
        <p:spPr>
          <a:xfrm>
            <a:off x="1168400" y="1524000"/>
            <a:ext cx="10097477" cy="450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xmlns="" id="{F36B1995-2E0E-42FD-99DE-3D7A144B5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1161205"/>
          </a:xfrm>
        </p:spPr>
        <p:txBody>
          <a:bodyPr/>
          <a:lstStyle/>
          <a:p>
            <a:r>
              <a:rPr lang="pt-PT" sz="4000" dirty="0"/>
              <a:t>Mini Aplicações</a:t>
            </a:r>
            <a:endParaRPr lang="pt-PT" dirty="0"/>
          </a:p>
        </p:txBody>
      </p:sp>
      <p:cxnSp>
        <p:nvCxnSpPr>
          <p:cNvPr id="12" name="Conexão reta 11">
            <a:extLst>
              <a:ext uri="{FF2B5EF4-FFF2-40B4-BE49-F238E27FC236}">
                <a16:creationId xmlns:a16="http://schemas.microsoft.com/office/drawing/2014/main" xmlns="" id="{DE44D691-640C-4621-8B54-03D024A7DD1D}"/>
              </a:ext>
            </a:extLst>
          </p:cNvPr>
          <p:cNvCxnSpPr/>
          <p:nvPr/>
        </p:nvCxnSpPr>
        <p:spPr>
          <a:xfrm>
            <a:off x="980181" y="1170958"/>
            <a:ext cx="10025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xmlns="" id="{0E56BBF4-F039-4FF1-83B0-E04E37B7AA00}"/>
              </a:ext>
            </a:extLst>
          </p:cNvPr>
          <p:cNvSpPr txBox="1">
            <a:spLocks/>
          </p:cNvSpPr>
          <p:nvPr/>
        </p:nvSpPr>
        <p:spPr>
          <a:xfrm>
            <a:off x="980181" y="1377227"/>
            <a:ext cx="10915390" cy="4543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Gestor de calorias ingeridas (inserir ementa, ver calorias do dia, entre outros…) </a:t>
            </a:r>
          </a:p>
          <a:p>
            <a:pPr lvl="1">
              <a:lnSpc>
                <a:spcPct val="150000"/>
              </a:lnSpc>
            </a:pPr>
            <a:r>
              <a:rPr lang="pt-P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Sensor utilizado: </a:t>
            </a:r>
            <a:r>
              <a:rPr lang="pt-PT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Câmera</a:t>
            </a:r>
            <a:r>
              <a:rPr lang="pt-P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Fotográfica -&gt; Partilhar no </a:t>
            </a:r>
            <a:r>
              <a:rPr lang="pt-PT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Instagram</a:t>
            </a:r>
            <a:r>
              <a:rPr lang="pt-P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diretamente</a:t>
            </a:r>
          </a:p>
          <a:p>
            <a:pPr>
              <a:lnSpc>
                <a:spcPct val="150000"/>
              </a:lnSpc>
            </a:pP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Gerador de treino personalizado / percurso de corrida e acompanhamento da atividade </a:t>
            </a:r>
          </a:p>
          <a:p>
            <a:pPr lvl="1">
              <a:lnSpc>
                <a:spcPct val="150000"/>
              </a:lnSpc>
            </a:pPr>
            <a:r>
              <a:rPr lang="pt-P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Sensores Utilizados: Acelerómetro (TYPE_ACCELEMOTER), Pedómetro (TYPE_STEP_COUNTER)</a:t>
            </a:r>
          </a:p>
          <a:p>
            <a:pPr lvl="1">
              <a:lnSpc>
                <a:spcPct val="150000"/>
              </a:lnSpc>
            </a:pPr>
            <a:r>
              <a:rPr lang="pt-P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Utilização da API Google </a:t>
            </a:r>
            <a:r>
              <a:rPr lang="pt-PT" sz="12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Maps</a:t>
            </a:r>
            <a:r>
              <a:rPr lang="pt-P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Calendário com programação de todas as atividades</a:t>
            </a:r>
          </a:p>
          <a:p>
            <a:pPr>
              <a:lnSpc>
                <a:spcPct val="150000"/>
              </a:lnSpc>
            </a:pP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Localizador de 'hotspots' onde é possível ver os ginásios e parques para treinar</a:t>
            </a:r>
          </a:p>
          <a:p>
            <a:pPr lvl="1">
              <a:lnSpc>
                <a:spcPct val="150000"/>
              </a:lnSpc>
            </a:pPr>
            <a:r>
              <a:rPr lang="pt-P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Utilização da API Google </a:t>
            </a:r>
            <a:r>
              <a:rPr lang="pt-PT" sz="12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Maps</a:t>
            </a:r>
            <a:r>
              <a:rPr lang="pt-P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pt-P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Mini-Jogo</a:t>
            </a: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-&gt; “</a:t>
            </a:r>
            <a:r>
              <a:rPr lang="pt-PT" sz="1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Chubby</a:t>
            </a:r>
            <a:r>
              <a:rPr lang="pt-PT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Go</a:t>
            </a:r>
            <a:r>
              <a:rPr lang="pt-PT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Wild</a:t>
            </a:r>
            <a:r>
              <a:rPr lang="pt-PT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</a:t>
            </a:r>
          </a:p>
        </p:txBody>
      </p:sp>
    </p:spTree>
    <p:extLst>
      <p:ext uri="{BB962C8B-B14F-4D97-AF65-F5344CB8AC3E}">
        <p14:creationId xmlns:p14="http://schemas.microsoft.com/office/powerpoint/2010/main" val="2573256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A82B940F-99DD-4EFE-A23C-024C0B7FE8D6}"/>
              </a:ext>
            </a:extLst>
          </p:cNvPr>
          <p:cNvSpPr/>
          <p:nvPr/>
        </p:nvSpPr>
        <p:spPr>
          <a:xfrm>
            <a:off x="1168400" y="1524000"/>
            <a:ext cx="10097477" cy="450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xmlns="" id="{45350599-C90A-460E-95A7-222761768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030" y="1342340"/>
            <a:ext cx="10410348" cy="4784726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PT" sz="1600" dirty="0"/>
              <a:t>Após alguma pesquisa conseguimos constatar que o mercado para o tipo de aplicações semelhantes à nossa já se encontra um pouco saturado, alguns exemplos disto são: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PT" sz="1600" dirty="0"/>
              <a:t> 	</a:t>
            </a:r>
            <a:r>
              <a:rPr lang="pt-PT" sz="1600" dirty="0" err="1"/>
              <a:t>Home</a:t>
            </a:r>
            <a:r>
              <a:rPr lang="pt-PT" sz="1600" dirty="0"/>
              <a:t> </a:t>
            </a:r>
            <a:r>
              <a:rPr lang="pt-PT" sz="1600" dirty="0" err="1"/>
              <a:t>Workout</a:t>
            </a:r>
            <a:r>
              <a:rPr lang="pt-PT" sz="1600" dirty="0"/>
              <a:t> (</a:t>
            </a:r>
            <a:r>
              <a:rPr lang="pt-PT" sz="1600" dirty="0">
                <a:hlinkClick r:id="rId2"/>
              </a:rPr>
              <a:t>https://play.google.com/store/apps/details?id=homeworkout.homeworkouts.noequipment&amp;hl=en_US</a:t>
            </a:r>
            <a:r>
              <a:rPr lang="pt-PT" sz="16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PT" sz="1600" dirty="0"/>
              <a:t> 	Google </a:t>
            </a:r>
            <a:r>
              <a:rPr lang="pt-PT" sz="1600" dirty="0" err="1"/>
              <a:t>Fit</a:t>
            </a:r>
            <a:r>
              <a:rPr lang="pt-PT" sz="1600" dirty="0"/>
              <a:t> (</a:t>
            </a:r>
            <a:r>
              <a:rPr lang="pt-PT" sz="1600" dirty="0">
                <a:hlinkClick r:id="rId3"/>
              </a:rPr>
              <a:t>https://play.google.com/store/apps/details?id=com.google.android.apps.fitness</a:t>
            </a:r>
            <a:r>
              <a:rPr lang="pt-PT" sz="16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PT" sz="1600" dirty="0"/>
              <a:t>	8 </a:t>
            </a:r>
            <a:r>
              <a:rPr lang="pt-PT" sz="1600" dirty="0" err="1"/>
              <a:t>Fit</a:t>
            </a:r>
            <a:r>
              <a:rPr lang="pt-PT" sz="1600" dirty="0"/>
              <a:t> (</a:t>
            </a:r>
            <a:r>
              <a:rPr lang="pt-PT" sz="1600" dirty="0">
                <a:hlinkClick r:id="rId4"/>
              </a:rPr>
              <a:t>https://play.google.com/store/apps/details?id=com.eightfit.app</a:t>
            </a:r>
            <a:r>
              <a:rPr lang="pt-PT" sz="16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PT" sz="1600" dirty="0"/>
              <a:t>Tendo isto em atenção, optámos por diferenciar a nossa aplicação através da </a:t>
            </a:r>
            <a:r>
              <a:rPr lang="pt-PT" sz="1600" dirty="0" err="1"/>
              <a:t>gamificação</a:t>
            </a:r>
            <a:r>
              <a:rPr lang="pt-PT" sz="1600" dirty="0"/>
              <a:t> de </a:t>
            </a:r>
            <a:r>
              <a:rPr lang="pt-PT" sz="1600" dirty="0" err="1"/>
              <a:t>objectivos</a:t>
            </a:r>
            <a:r>
              <a:rPr lang="pt-PT" sz="1600" dirty="0"/>
              <a:t> de modo a incentivar o público alvo a praticar exercício.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PT" sz="1600" dirty="0"/>
              <a:t>Para tal, existe uma componente lúdica baseada em </a:t>
            </a:r>
            <a:r>
              <a:rPr lang="pt-PT" sz="1600" i="1" dirty="0" err="1"/>
              <a:t>tokens</a:t>
            </a:r>
            <a:r>
              <a:rPr lang="pt-PT" sz="1600" dirty="0"/>
              <a:t>, que o utilizador pode obter através da execução de exercícios ou desafios.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PT" sz="1600" dirty="0"/>
              <a:t>Os </a:t>
            </a:r>
            <a:r>
              <a:rPr lang="pt-PT" sz="1600" i="1" dirty="0" err="1"/>
              <a:t>tokens</a:t>
            </a:r>
            <a:r>
              <a:rPr lang="pt-PT" sz="1600" dirty="0"/>
              <a:t> podem servir para comprar poderes e ajudas no jogo </a:t>
            </a:r>
            <a:r>
              <a:rPr lang="pt-PT" sz="1600" i="1" dirty="0" err="1"/>
              <a:t>Chubby</a:t>
            </a:r>
            <a:r>
              <a:rPr lang="pt-PT" sz="1600" i="1" dirty="0"/>
              <a:t> </a:t>
            </a:r>
            <a:r>
              <a:rPr lang="pt-PT" sz="1600" i="1" dirty="0" err="1"/>
              <a:t>Go</a:t>
            </a:r>
            <a:r>
              <a:rPr lang="pt-PT" sz="1600" i="1" dirty="0"/>
              <a:t> </a:t>
            </a:r>
            <a:r>
              <a:rPr lang="pt-PT" sz="1600" i="1" dirty="0" err="1"/>
              <a:t>Wild</a:t>
            </a:r>
            <a:r>
              <a:rPr lang="pt-PT" sz="1600" dirty="0"/>
              <a:t>, assim como base de avaliação para o sistema de ranking dos utilizadores.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2786D722-A3C3-4B06-BB4F-5D5C3BE2E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1161205"/>
          </a:xfrm>
        </p:spPr>
        <p:txBody>
          <a:bodyPr/>
          <a:lstStyle/>
          <a:p>
            <a:r>
              <a:rPr lang="pt-PT" sz="4000" dirty="0"/>
              <a:t>Estudo da Originalidade</a:t>
            </a:r>
            <a:endParaRPr lang="pt-PT" dirty="0"/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xmlns="" id="{C4FD6532-A79C-4998-B82D-5B4CD6BF9C94}"/>
              </a:ext>
            </a:extLst>
          </p:cNvPr>
          <p:cNvCxnSpPr/>
          <p:nvPr/>
        </p:nvCxnSpPr>
        <p:spPr>
          <a:xfrm>
            <a:off x="980181" y="1170958"/>
            <a:ext cx="10025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https://lh3.googleusercontent.com/Mxu4YhAr45fbX_iBwi4LiRuSDn9G8R-C_i6PF4Oqys6TqQab2Jl7U5w4WGDtoPwhpTk=s180-rw">
            <a:extLst>
              <a:ext uri="{FF2B5EF4-FFF2-40B4-BE49-F238E27FC236}">
                <a16:creationId xmlns:a16="http://schemas.microsoft.com/office/drawing/2014/main" xmlns="" id="{8462B6D3-2FFC-43E1-84E0-EDDF664A26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5B4F2E43-2EF4-4B34-81F8-4BABF1184DC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70" y="2250722"/>
            <a:ext cx="432000" cy="4320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7B462591-EADE-43CF-B309-92077EB8945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70" y="2797075"/>
            <a:ext cx="432000" cy="4320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A3402C14-7729-446F-8B52-7D1C417ACCE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030" y="3298258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952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A82B940F-99DD-4EFE-A23C-024C0B7FE8D6}"/>
              </a:ext>
            </a:extLst>
          </p:cNvPr>
          <p:cNvSpPr/>
          <p:nvPr/>
        </p:nvSpPr>
        <p:spPr>
          <a:xfrm>
            <a:off x="1168400" y="1524000"/>
            <a:ext cx="10097477" cy="450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2786D722-A3C3-4B06-BB4F-5D5C3BE2E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1161205"/>
          </a:xfrm>
        </p:spPr>
        <p:txBody>
          <a:bodyPr/>
          <a:lstStyle/>
          <a:p>
            <a:r>
              <a:rPr lang="pt-PT" sz="4000" dirty="0" smtClean="0"/>
              <a:t>Esquema da navegação</a:t>
            </a:r>
            <a:endParaRPr lang="pt-PT" dirty="0"/>
          </a:p>
        </p:txBody>
      </p:sp>
      <p:cxnSp>
        <p:nvCxnSpPr>
          <p:cNvPr id="8" name="Conexão reta 7">
            <a:extLst>
              <a:ext uri="{FF2B5EF4-FFF2-40B4-BE49-F238E27FC236}">
                <a16:creationId xmlns="" xmlns:a16="http://schemas.microsoft.com/office/drawing/2014/main" id="{C4FD6532-A79C-4998-B82D-5B4CD6BF9C94}"/>
              </a:ext>
            </a:extLst>
          </p:cNvPr>
          <p:cNvCxnSpPr/>
          <p:nvPr/>
        </p:nvCxnSpPr>
        <p:spPr>
          <a:xfrm>
            <a:off x="980181" y="1170958"/>
            <a:ext cx="10025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1282844"/>
            <a:ext cx="1172527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11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A82B940F-99DD-4EFE-A23C-024C0B7FE8D6}"/>
              </a:ext>
            </a:extLst>
          </p:cNvPr>
          <p:cNvSpPr/>
          <p:nvPr/>
        </p:nvSpPr>
        <p:spPr>
          <a:xfrm>
            <a:off x="1168400" y="1524000"/>
            <a:ext cx="10097477" cy="450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2786D722-A3C3-4B06-BB4F-5D5C3BE2E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1161205"/>
          </a:xfrm>
        </p:spPr>
        <p:txBody>
          <a:bodyPr/>
          <a:lstStyle/>
          <a:p>
            <a:r>
              <a:rPr lang="pt-PT" sz="4000" dirty="0" err="1" smtClean="0"/>
              <a:t>Icon</a:t>
            </a:r>
            <a:endParaRPr lang="pt-PT" dirty="0"/>
          </a:p>
        </p:txBody>
      </p:sp>
      <p:cxnSp>
        <p:nvCxnSpPr>
          <p:cNvPr id="8" name="Conexão reta 7">
            <a:extLst>
              <a:ext uri="{FF2B5EF4-FFF2-40B4-BE49-F238E27FC236}">
                <a16:creationId xmlns="" xmlns:a16="http://schemas.microsoft.com/office/drawing/2014/main" id="{C4FD6532-A79C-4998-B82D-5B4CD6BF9C94}"/>
              </a:ext>
            </a:extLst>
          </p:cNvPr>
          <p:cNvCxnSpPr/>
          <p:nvPr/>
        </p:nvCxnSpPr>
        <p:spPr>
          <a:xfrm>
            <a:off x="980181" y="1170958"/>
            <a:ext cx="10025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327" y="1177537"/>
            <a:ext cx="4876800" cy="48768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7015877" y="5667375"/>
            <a:ext cx="309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Mascote da aplicação - </a:t>
            </a:r>
            <a:r>
              <a:rPr lang="pt-PT" dirty="0" err="1" smtClean="0"/>
              <a:t>Chubby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5514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A82B940F-99DD-4EFE-A23C-024C0B7FE8D6}"/>
              </a:ext>
            </a:extLst>
          </p:cNvPr>
          <p:cNvSpPr/>
          <p:nvPr/>
        </p:nvSpPr>
        <p:spPr>
          <a:xfrm>
            <a:off x="1168400" y="1524000"/>
            <a:ext cx="10097477" cy="450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2786D722-A3C3-4B06-BB4F-5D5C3BE2E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1161205"/>
          </a:xfrm>
        </p:spPr>
        <p:txBody>
          <a:bodyPr/>
          <a:lstStyle/>
          <a:p>
            <a:r>
              <a:rPr lang="pt-PT" sz="4000" dirty="0" err="1" smtClean="0"/>
              <a:t>Splash</a:t>
            </a:r>
            <a:r>
              <a:rPr lang="pt-PT" sz="4000" dirty="0" smtClean="0"/>
              <a:t> </a:t>
            </a:r>
            <a:r>
              <a:rPr lang="pt-PT" sz="4000" dirty="0" err="1" smtClean="0"/>
              <a:t>Screen</a:t>
            </a:r>
            <a:endParaRPr lang="pt-PT" dirty="0"/>
          </a:p>
        </p:txBody>
      </p:sp>
      <p:cxnSp>
        <p:nvCxnSpPr>
          <p:cNvPr id="8" name="Conexão reta 7">
            <a:extLst>
              <a:ext uri="{FF2B5EF4-FFF2-40B4-BE49-F238E27FC236}">
                <a16:creationId xmlns="" xmlns:a16="http://schemas.microsoft.com/office/drawing/2014/main" id="{C4FD6532-A79C-4998-B82D-5B4CD6BF9C94}"/>
              </a:ext>
            </a:extLst>
          </p:cNvPr>
          <p:cNvCxnSpPr/>
          <p:nvPr/>
        </p:nvCxnSpPr>
        <p:spPr>
          <a:xfrm>
            <a:off x="980181" y="1170958"/>
            <a:ext cx="10025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84" t="2424" r="33019" b="3788"/>
          <a:stretch/>
        </p:blipFill>
        <p:spPr>
          <a:xfrm>
            <a:off x="4728422" y="1264227"/>
            <a:ext cx="2529025" cy="5001491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868" y="1862138"/>
            <a:ext cx="2113230" cy="3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99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225</TotalTime>
  <Words>382</Words>
  <Application>Microsoft Office PowerPoint</Application>
  <PresentationFormat>Ecrã Panorâmico</PresentationFormat>
  <Paragraphs>62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Constantia</vt:lpstr>
      <vt:lpstr>Times New Roman</vt:lpstr>
      <vt:lpstr>Verdana</vt:lpstr>
      <vt:lpstr>Retrospetiva</vt:lpstr>
      <vt:lpstr>Apresentação do PowerPoint</vt:lpstr>
      <vt:lpstr>Conceito da aplicação</vt:lpstr>
      <vt:lpstr>Conceito da aplicação</vt:lpstr>
      <vt:lpstr>Mini Aplicações</vt:lpstr>
      <vt:lpstr>Estudo da Originalidade</vt:lpstr>
      <vt:lpstr>Esquema da navegação</vt:lpstr>
      <vt:lpstr>Icon</vt:lpstr>
      <vt:lpstr>Splash Screen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Ruben Ferreira</dc:creator>
  <cp:lastModifiedBy>David Afonso</cp:lastModifiedBy>
  <cp:revision>34</cp:revision>
  <dcterms:created xsi:type="dcterms:W3CDTF">2018-10-14T13:49:13Z</dcterms:created>
  <dcterms:modified xsi:type="dcterms:W3CDTF">2018-10-21T20:59:31Z</dcterms:modified>
</cp:coreProperties>
</file>