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Lato" panose="02010600030101010101" charset="0"/>
      <p:regular r:id="rId10"/>
      <p:bold r:id="rId11"/>
      <p:italic r:id="rId12"/>
      <p:boldItalic r:id="rId13"/>
    </p:embeddedFont>
    <p:embeddedFont>
      <p:font typeface="Merriweather" panose="02010600030101010101" charset="0"/>
      <p:regular r:id="rId14"/>
      <p:bold r:id="rId15"/>
      <p:italic r:id="rId16"/>
      <p:boldItalic r:id="rId17"/>
    </p:embeddedFont>
    <p:embeddedFont>
      <p:font typeface="Raleway" panose="02010600030101010101"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221"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6a8c01df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6a8c01d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96a8c01df8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96a8c01df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6a8c01df8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96a8c01df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6a8c01df8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6a8c01df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96a8c01df8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96a8c01df8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6a8c01df8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96a8c01df8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cademic.oup.com/bioinformatics/article/22/1/88/21823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monkeylearn.com/blog/introduction-to-support-vector-machines-svm/#:~:text=A%20support%20vector%20machine%20(SVM,able%20to%20categorize%20new%20tex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cran.r-project.org/web/packages/penalizedSVM/penalizedSVM.pdf"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94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a:t>
            </a:r>
            <a:endParaRPr/>
          </a:p>
        </p:txBody>
      </p:sp>
      <p:sp>
        <p:nvSpPr>
          <p:cNvPr id="87" name="Google Shape;87;p13"/>
          <p:cNvSpPr txBox="1">
            <a:spLocks noGrp="1"/>
          </p:cNvSpPr>
          <p:nvPr>
            <p:ph type="subTitle" idx="1"/>
          </p:nvPr>
        </p:nvSpPr>
        <p:spPr>
          <a:xfrm>
            <a:off x="729450" y="2301150"/>
            <a:ext cx="8214900" cy="104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a:t>
            </a:r>
            <a:r>
              <a:rPr lang="en" sz="2300" b="1">
                <a:solidFill>
                  <a:srgbClr val="2A2A2A"/>
                </a:solidFill>
                <a:latin typeface="Merriweather"/>
                <a:ea typeface="Merriweather"/>
                <a:cs typeface="Merriweather"/>
                <a:sym typeface="Merriweather"/>
              </a:rPr>
              <a:t>Gene selection using support vector machines with non-convex penalty</a:t>
            </a:r>
            <a:endParaRPr sz="2300" b="1">
              <a:solidFill>
                <a:srgbClr val="2A2A2A"/>
              </a:solidFill>
              <a:latin typeface="Merriweather"/>
              <a:ea typeface="Merriweather"/>
              <a:cs typeface="Merriweather"/>
              <a:sym typeface="Merriweather"/>
            </a:endParaRPr>
          </a:p>
          <a:p>
            <a:pPr marL="0" lvl="0" indent="0" algn="l" rtl="0">
              <a:spcBef>
                <a:spcPts val="0"/>
              </a:spcBef>
              <a:spcAft>
                <a:spcPts val="0"/>
              </a:spcAft>
              <a:buNone/>
            </a:pPr>
            <a:endParaRPr sz="3200"/>
          </a:p>
        </p:txBody>
      </p:sp>
      <p:sp>
        <p:nvSpPr>
          <p:cNvPr id="88" name="Google Shape;88;p13"/>
          <p:cNvSpPr txBox="1"/>
          <p:nvPr/>
        </p:nvSpPr>
        <p:spPr>
          <a:xfrm>
            <a:off x="908275" y="3791000"/>
            <a:ext cx="6979800" cy="70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p>
          <a:p>
            <a:pPr marL="0" lvl="0" indent="0" algn="l" rtl="0">
              <a:spcBef>
                <a:spcPts val="0"/>
              </a:spcBef>
              <a:spcAft>
                <a:spcPts val="0"/>
              </a:spcAft>
              <a:buNone/>
            </a:pPr>
            <a:r>
              <a:rPr lang="en" sz="1200"/>
              <a:t>Reference: </a:t>
            </a:r>
            <a:r>
              <a:rPr lang="en" sz="1200" u="sng">
                <a:hlinkClick r:id="rId3"/>
              </a:rPr>
              <a:t>https://academic.oup.com/bioinformatics/article/22/1/88/218231</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p:sp>
        <p:nvSpPr>
          <p:cNvPr id="94" name="Google Shape;94;p14"/>
          <p:cNvSpPr txBox="1">
            <a:spLocks noGrp="1"/>
          </p:cNvSpPr>
          <p:nvPr>
            <p:ph type="body" idx="1"/>
          </p:nvPr>
        </p:nvSpPr>
        <p:spPr>
          <a:xfrm>
            <a:off x="729450" y="2004100"/>
            <a:ext cx="7688700" cy="270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2A2A2A"/>
                </a:solidFill>
                <a:latin typeface="Arial"/>
                <a:ea typeface="Arial"/>
                <a:cs typeface="Arial"/>
                <a:sym typeface="Arial"/>
              </a:rPr>
              <a:t>One current difficulty in interpreting microarray data comes from their innate nature of ‘high-dimensional low sample size’. Take mice gene as an example, there are 40000+ genes while only 12 samples exist, meaning that there are 40000+ variables but only 12 observation. Successful gene selection will help to classify drinking behavior.</a:t>
            </a:r>
            <a:endParaRPr sz="1400">
              <a:solidFill>
                <a:srgbClr val="2A2A2A"/>
              </a:solidFill>
              <a:latin typeface="Arial"/>
              <a:ea typeface="Arial"/>
              <a:cs typeface="Arial"/>
              <a:sym typeface="Arial"/>
            </a:endParaRPr>
          </a:p>
          <a:p>
            <a:pPr marL="0" lvl="0" indent="0" algn="l" rtl="0">
              <a:spcBef>
                <a:spcPts val="1600"/>
              </a:spcBef>
              <a:spcAft>
                <a:spcPts val="1600"/>
              </a:spcAft>
              <a:buNone/>
            </a:pPr>
            <a:r>
              <a:rPr lang="en" sz="1400">
                <a:solidFill>
                  <a:srgbClr val="2A2A2A"/>
                </a:solidFill>
                <a:latin typeface="Arial"/>
                <a:ea typeface="Arial"/>
                <a:cs typeface="Arial"/>
                <a:sym typeface="Arial"/>
              </a:rPr>
              <a:t>There is a regularization in support vector machines (SVMs) to identify important genes for classification. It is called the smoothly clipped absolute deviation penalty(SCAD), is imposed on the hinge loss function in the SVM. By systematically thresholding small estimates to zeros, the new procedure eliminates redundant genes automatically and yields a compact and accurate classifier.</a:t>
            </a:r>
            <a:endParaRPr sz="1400">
              <a:solidFill>
                <a:srgbClr val="2A2A2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a:t>
            </a:r>
            <a:endParaRPr/>
          </a:p>
        </p:txBody>
      </p:sp>
      <p:sp>
        <p:nvSpPr>
          <p:cNvPr id="100" name="Google Shape;100;p15"/>
          <p:cNvSpPr txBox="1">
            <a:spLocks noGrp="1"/>
          </p:cNvSpPr>
          <p:nvPr>
            <p:ph type="body" idx="1"/>
          </p:nvPr>
        </p:nvSpPr>
        <p:spPr>
          <a:xfrm>
            <a:off x="356800" y="1792575"/>
            <a:ext cx="5010600" cy="31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2A2A2A"/>
                </a:solidFill>
                <a:latin typeface="Arial"/>
                <a:ea typeface="Arial"/>
                <a:cs typeface="Arial"/>
                <a:sym typeface="Arial"/>
              </a:rPr>
              <a:t>A supervised binary classification machine learning model </a:t>
            </a:r>
            <a:endParaRPr sz="1400">
              <a:solidFill>
                <a:srgbClr val="2A2A2A"/>
              </a:solidFill>
              <a:latin typeface="Arial"/>
              <a:ea typeface="Arial"/>
              <a:cs typeface="Arial"/>
              <a:sym typeface="Arial"/>
            </a:endParaRPr>
          </a:p>
          <a:p>
            <a:pPr marL="0" lvl="0" indent="0" algn="l" rtl="0">
              <a:spcBef>
                <a:spcPts val="1600"/>
              </a:spcBef>
              <a:spcAft>
                <a:spcPts val="0"/>
              </a:spcAft>
              <a:buNone/>
            </a:pPr>
            <a:r>
              <a:rPr lang="en" sz="1400">
                <a:solidFill>
                  <a:srgbClr val="2A2A2A"/>
                </a:solidFill>
                <a:latin typeface="Arial"/>
                <a:ea typeface="Arial"/>
                <a:cs typeface="Arial"/>
                <a:sym typeface="Arial"/>
              </a:rPr>
              <a:t>It takes these data points and outputs the hyperplane (which in two dimensions it’s simply a line) that best separates different groups. This line is the decision boundary: anything that falls to one side of it we will classify as blue, and anything that falls to the other as red.</a:t>
            </a:r>
            <a:endParaRPr sz="1400">
              <a:solidFill>
                <a:srgbClr val="2A2A2A"/>
              </a:solidFill>
              <a:latin typeface="Arial"/>
              <a:ea typeface="Arial"/>
              <a:cs typeface="Arial"/>
              <a:sym typeface="Arial"/>
            </a:endParaRPr>
          </a:p>
          <a:p>
            <a:pPr marL="0" lvl="0" indent="0" algn="l" rtl="0">
              <a:spcBef>
                <a:spcPts val="1600"/>
              </a:spcBef>
              <a:spcAft>
                <a:spcPts val="1600"/>
              </a:spcAft>
              <a:buNone/>
            </a:pPr>
            <a:r>
              <a:rPr lang="en" sz="1400">
                <a:solidFill>
                  <a:srgbClr val="2A2A2A"/>
                </a:solidFill>
                <a:latin typeface="Arial"/>
                <a:ea typeface="Arial"/>
                <a:cs typeface="Arial"/>
                <a:sym typeface="Arial"/>
              </a:rPr>
              <a:t>Hyperplane only depends on a few data points that are on the boundary. These points are called support vector. Therefore, it has demonstrated superior performances in classifying high-dimensional and low sample size data.</a:t>
            </a:r>
            <a:endParaRPr sz="1400">
              <a:solidFill>
                <a:srgbClr val="2B3E51"/>
              </a:solidFill>
              <a:latin typeface="Arial"/>
              <a:ea typeface="Arial"/>
              <a:cs typeface="Arial"/>
              <a:sym typeface="Arial"/>
            </a:endParaRPr>
          </a:p>
        </p:txBody>
      </p:sp>
      <p:pic>
        <p:nvPicPr>
          <p:cNvPr id="101" name="Google Shape;101;p15"/>
          <p:cNvPicPr preferRelativeResize="0"/>
          <p:nvPr/>
        </p:nvPicPr>
        <p:blipFill>
          <a:blip r:embed="rId3">
            <a:alphaModFix/>
          </a:blip>
          <a:stretch>
            <a:fillRect/>
          </a:stretch>
        </p:blipFill>
        <p:spPr>
          <a:xfrm>
            <a:off x="5197550" y="1135715"/>
            <a:ext cx="3390450" cy="3626575"/>
          </a:xfrm>
          <a:prstGeom prst="rect">
            <a:avLst/>
          </a:prstGeom>
          <a:noFill/>
          <a:ln>
            <a:noFill/>
          </a:ln>
        </p:spPr>
      </p:pic>
      <p:sp>
        <p:nvSpPr>
          <p:cNvPr id="6" name="TextBox 5">
            <a:extLst>
              <a:ext uri="{FF2B5EF4-FFF2-40B4-BE49-F238E27FC236}">
                <a16:creationId xmlns:a16="http://schemas.microsoft.com/office/drawing/2014/main" id="{6C5DE648-B512-4D0E-BA4F-233F9EC2EF99}"/>
              </a:ext>
            </a:extLst>
          </p:cNvPr>
          <p:cNvSpPr txBox="1"/>
          <p:nvPr/>
        </p:nvSpPr>
        <p:spPr>
          <a:xfrm>
            <a:off x="3664081" y="4762290"/>
            <a:ext cx="5479919" cy="369332"/>
          </a:xfrm>
          <a:prstGeom prst="rect">
            <a:avLst/>
          </a:prstGeom>
          <a:noFill/>
        </p:spPr>
        <p:txBody>
          <a:bodyPr wrap="square">
            <a:spAutoFit/>
          </a:bodyPr>
          <a:lstStyle/>
          <a:p>
            <a:pPr rtl="0">
              <a:spcBef>
                <a:spcPts val="0"/>
              </a:spcBef>
              <a:spcAft>
                <a:spcPts val="0"/>
              </a:spcAft>
            </a:pPr>
            <a:r>
              <a:rPr lang="en-US" sz="900" b="0" i="0" u="none" strike="noStrike" dirty="0">
                <a:solidFill>
                  <a:srgbClr val="000000"/>
                </a:solidFill>
                <a:effectLst/>
                <a:latin typeface="Arial" panose="020B0604020202020204" pitchFamily="34" charset="0"/>
              </a:rPr>
              <a:t>Picture from </a:t>
            </a:r>
            <a:r>
              <a:rPr lang="en-US" sz="900" b="0" i="0" u="sng" strike="noStrike" dirty="0">
                <a:solidFill>
                  <a:srgbClr val="1C3678"/>
                </a:solidFill>
                <a:effectLst/>
                <a:latin typeface="Arial" panose="020B0604020202020204" pitchFamily="34" charset="0"/>
                <a:hlinkClick r:id="rId4"/>
              </a:rPr>
              <a:t>https://monkeylearn.com/blog/introduction-to-support-vector-machines-svm/#:~:text=A%20support%20vector%20machine%20(SVM,able%20to%20categorize%20new%20text.</a:t>
            </a:r>
            <a:endParaRPr lang="en-US" sz="900" b="0" dirty="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 with SCAD</a:t>
            </a:r>
            <a:endParaRPr/>
          </a:p>
        </p:txBody>
      </p:sp>
      <p:sp>
        <p:nvSpPr>
          <p:cNvPr id="107" name="Google Shape;107;p16"/>
          <p:cNvSpPr txBox="1">
            <a:spLocks noGrp="1"/>
          </p:cNvSpPr>
          <p:nvPr>
            <p:ph type="body" idx="1"/>
          </p:nvPr>
        </p:nvSpPr>
        <p:spPr>
          <a:xfrm>
            <a:off x="808450" y="1867700"/>
            <a:ext cx="6072600" cy="40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50">
                <a:solidFill>
                  <a:srgbClr val="000000"/>
                </a:solidFill>
                <a:highlight>
                  <a:srgbClr val="FFFFFF"/>
                </a:highlight>
                <a:latin typeface="Arial"/>
                <a:ea typeface="Arial"/>
                <a:cs typeface="Arial"/>
                <a:sym typeface="Arial"/>
              </a:rPr>
              <a:t>The SVM finds w and b within </a:t>
            </a:r>
            <a:r>
              <a:rPr lang="en" sz="1450" i="1">
                <a:solidFill>
                  <a:srgbClr val="000000"/>
                </a:solidFill>
                <a:highlight>
                  <a:srgbClr val="FFFFFF"/>
                </a:highlight>
                <a:latin typeface="Arial"/>
                <a:ea typeface="Arial"/>
                <a:cs typeface="Arial"/>
                <a:sym typeface="Arial"/>
              </a:rPr>
              <a:t>f</a:t>
            </a:r>
            <a:r>
              <a:rPr lang="en" sz="1450">
                <a:solidFill>
                  <a:srgbClr val="000000"/>
                </a:solidFill>
                <a:highlight>
                  <a:srgbClr val="FFFFFF"/>
                </a:highlight>
                <a:latin typeface="Arial"/>
                <a:ea typeface="Arial"/>
                <a:cs typeface="Arial"/>
                <a:sym typeface="Arial"/>
              </a:rPr>
              <a:t>(x) = </a:t>
            </a:r>
            <a:r>
              <a:rPr lang="en" sz="1450" i="1">
                <a:solidFill>
                  <a:srgbClr val="000000"/>
                </a:solidFill>
                <a:highlight>
                  <a:srgbClr val="FFFFFF"/>
                </a:highlight>
                <a:latin typeface="Arial"/>
                <a:ea typeface="Arial"/>
                <a:cs typeface="Arial"/>
                <a:sym typeface="Arial"/>
              </a:rPr>
              <a:t>b</a:t>
            </a:r>
            <a:r>
              <a:rPr lang="en" sz="1450">
                <a:solidFill>
                  <a:srgbClr val="000000"/>
                </a:solidFill>
                <a:highlight>
                  <a:srgbClr val="FFFFFF"/>
                </a:highlight>
                <a:latin typeface="Arial"/>
                <a:ea typeface="Arial"/>
                <a:cs typeface="Arial"/>
                <a:sym typeface="Arial"/>
              </a:rPr>
              <a:t> + w · </a:t>
            </a:r>
            <a:r>
              <a:rPr lang="en" sz="1450" i="1">
                <a:solidFill>
                  <a:srgbClr val="000000"/>
                </a:solidFill>
                <a:highlight>
                  <a:srgbClr val="FFFFFF"/>
                </a:highlight>
                <a:latin typeface="Arial"/>
                <a:ea typeface="Arial"/>
                <a:cs typeface="Arial"/>
                <a:sym typeface="Arial"/>
              </a:rPr>
              <a:t>h</a:t>
            </a:r>
            <a:r>
              <a:rPr lang="en" sz="1450">
                <a:solidFill>
                  <a:srgbClr val="000000"/>
                </a:solidFill>
                <a:highlight>
                  <a:srgbClr val="FFFFFF"/>
                </a:highlight>
                <a:latin typeface="Arial"/>
                <a:ea typeface="Arial"/>
                <a:cs typeface="Arial"/>
                <a:sym typeface="Arial"/>
              </a:rPr>
              <a:t>(x) by minimizing  </a:t>
            </a:r>
            <a:endParaRPr sz="1600">
              <a:solidFill>
                <a:srgbClr val="000000"/>
              </a:solidFill>
              <a:latin typeface="Arial"/>
              <a:ea typeface="Arial"/>
              <a:cs typeface="Arial"/>
              <a:sym typeface="Arial"/>
            </a:endParaRPr>
          </a:p>
        </p:txBody>
      </p:sp>
      <p:pic>
        <p:nvPicPr>
          <p:cNvPr id="108" name="Google Shape;108;p16"/>
          <p:cNvPicPr preferRelativeResize="0"/>
          <p:nvPr/>
        </p:nvPicPr>
        <p:blipFill>
          <a:blip r:embed="rId3">
            <a:alphaModFix/>
          </a:blip>
          <a:stretch>
            <a:fillRect/>
          </a:stretch>
        </p:blipFill>
        <p:spPr>
          <a:xfrm>
            <a:off x="985188" y="3429000"/>
            <a:ext cx="5038725" cy="1714500"/>
          </a:xfrm>
          <a:prstGeom prst="rect">
            <a:avLst/>
          </a:prstGeom>
          <a:noFill/>
          <a:ln>
            <a:noFill/>
          </a:ln>
        </p:spPr>
      </p:pic>
      <p:grpSp>
        <p:nvGrpSpPr>
          <p:cNvPr id="109" name="Google Shape;109;p16"/>
          <p:cNvGrpSpPr/>
          <p:nvPr/>
        </p:nvGrpSpPr>
        <p:grpSpPr>
          <a:xfrm>
            <a:off x="648038" y="2162050"/>
            <a:ext cx="5162788" cy="1408975"/>
            <a:chOff x="2138763" y="2105575"/>
            <a:chExt cx="5162788" cy="1408975"/>
          </a:xfrm>
        </p:grpSpPr>
        <p:pic>
          <p:nvPicPr>
            <p:cNvPr id="110" name="Google Shape;110;p16"/>
            <p:cNvPicPr preferRelativeResize="0"/>
            <p:nvPr/>
          </p:nvPicPr>
          <p:blipFill>
            <a:blip r:embed="rId4">
              <a:alphaModFix/>
            </a:blip>
            <a:stretch>
              <a:fillRect/>
            </a:stretch>
          </p:blipFill>
          <p:spPr>
            <a:xfrm>
              <a:off x="2138763" y="2393400"/>
              <a:ext cx="4866480" cy="1013850"/>
            </a:xfrm>
            <a:prstGeom prst="rect">
              <a:avLst/>
            </a:prstGeom>
            <a:noFill/>
            <a:ln>
              <a:noFill/>
            </a:ln>
          </p:spPr>
        </p:pic>
        <p:sp>
          <p:nvSpPr>
            <p:cNvPr id="111" name="Google Shape;111;p16"/>
            <p:cNvSpPr/>
            <p:nvPr/>
          </p:nvSpPr>
          <p:spPr>
            <a:xfrm>
              <a:off x="5425750" y="2448350"/>
              <a:ext cx="1579500" cy="1066200"/>
            </a:xfrm>
            <a:prstGeom prst="frame">
              <a:avLst>
                <a:gd name="adj1" fmla="val 5934"/>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txBox="1"/>
            <p:nvPr/>
          </p:nvSpPr>
          <p:spPr>
            <a:xfrm>
              <a:off x="6511650" y="2105575"/>
              <a:ext cx="789900" cy="40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Penalty</a:t>
              </a:r>
              <a:endParaRPr>
                <a:latin typeface="Lato"/>
                <a:ea typeface="Lato"/>
                <a:cs typeface="Lato"/>
                <a:sym typeface="Lato"/>
              </a:endParaRPr>
            </a:p>
          </p:txBody>
        </p:sp>
      </p:grpSp>
      <p:sp>
        <p:nvSpPr>
          <p:cNvPr id="113" name="Google Shape;113;p16"/>
          <p:cNvSpPr txBox="1"/>
          <p:nvPr/>
        </p:nvSpPr>
        <p:spPr>
          <a:xfrm>
            <a:off x="6023925" y="2092950"/>
            <a:ext cx="2942100" cy="298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Regularization requires </a:t>
            </a:r>
            <a:endParaRPr/>
          </a:p>
          <a:p>
            <a:pPr marL="0" lvl="0" indent="0" algn="l" rtl="0">
              <a:spcBef>
                <a:spcPts val="0"/>
              </a:spcBef>
              <a:spcAft>
                <a:spcPts val="0"/>
              </a:spcAft>
              <a:buNone/>
            </a:pPr>
            <a:r>
              <a:rPr lang="en"/>
              <a:t>penalty term &lt; threshold</a:t>
            </a:r>
            <a:endParaRPr/>
          </a:p>
          <a:p>
            <a:pPr marL="0" lvl="0" indent="0" algn="l" rtl="0">
              <a:spcBef>
                <a:spcPts val="0"/>
              </a:spcBef>
              <a:spcAft>
                <a:spcPts val="0"/>
              </a:spcAft>
              <a:buNone/>
            </a:pPr>
            <a:endParaRPr/>
          </a:p>
          <a:p>
            <a:pPr marL="0" lvl="0" indent="0" algn="l" rtl="0">
              <a:spcBef>
                <a:spcPts val="0"/>
              </a:spcBef>
              <a:spcAft>
                <a:spcPts val="0"/>
              </a:spcAft>
              <a:buNone/>
            </a:pPr>
            <a:r>
              <a:rPr lang="en"/>
              <a:t>Small coefficient w will be suppressed to 0. Large coefficient w will be less suppressed. If coefficient is large enough (&gt;aλ), it will not be suppressed.</a:t>
            </a:r>
            <a:endParaRPr/>
          </a:p>
          <a:p>
            <a:pPr marL="0" lvl="0" indent="0" algn="l" rtl="0">
              <a:spcBef>
                <a:spcPts val="0"/>
              </a:spcBef>
              <a:spcAft>
                <a:spcPts val="0"/>
              </a:spcAft>
              <a:buNone/>
            </a:pPr>
            <a:endParaRPr/>
          </a:p>
          <a:p>
            <a:pPr marL="0" lvl="0" indent="0" algn="l" rtl="0">
              <a:spcBef>
                <a:spcPts val="0"/>
              </a:spcBef>
              <a:spcAft>
                <a:spcPts val="0"/>
              </a:spcAft>
              <a:buNone/>
            </a:pPr>
            <a:r>
              <a:rPr lang="en"/>
              <a:t>Variables with coefficient w = 0 will be filtered out.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729450" y="1318650"/>
            <a:ext cx="83433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 with SCAD - Performance</a:t>
            </a:r>
            <a:endParaRPr/>
          </a:p>
        </p:txBody>
      </p:sp>
      <p:pic>
        <p:nvPicPr>
          <p:cNvPr id="119" name="Google Shape;119;p17"/>
          <p:cNvPicPr preferRelativeResize="0"/>
          <p:nvPr/>
        </p:nvPicPr>
        <p:blipFill>
          <a:blip r:embed="rId3">
            <a:alphaModFix/>
          </a:blip>
          <a:stretch>
            <a:fillRect/>
          </a:stretch>
        </p:blipFill>
        <p:spPr>
          <a:xfrm>
            <a:off x="729450" y="1937150"/>
            <a:ext cx="4010651" cy="2984850"/>
          </a:xfrm>
          <a:prstGeom prst="rect">
            <a:avLst/>
          </a:prstGeom>
          <a:noFill/>
          <a:ln>
            <a:noFill/>
          </a:ln>
        </p:spPr>
      </p:pic>
      <p:pic>
        <p:nvPicPr>
          <p:cNvPr id="120" name="Google Shape;120;p17"/>
          <p:cNvPicPr preferRelativeResize="0"/>
          <p:nvPr/>
        </p:nvPicPr>
        <p:blipFill>
          <a:blip r:embed="rId4">
            <a:alphaModFix/>
          </a:blip>
          <a:stretch>
            <a:fillRect/>
          </a:stretch>
        </p:blipFill>
        <p:spPr>
          <a:xfrm>
            <a:off x="4872751" y="1853850"/>
            <a:ext cx="4099099" cy="2936489"/>
          </a:xfrm>
          <a:prstGeom prst="rect">
            <a:avLst/>
          </a:prstGeom>
          <a:noFill/>
          <a:ln>
            <a:noFill/>
          </a:ln>
        </p:spPr>
      </p:pic>
      <p:sp>
        <p:nvSpPr>
          <p:cNvPr id="121" name="Google Shape;121;p17"/>
          <p:cNvSpPr txBox="1"/>
          <p:nvPr/>
        </p:nvSpPr>
        <p:spPr>
          <a:xfrm>
            <a:off x="4087150" y="4790350"/>
            <a:ext cx="5103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Experiment: 200 variables in the dataset, only 2 of them are important</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729450" y="1318650"/>
            <a:ext cx="83433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Support vector machine with SCAD - Performance</a:t>
            </a:r>
            <a:endParaRPr/>
          </a:p>
        </p:txBody>
      </p:sp>
      <p:pic>
        <p:nvPicPr>
          <p:cNvPr id="127" name="Google Shape;127;p18"/>
          <p:cNvPicPr preferRelativeResize="0"/>
          <p:nvPr/>
        </p:nvPicPr>
        <p:blipFill rotWithShape="1">
          <a:blip r:embed="rId3">
            <a:alphaModFix/>
          </a:blip>
          <a:srcRect l="-2501"/>
          <a:stretch/>
        </p:blipFill>
        <p:spPr>
          <a:xfrm>
            <a:off x="5044775" y="2158650"/>
            <a:ext cx="3928275" cy="2984850"/>
          </a:xfrm>
          <a:prstGeom prst="rect">
            <a:avLst/>
          </a:prstGeom>
          <a:noFill/>
          <a:ln>
            <a:noFill/>
          </a:ln>
        </p:spPr>
      </p:pic>
      <p:sp>
        <p:nvSpPr>
          <p:cNvPr id="128" name="Google Shape;128;p18"/>
          <p:cNvSpPr txBox="1"/>
          <p:nvPr/>
        </p:nvSpPr>
        <p:spPr>
          <a:xfrm>
            <a:off x="5340050" y="1745250"/>
            <a:ext cx="3633000" cy="6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2A2A2A"/>
                </a:solidFill>
                <a:latin typeface="Merriweather"/>
                <a:ea typeface="Merriweather"/>
                <a:cs typeface="Merriweather"/>
                <a:sym typeface="Merriweather"/>
              </a:rPr>
              <a:t>Dataset: 100 observations with 2 variables selected by SCAD SVM</a:t>
            </a:r>
            <a:endParaRPr/>
          </a:p>
        </p:txBody>
      </p:sp>
      <p:pic>
        <p:nvPicPr>
          <p:cNvPr id="129" name="Google Shape;129;p18"/>
          <p:cNvPicPr preferRelativeResize="0"/>
          <p:nvPr/>
        </p:nvPicPr>
        <p:blipFill>
          <a:blip r:embed="rId4">
            <a:alphaModFix/>
          </a:blip>
          <a:stretch>
            <a:fillRect/>
          </a:stretch>
        </p:blipFill>
        <p:spPr>
          <a:xfrm>
            <a:off x="109525" y="2158650"/>
            <a:ext cx="5111074" cy="244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Apply to mice data (drinker vs non-drinker)!</a:t>
            </a:r>
            <a:endParaRPr/>
          </a:p>
        </p:txBody>
      </p:sp>
      <p:sp>
        <p:nvSpPr>
          <p:cNvPr id="135" name="Google Shape;135;p19"/>
          <p:cNvSpPr txBox="1">
            <a:spLocks noGrp="1"/>
          </p:cNvSpPr>
          <p:nvPr>
            <p:ph type="body" idx="1"/>
          </p:nvPr>
        </p:nvSpPr>
        <p:spPr>
          <a:xfrm>
            <a:off x="729450" y="1905375"/>
            <a:ext cx="7688700" cy="24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Step 1: Start with Wilcoxon test reduce 40000+ variables to 3779 variables</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Step 2: Apply SCAD SVM to 3779 variables in R using package “penaltySVM”</a:t>
            </a:r>
            <a:endParaRPr>
              <a:solidFill>
                <a:srgbClr val="000000"/>
              </a:solidFill>
            </a:endParaRPr>
          </a:p>
          <a:p>
            <a:pPr marL="0" lvl="0" indent="0" algn="l" rtl="0">
              <a:spcBef>
                <a:spcPts val="0"/>
              </a:spcBef>
              <a:spcAft>
                <a:spcPts val="0"/>
              </a:spcAft>
              <a:buNone/>
            </a:pPr>
            <a:r>
              <a:rPr lang="en">
                <a:solidFill>
                  <a:srgbClr val="000000"/>
                </a:solidFill>
              </a:rPr>
              <a:t>(Reference: </a:t>
            </a:r>
            <a:r>
              <a:rPr lang="en" sz="1100" u="sng">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https://cran.r-project.org/web/packages/penalizedSVM/penalizedSVM.pdf</a:t>
            </a:r>
            <a:r>
              <a:rPr lang="en">
                <a:solidFill>
                  <a:srgbClr val="000000"/>
                </a:solidFill>
              </a:rPr>
              <a:t>)</a:t>
            </a:r>
            <a:endParaRPr>
              <a:solidFill>
                <a:srgbClr val="000000"/>
              </a:solidFill>
            </a:endParaRPr>
          </a:p>
          <a:p>
            <a:pPr marL="0" lvl="0" indent="0" algn="l" rtl="0">
              <a:spcBef>
                <a:spcPts val="0"/>
              </a:spcBef>
              <a:spcAft>
                <a:spcPts val="0"/>
              </a:spcAft>
              <a:buNone/>
            </a:pPr>
            <a:r>
              <a:rPr lang="en">
                <a:solidFill>
                  <a:srgbClr val="000000"/>
                </a:solidFill>
              </a:rPr>
              <a:t>8 mice are used in the model fitting - support vectors. (Mice 3,  4,  5,  6,  7,  8, 10, 11)</a:t>
            </a:r>
            <a:endParaRPr>
              <a:solidFill>
                <a:srgbClr val="000000"/>
              </a:solidFill>
            </a:endParaRPr>
          </a:p>
          <a:p>
            <a:pPr marL="0" lvl="0" indent="0" algn="l" rtl="0">
              <a:spcBef>
                <a:spcPts val="0"/>
              </a:spcBef>
              <a:spcAft>
                <a:spcPts val="0"/>
              </a:spcAft>
              <a:buNone/>
            </a:pPr>
            <a:r>
              <a:rPr lang="en">
                <a:solidFill>
                  <a:srgbClr val="000000"/>
                </a:solidFill>
              </a:rPr>
              <a:t>Algorithm selects 34 out of 3779 variables. </a:t>
            </a:r>
            <a:endParaRPr>
              <a:solidFill>
                <a:srgbClr val="000000"/>
              </a:solidFill>
            </a:endParaRPr>
          </a:p>
          <a:p>
            <a:pPr marL="0" lvl="0" indent="0" algn="l" rtl="0">
              <a:spcBef>
                <a:spcPts val="0"/>
              </a:spcBef>
              <a:spcAft>
                <a:spcPts val="0"/>
              </a:spcAft>
              <a:buNone/>
            </a:pPr>
            <a:r>
              <a:rPr lang="en">
                <a:solidFill>
                  <a:srgbClr val="000000"/>
                </a:solidFill>
              </a:rPr>
              <a:t>All 12 mice have been predicted correctly.</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Later: apply random forest to check feature importance</a:t>
            </a:r>
            <a:endParaRPr>
              <a:solidFill>
                <a:srgbClr val="000000"/>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521</Words>
  <Application>Microsoft Office PowerPoint</Application>
  <PresentationFormat>On-screen Show (16:9)</PresentationFormat>
  <Paragraphs>35</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Merriweather</vt:lpstr>
      <vt:lpstr>Arial</vt:lpstr>
      <vt:lpstr>Lato</vt:lpstr>
      <vt:lpstr>Raleway</vt:lpstr>
      <vt:lpstr>Streamline</vt:lpstr>
      <vt:lpstr>Support Vector Machine</vt:lpstr>
      <vt:lpstr>Background</vt:lpstr>
      <vt:lpstr>Support vector machine</vt:lpstr>
      <vt:lpstr>Support vector machine with SCAD</vt:lpstr>
      <vt:lpstr>Support vector machine with SCAD - Performance</vt:lpstr>
      <vt:lpstr>Support vector machine with SCAD - Performance</vt:lpstr>
      <vt:lpstr>Apply to mice data (drinker vs non-drinker)!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dc:title>
  <cp:lastModifiedBy>Deng Xiaoyan</cp:lastModifiedBy>
  <cp:revision>1</cp:revision>
  <dcterms:modified xsi:type="dcterms:W3CDTF">2020-09-12T20:58:16Z</dcterms:modified>
</cp:coreProperties>
</file>