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134" r:id="rId2"/>
    <p:sldId id="2135" r:id="rId3"/>
    <p:sldId id="2176" r:id="rId4"/>
    <p:sldId id="2166" r:id="rId5"/>
    <p:sldId id="2177" r:id="rId6"/>
    <p:sldId id="286" r:id="rId7"/>
    <p:sldId id="2162" r:id="rId8"/>
    <p:sldId id="2163" r:id="rId9"/>
    <p:sldId id="2164" r:id="rId10"/>
    <p:sldId id="1790" r:id="rId11"/>
    <p:sldId id="2167" r:id="rId12"/>
    <p:sldId id="2169" r:id="rId13"/>
    <p:sldId id="2171" r:id="rId14"/>
    <p:sldId id="2172" r:id="rId15"/>
    <p:sldId id="2173" r:id="rId16"/>
    <p:sldId id="2174" r:id="rId17"/>
    <p:sldId id="2175" r:id="rId18"/>
    <p:sldId id="213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3"/>
    <p:restoredTop sz="94643"/>
  </p:normalViewPr>
  <p:slideViewPr>
    <p:cSldViewPr snapToGrid="0">
      <p:cViewPr varScale="1">
        <p:scale>
          <a:sx n="62" d="100"/>
          <a:sy n="62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ath\Desktop\Netflix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0108;&#19978;&#36164;&#26009;\&#27010;&#32479;\&#26032;&#24314;%20Microsoft%20Office%20Excel%202007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0108;&#19978;&#36164;&#26009;\&#27010;&#32479;\&#26032;&#24314;%20Microsoft%20Office%20Excel%202007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0108;&#19978;&#36164;&#26009;\&#20250;&#35745;&#23398;&#21407;&#29702;\&#33426;&#26524;&#34920;&#2668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0108;&#19978;&#36164;&#26009;\&#20250;&#35745;&#23398;&#21407;&#29702;\&#33426;&#26524;&#34920;&#2668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0108;&#19978;&#36164;&#26009;\&#20250;&#35745;&#23398;&#21407;&#29702;\&#33426;&#26524;&#34920;&#2668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0108;&#19978;&#36164;&#26009;\&#20250;&#35745;&#23398;&#21407;&#29702;\&#33426;&#26524;&#34920;&#2668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ath\Desktop\Netflix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净资产收益率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网飞</c:v>
                </c:pt>
              </c:strCache>
            </c:strRef>
          </c:tx>
          <c:spPr>
            <a:ln w="381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1.37</c:v>
                </c:pt>
                <c:pt idx="2">
                  <c:v>2.94</c:v>
                </c:pt>
                <c:pt idx="3">
                  <c:v>4.66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3F-4B3E-AAA4-F383CC9B86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芒果</c:v>
                </c:pt>
              </c:strCache>
            </c:strRef>
          </c:tx>
          <c:spPr>
            <a:ln w="38100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4.84</c:v>
                </c:pt>
                <c:pt idx="1">
                  <c:v>2.72</c:v>
                </c:pt>
                <c:pt idx="2">
                  <c:v>2.77</c:v>
                </c:pt>
                <c:pt idx="3">
                  <c:v>12.9</c:v>
                </c:pt>
                <c:pt idx="4">
                  <c:v>7.93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3F-4B3E-AAA4-F383CC9B86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爱奇艺</c:v>
                </c:pt>
              </c:strCache>
            </c:strRef>
          </c:tx>
          <c:spPr>
            <a:ln w="38100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3">
                  <c:v>-35.61</c:v>
                </c:pt>
                <c:pt idx="4">
                  <c:v>-23.05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3F-4B3E-AAA4-F383CC9B8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60377288"/>
        <c:axId val="360367120"/>
      </c:lineChart>
      <c:catAx>
        <c:axId val="3603772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367120"/>
        <c:crosses val="autoZero"/>
        <c:auto val="1"/>
        <c:lblAlgn val="ctr"/>
        <c:lblOffset val="100"/>
        <c:noMultiLvlLbl val="0"/>
      </c:catAx>
      <c:valAx>
        <c:axId val="360367120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ROA/（%）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zh-CN" sz="12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3772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28575" cmpd="thickThin">
          <a:noFill/>
          <a:prstDash val="solid"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/>
              <a:t>Netflix</a:t>
            </a:r>
            <a:r>
              <a:rPr lang="zh-CN" altLang="en-US" sz="2000"/>
              <a:t>订阅数据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Sheet1!$A$27</c:f>
              <c:strCache>
                <c:ptCount val="1"/>
                <c:pt idx="0">
                  <c:v>会员量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Sheet1!$B$27:$F$27</c:f>
              <c:numCache>
                <c:formatCode>#,##0</c:formatCode>
                <c:ptCount val="5"/>
                <c:pt idx="0">
                  <c:v>70839</c:v>
                </c:pt>
                <c:pt idx="1">
                  <c:v>89090</c:v>
                </c:pt>
                <c:pt idx="2">
                  <c:v>110644</c:v>
                </c:pt>
                <c:pt idx="3">
                  <c:v>139259</c:v>
                </c:pt>
                <c:pt idx="4">
                  <c:v>167090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A-4C15-A60E-6E3FD9BF214C}"/>
            </c:ext>
          </c:extLst>
        </c:ser>
        <c:ser>
          <c:idx val="1"/>
          <c:order val="1"/>
          <c:tx>
            <c:strRef>
              <c:f>Sheet1!$A$28</c:f>
              <c:strCache>
                <c:ptCount val="1"/>
                <c:pt idx="0">
                  <c:v>每会员订阅费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Sheet1!$B$28:$F$28</c:f>
              <c:numCache>
                <c:formatCode>#,##0</c:formatCode>
                <c:ptCount val="5"/>
                <c:pt idx="0">
                  <c:v>27831</c:v>
                </c:pt>
                <c:pt idx="1">
                  <c:v>28615</c:v>
                </c:pt>
                <c:pt idx="2">
                  <c:v>21554</c:v>
                </c:pt>
                <c:pt idx="3">
                  <c:v>18251</c:v>
                </c:pt>
                <c:pt idx="4">
                  <c:v>16363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5A-4C15-A60E-6E3FD9BF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5615352"/>
        <c:axId val="625613384"/>
      </c:barChart>
      <c:lineChart>
        <c:grouping val="standard"/>
        <c:varyColors val="0"/>
        <c:ser>
          <c:idx val="2"/>
          <c:order val="2"/>
          <c:tx>
            <c:strRef>
              <c:f>Sheet1!$A$29</c:f>
              <c:strCache>
                <c:ptCount val="1"/>
                <c:pt idx="0">
                  <c:v>会员增长率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Sheet1!$B$29:$F$29</c:f>
              <c:numCache>
                <c:formatCode>0%</c:formatCode>
                <c:ptCount val="5"/>
                <c:pt idx="1">
                  <c:v>0.25764056522536999</c:v>
                </c:pt>
                <c:pt idx="2">
                  <c:v>0.241935121786957</c:v>
                </c:pt>
                <c:pt idx="3">
                  <c:v>0.25862224793029898</c:v>
                </c:pt>
                <c:pt idx="4">
                  <c:v>0.19985063801980499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5A-4C15-A60E-6E3FD9BF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073776"/>
        <c:axId val="618075088"/>
      </c:lineChart>
      <c:catAx>
        <c:axId val="62561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5613384"/>
        <c:crosses val="autoZero"/>
        <c:auto val="1"/>
        <c:lblAlgn val="ctr"/>
        <c:lblOffset val="100"/>
        <c:noMultiLvlLbl val="0"/>
      </c:catAx>
      <c:valAx>
        <c:axId val="62561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5615352"/>
        <c:crosses val="autoZero"/>
        <c:crossBetween val="between"/>
      </c:valAx>
      <c:catAx>
        <c:axId val="618073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618075088"/>
        <c:crosses val="autoZero"/>
        <c:auto val="1"/>
        <c:lblAlgn val="ctr"/>
        <c:lblOffset val="100"/>
        <c:noMultiLvlLbl val="0"/>
      </c:catAx>
      <c:valAx>
        <c:axId val="61807508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0737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160"/>
              <a:t>流动比率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Microsoft Office Excel 2007 工作表.xlsx]Sheet1'!$A$2</c:f>
              <c:strCache>
                <c:ptCount val="1"/>
                <c:pt idx="0">
                  <c:v>芒果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'[新建 Microsoft Office Excel 2007 工作表.xlsx]Sheet1'!$B$1:$F$1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'[新建 Microsoft Office Excel 2007 工作表.xlsx]Sheet1'!$B$2:$F$2</c:f>
              <c:numCache>
                <c:formatCode>General</c:formatCode>
                <c:ptCount val="5"/>
                <c:pt idx="0">
                  <c:v>2.89</c:v>
                </c:pt>
                <c:pt idx="1">
                  <c:v>3.06</c:v>
                </c:pt>
                <c:pt idx="2">
                  <c:v>3.62</c:v>
                </c:pt>
                <c:pt idx="3">
                  <c:v>1.4</c:v>
                </c:pt>
                <c:pt idx="4">
                  <c:v>1.48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85-40BE-9395-5AC4B97946EE}"/>
            </c:ext>
          </c:extLst>
        </c:ser>
        <c:ser>
          <c:idx val="1"/>
          <c:order val="1"/>
          <c:tx>
            <c:strRef>
              <c:f>'[新建 Microsoft Office Excel 2007 工作表.xlsx]Sheet1'!$A$3</c:f>
              <c:strCache>
                <c:ptCount val="1"/>
                <c:pt idx="0">
                  <c:v>爱奇艺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'[新建 Microsoft Office Excel 2007 工作表.xlsx]Sheet1'!$B$1:$F$1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'[新建 Microsoft Office Excel 2007 工作表.xlsx]Sheet1'!$B$3:$F$3</c:f>
              <c:numCache>
                <c:formatCode>General</c:formatCode>
                <c:ptCount val="5"/>
                <c:pt idx="2">
                  <c:v>0.49030000000000001</c:v>
                </c:pt>
                <c:pt idx="3">
                  <c:v>1.0021</c:v>
                </c:pt>
                <c:pt idx="4">
                  <c:v>1.0048999999999999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85-40BE-9395-5AC4B97946EE}"/>
            </c:ext>
          </c:extLst>
        </c:ser>
        <c:ser>
          <c:idx val="2"/>
          <c:order val="2"/>
          <c:tx>
            <c:strRef>
              <c:f>'[新建 Microsoft Office Excel 2007 工作表.xlsx]Sheet1'!$A$4</c:f>
              <c:strCache>
                <c:ptCount val="1"/>
                <c:pt idx="0">
                  <c:v>netflix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'[新建 Microsoft Office Excel 2007 工作表.xlsx]Sheet1'!$B$1:$F$1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'[新建 Microsoft Office Excel 2007 工作表.xlsx]Sheet1'!$B$4:$F$4</c:f>
              <c:numCache>
                <c:formatCode>General</c:formatCode>
                <c:ptCount val="5"/>
                <c:pt idx="0">
                  <c:v>1.397</c:v>
                </c:pt>
                <c:pt idx="1">
                  <c:v>2.2999999999999998</c:v>
                </c:pt>
                <c:pt idx="2">
                  <c:v>1.627</c:v>
                </c:pt>
                <c:pt idx="3">
                  <c:v>1.4279999999999999</c:v>
                </c:pt>
                <c:pt idx="4">
                  <c:v>1.1100000000000001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185-40BE-9395-5AC4B9794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068989"/>
        <c:axId val="501622356"/>
      </c:scatterChart>
      <c:valAx>
        <c:axId val="235068989"/>
        <c:scaling>
          <c:orientation val="minMax"/>
          <c:max val="2019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622356"/>
        <c:crosses val="autoZero"/>
        <c:crossBetween val="midCat"/>
        <c:majorUnit val="1"/>
        <c:minorUnit val="1"/>
      </c:valAx>
      <c:valAx>
        <c:axId val="5016223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06898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 sz="180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160"/>
              <a:t>速动比率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Microsoft Office Excel 2007 工作表.xlsx]Sheet1'!$A$7</c:f>
              <c:strCache>
                <c:ptCount val="1"/>
                <c:pt idx="0">
                  <c:v>芒果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'[新建 Microsoft Office Excel 2007 工作表.xlsx]Sheet1'!$B$6:$F$6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'[新建 Microsoft Office Excel 2007 工作表.xlsx]Sheet1'!$B$7:$F$7</c:f>
              <c:numCache>
                <c:formatCode>General</c:formatCode>
                <c:ptCount val="5"/>
                <c:pt idx="0">
                  <c:v>2.57</c:v>
                </c:pt>
                <c:pt idx="1">
                  <c:v>2.91</c:v>
                </c:pt>
                <c:pt idx="2">
                  <c:v>3.49</c:v>
                </c:pt>
                <c:pt idx="3">
                  <c:v>1.04</c:v>
                </c:pt>
                <c:pt idx="4">
                  <c:v>1.24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8-40DA-88B7-B378B25A3886}"/>
            </c:ext>
          </c:extLst>
        </c:ser>
        <c:ser>
          <c:idx val="1"/>
          <c:order val="1"/>
          <c:tx>
            <c:strRef>
              <c:f>'[新建 Microsoft Office Excel 2007 工作表.xlsx]Sheet1'!$A$8</c:f>
              <c:strCache>
                <c:ptCount val="1"/>
                <c:pt idx="0">
                  <c:v>爱奇艺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'[新建 Microsoft Office Excel 2007 工作表.xlsx]Sheet1'!$B$6:$F$6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'[新建 Microsoft Office Excel 2007 工作表.xlsx]Sheet1'!$B$8:$F$8</c:f>
              <c:numCache>
                <c:formatCode>General</c:formatCode>
                <c:ptCount val="5"/>
                <c:pt idx="2">
                  <c:v>0.32329999999999998</c:v>
                </c:pt>
                <c:pt idx="3">
                  <c:v>0.80720000000000003</c:v>
                </c:pt>
                <c:pt idx="4">
                  <c:v>0.75990000000000002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D8-40DA-88B7-B378B25A3886}"/>
            </c:ext>
          </c:extLst>
        </c:ser>
        <c:ser>
          <c:idx val="2"/>
          <c:order val="2"/>
          <c:tx>
            <c:strRef>
              <c:f>'[新建 Microsoft Office Excel 2007 工作表.xlsx]Sheet1'!$A$9</c:f>
              <c:strCache>
                <c:ptCount val="1"/>
                <c:pt idx="0">
                  <c:v>netflix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'[新建 Microsoft Office Excel 2007 工作表.xlsx]Sheet1'!$B$6:$F$6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'[新建 Microsoft Office Excel 2007 工作表.xlsx]Sheet1'!$B$9:$F$9</c:f>
              <c:numCache>
                <c:formatCode>General</c:formatCode>
                <c:ptCount val="5"/>
                <c:pt idx="0">
                  <c:v>0.65</c:v>
                </c:pt>
                <c:pt idx="1">
                  <c:v>0.80200000000000005</c:v>
                </c:pt>
                <c:pt idx="2">
                  <c:v>0.71299999999999997</c:v>
                </c:pt>
                <c:pt idx="3">
                  <c:v>0.66900000000000004</c:v>
                </c:pt>
                <c:pt idx="4">
                  <c:v>1.1100000000000001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D8-40DA-88B7-B378B25A3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051911"/>
        <c:axId val="149257202"/>
      </c:scatterChart>
      <c:valAx>
        <c:axId val="614051911"/>
        <c:scaling>
          <c:orientation val="minMax"/>
          <c:max val="2019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257202"/>
        <c:crosses val="autoZero"/>
        <c:crossBetween val="midCat"/>
        <c:majorUnit val="1"/>
        <c:minorUnit val="1"/>
      </c:valAx>
      <c:valAx>
        <c:axId val="1492572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51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 sz="1800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dirty="0"/>
              <a:t>Netflix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43693515292685597"/>
          <c:y val="2.0077226181019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Netflix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Sheet1!$B$2:$F$2</c:f>
              <c:numCache>
                <c:formatCode>_ * #,##0_ ;_ * \-#,##0_ ;_ * "-"??_ ;_ @_ </c:formatCode>
                <c:ptCount val="5"/>
                <c:pt idx="0">
                  <c:v>7218815</c:v>
                </c:pt>
                <c:pt idx="1">
                  <c:v>14097362</c:v>
                </c:pt>
                <c:pt idx="2">
                  <c:v>11585435</c:v>
                </c:pt>
                <c:pt idx="3">
                  <c:v>20102327</c:v>
                </c:pt>
                <c:pt idx="4">
                  <c:v>24504567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22-4B00-99D8-A6FC8C92B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620840"/>
        <c:axId val="722626744"/>
      </c:lineChart>
      <c:catAx>
        <c:axId val="72262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626744"/>
        <c:crosses val="autoZero"/>
        <c:auto val="1"/>
        <c:lblAlgn val="ctr"/>
        <c:lblOffset val="100"/>
        <c:noMultiLvlLbl val="0"/>
      </c:catAx>
      <c:valAx>
        <c:axId val="72262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620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dirty="0"/>
              <a:t>爱奇艺及芒果超媒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爱奇艺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Sheet1!$B$3:$F$3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2" formatCode="_ * #,##0_ ;_ * \-#,##0_ ;_ * &quot;-&quot;??_ ;_ @_ ">
                  <c:v>2593784</c:v>
                </c:pt>
                <c:pt idx="3" formatCode="_ * #,##0_ ;_ * \-#,##0_ ;_ * &quot;-&quot;??_ ;_ @_ ">
                  <c:v>3634516</c:v>
                </c:pt>
                <c:pt idx="4" formatCode="_ * #,##0_ ;_ * \-#,##0_ ;_ * &quot;-&quot;??_ ;_ @_ ">
                  <c:v>4164678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AA-4575-B539-E7473986F1F3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芒果超媒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Sheet1!$B$3:$F$3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Sheet1!$B$5:$F$5</c:f>
              <c:numCache>
                <c:formatCode>_ * #,##0_ ;_ * \-#,##0_ ;_ * "-"??_ ;_ @_ </c:formatCode>
                <c:ptCount val="5"/>
                <c:pt idx="0">
                  <c:v>8403</c:v>
                </c:pt>
                <c:pt idx="1">
                  <c:v>7608</c:v>
                </c:pt>
                <c:pt idx="2">
                  <c:v>7031</c:v>
                </c:pt>
                <c:pt idx="3">
                  <c:v>426316</c:v>
                </c:pt>
                <c:pt idx="4">
                  <c:v>724041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AA-4575-B539-E7473986F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634616"/>
        <c:axId val="722636584"/>
      </c:lineChart>
      <c:catAx>
        <c:axId val="72263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636584"/>
        <c:crosses val="autoZero"/>
        <c:auto val="1"/>
        <c:lblAlgn val="ctr"/>
        <c:lblOffset val="100"/>
        <c:noMultiLvlLbl val="0"/>
      </c:catAx>
      <c:valAx>
        <c:axId val="72263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63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销售净利率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网飞</c:v>
                </c:pt>
              </c:strCache>
            </c:strRef>
          </c:tx>
          <c:spPr>
            <a:ln w="381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1.81</c:v>
                </c:pt>
                <c:pt idx="1">
                  <c:v>2.11</c:v>
                </c:pt>
                <c:pt idx="2">
                  <c:v>4.78</c:v>
                </c:pt>
                <c:pt idx="3">
                  <c:v>7.67</c:v>
                </c:pt>
                <c:pt idx="4">
                  <c:v>9.26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D-4162-883D-EC17437B2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芒果</c:v>
                </c:pt>
              </c:strCache>
            </c:strRef>
          </c:tx>
          <c:spPr>
            <a:ln w="38100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3.4</c:v>
                </c:pt>
                <c:pt idx="1">
                  <c:v>2.0699999999999998</c:v>
                </c:pt>
                <c:pt idx="2">
                  <c:v>2.4300000000000002</c:v>
                </c:pt>
                <c:pt idx="3">
                  <c:v>8.9600000000000009</c:v>
                </c:pt>
                <c:pt idx="4">
                  <c:v>9.26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3D-4162-883D-EC17437B2B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爱奇艺</c:v>
                </c:pt>
              </c:strCache>
            </c:strRef>
          </c:tx>
          <c:spPr>
            <a:ln w="38100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3">
                  <c:v>-37.65</c:v>
                </c:pt>
                <c:pt idx="4">
                  <c:v>-35.61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3D-4162-883D-EC17437B2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71299072"/>
        <c:axId val="371296776"/>
      </c:lineChart>
      <c:catAx>
        <c:axId val="3712990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296776"/>
        <c:crosses val="autoZero"/>
        <c:auto val="1"/>
        <c:lblAlgn val="ctr"/>
        <c:lblOffset val="100"/>
        <c:noMultiLvlLbl val="0"/>
      </c:catAx>
      <c:valAx>
        <c:axId val="37129677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ROS/（%）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zh-CN" sz="12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2990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资产周转率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网飞</c:v>
                </c:pt>
              </c:strCache>
            </c:strRef>
          </c:tx>
          <c:spPr>
            <a:ln w="381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0.66</c:v>
                </c:pt>
                <c:pt idx="1">
                  <c:v>0.65</c:v>
                </c:pt>
                <c:pt idx="2">
                  <c:v>0.61</c:v>
                </c:pt>
                <c:pt idx="3">
                  <c:v>0.61</c:v>
                </c:pt>
                <c:pt idx="4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AB-4FB7-906F-CBE255A51B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芒果</c:v>
                </c:pt>
              </c:strCache>
            </c:strRef>
          </c:tx>
          <c:spPr>
            <a:ln w="38100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1.46</c:v>
                </c:pt>
                <c:pt idx="1">
                  <c:v>1.37</c:v>
                </c:pt>
                <c:pt idx="2">
                  <c:v>1.29</c:v>
                </c:pt>
                <c:pt idx="3">
                  <c:v>0.89</c:v>
                </c:pt>
                <c:pt idx="4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AB-4FB7-906F-CBE255A51B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爱奇艺</c:v>
                </c:pt>
              </c:strCache>
            </c:strRef>
          </c:tx>
          <c:spPr>
            <a:ln w="38100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3">
                  <c:v>0.56000000000000005</c:v>
                </c:pt>
                <c:pt idx="4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AB-4FB7-906F-CBE255A51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62758200"/>
        <c:axId val="362760168"/>
      </c:lineChart>
      <c:catAx>
        <c:axId val="362758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760168"/>
        <c:crosses val="autoZero"/>
        <c:auto val="1"/>
        <c:lblAlgn val="ctr"/>
        <c:lblOffset val="100"/>
        <c:noMultiLvlLbl val="0"/>
      </c:catAx>
      <c:valAx>
        <c:axId val="362760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7582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000"/>
              <a:t>权益乘数</a:t>
            </a:r>
          </a:p>
        </c:rich>
      </c:tx>
      <c:layout>
        <c:manualLayout>
          <c:xMode val="edge"/>
          <c:yMode val="edge"/>
          <c:x val="0.41540248311871403"/>
          <c:y val="1.250047368920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网飞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4.59</c:v>
                </c:pt>
                <c:pt idx="1">
                  <c:v>5.07</c:v>
                </c:pt>
                <c:pt idx="2">
                  <c:v>5.31</c:v>
                </c:pt>
                <c:pt idx="3">
                  <c:v>4.96</c:v>
                </c:pt>
                <c:pt idx="4">
                  <c:v>4.4800000000000004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3-433E-8F98-6302401052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芒果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1.4</c:v>
                </c:pt>
                <c:pt idx="2">
                  <c:v>1.32</c:v>
                </c:pt>
                <c:pt idx="3">
                  <c:v>2.13</c:v>
                </c:pt>
                <c:pt idx="4">
                  <c:v>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F3-433E-8F98-6302401052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爱奇艺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3">
                  <c:v>2.4700000000000002</c:v>
                </c:pt>
                <c:pt idx="4">
                  <c:v>4.66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F3-433E-8F98-630240105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800064"/>
        <c:axId val="557800392"/>
      </c:barChart>
      <c:catAx>
        <c:axId val="55780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00392"/>
        <c:crosses val="autoZero"/>
        <c:auto val="1"/>
        <c:lblAlgn val="ctr"/>
        <c:lblOffset val="100"/>
        <c:noMultiLvlLbl val="0"/>
      </c:catAx>
      <c:valAx>
        <c:axId val="557800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0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/>
              <a:t>营业收入（单位：千美元）</a:t>
            </a:r>
          </a:p>
        </c:rich>
      </c:tx>
      <c:layout>
        <c:manualLayout>
          <c:xMode val="edge"/>
          <c:yMode val="edge"/>
          <c:x val="0.261554818711300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 lang="zh-CN"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[芒果表格.xlsx]Sheet1!$A$9</c:f>
              <c:strCache>
                <c:ptCount val="1"/>
                <c:pt idx="0">
                  <c:v>营业收入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[芒果表格.xlsx]Sheet1!$B$8:$F$8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[芒果表格.xlsx]Sheet1!$B$9:$F$9</c:f>
              <c:numCache>
                <c:formatCode>_-"$"* #,##0_ ;_-"$"* \-#,##0\ ;_-"$"* "-"_ ;_-@_ </c:formatCode>
                <c:ptCount val="5"/>
                <c:pt idx="0">
                  <c:v>417552</c:v>
                </c:pt>
                <c:pt idx="1">
                  <c:v>480488</c:v>
                </c:pt>
                <c:pt idx="2">
                  <c:v>445335</c:v>
                </c:pt>
                <c:pt idx="3">
                  <c:v>1441940</c:v>
                </c:pt>
                <c:pt idx="4">
                  <c:v>1865707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26-470D-AC09-FF13DFE53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73393"/>
        <c:axId val="46614461"/>
      </c:scatterChart>
      <c:valAx>
        <c:axId val="71673393"/>
        <c:scaling>
          <c:orientation val="minMax"/>
          <c:max val="2019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14461"/>
        <c:crosses val="autoZero"/>
        <c:crossBetween val="midCat"/>
        <c:majorUnit val="1"/>
        <c:minorUnit val="1"/>
      </c:valAx>
      <c:valAx>
        <c:axId val="466144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67339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近两年芒果营业收入组成</a:t>
            </a:r>
            <a:r>
              <a:rPr lang="zh-CN" altLang="zh-CN" sz="1600" b="0" i="0" u="none" strike="noStrike" baseline="0" dirty="0">
                <a:effectLst/>
              </a:rPr>
              <a:t>（单位：千美元）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12018929091488401"/>
          <c:y val="1.748447736360040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[芒果表格.xlsx]Sheet1!$B$17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[芒果表格.xlsx]Sheet1!$A$18:$A$21</c:f>
              <c:strCache>
                <c:ptCount val="4"/>
                <c:pt idx="0">
                  <c:v>媒体零售</c:v>
                </c:pt>
                <c:pt idx="1">
                  <c:v>其他</c:v>
                </c:pt>
                <c:pt idx="2">
                  <c:v>新媒体互动娱乐内容制作</c:v>
                </c:pt>
                <c:pt idx="3">
                  <c:v>新媒体平台运营</c:v>
                </c:pt>
              </c:strCache>
            </c:strRef>
          </c:cat>
          <c:val>
            <c:numRef>
              <c:f>[芒果表格.xlsx]Sheet1!$B$18:$B$21</c:f>
              <c:numCache>
                <c:formatCode>#,##0</c:formatCode>
                <c:ptCount val="4"/>
                <c:pt idx="0">
                  <c:v>299552</c:v>
                </c:pt>
                <c:pt idx="1">
                  <c:v>40781</c:v>
                </c:pt>
                <c:pt idx="2">
                  <c:v>582388</c:v>
                </c:pt>
                <c:pt idx="3">
                  <c:v>942985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7-4E45-93F8-5C371928B805}"/>
            </c:ext>
          </c:extLst>
        </c:ser>
        <c:ser>
          <c:idx val="1"/>
          <c:order val="1"/>
          <c:tx>
            <c:strRef>
              <c:f>[芒果表格.xlsx]Sheet1!$C$17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[芒果表格.xlsx]Sheet1!$A$18:$A$21</c:f>
              <c:strCache>
                <c:ptCount val="4"/>
                <c:pt idx="0">
                  <c:v>媒体零售</c:v>
                </c:pt>
                <c:pt idx="1">
                  <c:v>其他</c:v>
                </c:pt>
                <c:pt idx="2">
                  <c:v>新媒体互动娱乐内容制作</c:v>
                </c:pt>
                <c:pt idx="3">
                  <c:v>新媒体平台运营</c:v>
                </c:pt>
              </c:strCache>
            </c:strRef>
          </c:cat>
          <c:val>
            <c:numRef>
              <c:f>[芒果表格.xlsx]Sheet1!$C$18:$C$21</c:f>
              <c:numCache>
                <c:formatCode>#,##0</c:formatCode>
                <c:ptCount val="4"/>
                <c:pt idx="0">
                  <c:v>297015</c:v>
                </c:pt>
                <c:pt idx="1">
                  <c:v>36119</c:v>
                </c:pt>
                <c:pt idx="2">
                  <c:v>484925</c:v>
                </c:pt>
                <c:pt idx="3">
                  <c:v>623881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C7-4E45-93F8-5C371928B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297383"/>
        <c:axId val="875917287"/>
      </c:barChart>
      <c:catAx>
        <c:axId val="9312973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03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917287"/>
        <c:crosses val="autoZero"/>
        <c:auto val="1"/>
        <c:lblAlgn val="ctr"/>
        <c:lblOffset val="100"/>
        <c:noMultiLvlLbl val="0"/>
      </c:catAx>
      <c:valAx>
        <c:axId val="875917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1297383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86769988095301"/>
          <c:y val="0.134722710370966"/>
          <c:w val="0.29265474122004997"/>
          <c:h val="8.058782312026670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/>
              <a:t>营业收入</a:t>
            </a:r>
            <a:r>
              <a:rPr lang="zh-CN" altLang="zh-CN" sz="2000" b="0" i="0" u="none" strike="noStrike" baseline="0">
                <a:effectLst/>
              </a:rPr>
              <a:t>（单位：千美元）</a:t>
            </a:r>
            <a:endParaRPr lang="zh-CN" altLang="en-US" sz="2000"/>
          </a:p>
        </c:rich>
      </c:tx>
      <c:layout>
        <c:manualLayout>
          <c:xMode val="edge"/>
          <c:yMode val="edge"/>
          <c:x val="0.124546334216505"/>
          <c:y val="1.602564102564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[芒果表格.xlsx]Sheet1!$A$17</c:f>
              <c:strCache>
                <c:ptCount val="1"/>
                <c:pt idx="0">
                  <c:v>营业收入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[芒果表格.xlsx]Sheet1!$B$16:$D$16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xVal>
          <c:yVal>
            <c:numRef>
              <c:f>[芒果表格.xlsx]Sheet1!$B$17:$D$17</c:f>
              <c:numCache>
                <c:formatCode>#,##0</c:formatCode>
                <c:ptCount val="3"/>
                <c:pt idx="0">
                  <c:v>2593784</c:v>
                </c:pt>
                <c:pt idx="1">
                  <c:v>3634516</c:v>
                </c:pt>
                <c:pt idx="2">
                  <c:v>4164678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47-432B-B44B-3866056CE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92217"/>
        <c:axId val="108467297"/>
      </c:scatterChart>
      <c:valAx>
        <c:axId val="127492217"/>
        <c:scaling>
          <c:orientation val="minMax"/>
          <c:max val="2019"/>
          <c:min val="201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467297"/>
        <c:crosses val="autoZero"/>
        <c:crossBetween val="midCat"/>
        <c:majorUnit val="1"/>
        <c:minorUnit val="1"/>
      </c:valAx>
      <c:valAx>
        <c:axId val="10846729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49221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lang="zh-CN" altLang="en-US" sz="2000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爱奇艺营业收入组成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20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[芒果表格.xlsx]Sheet1!$B$16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[芒果表格.xlsx]Sheet1!$A$17:$A$20</c:f>
              <c:strCache>
                <c:ptCount val="4"/>
                <c:pt idx="0">
                  <c:v>Membership services</c:v>
                </c:pt>
                <c:pt idx="1">
                  <c:v>Online advertising services</c:v>
                </c:pt>
                <c:pt idx="2">
                  <c:v>Content distribution</c:v>
                </c:pt>
                <c:pt idx="3">
                  <c:v>Others</c:v>
                </c:pt>
              </c:strCache>
            </c:strRef>
          </c:cat>
          <c:val>
            <c:numRef>
              <c:f>[芒果表格.xlsx]Sheet1!$B$17:$B$20</c:f>
              <c:numCache>
                <c:formatCode>#,##0</c:formatCode>
                <c:ptCount val="4"/>
                <c:pt idx="0">
                  <c:v>2073546</c:v>
                </c:pt>
                <c:pt idx="1">
                  <c:v>1187997</c:v>
                </c:pt>
                <c:pt idx="2">
                  <c:v>365454</c:v>
                </c:pt>
                <c:pt idx="3">
                  <c:v>537681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8-4FBF-86DC-8406DC069225}"/>
            </c:ext>
          </c:extLst>
        </c:ser>
        <c:ser>
          <c:idx val="1"/>
          <c:order val="1"/>
          <c:tx>
            <c:strRef>
              <c:f>[芒果表格.xlsx]Sheet1!$C$16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[芒果表格.xlsx]Sheet1!$A$17:$A$20</c:f>
              <c:strCache>
                <c:ptCount val="4"/>
                <c:pt idx="0">
                  <c:v>Membership services</c:v>
                </c:pt>
                <c:pt idx="1">
                  <c:v>Online advertising services</c:v>
                </c:pt>
                <c:pt idx="2">
                  <c:v>Content distribution</c:v>
                </c:pt>
                <c:pt idx="3">
                  <c:v>Others</c:v>
                </c:pt>
              </c:strCache>
            </c:strRef>
          </c:cat>
          <c:val>
            <c:numRef>
              <c:f>[芒果表格.xlsx]Sheet1!$C$17:$C$20</c:f>
              <c:numCache>
                <c:formatCode>#,##0</c:formatCode>
                <c:ptCount val="4"/>
                <c:pt idx="0">
                  <c:v>1545018</c:v>
                </c:pt>
                <c:pt idx="1">
                  <c:v>1356710</c:v>
                </c:pt>
                <c:pt idx="2">
                  <c:v>314543</c:v>
                </c:pt>
                <c:pt idx="3">
                  <c:v>418245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18-4FBF-86DC-8406DC069225}"/>
            </c:ext>
          </c:extLst>
        </c:ser>
        <c:ser>
          <c:idx val="2"/>
          <c:order val="2"/>
          <c:tx>
            <c:strRef>
              <c:f>[芒果表格.xlsx]Sheet1!$D$16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[芒果表格.xlsx]Sheet1!$A$17:$A$20</c:f>
              <c:strCache>
                <c:ptCount val="4"/>
                <c:pt idx="0">
                  <c:v>Membership services</c:v>
                </c:pt>
                <c:pt idx="1">
                  <c:v>Online advertising services</c:v>
                </c:pt>
                <c:pt idx="2">
                  <c:v>Content distribution</c:v>
                </c:pt>
                <c:pt idx="3">
                  <c:v>Others</c:v>
                </c:pt>
              </c:strCache>
            </c:strRef>
          </c:cat>
          <c:val>
            <c:numRef>
              <c:f>[芒果表格.xlsx]Sheet1!$D$17:$D$20</c:f>
              <c:numCache>
                <c:formatCode>#,##0</c:formatCode>
                <c:ptCount val="4"/>
                <c:pt idx="0">
                  <c:v>975527</c:v>
                </c:pt>
                <c:pt idx="1">
                  <c:v>1217750</c:v>
                </c:pt>
                <c:pt idx="2">
                  <c:v>177883</c:v>
                </c:pt>
                <c:pt idx="3">
                  <c:v>222624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18-4FBF-86DC-8406DC069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159372"/>
        <c:axId val="631539155"/>
      </c:barChart>
      <c:catAx>
        <c:axId val="4831593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1539155"/>
        <c:crosses val="autoZero"/>
        <c:auto val="1"/>
        <c:lblAlgn val="ctr"/>
        <c:lblOffset val="100"/>
        <c:noMultiLvlLbl val="0"/>
      </c:catAx>
      <c:valAx>
        <c:axId val="6315391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593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 sz="8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/>
              <a:t>营业收入</a:t>
            </a:r>
            <a:r>
              <a:rPr lang="zh-CN" altLang="zh-CN" sz="2000" b="0" i="0" u="none" strike="noStrike" baseline="0">
                <a:effectLst/>
              </a:rPr>
              <a:t>（单位：千美元）</a:t>
            </a:r>
            <a:endParaRPr lang="zh-CN" alt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Sheet1!$B$22:$F$22</c:f>
              <c:numCache>
                <c:formatCode>#,##0</c:formatCode>
                <c:ptCount val="5"/>
                <c:pt idx="0">
                  <c:v>6779511</c:v>
                </c:pt>
                <c:pt idx="1">
                  <c:v>8830669</c:v>
                </c:pt>
                <c:pt idx="2">
                  <c:v>11692713</c:v>
                </c:pt>
                <c:pt idx="3">
                  <c:v>15794341</c:v>
                </c:pt>
                <c:pt idx="4">
                  <c:v>20156447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C-425C-A811-A939EEAF3F76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Net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Sheet1!$B$23:$F$23</c:f>
              <c:numCache>
                <c:formatCode>_ * #,##0_ ;_ * \-#,##0_ ;_ * "-"??_ ;_ @_ 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C-425C-A811-A939EEAF3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129736"/>
        <c:axId val="623129408"/>
      </c:barChart>
      <c:lineChart>
        <c:grouping val="standard"/>
        <c:varyColors val="0"/>
        <c:ser>
          <c:idx val="2"/>
          <c:order val="2"/>
          <c:tx>
            <c:strRef>
              <c:f>Sheet1!$A$24</c:f>
              <c:strCache>
                <c:ptCount val="1"/>
                <c:pt idx="0">
                  <c:v>revenue增长率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Sheet1!$B$24:$F$24</c:f>
              <c:numCache>
                <c:formatCode>0%</c:formatCode>
                <c:ptCount val="5"/>
                <c:pt idx="1">
                  <c:v>0.30255249973043802</c:v>
                </c:pt>
                <c:pt idx="2">
                  <c:v>0.32410273785598798</c:v>
                </c:pt>
                <c:pt idx="3">
                  <c:v>0.35078497180252299</c:v>
                </c:pt>
                <c:pt idx="4">
                  <c:v>0.27618157667990101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9C-425C-A811-A939EEAF3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6828456"/>
        <c:axId val="306917912"/>
      </c:lineChart>
      <c:catAx>
        <c:axId val="62312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3129408"/>
        <c:crosses val="autoZero"/>
        <c:auto val="1"/>
        <c:lblAlgn val="ctr"/>
        <c:lblOffset val="100"/>
        <c:noMultiLvlLbl val="0"/>
      </c:catAx>
      <c:valAx>
        <c:axId val="6231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3129736"/>
        <c:crosses val="autoZero"/>
        <c:crossBetween val="between"/>
      </c:valAx>
      <c:catAx>
        <c:axId val="306828456"/>
        <c:scaling>
          <c:orientation val="minMax"/>
        </c:scaling>
        <c:delete val="1"/>
        <c:axPos val="b"/>
        <c:majorTickMark val="none"/>
        <c:minorTickMark val="none"/>
        <c:tickLblPos val="nextTo"/>
        <c:crossAx val="306917912"/>
        <c:crosses val="autoZero"/>
        <c:auto val="1"/>
        <c:lblAlgn val="ctr"/>
        <c:lblOffset val="100"/>
        <c:noMultiLvlLbl val="0"/>
      </c:catAx>
      <c:valAx>
        <c:axId val="306917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68284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delete val="1"/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215D0-C30F-44E0-BAE1-1949F5845540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1699167-D23C-4102-8159-EB4E2E0C1CAD}">
      <dgm:prSet/>
      <dgm:spPr/>
      <dgm:t>
        <a:bodyPr/>
        <a:lstStyle/>
        <a:p>
          <a:r>
            <a:rPr lang="zh-CN" dirty="0"/>
            <a:t>芒果</a:t>
          </a:r>
          <a:r>
            <a:rPr lang="zh-CN" altLang="en-US" dirty="0"/>
            <a:t>超媒</a:t>
          </a:r>
          <a:endParaRPr lang="zh-CN" dirty="0"/>
        </a:p>
      </dgm:t>
    </dgm:pt>
    <dgm:pt modelId="{1EFC5837-6DFC-499F-BBE0-6CD7E73AB4B5}" type="parTrans" cxnId="{99FFFBF5-1ADC-4297-A7C5-EC3C8727C3D5}">
      <dgm:prSet/>
      <dgm:spPr/>
      <dgm:t>
        <a:bodyPr/>
        <a:lstStyle/>
        <a:p>
          <a:endParaRPr lang="zh-CN" altLang="en-US"/>
        </a:p>
      </dgm:t>
    </dgm:pt>
    <dgm:pt modelId="{B2922C53-6B22-4FB8-894A-09F338E47DB7}" type="sibTrans" cxnId="{99FFFBF5-1ADC-4297-A7C5-EC3C8727C3D5}">
      <dgm:prSet/>
      <dgm:spPr/>
      <dgm:t>
        <a:bodyPr/>
        <a:lstStyle/>
        <a:p>
          <a:endParaRPr lang="zh-CN" altLang="en-US"/>
        </a:p>
      </dgm:t>
    </dgm:pt>
    <dgm:pt modelId="{D0F57E1A-7FF6-4ACB-B8F5-F8A70C356F1A}">
      <dgm:prSet/>
      <dgm:spPr/>
      <dgm:t>
        <a:bodyPr/>
        <a:lstStyle/>
        <a:p>
          <a:r>
            <a:rPr lang="zh-CN"/>
            <a:t>爱奇艺</a:t>
          </a:r>
        </a:p>
      </dgm:t>
    </dgm:pt>
    <dgm:pt modelId="{1008397A-B81A-4585-ABB3-7BBE66F81CD7}" type="parTrans" cxnId="{5458224D-3C8D-47F4-93EC-10DED3DD5635}">
      <dgm:prSet/>
      <dgm:spPr/>
      <dgm:t>
        <a:bodyPr/>
        <a:lstStyle/>
        <a:p>
          <a:endParaRPr lang="zh-CN" altLang="en-US"/>
        </a:p>
      </dgm:t>
    </dgm:pt>
    <dgm:pt modelId="{11A79ACB-34D7-47C5-9AD9-8C0A31D642E8}" type="sibTrans" cxnId="{5458224D-3C8D-47F4-93EC-10DED3DD5635}">
      <dgm:prSet/>
      <dgm:spPr/>
      <dgm:t>
        <a:bodyPr/>
        <a:lstStyle/>
        <a:p>
          <a:endParaRPr lang="zh-CN" altLang="en-US"/>
        </a:p>
      </dgm:t>
    </dgm:pt>
    <dgm:pt modelId="{0C370666-42D1-45C5-AD65-E7A6F36B6F9B}">
      <dgm:prSet/>
      <dgm:spPr/>
      <dgm:t>
        <a:bodyPr/>
        <a:lstStyle/>
        <a:p>
          <a:r>
            <a:rPr lang="zh-CN"/>
            <a:t>网飞</a:t>
          </a:r>
        </a:p>
      </dgm:t>
    </dgm:pt>
    <dgm:pt modelId="{3181E46A-AFE1-4F32-A9DE-AA65422F6C4F}" type="parTrans" cxnId="{476B682F-E973-4AA7-9B7B-29191E737928}">
      <dgm:prSet/>
      <dgm:spPr/>
      <dgm:t>
        <a:bodyPr/>
        <a:lstStyle/>
        <a:p>
          <a:endParaRPr lang="zh-CN" altLang="en-US"/>
        </a:p>
      </dgm:t>
    </dgm:pt>
    <dgm:pt modelId="{39A4BE0E-D4ED-4E3F-B4E4-44FC2E03F0BA}" type="sibTrans" cxnId="{476B682F-E973-4AA7-9B7B-29191E737928}">
      <dgm:prSet/>
      <dgm:spPr/>
      <dgm:t>
        <a:bodyPr/>
        <a:lstStyle/>
        <a:p>
          <a:endParaRPr lang="zh-CN" altLang="en-US"/>
        </a:p>
      </dgm:t>
    </dgm:pt>
    <dgm:pt modelId="{66348AD1-CD27-4694-A79C-71669DA1A3C6}" type="pres">
      <dgm:prSet presAssocID="{F39215D0-C30F-44E0-BAE1-1949F5845540}" presName="Name0" presStyleCnt="0">
        <dgm:presLayoutVars>
          <dgm:dir/>
          <dgm:animLvl val="lvl"/>
          <dgm:resizeHandles val="exact"/>
        </dgm:presLayoutVars>
      </dgm:prSet>
      <dgm:spPr/>
    </dgm:pt>
    <dgm:pt modelId="{C7D42B67-DC42-434E-B4C0-E098B7C4B949}" type="pres">
      <dgm:prSet presAssocID="{91699167-D23C-4102-8159-EB4E2E0C1CAD}" presName="linNode" presStyleCnt="0"/>
      <dgm:spPr/>
    </dgm:pt>
    <dgm:pt modelId="{2837A061-71E8-412F-8D93-5E4B8D640871}" type="pres">
      <dgm:prSet presAssocID="{91699167-D23C-4102-8159-EB4E2E0C1C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ED4AAB-42ED-451C-B873-11AF712BCA67}" type="pres">
      <dgm:prSet presAssocID="{B2922C53-6B22-4FB8-894A-09F338E47DB7}" presName="sp" presStyleCnt="0"/>
      <dgm:spPr/>
    </dgm:pt>
    <dgm:pt modelId="{E43A2A55-A3DF-4E65-8CF4-F69CD159FD38}" type="pres">
      <dgm:prSet presAssocID="{D0F57E1A-7FF6-4ACB-B8F5-F8A70C356F1A}" presName="linNode" presStyleCnt="0"/>
      <dgm:spPr/>
    </dgm:pt>
    <dgm:pt modelId="{8301F23A-3CC9-4E63-8677-8DE754BD7E35}" type="pres">
      <dgm:prSet presAssocID="{D0F57E1A-7FF6-4ACB-B8F5-F8A70C356F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100291A-1313-403F-B46F-74E6D85440EB}" type="pres">
      <dgm:prSet presAssocID="{11A79ACB-34D7-47C5-9AD9-8C0A31D642E8}" presName="sp" presStyleCnt="0"/>
      <dgm:spPr/>
    </dgm:pt>
    <dgm:pt modelId="{FA13E2B2-98B6-4D89-8AA2-073EB6A40442}" type="pres">
      <dgm:prSet presAssocID="{0C370666-42D1-45C5-AD65-E7A6F36B6F9B}" presName="linNode" presStyleCnt="0"/>
      <dgm:spPr/>
    </dgm:pt>
    <dgm:pt modelId="{AD75A4EF-E821-445D-82D8-21A371ECF29E}" type="pres">
      <dgm:prSet presAssocID="{0C370666-42D1-45C5-AD65-E7A6F36B6F9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76B682F-E973-4AA7-9B7B-29191E737928}" srcId="{F39215D0-C30F-44E0-BAE1-1949F5845540}" destId="{0C370666-42D1-45C5-AD65-E7A6F36B6F9B}" srcOrd="2" destOrd="0" parTransId="{3181E46A-AFE1-4F32-A9DE-AA65422F6C4F}" sibTransId="{39A4BE0E-D4ED-4E3F-B4E4-44FC2E03F0BA}"/>
    <dgm:cxn modelId="{5458224D-3C8D-47F4-93EC-10DED3DD5635}" srcId="{F39215D0-C30F-44E0-BAE1-1949F5845540}" destId="{D0F57E1A-7FF6-4ACB-B8F5-F8A70C356F1A}" srcOrd="1" destOrd="0" parTransId="{1008397A-B81A-4585-ABB3-7BBE66F81CD7}" sibTransId="{11A79ACB-34D7-47C5-9AD9-8C0A31D642E8}"/>
    <dgm:cxn modelId="{790B7B75-9CA0-4ABE-92DE-8D5CFFA6D0D3}" type="presOf" srcId="{91699167-D23C-4102-8159-EB4E2E0C1CAD}" destId="{2837A061-71E8-412F-8D93-5E4B8D640871}" srcOrd="0" destOrd="0" presId="urn:microsoft.com/office/officeart/2005/8/layout/vList5"/>
    <dgm:cxn modelId="{889A96BE-D74D-49BD-884D-01B1E6C2EF0F}" type="presOf" srcId="{0C370666-42D1-45C5-AD65-E7A6F36B6F9B}" destId="{AD75A4EF-E821-445D-82D8-21A371ECF29E}" srcOrd="0" destOrd="0" presId="urn:microsoft.com/office/officeart/2005/8/layout/vList5"/>
    <dgm:cxn modelId="{0E9909D0-85C4-4C6D-815E-6574B8522216}" type="presOf" srcId="{F39215D0-C30F-44E0-BAE1-1949F5845540}" destId="{66348AD1-CD27-4694-A79C-71669DA1A3C6}" srcOrd="0" destOrd="0" presId="urn:microsoft.com/office/officeart/2005/8/layout/vList5"/>
    <dgm:cxn modelId="{11B510ED-550F-427F-AB01-5BE1F27227EF}" type="presOf" srcId="{D0F57E1A-7FF6-4ACB-B8F5-F8A70C356F1A}" destId="{8301F23A-3CC9-4E63-8677-8DE754BD7E35}" srcOrd="0" destOrd="0" presId="urn:microsoft.com/office/officeart/2005/8/layout/vList5"/>
    <dgm:cxn modelId="{99FFFBF5-1ADC-4297-A7C5-EC3C8727C3D5}" srcId="{F39215D0-C30F-44E0-BAE1-1949F5845540}" destId="{91699167-D23C-4102-8159-EB4E2E0C1CAD}" srcOrd="0" destOrd="0" parTransId="{1EFC5837-6DFC-499F-BBE0-6CD7E73AB4B5}" sibTransId="{B2922C53-6B22-4FB8-894A-09F338E47DB7}"/>
    <dgm:cxn modelId="{5F87016F-58DD-4BA7-947B-DF1ED678EE3D}" type="presParOf" srcId="{66348AD1-CD27-4694-A79C-71669DA1A3C6}" destId="{C7D42B67-DC42-434E-B4C0-E098B7C4B949}" srcOrd="0" destOrd="0" presId="urn:microsoft.com/office/officeart/2005/8/layout/vList5"/>
    <dgm:cxn modelId="{9E623931-F391-49C9-8128-865E2C0E589B}" type="presParOf" srcId="{C7D42B67-DC42-434E-B4C0-E098B7C4B949}" destId="{2837A061-71E8-412F-8D93-5E4B8D640871}" srcOrd="0" destOrd="0" presId="urn:microsoft.com/office/officeart/2005/8/layout/vList5"/>
    <dgm:cxn modelId="{A90ACD2E-9E5A-4FF5-9770-9229615BB23E}" type="presParOf" srcId="{66348AD1-CD27-4694-A79C-71669DA1A3C6}" destId="{88ED4AAB-42ED-451C-B873-11AF712BCA67}" srcOrd="1" destOrd="0" presId="urn:microsoft.com/office/officeart/2005/8/layout/vList5"/>
    <dgm:cxn modelId="{FCD179E7-04F7-48EA-86A8-7B8893713024}" type="presParOf" srcId="{66348AD1-CD27-4694-A79C-71669DA1A3C6}" destId="{E43A2A55-A3DF-4E65-8CF4-F69CD159FD38}" srcOrd="2" destOrd="0" presId="urn:microsoft.com/office/officeart/2005/8/layout/vList5"/>
    <dgm:cxn modelId="{E09FF090-73EC-4966-93DA-69ECF926FA44}" type="presParOf" srcId="{E43A2A55-A3DF-4E65-8CF4-F69CD159FD38}" destId="{8301F23A-3CC9-4E63-8677-8DE754BD7E35}" srcOrd="0" destOrd="0" presId="urn:microsoft.com/office/officeart/2005/8/layout/vList5"/>
    <dgm:cxn modelId="{5124238A-12E1-403E-A253-DCCC35D7B216}" type="presParOf" srcId="{66348AD1-CD27-4694-A79C-71669DA1A3C6}" destId="{2100291A-1313-403F-B46F-74E6D85440EB}" srcOrd="3" destOrd="0" presId="urn:microsoft.com/office/officeart/2005/8/layout/vList5"/>
    <dgm:cxn modelId="{9C6893D3-5D76-4F29-B4E4-99BFDA6DE987}" type="presParOf" srcId="{66348AD1-CD27-4694-A79C-71669DA1A3C6}" destId="{FA13E2B2-98B6-4D89-8AA2-073EB6A40442}" srcOrd="4" destOrd="0" presId="urn:microsoft.com/office/officeart/2005/8/layout/vList5"/>
    <dgm:cxn modelId="{8FAD9AF2-B07E-4ED3-86C4-D316B258AD10}" type="presParOf" srcId="{FA13E2B2-98B6-4D89-8AA2-073EB6A40442}" destId="{AD75A4EF-E821-445D-82D8-21A371ECF29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C86A9-2ACD-4C03-9538-72BA8FCDDC30}" type="doc">
      <dgm:prSet loTypeId="urn:microsoft.com/office/officeart/2005/8/layout/vList2#1" loCatId="list" qsTypeId="urn:microsoft.com/office/officeart/2005/8/quickstyle/simple1#2" qsCatId="simple" csTypeId="urn:microsoft.com/office/officeart/2005/8/colors/accent1_2#2" csCatId="accent1"/>
      <dgm:spPr/>
      <dgm:t>
        <a:bodyPr/>
        <a:lstStyle/>
        <a:p>
          <a:endParaRPr lang="zh-CN" altLang="en-US"/>
        </a:p>
      </dgm:t>
    </dgm:pt>
    <dgm:pt modelId="{9A4F2AC7-A5D8-4753-A66C-755A3206D4D3}">
      <dgm:prSet/>
      <dgm:spPr/>
      <dgm:t>
        <a:bodyPr/>
        <a:lstStyle/>
        <a:p>
          <a:pPr algn="ctr"/>
          <a:r>
            <a:rPr lang="zh-CN"/>
            <a:t>收入</a:t>
          </a:r>
        </a:p>
      </dgm:t>
    </dgm:pt>
    <dgm:pt modelId="{92521CBF-4423-49C4-9B70-7A52BFC9AB05}" type="parTrans" cxnId="{2CCD036E-A1F8-442B-8644-97171029A143}">
      <dgm:prSet/>
      <dgm:spPr/>
      <dgm:t>
        <a:bodyPr/>
        <a:lstStyle/>
        <a:p>
          <a:endParaRPr lang="zh-CN" altLang="en-US"/>
        </a:p>
      </dgm:t>
    </dgm:pt>
    <dgm:pt modelId="{01485430-F200-42C1-9B06-2019D5FDC0E3}" type="sibTrans" cxnId="{2CCD036E-A1F8-442B-8644-97171029A143}">
      <dgm:prSet/>
      <dgm:spPr/>
      <dgm:t>
        <a:bodyPr/>
        <a:lstStyle/>
        <a:p>
          <a:endParaRPr lang="zh-CN" altLang="en-US"/>
        </a:p>
      </dgm:t>
    </dgm:pt>
    <dgm:pt modelId="{9BC1C6A2-4CBB-4833-8A2F-39C1CC25D9ED}">
      <dgm:prSet/>
      <dgm:spPr/>
      <dgm:t>
        <a:bodyPr/>
        <a:lstStyle/>
        <a:p>
          <a:pPr algn="ctr"/>
          <a:r>
            <a:rPr lang="zh-CN"/>
            <a:t>流动比率（及速动比率）</a:t>
          </a:r>
        </a:p>
      </dgm:t>
    </dgm:pt>
    <dgm:pt modelId="{7B6B63DA-BE30-4721-80A0-52FF80B5EE51}" type="parTrans" cxnId="{12D36363-E73E-4DA7-B18A-0A59D97AF8C9}">
      <dgm:prSet/>
      <dgm:spPr/>
      <dgm:t>
        <a:bodyPr/>
        <a:lstStyle/>
        <a:p>
          <a:endParaRPr lang="zh-CN" altLang="en-US"/>
        </a:p>
      </dgm:t>
    </dgm:pt>
    <dgm:pt modelId="{9B456D53-46E8-40E8-AEC0-F81FBA903B99}" type="sibTrans" cxnId="{12D36363-E73E-4DA7-B18A-0A59D97AF8C9}">
      <dgm:prSet/>
      <dgm:spPr/>
      <dgm:t>
        <a:bodyPr/>
        <a:lstStyle/>
        <a:p>
          <a:endParaRPr lang="zh-CN" altLang="en-US"/>
        </a:p>
      </dgm:t>
    </dgm:pt>
    <dgm:pt modelId="{0E6D64A1-3CF7-4002-8052-4A8C6AEC5EA4}">
      <dgm:prSet/>
      <dgm:spPr/>
      <dgm:t>
        <a:bodyPr/>
        <a:lstStyle/>
        <a:p>
          <a:pPr algn="ctr"/>
          <a:r>
            <a:rPr lang="zh-CN"/>
            <a:t>无形资产</a:t>
          </a:r>
        </a:p>
      </dgm:t>
    </dgm:pt>
    <dgm:pt modelId="{20B36217-58F9-47AC-AC86-61173A1D455F}" type="parTrans" cxnId="{7BAABD19-E20B-4F44-8AAE-256C112D8942}">
      <dgm:prSet/>
      <dgm:spPr/>
      <dgm:t>
        <a:bodyPr/>
        <a:lstStyle/>
        <a:p>
          <a:endParaRPr lang="zh-CN" altLang="en-US"/>
        </a:p>
      </dgm:t>
    </dgm:pt>
    <dgm:pt modelId="{D51ED65A-DA97-47E2-87AF-A4AA9D9CCFB6}" type="sibTrans" cxnId="{7BAABD19-E20B-4F44-8AAE-256C112D8942}">
      <dgm:prSet/>
      <dgm:spPr/>
      <dgm:t>
        <a:bodyPr/>
        <a:lstStyle/>
        <a:p>
          <a:endParaRPr lang="zh-CN" altLang="en-US"/>
        </a:p>
      </dgm:t>
    </dgm:pt>
    <dgm:pt modelId="{3A8EE6EB-240C-4E6A-B898-C3971FA4E257}" type="pres">
      <dgm:prSet presAssocID="{388C86A9-2ACD-4C03-9538-72BA8FCDDC30}" presName="linear" presStyleCnt="0">
        <dgm:presLayoutVars>
          <dgm:animLvl val="lvl"/>
          <dgm:resizeHandles val="exact"/>
        </dgm:presLayoutVars>
      </dgm:prSet>
      <dgm:spPr/>
    </dgm:pt>
    <dgm:pt modelId="{4406BA7C-C27F-4B3D-BEDE-F8031D706A31}" type="pres">
      <dgm:prSet presAssocID="{9A4F2AC7-A5D8-4753-A66C-755A3206D4D3}" presName="parentText" presStyleLbl="node1" presStyleIdx="0" presStyleCnt="3" custLinFactY="-8048" custLinFactNeighborX="-4539" custLinFactNeighborY="-100000">
        <dgm:presLayoutVars>
          <dgm:chMax val="0"/>
          <dgm:bulletEnabled val="1"/>
        </dgm:presLayoutVars>
      </dgm:prSet>
      <dgm:spPr/>
    </dgm:pt>
    <dgm:pt modelId="{D6EED01A-6354-4EF3-B0D9-B1C4AEF00E4D}" type="pres">
      <dgm:prSet presAssocID="{01485430-F200-42C1-9B06-2019D5FDC0E3}" presName="spacer" presStyleCnt="0"/>
      <dgm:spPr/>
    </dgm:pt>
    <dgm:pt modelId="{1454AE0B-4996-4120-8B43-44524F40E5CF}" type="pres">
      <dgm:prSet presAssocID="{9BC1C6A2-4CBB-4833-8A2F-39C1CC25D9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018EB-3A8F-4C45-8E8A-B647BB47E4BF}" type="pres">
      <dgm:prSet presAssocID="{9B456D53-46E8-40E8-AEC0-F81FBA903B99}" presName="spacer" presStyleCnt="0"/>
      <dgm:spPr/>
    </dgm:pt>
    <dgm:pt modelId="{B5BE993B-024F-4C80-A74F-7F9D0B75E703}" type="pres">
      <dgm:prSet presAssocID="{0E6D64A1-3CF7-4002-8052-4A8C6AEC5E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AABD19-E20B-4F44-8AAE-256C112D8942}" srcId="{388C86A9-2ACD-4C03-9538-72BA8FCDDC30}" destId="{0E6D64A1-3CF7-4002-8052-4A8C6AEC5EA4}" srcOrd="2" destOrd="0" parTransId="{20B36217-58F9-47AC-AC86-61173A1D455F}" sibTransId="{D51ED65A-DA97-47E2-87AF-A4AA9D9CCFB6}"/>
    <dgm:cxn modelId="{12D36363-E73E-4DA7-B18A-0A59D97AF8C9}" srcId="{388C86A9-2ACD-4C03-9538-72BA8FCDDC30}" destId="{9BC1C6A2-4CBB-4833-8A2F-39C1CC25D9ED}" srcOrd="1" destOrd="0" parTransId="{7B6B63DA-BE30-4721-80A0-52FF80B5EE51}" sibTransId="{9B456D53-46E8-40E8-AEC0-F81FBA903B99}"/>
    <dgm:cxn modelId="{155E676D-0031-44F1-8857-A34D1FAE9E24}" type="presOf" srcId="{9A4F2AC7-A5D8-4753-A66C-755A3206D4D3}" destId="{4406BA7C-C27F-4B3D-BEDE-F8031D706A31}" srcOrd="0" destOrd="0" presId="urn:microsoft.com/office/officeart/2005/8/layout/vList2#1"/>
    <dgm:cxn modelId="{2CCD036E-A1F8-442B-8644-97171029A143}" srcId="{388C86A9-2ACD-4C03-9538-72BA8FCDDC30}" destId="{9A4F2AC7-A5D8-4753-A66C-755A3206D4D3}" srcOrd="0" destOrd="0" parTransId="{92521CBF-4423-49C4-9B70-7A52BFC9AB05}" sibTransId="{01485430-F200-42C1-9B06-2019D5FDC0E3}"/>
    <dgm:cxn modelId="{F85EDF57-13D0-440F-AFB3-FAAD2FEBDBFF}" type="presOf" srcId="{388C86A9-2ACD-4C03-9538-72BA8FCDDC30}" destId="{3A8EE6EB-240C-4E6A-B898-C3971FA4E257}" srcOrd="0" destOrd="0" presId="urn:microsoft.com/office/officeart/2005/8/layout/vList2#1"/>
    <dgm:cxn modelId="{040D685A-4288-4EA9-B0E3-A8819EC66BAD}" type="presOf" srcId="{9BC1C6A2-4CBB-4833-8A2F-39C1CC25D9ED}" destId="{1454AE0B-4996-4120-8B43-44524F40E5CF}" srcOrd="0" destOrd="0" presId="urn:microsoft.com/office/officeart/2005/8/layout/vList2#1"/>
    <dgm:cxn modelId="{300B78D2-53BE-4A90-A381-1B90F52D97A9}" type="presOf" srcId="{0E6D64A1-3CF7-4002-8052-4A8C6AEC5EA4}" destId="{B5BE993B-024F-4C80-A74F-7F9D0B75E703}" srcOrd="0" destOrd="0" presId="urn:microsoft.com/office/officeart/2005/8/layout/vList2#1"/>
    <dgm:cxn modelId="{429D91D4-141A-47F5-9F2A-2109C217C52B}" type="presParOf" srcId="{3A8EE6EB-240C-4E6A-B898-C3971FA4E257}" destId="{4406BA7C-C27F-4B3D-BEDE-F8031D706A31}" srcOrd="0" destOrd="0" presId="urn:microsoft.com/office/officeart/2005/8/layout/vList2#1"/>
    <dgm:cxn modelId="{94322FD7-7FF5-40B2-BECB-447D0821D469}" type="presParOf" srcId="{3A8EE6EB-240C-4E6A-B898-C3971FA4E257}" destId="{D6EED01A-6354-4EF3-B0D9-B1C4AEF00E4D}" srcOrd="1" destOrd="0" presId="urn:microsoft.com/office/officeart/2005/8/layout/vList2#1"/>
    <dgm:cxn modelId="{93EA9BD7-22B1-47A7-8833-B8D2913EF2F5}" type="presParOf" srcId="{3A8EE6EB-240C-4E6A-B898-C3971FA4E257}" destId="{1454AE0B-4996-4120-8B43-44524F40E5CF}" srcOrd="2" destOrd="0" presId="urn:microsoft.com/office/officeart/2005/8/layout/vList2#1"/>
    <dgm:cxn modelId="{B9809049-637D-4925-8C7B-0223EA125741}" type="presParOf" srcId="{3A8EE6EB-240C-4E6A-B898-C3971FA4E257}" destId="{D5E018EB-3A8F-4C45-8E8A-B647BB47E4BF}" srcOrd="3" destOrd="0" presId="urn:microsoft.com/office/officeart/2005/8/layout/vList2#1"/>
    <dgm:cxn modelId="{AD06A1F9-9696-4950-887B-0D722CD101C1}" type="presParOf" srcId="{3A8EE6EB-240C-4E6A-B898-C3971FA4E257}" destId="{B5BE993B-024F-4C80-A74F-7F9D0B75E703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7A061-71E8-412F-8D93-5E4B8D640871}">
      <dsp:nvSpPr>
        <dsp:cNvPr id="0" name=""/>
        <dsp:cNvSpPr/>
      </dsp:nvSpPr>
      <dsp:spPr>
        <a:xfrm>
          <a:off x="1522321" y="885"/>
          <a:ext cx="1712611" cy="5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芒果超媒</a:t>
          </a:r>
        </a:p>
      </dsp:txBody>
      <dsp:txXfrm>
        <a:off x="1550851" y="29415"/>
        <a:ext cx="1655551" cy="527390"/>
      </dsp:txXfrm>
    </dsp:sp>
    <dsp:sp modelId="{8301F23A-3CC9-4E63-8677-8DE754BD7E35}">
      <dsp:nvSpPr>
        <dsp:cNvPr id="0" name=""/>
        <dsp:cNvSpPr/>
      </dsp:nvSpPr>
      <dsp:spPr>
        <a:xfrm>
          <a:off x="1522321" y="614558"/>
          <a:ext cx="1712611" cy="5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爱奇艺</a:t>
          </a:r>
        </a:p>
      </dsp:txBody>
      <dsp:txXfrm>
        <a:off x="1550851" y="643088"/>
        <a:ext cx="1655551" cy="527390"/>
      </dsp:txXfrm>
    </dsp:sp>
    <dsp:sp modelId="{AD75A4EF-E821-445D-82D8-21A371ECF29E}">
      <dsp:nvSpPr>
        <dsp:cNvPr id="0" name=""/>
        <dsp:cNvSpPr/>
      </dsp:nvSpPr>
      <dsp:spPr>
        <a:xfrm>
          <a:off x="1522321" y="1228231"/>
          <a:ext cx="1712611" cy="5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网飞</a:t>
          </a:r>
        </a:p>
      </dsp:txBody>
      <dsp:txXfrm>
        <a:off x="1550851" y="1256761"/>
        <a:ext cx="1655551" cy="527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6BA7C-C27F-4B3D-BEDE-F8031D706A31}">
      <dsp:nvSpPr>
        <dsp:cNvPr id="0" name=""/>
        <dsp:cNvSpPr/>
      </dsp:nvSpPr>
      <dsp:spPr>
        <a:xfrm>
          <a:off x="0" y="0"/>
          <a:ext cx="4266214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收入</a:t>
          </a:r>
        </a:p>
      </dsp:txBody>
      <dsp:txXfrm>
        <a:off x="28272" y="28272"/>
        <a:ext cx="4209670" cy="522606"/>
      </dsp:txXfrm>
    </dsp:sp>
    <dsp:sp modelId="{1454AE0B-4996-4120-8B43-44524F40E5CF}">
      <dsp:nvSpPr>
        <dsp:cNvPr id="0" name=""/>
        <dsp:cNvSpPr/>
      </dsp:nvSpPr>
      <dsp:spPr>
        <a:xfrm>
          <a:off x="0" y="658309"/>
          <a:ext cx="4266214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流动比率（及速动比率）</a:t>
          </a:r>
        </a:p>
      </dsp:txBody>
      <dsp:txXfrm>
        <a:off x="28272" y="686581"/>
        <a:ext cx="4209670" cy="522606"/>
      </dsp:txXfrm>
    </dsp:sp>
    <dsp:sp modelId="{B5BE993B-024F-4C80-A74F-7F9D0B75E703}">
      <dsp:nvSpPr>
        <dsp:cNvPr id="0" name=""/>
        <dsp:cNvSpPr/>
      </dsp:nvSpPr>
      <dsp:spPr>
        <a:xfrm>
          <a:off x="0" y="1300819"/>
          <a:ext cx="4266214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无形资产</a:t>
          </a:r>
        </a:p>
      </dsp:txBody>
      <dsp:txXfrm>
        <a:off x="28272" y="1329091"/>
        <a:ext cx="4209670" cy="52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A5C6-A736-452B-839A-167153A60AC9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4F7D-475C-46FB-8D30-7E850B5491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96AD-1CF5-4A21-9F51-6D6261E1C283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8450-0DA1-42C1-87E9-2D6394F393DF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875-05E6-4B33-8816-5D2769FD39A9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6462-7292-4CA2-974E-03053C14AF6F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AFB2-36A4-49F1-9B42-860633ACFC44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49F0-CAA9-4CD4-9C3C-ACF1E49924C7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8E65-286C-4CB2-9AFE-FB9202135F4C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97A-F64E-4943-A70E-C17D936D06F0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40D5-F4FD-4EC0-B99C-662F133D84B8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0C5-E5C8-4422-992F-C3F3CC754203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DD02-0487-4208-AAB2-37A0270686BF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5C58-3244-42BB-8339-C9B6388DC36D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3C9D-ABE5-47AC-B46C-8DEF1D9C61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8518" b="-685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Pentagon 8"/>
          <p:cNvSpPr/>
          <p:nvPr/>
        </p:nvSpPr>
        <p:spPr>
          <a:xfrm rot="5400000">
            <a:off x="3850550" y="-2255278"/>
            <a:ext cx="4490900" cy="10531420"/>
          </a:xfrm>
          <a:prstGeom prst="homePlate">
            <a:avLst>
              <a:gd name="adj" fmla="val 29908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1819142" y="1881164"/>
            <a:ext cx="8553713" cy="798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spc="600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流媒体公司财务报表分析</a:t>
            </a:r>
            <a:endParaRPr lang="en-US" sz="5200" spc="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2089350" y="3466620"/>
            <a:ext cx="8097388" cy="55308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 sz="3000" dirty="0">
                <a:solidFill>
                  <a:srgbClr val="33CCFF"/>
                </a:solidFill>
                <a:sym typeface="+mn-ea"/>
              </a:rPr>
              <a:t>27</a:t>
            </a:r>
            <a:r>
              <a:rPr lang="zh-CN" altLang="en-US" sz="3000" dirty="0">
                <a:solidFill>
                  <a:srgbClr val="33CCFF"/>
                </a:solidFill>
                <a:sym typeface="+mn-ea"/>
              </a:rPr>
              <a:t>组 周海刚 王孜睿 王新宇 马欢啸 王曹成</a:t>
            </a:r>
            <a:endParaRPr lang="en-US" altLang="zh-CN" sz="3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7" name="Freeform 19"/>
          <p:cNvSpPr/>
          <p:nvPr/>
        </p:nvSpPr>
        <p:spPr bwMode="auto">
          <a:xfrm rot="5400000" flipH="1">
            <a:off x="4907006" y="-661857"/>
            <a:ext cx="2462075" cy="12276083"/>
          </a:xfrm>
          <a:custGeom>
            <a:avLst/>
            <a:gdLst>
              <a:gd name="T0" fmla="*/ 453 w 453"/>
              <a:gd name="T1" fmla="*/ 4 h 814"/>
              <a:gd name="T2" fmla="*/ 284 w 453"/>
              <a:gd name="T3" fmla="*/ 4 h 814"/>
              <a:gd name="T4" fmla="*/ 286 w 453"/>
              <a:gd name="T5" fmla="*/ 0 h 814"/>
              <a:gd name="T6" fmla="*/ 0 w 453"/>
              <a:gd name="T7" fmla="*/ 414 h 814"/>
              <a:gd name="T8" fmla="*/ 275 w 453"/>
              <a:gd name="T9" fmla="*/ 814 h 814"/>
              <a:gd name="T10" fmla="*/ 444 w 453"/>
              <a:gd name="T11" fmla="*/ 814 h 814"/>
              <a:gd name="T12" fmla="*/ 166 w 453"/>
              <a:gd name="T13" fmla="*/ 416 h 814"/>
              <a:gd name="T14" fmla="*/ 453 w 453"/>
              <a:gd name="T15" fmla="*/ 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814">
                <a:moveTo>
                  <a:pt x="453" y="4"/>
                </a:moveTo>
                <a:lnTo>
                  <a:pt x="284" y="4"/>
                </a:lnTo>
                <a:lnTo>
                  <a:pt x="286" y="0"/>
                </a:lnTo>
                <a:lnTo>
                  <a:pt x="0" y="414"/>
                </a:lnTo>
                <a:lnTo>
                  <a:pt x="275" y="814"/>
                </a:lnTo>
                <a:lnTo>
                  <a:pt x="444" y="814"/>
                </a:lnTo>
                <a:lnTo>
                  <a:pt x="166" y="416"/>
                </a:lnTo>
                <a:lnTo>
                  <a:pt x="453" y="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0B8D-A0BF-4999-A973-8958A8EC1CC4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75049" y="2842511"/>
            <a:ext cx="644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</a:rPr>
              <a:t>爱奇艺、芒果超媒、</a:t>
            </a:r>
            <a:r>
              <a:rPr lang="en-US" altLang="zh-CN" sz="2400" dirty="0">
                <a:solidFill>
                  <a:schemeClr val="bg1"/>
                </a:solidFill>
              </a:rPr>
              <a:t>Netflix</a:t>
            </a:r>
            <a:r>
              <a:rPr lang="zh-CN" altLang="en-US" sz="2400" dirty="0">
                <a:solidFill>
                  <a:schemeClr val="bg1"/>
                </a:solidFill>
              </a:rPr>
              <a:t>的对比分析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743575" y="-1"/>
            <a:ext cx="6448425" cy="6858001"/>
          </a:xfrm>
          <a:custGeom>
            <a:avLst/>
            <a:gdLst>
              <a:gd name="connsiteX0" fmla="*/ 12128 w 6040582"/>
              <a:gd name="connsiteY0" fmla="*/ 0 h 6846377"/>
              <a:gd name="connsiteX1" fmla="*/ 6040582 w 6040582"/>
              <a:gd name="connsiteY1" fmla="*/ 0 h 6846377"/>
              <a:gd name="connsiteX2" fmla="*/ 6040582 w 6040582"/>
              <a:gd name="connsiteY2" fmla="*/ 6846377 h 6846377"/>
              <a:gd name="connsiteX3" fmla="*/ 0 w 6040582"/>
              <a:gd name="connsiteY3" fmla="*/ 6846377 h 6846377"/>
              <a:gd name="connsiteX4" fmla="*/ 485187 w 6040582"/>
              <a:gd name="connsiteY4" fmla="*/ 6233443 h 6846377"/>
              <a:gd name="connsiteX5" fmla="*/ 485187 w 6040582"/>
              <a:gd name="connsiteY5" fmla="*/ 5493294 h 6846377"/>
              <a:gd name="connsiteX6" fmla="*/ 485187 w 6040582"/>
              <a:gd name="connsiteY6" fmla="*/ 5053831 h 6846377"/>
              <a:gd name="connsiteX7" fmla="*/ 485187 w 6040582"/>
              <a:gd name="connsiteY7" fmla="*/ 4903488 h 6846377"/>
              <a:gd name="connsiteX8" fmla="*/ 485187 w 6040582"/>
              <a:gd name="connsiteY8" fmla="*/ 4845663 h 6846377"/>
              <a:gd name="connsiteX9" fmla="*/ 509445 w 6040582"/>
              <a:gd name="connsiteY9" fmla="*/ 4834099 h 6846377"/>
              <a:gd name="connsiteX10" fmla="*/ 606484 w 6040582"/>
              <a:gd name="connsiteY10" fmla="*/ 4741579 h 6846377"/>
              <a:gd name="connsiteX11" fmla="*/ 909725 w 6040582"/>
              <a:gd name="connsiteY11" fmla="*/ 4440893 h 6846377"/>
              <a:gd name="connsiteX12" fmla="*/ 1504081 w 6040582"/>
              <a:gd name="connsiteY12" fmla="*/ 3885782 h 6846377"/>
              <a:gd name="connsiteX13" fmla="*/ 1528338 w 6040582"/>
              <a:gd name="connsiteY13" fmla="*/ 2983726 h 6846377"/>
              <a:gd name="connsiteX14" fmla="*/ 1067411 w 6040582"/>
              <a:gd name="connsiteY14" fmla="*/ 2544263 h 6846377"/>
              <a:gd name="connsiteX15" fmla="*/ 715649 w 6040582"/>
              <a:gd name="connsiteY15" fmla="*/ 2220447 h 6846377"/>
              <a:gd name="connsiteX16" fmla="*/ 497316 w 6040582"/>
              <a:gd name="connsiteY16" fmla="*/ 2012282 h 6846377"/>
              <a:gd name="connsiteX17" fmla="*/ 485187 w 6040582"/>
              <a:gd name="connsiteY17" fmla="*/ 2000715 h 6846377"/>
              <a:gd name="connsiteX18" fmla="*/ 485187 w 6040582"/>
              <a:gd name="connsiteY18" fmla="*/ 1919762 h 6846377"/>
              <a:gd name="connsiteX19" fmla="*/ 485187 w 6040582"/>
              <a:gd name="connsiteY19" fmla="*/ 1549687 h 6846377"/>
              <a:gd name="connsiteX20" fmla="*/ 485187 w 6040582"/>
              <a:gd name="connsiteY20" fmla="*/ 693890 h 6846377"/>
              <a:gd name="connsiteX21" fmla="*/ 460927 w 6040582"/>
              <a:gd name="connsiteY21" fmla="*/ 416333 h 6846377"/>
              <a:gd name="connsiteX22" fmla="*/ 12128 w 6040582"/>
              <a:gd name="connsiteY22" fmla="*/ 0 h 684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40582" h="6846377">
                <a:moveTo>
                  <a:pt x="12128" y="0"/>
                </a:moveTo>
                <a:cubicBezTo>
                  <a:pt x="12128" y="0"/>
                  <a:pt x="12128" y="0"/>
                  <a:pt x="6040582" y="0"/>
                </a:cubicBezTo>
                <a:lnTo>
                  <a:pt x="6040582" y="6846377"/>
                </a:lnTo>
                <a:cubicBezTo>
                  <a:pt x="6040582" y="6846377"/>
                  <a:pt x="6040582" y="6846377"/>
                  <a:pt x="0" y="6846377"/>
                </a:cubicBezTo>
                <a:cubicBezTo>
                  <a:pt x="291112" y="6776988"/>
                  <a:pt x="485187" y="6522561"/>
                  <a:pt x="485187" y="6233443"/>
                </a:cubicBezTo>
                <a:cubicBezTo>
                  <a:pt x="485187" y="5990581"/>
                  <a:pt x="485187" y="5736154"/>
                  <a:pt x="485187" y="5493294"/>
                </a:cubicBezTo>
                <a:cubicBezTo>
                  <a:pt x="485187" y="5342952"/>
                  <a:pt x="485187" y="5204173"/>
                  <a:pt x="485187" y="5053831"/>
                </a:cubicBezTo>
                <a:cubicBezTo>
                  <a:pt x="485187" y="5007569"/>
                  <a:pt x="485187" y="4961310"/>
                  <a:pt x="485187" y="4903488"/>
                </a:cubicBezTo>
                <a:cubicBezTo>
                  <a:pt x="485187" y="4903488"/>
                  <a:pt x="485187" y="4868793"/>
                  <a:pt x="485187" y="4845663"/>
                </a:cubicBezTo>
                <a:cubicBezTo>
                  <a:pt x="497316" y="4845663"/>
                  <a:pt x="497316" y="4834099"/>
                  <a:pt x="509445" y="4834099"/>
                </a:cubicBezTo>
                <a:cubicBezTo>
                  <a:pt x="533706" y="4799404"/>
                  <a:pt x="570095" y="4764709"/>
                  <a:pt x="606484" y="4741579"/>
                </a:cubicBezTo>
                <a:cubicBezTo>
                  <a:pt x="703521" y="4637495"/>
                  <a:pt x="812689" y="4544977"/>
                  <a:pt x="909725" y="4440893"/>
                </a:cubicBezTo>
                <a:cubicBezTo>
                  <a:pt x="1115930" y="4255856"/>
                  <a:pt x="1310005" y="4070819"/>
                  <a:pt x="1504081" y="3885782"/>
                </a:cubicBezTo>
                <a:cubicBezTo>
                  <a:pt x="1758804" y="3631355"/>
                  <a:pt x="1795193" y="3249717"/>
                  <a:pt x="1528338" y="2983726"/>
                </a:cubicBezTo>
                <a:cubicBezTo>
                  <a:pt x="1370652" y="2844948"/>
                  <a:pt x="1212969" y="2694605"/>
                  <a:pt x="1067411" y="2544263"/>
                </a:cubicBezTo>
                <a:cubicBezTo>
                  <a:pt x="946114" y="2440179"/>
                  <a:pt x="836946" y="2336095"/>
                  <a:pt x="715649" y="2220447"/>
                </a:cubicBezTo>
                <a:cubicBezTo>
                  <a:pt x="642874" y="2151058"/>
                  <a:pt x="570095" y="2070104"/>
                  <a:pt x="497316" y="2012282"/>
                </a:cubicBezTo>
                <a:cubicBezTo>
                  <a:pt x="497316" y="2000715"/>
                  <a:pt x="497316" y="2000715"/>
                  <a:pt x="485187" y="2000715"/>
                </a:cubicBezTo>
                <a:cubicBezTo>
                  <a:pt x="497316" y="1977587"/>
                  <a:pt x="485187" y="1942892"/>
                  <a:pt x="485187" y="1919762"/>
                </a:cubicBezTo>
                <a:cubicBezTo>
                  <a:pt x="485187" y="1804114"/>
                  <a:pt x="485187" y="1676899"/>
                  <a:pt x="485187" y="1549687"/>
                </a:cubicBezTo>
                <a:cubicBezTo>
                  <a:pt x="485187" y="1272133"/>
                  <a:pt x="485187" y="983012"/>
                  <a:pt x="485187" y="693890"/>
                </a:cubicBezTo>
                <a:cubicBezTo>
                  <a:pt x="485187" y="601370"/>
                  <a:pt x="485187" y="508853"/>
                  <a:pt x="460927" y="416333"/>
                </a:cubicBezTo>
                <a:cubicBezTo>
                  <a:pt x="388148" y="219732"/>
                  <a:pt x="218333" y="57822"/>
                  <a:pt x="121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6453" y="-2"/>
            <a:ext cx="11431" cy="1195442"/>
            <a:chOff x="616453" y="-2"/>
            <a:chExt cx="11431" cy="1195442"/>
          </a:xfrm>
        </p:grpSpPr>
        <p:sp>
          <p:nvSpPr>
            <p:cNvPr id="14" name="Shape 1036"/>
            <p:cNvSpPr/>
            <p:nvPr/>
          </p:nvSpPr>
          <p:spPr>
            <a:xfrm rot="5400000" flipH="1">
              <a:off x="307844" y="872549"/>
              <a:ext cx="64008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037"/>
            <p:cNvSpPr/>
            <p:nvPr/>
          </p:nvSpPr>
          <p:spPr>
            <a:xfrm rot="5400000" flipH="1">
              <a:off x="18732" y="597719"/>
              <a:ext cx="1195442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Picture Placeholder 1"/>
          <p:cNvSpPr txBox="1"/>
          <p:nvPr/>
        </p:nvSpPr>
        <p:spPr>
          <a:xfrm>
            <a:off x="6151418" y="-2"/>
            <a:ext cx="6040582" cy="6858000"/>
          </a:xfrm>
          <a:custGeom>
            <a:avLst/>
            <a:gdLst>
              <a:gd name="connsiteX0" fmla="*/ 3774 w 1879600"/>
              <a:gd name="connsiteY0" fmla="*/ 0 h 2232025"/>
              <a:gd name="connsiteX1" fmla="*/ 1879600 w 1879600"/>
              <a:gd name="connsiteY1" fmla="*/ 0 h 2232025"/>
              <a:gd name="connsiteX2" fmla="*/ 1879600 w 1879600"/>
              <a:gd name="connsiteY2" fmla="*/ 2232025 h 2232025"/>
              <a:gd name="connsiteX3" fmla="*/ 0 w 1879600"/>
              <a:gd name="connsiteY3" fmla="*/ 2232025 h 2232025"/>
              <a:gd name="connsiteX4" fmla="*/ 150972 w 1879600"/>
              <a:gd name="connsiteY4" fmla="*/ 2032199 h 2232025"/>
              <a:gd name="connsiteX5" fmla="*/ 150972 w 1879600"/>
              <a:gd name="connsiteY5" fmla="*/ 1790899 h 2232025"/>
              <a:gd name="connsiteX6" fmla="*/ 150972 w 1879600"/>
              <a:gd name="connsiteY6" fmla="*/ 1647627 h 2232025"/>
              <a:gd name="connsiteX7" fmla="*/ 150972 w 1879600"/>
              <a:gd name="connsiteY7" fmla="*/ 1598613 h 2232025"/>
              <a:gd name="connsiteX8" fmla="*/ 150972 w 1879600"/>
              <a:gd name="connsiteY8" fmla="*/ 1579761 h 2232025"/>
              <a:gd name="connsiteX9" fmla="*/ 158520 w 1879600"/>
              <a:gd name="connsiteY9" fmla="*/ 1575991 h 2232025"/>
              <a:gd name="connsiteX10" fmla="*/ 188715 w 1879600"/>
              <a:gd name="connsiteY10" fmla="*/ 1545828 h 2232025"/>
              <a:gd name="connsiteX11" fmla="*/ 283072 w 1879600"/>
              <a:gd name="connsiteY11" fmla="*/ 1447800 h 2232025"/>
              <a:gd name="connsiteX12" fmla="*/ 468013 w 1879600"/>
              <a:gd name="connsiteY12" fmla="*/ 1266825 h 2232025"/>
              <a:gd name="connsiteX13" fmla="*/ 475561 w 1879600"/>
              <a:gd name="connsiteY13" fmla="*/ 972741 h 2232025"/>
              <a:gd name="connsiteX14" fmla="*/ 332138 w 1879600"/>
              <a:gd name="connsiteY14" fmla="*/ 829469 h 2232025"/>
              <a:gd name="connsiteX15" fmla="*/ 222683 w 1879600"/>
              <a:gd name="connsiteY15" fmla="*/ 723900 h 2232025"/>
              <a:gd name="connsiteX16" fmla="*/ 154746 w 1879600"/>
              <a:gd name="connsiteY16" fmla="*/ 656035 h 2232025"/>
              <a:gd name="connsiteX17" fmla="*/ 150972 w 1879600"/>
              <a:gd name="connsiteY17" fmla="*/ 652264 h 2232025"/>
              <a:gd name="connsiteX18" fmla="*/ 150972 w 1879600"/>
              <a:gd name="connsiteY18" fmla="*/ 625872 h 2232025"/>
              <a:gd name="connsiteX19" fmla="*/ 150972 w 1879600"/>
              <a:gd name="connsiteY19" fmla="*/ 505222 h 2232025"/>
              <a:gd name="connsiteX20" fmla="*/ 150972 w 1879600"/>
              <a:gd name="connsiteY20" fmla="*/ 226219 h 2232025"/>
              <a:gd name="connsiteX21" fmla="*/ 143423 w 1879600"/>
              <a:gd name="connsiteY21" fmla="*/ 135731 h 2232025"/>
              <a:gd name="connsiteX22" fmla="*/ 3774 w 1879600"/>
              <a:gd name="connsiteY22" fmla="*/ 0 h 223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9600" h="2232025">
                <a:moveTo>
                  <a:pt x="3774" y="0"/>
                </a:moveTo>
                <a:cubicBezTo>
                  <a:pt x="3774" y="0"/>
                  <a:pt x="3774" y="0"/>
                  <a:pt x="1879600" y="0"/>
                </a:cubicBezTo>
                <a:lnTo>
                  <a:pt x="1879600" y="2232025"/>
                </a:lnTo>
                <a:cubicBezTo>
                  <a:pt x="1879600" y="2232025"/>
                  <a:pt x="1879600" y="2232025"/>
                  <a:pt x="0" y="2232025"/>
                </a:cubicBezTo>
                <a:cubicBezTo>
                  <a:pt x="90583" y="2209403"/>
                  <a:pt x="150972" y="2126456"/>
                  <a:pt x="150972" y="2032199"/>
                </a:cubicBezTo>
                <a:cubicBezTo>
                  <a:pt x="150972" y="1953022"/>
                  <a:pt x="150972" y="1870075"/>
                  <a:pt x="150972" y="1790899"/>
                </a:cubicBezTo>
                <a:cubicBezTo>
                  <a:pt x="150972" y="1741885"/>
                  <a:pt x="150972" y="1696641"/>
                  <a:pt x="150972" y="1647627"/>
                </a:cubicBezTo>
                <a:cubicBezTo>
                  <a:pt x="150972" y="1632545"/>
                  <a:pt x="150972" y="1617464"/>
                  <a:pt x="150972" y="1598613"/>
                </a:cubicBezTo>
                <a:cubicBezTo>
                  <a:pt x="150972" y="1598613"/>
                  <a:pt x="150972" y="1587302"/>
                  <a:pt x="150972" y="1579761"/>
                </a:cubicBezTo>
                <a:cubicBezTo>
                  <a:pt x="154746" y="1579761"/>
                  <a:pt x="154746" y="1575991"/>
                  <a:pt x="158520" y="1575991"/>
                </a:cubicBezTo>
                <a:cubicBezTo>
                  <a:pt x="166069" y="1564680"/>
                  <a:pt x="177392" y="1553369"/>
                  <a:pt x="188715" y="1545828"/>
                </a:cubicBezTo>
                <a:cubicBezTo>
                  <a:pt x="218909" y="1511895"/>
                  <a:pt x="252878" y="1481733"/>
                  <a:pt x="283072" y="1447800"/>
                </a:cubicBezTo>
                <a:cubicBezTo>
                  <a:pt x="347235" y="1387475"/>
                  <a:pt x="407624" y="1327150"/>
                  <a:pt x="468013" y="1266825"/>
                </a:cubicBezTo>
                <a:cubicBezTo>
                  <a:pt x="547273" y="1183878"/>
                  <a:pt x="558596" y="1059458"/>
                  <a:pt x="475561" y="972741"/>
                </a:cubicBezTo>
                <a:cubicBezTo>
                  <a:pt x="426495" y="927497"/>
                  <a:pt x="377430" y="878483"/>
                  <a:pt x="332138" y="829469"/>
                </a:cubicBezTo>
                <a:cubicBezTo>
                  <a:pt x="294395" y="795536"/>
                  <a:pt x="260426" y="761603"/>
                  <a:pt x="222683" y="723900"/>
                </a:cubicBezTo>
                <a:cubicBezTo>
                  <a:pt x="200038" y="701278"/>
                  <a:pt x="177392" y="674886"/>
                  <a:pt x="154746" y="656035"/>
                </a:cubicBezTo>
                <a:cubicBezTo>
                  <a:pt x="154746" y="652264"/>
                  <a:pt x="154746" y="652264"/>
                  <a:pt x="150972" y="652264"/>
                </a:cubicBezTo>
                <a:cubicBezTo>
                  <a:pt x="154746" y="644724"/>
                  <a:pt x="150972" y="633413"/>
                  <a:pt x="150972" y="625872"/>
                </a:cubicBezTo>
                <a:cubicBezTo>
                  <a:pt x="150972" y="588169"/>
                  <a:pt x="150972" y="546695"/>
                  <a:pt x="150972" y="505222"/>
                </a:cubicBezTo>
                <a:cubicBezTo>
                  <a:pt x="150972" y="414735"/>
                  <a:pt x="150972" y="320477"/>
                  <a:pt x="150972" y="226219"/>
                </a:cubicBezTo>
                <a:cubicBezTo>
                  <a:pt x="150972" y="196056"/>
                  <a:pt x="150972" y="165894"/>
                  <a:pt x="143423" y="135731"/>
                </a:cubicBezTo>
                <a:cubicBezTo>
                  <a:pt x="120777" y="71636"/>
                  <a:pt x="67937" y="18851"/>
                  <a:pt x="3774" y="0"/>
                </a:cubicBezTo>
                <a:close/>
              </a:path>
            </a:pathLst>
          </a:custGeom>
          <a:blipFill>
            <a:blip r:embed="rId2"/>
            <a:stretch>
              <a:fillRect t="-16060" b="-16060"/>
            </a:stretch>
          </a:blipFill>
        </p:spPr>
      </p:sp>
      <p:grpSp>
        <p:nvGrpSpPr>
          <p:cNvPr id="23" name="Group 22"/>
          <p:cNvGrpSpPr/>
          <p:nvPr/>
        </p:nvGrpSpPr>
        <p:grpSpPr>
          <a:xfrm>
            <a:off x="1322276" y="3590951"/>
            <a:ext cx="4194767" cy="11431"/>
            <a:chOff x="7001699" y="3148901"/>
            <a:chExt cx="4194767" cy="11431"/>
          </a:xfrm>
        </p:grpSpPr>
        <p:sp>
          <p:nvSpPr>
            <p:cNvPr id="24" name="Shape 1036"/>
            <p:cNvSpPr/>
            <p:nvPr/>
          </p:nvSpPr>
          <p:spPr>
            <a:xfrm>
              <a:off x="7001699" y="3148901"/>
              <a:ext cx="108585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hape 1037"/>
            <p:cNvSpPr/>
            <p:nvPr/>
          </p:nvSpPr>
          <p:spPr>
            <a:xfrm>
              <a:off x="7001699" y="3160332"/>
              <a:ext cx="4194767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" name="TextBox 7"/>
          <p:cNvSpPr txBox="1"/>
          <p:nvPr/>
        </p:nvSpPr>
        <p:spPr>
          <a:xfrm>
            <a:off x="1250830" y="265158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重点事项分析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27" name="Google Shape;86;p19"/>
          <p:cNvSpPr txBox="1"/>
          <p:nvPr/>
        </p:nvSpPr>
        <p:spPr>
          <a:xfrm>
            <a:off x="1250830" y="219354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Lato"/>
                <a:sym typeface="Lato"/>
              </a:rPr>
              <a:t>3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250830" y="3960496"/>
          <a:ext cx="4266214" cy="189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2246-D0B2-43D2-8C31-2B33B32F5E6F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33832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收入：芒果超媒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图表 7"/>
          <p:cNvGraphicFramePr/>
          <p:nvPr/>
        </p:nvGraphicFramePr>
        <p:xfrm>
          <a:off x="578778" y="1335640"/>
          <a:ext cx="5517222" cy="3945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5989834" y="1335640"/>
          <a:ext cx="5623388" cy="552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6A0-7F4E-4444-B26A-B336336E8E0A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29260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收入：爱奇艺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1960245" y="1447800"/>
          <a:ext cx="402526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5985510" y="879249"/>
          <a:ext cx="5634562" cy="494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B92-BCAC-40A0-834D-DA663EBBCDBD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24688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收入：网飞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图表 15"/>
          <p:cNvGraphicFramePr/>
          <p:nvPr/>
        </p:nvGraphicFramePr>
        <p:xfrm>
          <a:off x="838201" y="1382394"/>
          <a:ext cx="5008880" cy="439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4"/>
          <p:cNvGraphicFramePr/>
          <p:nvPr/>
        </p:nvGraphicFramePr>
        <p:xfrm>
          <a:off x="5847081" y="1382395"/>
          <a:ext cx="5413396" cy="439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5E54-7470-4985-B7F2-C0A6F6FC0A29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42976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流动比率及速动比率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6-40B3-4D44-A0C1-47894FD44D8B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569915484"/>
              </p:ext>
            </p:extLst>
          </p:nvPr>
        </p:nvGraphicFramePr>
        <p:xfrm>
          <a:off x="1108075" y="1325880"/>
          <a:ext cx="45720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036871873"/>
              </p:ext>
            </p:extLst>
          </p:nvPr>
        </p:nvGraphicFramePr>
        <p:xfrm>
          <a:off x="5954395" y="1325245"/>
          <a:ext cx="45720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29260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无形资产分析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图表 17"/>
          <p:cNvGraphicFramePr/>
          <p:nvPr/>
        </p:nvGraphicFramePr>
        <p:xfrm>
          <a:off x="1626870" y="1335640"/>
          <a:ext cx="4469130" cy="379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1"/>
          <p:cNvGraphicFramePr/>
          <p:nvPr/>
        </p:nvGraphicFramePr>
        <p:xfrm>
          <a:off x="5969285" y="1407560"/>
          <a:ext cx="5198724" cy="4212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3286-E5F2-4CE3-91BF-111F8A891AD3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743575" y="-1"/>
            <a:ext cx="6448425" cy="6858001"/>
          </a:xfrm>
          <a:custGeom>
            <a:avLst/>
            <a:gdLst>
              <a:gd name="connsiteX0" fmla="*/ 12128 w 6040582"/>
              <a:gd name="connsiteY0" fmla="*/ 0 h 6846377"/>
              <a:gd name="connsiteX1" fmla="*/ 6040582 w 6040582"/>
              <a:gd name="connsiteY1" fmla="*/ 0 h 6846377"/>
              <a:gd name="connsiteX2" fmla="*/ 6040582 w 6040582"/>
              <a:gd name="connsiteY2" fmla="*/ 6846377 h 6846377"/>
              <a:gd name="connsiteX3" fmla="*/ 0 w 6040582"/>
              <a:gd name="connsiteY3" fmla="*/ 6846377 h 6846377"/>
              <a:gd name="connsiteX4" fmla="*/ 485187 w 6040582"/>
              <a:gd name="connsiteY4" fmla="*/ 6233443 h 6846377"/>
              <a:gd name="connsiteX5" fmla="*/ 485187 w 6040582"/>
              <a:gd name="connsiteY5" fmla="*/ 5493294 h 6846377"/>
              <a:gd name="connsiteX6" fmla="*/ 485187 w 6040582"/>
              <a:gd name="connsiteY6" fmla="*/ 5053831 h 6846377"/>
              <a:gd name="connsiteX7" fmla="*/ 485187 w 6040582"/>
              <a:gd name="connsiteY7" fmla="*/ 4903488 h 6846377"/>
              <a:gd name="connsiteX8" fmla="*/ 485187 w 6040582"/>
              <a:gd name="connsiteY8" fmla="*/ 4845663 h 6846377"/>
              <a:gd name="connsiteX9" fmla="*/ 509445 w 6040582"/>
              <a:gd name="connsiteY9" fmla="*/ 4834099 h 6846377"/>
              <a:gd name="connsiteX10" fmla="*/ 606484 w 6040582"/>
              <a:gd name="connsiteY10" fmla="*/ 4741579 h 6846377"/>
              <a:gd name="connsiteX11" fmla="*/ 909725 w 6040582"/>
              <a:gd name="connsiteY11" fmla="*/ 4440893 h 6846377"/>
              <a:gd name="connsiteX12" fmla="*/ 1504081 w 6040582"/>
              <a:gd name="connsiteY12" fmla="*/ 3885782 h 6846377"/>
              <a:gd name="connsiteX13" fmla="*/ 1528338 w 6040582"/>
              <a:gd name="connsiteY13" fmla="*/ 2983726 h 6846377"/>
              <a:gd name="connsiteX14" fmla="*/ 1067411 w 6040582"/>
              <a:gd name="connsiteY14" fmla="*/ 2544263 h 6846377"/>
              <a:gd name="connsiteX15" fmla="*/ 715649 w 6040582"/>
              <a:gd name="connsiteY15" fmla="*/ 2220447 h 6846377"/>
              <a:gd name="connsiteX16" fmla="*/ 497316 w 6040582"/>
              <a:gd name="connsiteY16" fmla="*/ 2012282 h 6846377"/>
              <a:gd name="connsiteX17" fmla="*/ 485187 w 6040582"/>
              <a:gd name="connsiteY17" fmla="*/ 2000715 h 6846377"/>
              <a:gd name="connsiteX18" fmla="*/ 485187 w 6040582"/>
              <a:gd name="connsiteY18" fmla="*/ 1919762 h 6846377"/>
              <a:gd name="connsiteX19" fmla="*/ 485187 w 6040582"/>
              <a:gd name="connsiteY19" fmla="*/ 1549687 h 6846377"/>
              <a:gd name="connsiteX20" fmla="*/ 485187 w 6040582"/>
              <a:gd name="connsiteY20" fmla="*/ 693890 h 6846377"/>
              <a:gd name="connsiteX21" fmla="*/ 460927 w 6040582"/>
              <a:gd name="connsiteY21" fmla="*/ 416333 h 6846377"/>
              <a:gd name="connsiteX22" fmla="*/ 12128 w 6040582"/>
              <a:gd name="connsiteY22" fmla="*/ 0 h 684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40582" h="6846377">
                <a:moveTo>
                  <a:pt x="12128" y="0"/>
                </a:moveTo>
                <a:cubicBezTo>
                  <a:pt x="12128" y="0"/>
                  <a:pt x="12128" y="0"/>
                  <a:pt x="6040582" y="0"/>
                </a:cubicBezTo>
                <a:lnTo>
                  <a:pt x="6040582" y="6846377"/>
                </a:lnTo>
                <a:cubicBezTo>
                  <a:pt x="6040582" y="6846377"/>
                  <a:pt x="6040582" y="6846377"/>
                  <a:pt x="0" y="6846377"/>
                </a:cubicBezTo>
                <a:cubicBezTo>
                  <a:pt x="291112" y="6776988"/>
                  <a:pt x="485187" y="6522561"/>
                  <a:pt x="485187" y="6233443"/>
                </a:cubicBezTo>
                <a:cubicBezTo>
                  <a:pt x="485187" y="5990581"/>
                  <a:pt x="485187" y="5736154"/>
                  <a:pt x="485187" y="5493294"/>
                </a:cubicBezTo>
                <a:cubicBezTo>
                  <a:pt x="485187" y="5342952"/>
                  <a:pt x="485187" y="5204173"/>
                  <a:pt x="485187" y="5053831"/>
                </a:cubicBezTo>
                <a:cubicBezTo>
                  <a:pt x="485187" y="5007569"/>
                  <a:pt x="485187" y="4961310"/>
                  <a:pt x="485187" y="4903488"/>
                </a:cubicBezTo>
                <a:cubicBezTo>
                  <a:pt x="485187" y="4903488"/>
                  <a:pt x="485187" y="4868793"/>
                  <a:pt x="485187" y="4845663"/>
                </a:cubicBezTo>
                <a:cubicBezTo>
                  <a:pt x="497316" y="4845663"/>
                  <a:pt x="497316" y="4834099"/>
                  <a:pt x="509445" y="4834099"/>
                </a:cubicBezTo>
                <a:cubicBezTo>
                  <a:pt x="533706" y="4799404"/>
                  <a:pt x="570095" y="4764709"/>
                  <a:pt x="606484" y="4741579"/>
                </a:cubicBezTo>
                <a:cubicBezTo>
                  <a:pt x="703521" y="4637495"/>
                  <a:pt x="812689" y="4544977"/>
                  <a:pt x="909725" y="4440893"/>
                </a:cubicBezTo>
                <a:cubicBezTo>
                  <a:pt x="1115930" y="4255856"/>
                  <a:pt x="1310005" y="4070819"/>
                  <a:pt x="1504081" y="3885782"/>
                </a:cubicBezTo>
                <a:cubicBezTo>
                  <a:pt x="1758804" y="3631355"/>
                  <a:pt x="1795193" y="3249717"/>
                  <a:pt x="1528338" y="2983726"/>
                </a:cubicBezTo>
                <a:cubicBezTo>
                  <a:pt x="1370652" y="2844948"/>
                  <a:pt x="1212969" y="2694605"/>
                  <a:pt x="1067411" y="2544263"/>
                </a:cubicBezTo>
                <a:cubicBezTo>
                  <a:pt x="946114" y="2440179"/>
                  <a:pt x="836946" y="2336095"/>
                  <a:pt x="715649" y="2220447"/>
                </a:cubicBezTo>
                <a:cubicBezTo>
                  <a:pt x="642874" y="2151058"/>
                  <a:pt x="570095" y="2070104"/>
                  <a:pt x="497316" y="2012282"/>
                </a:cubicBezTo>
                <a:cubicBezTo>
                  <a:pt x="497316" y="2000715"/>
                  <a:pt x="497316" y="2000715"/>
                  <a:pt x="485187" y="2000715"/>
                </a:cubicBezTo>
                <a:cubicBezTo>
                  <a:pt x="497316" y="1977587"/>
                  <a:pt x="485187" y="1942892"/>
                  <a:pt x="485187" y="1919762"/>
                </a:cubicBezTo>
                <a:cubicBezTo>
                  <a:pt x="485187" y="1804114"/>
                  <a:pt x="485187" y="1676899"/>
                  <a:pt x="485187" y="1549687"/>
                </a:cubicBezTo>
                <a:cubicBezTo>
                  <a:pt x="485187" y="1272133"/>
                  <a:pt x="485187" y="983012"/>
                  <a:pt x="485187" y="693890"/>
                </a:cubicBezTo>
                <a:cubicBezTo>
                  <a:pt x="485187" y="601370"/>
                  <a:pt x="485187" y="508853"/>
                  <a:pt x="460927" y="416333"/>
                </a:cubicBezTo>
                <a:cubicBezTo>
                  <a:pt x="388148" y="219732"/>
                  <a:pt x="218333" y="57822"/>
                  <a:pt x="121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6453" y="-2"/>
            <a:ext cx="11431" cy="1195442"/>
            <a:chOff x="616453" y="-2"/>
            <a:chExt cx="11431" cy="1195442"/>
          </a:xfrm>
        </p:grpSpPr>
        <p:sp>
          <p:nvSpPr>
            <p:cNvPr id="14" name="Shape 1036"/>
            <p:cNvSpPr/>
            <p:nvPr/>
          </p:nvSpPr>
          <p:spPr>
            <a:xfrm rot="5400000" flipH="1">
              <a:off x="307844" y="872549"/>
              <a:ext cx="64008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037"/>
            <p:cNvSpPr/>
            <p:nvPr/>
          </p:nvSpPr>
          <p:spPr>
            <a:xfrm rot="5400000" flipH="1">
              <a:off x="18732" y="597719"/>
              <a:ext cx="1195442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Picture Placeholder 1"/>
          <p:cNvSpPr txBox="1"/>
          <p:nvPr/>
        </p:nvSpPr>
        <p:spPr>
          <a:xfrm>
            <a:off x="6151418" y="-2"/>
            <a:ext cx="6040582" cy="6858000"/>
          </a:xfrm>
          <a:custGeom>
            <a:avLst/>
            <a:gdLst>
              <a:gd name="connsiteX0" fmla="*/ 3774 w 1879600"/>
              <a:gd name="connsiteY0" fmla="*/ 0 h 2232025"/>
              <a:gd name="connsiteX1" fmla="*/ 1879600 w 1879600"/>
              <a:gd name="connsiteY1" fmla="*/ 0 h 2232025"/>
              <a:gd name="connsiteX2" fmla="*/ 1879600 w 1879600"/>
              <a:gd name="connsiteY2" fmla="*/ 2232025 h 2232025"/>
              <a:gd name="connsiteX3" fmla="*/ 0 w 1879600"/>
              <a:gd name="connsiteY3" fmla="*/ 2232025 h 2232025"/>
              <a:gd name="connsiteX4" fmla="*/ 150972 w 1879600"/>
              <a:gd name="connsiteY4" fmla="*/ 2032199 h 2232025"/>
              <a:gd name="connsiteX5" fmla="*/ 150972 w 1879600"/>
              <a:gd name="connsiteY5" fmla="*/ 1790899 h 2232025"/>
              <a:gd name="connsiteX6" fmla="*/ 150972 w 1879600"/>
              <a:gd name="connsiteY6" fmla="*/ 1647627 h 2232025"/>
              <a:gd name="connsiteX7" fmla="*/ 150972 w 1879600"/>
              <a:gd name="connsiteY7" fmla="*/ 1598613 h 2232025"/>
              <a:gd name="connsiteX8" fmla="*/ 150972 w 1879600"/>
              <a:gd name="connsiteY8" fmla="*/ 1579761 h 2232025"/>
              <a:gd name="connsiteX9" fmla="*/ 158520 w 1879600"/>
              <a:gd name="connsiteY9" fmla="*/ 1575991 h 2232025"/>
              <a:gd name="connsiteX10" fmla="*/ 188715 w 1879600"/>
              <a:gd name="connsiteY10" fmla="*/ 1545828 h 2232025"/>
              <a:gd name="connsiteX11" fmla="*/ 283072 w 1879600"/>
              <a:gd name="connsiteY11" fmla="*/ 1447800 h 2232025"/>
              <a:gd name="connsiteX12" fmla="*/ 468013 w 1879600"/>
              <a:gd name="connsiteY12" fmla="*/ 1266825 h 2232025"/>
              <a:gd name="connsiteX13" fmla="*/ 475561 w 1879600"/>
              <a:gd name="connsiteY13" fmla="*/ 972741 h 2232025"/>
              <a:gd name="connsiteX14" fmla="*/ 332138 w 1879600"/>
              <a:gd name="connsiteY14" fmla="*/ 829469 h 2232025"/>
              <a:gd name="connsiteX15" fmla="*/ 222683 w 1879600"/>
              <a:gd name="connsiteY15" fmla="*/ 723900 h 2232025"/>
              <a:gd name="connsiteX16" fmla="*/ 154746 w 1879600"/>
              <a:gd name="connsiteY16" fmla="*/ 656035 h 2232025"/>
              <a:gd name="connsiteX17" fmla="*/ 150972 w 1879600"/>
              <a:gd name="connsiteY17" fmla="*/ 652264 h 2232025"/>
              <a:gd name="connsiteX18" fmla="*/ 150972 w 1879600"/>
              <a:gd name="connsiteY18" fmla="*/ 625872 h 2232025"/>
              <a:gd name="connsiteX19" fmla="*/ 150972 w 1879600"/>
              <a:gd name="connsiteY19" fmla="*/ 505222 h 2232025"/>
              <a:gd name="connsiteX20" fmla="*/ 150972 w 1879600"/>
              <a:gd name="connsiteY20" fmla="*/ 226219 h 2232025"/>
              <a:gd name="connsiteX21" fmla="*/ 143423 w 1879600"/>
              <a:gd name="connsiteY21" fmla="*/ 135731 h 2232025"/>
              <a:gd name="connsiteX22" fmla="*/ 3774 w 1879600"/>
              <a:gd name="connsiteY22" fmla="*/ 0 h 223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9600" h="2232025">
                <a:moveTo>
                  <a:pt x="3774" y="0"/>
                </a:moveTo>
                <a:cubicBezTo>
                  <a:pt x="3774" y="0"/>
                  <a:pt x="3774" y="0"/>
                  <a:pt x="1879600" y="0"/>
                </a:cubicBezTo>
                <a:lnTo>
                  <a:pt x="1879600" y="2232025"/>
                </a:lnTo>
                <a:cubicBezTo>
                  <a:pt x="1879600" y="2232025"/>
                  <a:pt x="1879600" y="2232025"/>
                  <a:pt x="0" y="2232025"/>
                </a:cubicBezTo>
                <a:cubicBezTo>
                  <a:pt x="90583" y="2209403"/>
                  <a:pt x="150972" y="2126456"/>
                  <a:pt x="150972" y="2032199"/>
                </a:cubicBezTo>
                <a:cubicBezTo>
                  <a:pt x="150972" y="1953022"/>
                  <a:pt x="150972" y="1870075"/>
                  <a:pt x="150972" y="1790899"/>
                </a:cubicBezTo>
                <a:cubicBezTo>
                  <a:pt x="150972" y="1741885"/>
                  <a:pt x="150972" y="1696641"/>
                  <a:pt x="150972" y="1647627"/>
                </a:cubicBezTo>
                <a:cubicBezTo>
                  <a:pt x="150972" y="1632545"/>
                  <a:pt x="150972" y="1617464"/>
                  <a:pt x="150972" y="1598613"/>
                </a:cubicBezTo>
                <a:cubicBezTo>
                  <a:pt x="150972" y="1598613"/>
                  <a:pt x="150972" y="1587302"/>
                  <a:pt x="150972" y="1579761"/>
                </a:cubicBezTo>
                <a:cubicBezTo>
                  <a:pt x="154746" y="1579761"/>
                  <a:pt x="154746" y="1575991"/>
                  <a:pt x="158520" y="1575991"/>
                </a:cubicBezTo>
                <a:cubicBezTo>
                  <a:pt x="166069" y="1564680"/>
                  <a:pt x="177392" y="1553369"/>
                  <a:pt x="188715" y="1545828"/>
                </a:cubicBezTo>
                <a:cubicBezTo>
                  <a:pt x="218909" y="1511895"/>
                  <a:pt x="252878" y="1481733"/>
                  <a:pt x="283072" y="1447800"/>
                </a:cubicBezTo>
                <a:cubicBezTo>
                  <a:pt x="347235" y="1387475"/>
                  <a:pt x="407624" y="1327150"/>
                  <a:pt x="468013" y="1266825"/>
                </a:cubicBezTo>
                <a:cubicBezTo>
                  <a:pt x="547273" y="1183878"/>
                  <a:pt x="558596" y="1059458"/>
                  <a:pt x="475561" y="972741"/>
                </a:cubicBezTo>
                <a:cubicBezTo>
                  <a:pt x="426495" y="927497"/>
                  <a:pt x="377430" y="878483"/>
                  <a:pt x="332138" y="829469"/>
                </a:cubicBezTo>
                <a:cubicBezTo>
                  <a:pt x="294395" y="795536"/>
                  <a:pt x="260426" y="761603"/>
                  <a:pt x="222683" y="723900"/>
                </a:cubicBezTo>
                <a:cubicBezTo>
                  <a:pt x="200038" y="701278"/>
                  <a:pt x="177392" y="674886"/>
                  <a:pt x="154746" y="656035"/>
                </a:cubicBezTo>
                <a:cubicBezTo>
                  <a:pt x="154746" y="652264"/>
                  <a:pt x="154746" y="652264"/>
                  <a:pt x="150972" y="652264"/>
                </a:cubicBezTo>
                <a:cubicBezTo>
                  <a:pt x="154746" y="644724"/>
                  <a:pt x="150972" y="633413"/>
                  <a:pt x="150972" y="625872"/>
                </a:cubicBezTo>
                <a:cubicBezTo>
                  <a:pt x="150972" y="588169"/>
                  <a:pt x="150972" y="546695"/>
                  <a:pt x="150972" y="505222"/>
                </a:cubicBezTo>
                <a:cubicBezTo>
                  <a:pt x="150972" y="414735"/>
                  <a:pt x="150972" y="320477"/>
                  <a:pt x="150972" y="226219"/>
                </a:cubicBezTo>
                <a:cubicBezTo>
                  <a:pt x="150972" y="196056"/>
                  <a:pt x="150972" y="165894"/>
                  <a:pt x="143423" y="135731"/>
                </a:cubicBezTo>
                <a:cubicBezTo>
                  <a:pt x="120777" y="71636"/>
                  <a:pt x="67937" y="18851"/>
                  <a:pt x="3774" y="0"/>
                </a:cubicBezTo>
                <a:close/>
              </a:path>
            </a:pathLst>
          </a:custGeom>
          <a:blipFill>
            <a:blip r:embed="rId2"/>
            <a:stretch>
              <a:fillRect t="-16060" b="-16060"/>
            </a:stretch>
          </a:blipFill>
        </p:spPr>
      </p:sp>
      <p:grpSp>
        <p:nvGrpSpPr>
          <p:cNvPr id="23" name="Group 22"/>
          <p:cNvGrpSpPr/>
          <p:nvPr/>
        </p:nvGrpSpPr>
        <p:grpSpPr>
          <a:xfrm>
            <a:off x="1322276" y="3590951"/>
            <a:ext cx="4194767" cy="11431"/>
            <a:chOff x="7001699" y="3148901"/>
            <a:chExt cx="4194767" cy="11431"/>
          </a:xfrm>
        </p:grpSpPr>
        <p:sp>
          <p:nvSpPr>
            <p:cNvPr id="24" name="Shape 1036"/>
            <p:cNvSpPr/>
            <p:nvPr/>
          </p:nvSpPr>
          <p:spPr>
            <a:xfrm>
              <a:off x="7001699" y="3148901"/>
              <a:ext cx="108585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hape 1037"/>
            <p:cNvSpPr/>
            <p:nvPr/>
          </p:nvSpPr>
          <p:spPr>
            <a:xfrm>
              <a:off x="7001699" y="3160332"/>
              <a:ext cx="4194767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" name="TextBox 7"/>
          <p:cNvSpPr txBox="1"/>
          <p:nvPr/>
        </p:nvSpPr>
        <p:spPr>
          <a:xfrm>
            <a:off x="1250830" y="267063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总结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27" name="Google Shape;86;p19"/>
          <p:cNvSpPr txBox="1"/>
          <p:nvPr/>
        </p:nvSpPr>
        <p:spPr>
          <a:xfrm>
            <a:off x="1250830" y="219354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Lato"/>
                <a:sym typeface="Lato"/>
              </a:rPr>
              <a:t>4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C22-53B8-493B-BF42-088588DAE4B8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7352060" y="590551"/>
            <a:ext cx="4229099" cy="5676900"/>
          </a:xfrm>
          <a:prstGeom prst="rect">
            <a:avLst/>
          </a:prstGeom>
          <a:blipFill>
            <a:blip r:embed="rId2"/>
            <a:stretch>
              <a:fillRect l="-46290" r="-46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Freeform 5"/>
          <p:cNvSpPr/>
          <p:nvPr/>
        </p:nvSpPr>
        <p:spPr bwMode="auto">
          <a:xfrm flipH="1">
            <a:off x="8403858" y="-19051"/>
            <a:ext cx="3178542" cy="2074764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" name="Freeform 5"/>
          <p:cNvSpPr/>
          <p:nvPr/>
        </p:nvSpPr>
        <p:spPr bwMode="auto">
          <a:xfrm rot="10800000" flipH="1">
            <a:off x="7363697" y="4783236"/>
            <a:ext cx="3178542" cy="2074764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TextBox 24"/>
          <p:cNvSpPr txBox="1"/>
          <p:nvPr/>
        </p:nvSpPr>
        <p:spPr>
          <a:xfrm>
            <a:off x="1413074" y="1306342"/>
            <a:ext cx="4597308" cy="419292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750" indent="-285750" defTabSz="1217930">
              <a:lnSpc>
                <a:spcPct val="150000"/>
              </a:lnSpc>
              <a:buClr>
                <a:srgbClr val="004D73"/>
              </a:buClr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芒果盈利能力是三者中最强，尽管其规模尚不及爱奇艺和网飞，但是其稳健的发展进程向好</a:t>
            </a:r>
          </a:p>
          <a:p>
            <a:pPr marL="285750" indent="-285750" defTabSz="1217930">
              <a:lnSpc>
                <a:spcPct val="150000"/>
              </a:lnSpc>
              <a:buClr>
                <a:srgbClr val="004D73"/>
              </a:buClr>
              <a:buFont typeface="Wingdings" panose="05000000000000000000" charset="0"/>
              <a:buChar char="Ø"/>
              <a:defRPr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285750" indent="-285750" defTabSz="1217930">
              <a:lnSpc>
                <a:spcPct val="150000"/>
              </a:lnSpc>
              <a:buClr>
                <a:srgbClr val="004D73"/>
              </a:buClr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爱奇艺仍在调整自身的盈利模式，其盈利能力仍需经历市场的检验</a:t>
            </a:r>
          </a:p>
          <a:p>
            <a:pPr marL="285750" indent="-285750" defTabSz="1217930">
              <a:lnSpc>
                <a:spcPct val="150000"/>
              </a:lnSpc>
              <a:buClr>
                <a:srgbClr val="004D73"/>
              </a:buClr>
              <a:buFont typeface="Wingdings" panose="05000000000000000000" charset="0"/>
              <a:buChar char="Ø"/>
              <a:defRPr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285750" indent="-285750" defTabSz="1217930">
              <a:lnSpc>
                <a:spcPct val="150000"/>
              </a:lnSpc>
              <a:buClr>
                <a:srgbClr val="004D73"/>
              </a:buClr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Netflix作为龙头老大，规模已成一方气候，但同样面临开源节流问题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EAF1-6B5E-4BE0-8FD9-504E2C02515F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8518" b="-685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Pentagon 8"/>
          <p:cNvSpPr/>
          <p:nvPr/>
        </p:nvSpPr>
        <p:spPr>
          <a:xfrm rot="5400000">
            <a:off x="3850550" y="-2309066"/>
            <a:ext cx="4490900" cy="10531420"/>
          </a:xfrm>
          <a:prstGeom prst="homePlate">
            <a:avLst>
              <a:gd name="adj" fmla="val 29908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1819142" y="2065501"/>
            <a:ext cx="8553713" cy="798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pc="600" dirty="0">
                <a:solidFill>
                  <a:schemeClr val="bg1"/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7200" spc="600" dirty="0">
              <a:solidFill>
                <a:schemeClr val="bg1"/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Freeform 19"/>
          <p:cNvSpPr/>
          <p:nvPr/>
        </p:nvSpPr>
        <p:spPr bwMode="auto">
          <a:xfrm rot="5400000" flipH="1">
            <a:off x="4907006" y="-715645"/>
            <a:ext cx="2462075" cy="12276083"/>
          </a:xfrm>
          <a:custGeom>
            <a:avLst/>
            <a:gdLst>
              <a:gd name="T0" fmla="*/ 453 w 453"/>
              <a:gd name="T1" fmla="*/ 4 h 814"/>
              <a:gd name="T2" fmla="*/ 284 w 453"/>
              <a:gd name="T3" fmla="*/ 4 h 814"/>
              <a:gd name="T4" fmla="*/ 286 w 453"/>
              <a:gd name="T5" fmla="*/ 0 h 814"/>
              <a:gd name="T6" fmla="*/ 0 w 453"/>
              <a:gd name="T7" fmla="*/ 414 h 814"/>
              <a:gd name="T8" fmla="*/ 275 w 453"/>
              <a:gd name="T9" fmla="*/ 814 h 814"/>
              <a:gd name="T10" fmla="*/ 444 w 453"/>
              <a:gd name="T11" fmla="*/ 814 h 814"/>
              <a:gd name="T12" fmla="*/ 166 w 453"/>
              <a:gd name="T13" fmla="*/ 416 h 814"/>
              <a:gd name="T14" fmla="*/ 453 w 453"/>
              <a:gd name="T15" fmla="*/ 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814">
                <a:moveTo>
                  <a:pt x="453" y="4"/>
                </a:moveTo>
                <a:lnTo>
                  <a:pt x="284" y="4"/>
                </a:lnTo>
                <a:lnTo>
                  <a:pt x="286" y="0"/>
                </a:lnTo>
                <a:lnTo>
                  <a:pt x="0" y="414"/>
                </a:lnTo>
                <a:lnTo>
                  <a:pt x="275" y="814"/>
                </a:lnTo>
                <a:lnTo>
                  <a:pt x="444" y="814"/>
                </a:lnTo>
                <a:lnTo>
                  <a:pt x="166" y="416"/>
                </a:lnTo>
                <a:lnTo>
                  <a:pt x="453" y="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A3AC-7C36-43F5-A4BD-38BC6F5F7A74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354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4" name="1831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7983"/>
            <a:ext cx="12192000" cy="2860920"/>
            <a:chOff x="0" y="-7983"/>
            <a:chExt cx="12192000" cy="2860920"/>
          </a:xfrm>
        </p:grpSpPr>
        <p:sp useBgFill="1">
          <p:nvSpPr>
            <p:cNvPr id="22" name="í$ḷïḑé"/>
            <p:cNvSpPr/>
            <p:nvPr/>
          </p:nvSpPr>
          <p:spPr>
            <a:xfrm>
              <a:off x="0" y="4589"/>
              <a:ext cx="12192000" cy="2848347"/>
            </a:xfrm>
            <a:prstGeom prst="roundRect">
              <a:avLst>
                <a:gd name="adj" fmla="val 0"/>
              </a:avLst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ïS1íḍè"/>
            <p:cNvSpPr/>
            <p:nvPr/>
          </p:nvSpPr>
          <p:spPr>
            <a:xfrm>
              <a:off x="669925" y="-7983"/>
              <a:ext cx="10851358" cy="2860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ïşlîḓé"/>
            <p:cNvSpPr txBox="1"/>
            <p:nvPr/>
          </p:nvSpPr>
          <p:spPr>
            <a:xfrm>
              <a:off x="669925" y="1285201"/>
              <a:ext cx="10851357" cy="956309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u="none" strike="noStrike" kern="1200" cap="none" spc="6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kumimoji="0" lang="zh-CN" altLang="en-US" sz="600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3" name="ïşlîḓé"/>
            <p:cNvSpPr txBox="1"/>
            <p:nvPr/>
          </p:nvSpPr>
          <p:spPr>
            <a:xfrm>
              <a:off x="669925" y="471106"/>
              <a:ext cx="10851357" cy="956309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u="none" strike="noStrike" kern="1200" cap="none" spc="6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ZQingKeBenYueSongS-R-GB" panose="02000000000000000000" pitchFamily="2" charset="-122"/>
                  <a:ea typeface="FZQingKeBenYueSongS-R-GB" panose="02000000000000000000" pitchFamily="2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kumimoji="0" lang="zh-CN" altLang="en-US" sz="6600" b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717" y="3639706"/>
            <a:ext cx="11354562" cy="2552640"/>
            <a:chOff x="499727" y="2919616"/>
            <a:chExt cx="11354562" cy="2552640"/>
          </a:xfrm>
        </p:grpSpPr>
        <p:grpSp>
          <p:nvGrpSpPr>
            <p:cNvPr id="6" name="iṧľîḑè"/>
            <p:cNvGrpSpPr/>
            <p:nvPr/>
          </p:nvGrpSpPr>
          <p:grpSpPr>
            <a:xfrm>
              <a:off x="499727" y="3902596"/>
              <a:ext cx="2803525" cy="1569660"/>
              <a:chOff x="1199456" y="1249730"/>
              <a:chExt cx="2803525" cy="1569660"/>
            </a:xfrm>
          </p:grpSpPr>
          <p:sp>
            <p:nvSpPr>
              <p:cNvPr id="19" name="iṥľîďê"/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0" name="íŝliďé"/>
              <p:cNvSpPr txBox="1"/>
              <p:nvPr/>
            </p:nvSpPr>
            <p:spPr>
              <a:xfrm>
                <a:off x="1319466" y="124973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1</a:t>
                </a:r>
              </a:p>
            </p:txBody>
          </p:sp>
          <p:sp>
            <p:nvSpPr>
              <p:cNvPr id="21" name="íşḷïďê"/>
              <p:cNvSpPr/>
              <p:nvPr/>
            </p:nvSpPr>
            <p:spPr>
              <a:xfrm>
                <a:off x="2062421" y="1557070"/>
                <a:ext cx="1940560" cy="864235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Autofit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公司情况概述</a:t>
                </a:r>
              </a:p>
            </p:txBody>
          </p:sp>
        </p:grpSp>
        <p:grpSp>
          <p:nvGrpSpPr>
            <p:cNvPr id="7" name="îślíḋè"/>
            <p:cNvGrpSpPr/>
            <p:nvPr/>
          </p:nvGrpSpPr>
          <p:grpSpPr>
            <a:xfrm>
              <a:off x="3349894" y="2919616"/>
              <a:ext cx="2804062" cy="1569660"/>
              <a:chOff x="1199456" y="266750"/>
              <a:chExt cx="2804062" cy="1569660"/>
            </a:xfrm>
          </p:grpSpPr>
          <p:sp>
            <p:nvSpPr>
              <p:cNvPr id="16" name="iṩlíḍe"/>
              <p:cNvSpPr/>
              <p:nvPr/>
            </p:nvSpPr>
            <p:spPr>
              <a:xfrm>
                <a:off x="1199456" y="573812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7" name="îśļiḓe"/>
              <p:cNvSpPr txBox="1"/>
              <p:nvPr/>
            </p:nvSpPr>
            <p:spPr>
              <a:xfrm>
                <a:off x="1322235" y="26675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2</a:t>
                </a:r>
              </a:p>
            </p:txBody>
          </p:sp>
          <p:sp>
            <p:nvSpPr>
              <p:cNvPr id="18" name="iṩļiḑe"/>
              <p:cNvSpPr/>
              <p:nvPr/>
            </p:nvSpPr>
            <p:spPr>
              <a:xfrm>
                <a:off x="2062650" y="57381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Autofit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杜邦分析</a:t>
                </a:r>
              </a:p>
            </p:txBody>
          </p:sp>
        </p:grpSp>
        <p:grpSp>
          <p:nvGrpSpPr>
            <p:cNvPr id="8" name="íSḷîḓè"/>
            <p:cNvGrpSpPr/>
            <p:nvPr/>
          </p:nvGrpSpPr>
          <p:grpSpPr>
            <a:xfrm>
              <a:off x="6200061" y="3902596"/>
              <a:ext cx="2803525" cy="1569660"/>
              <a:chOff x="1199456" y="1249730"/>
              <a:chExt cx="2803525" cy="1569660"/>
            </a:xfrm>
          </p:grpSpPr>
          <p:sp>
            <p:nvSpPr>
              <p:cNvPr id="13" name="íṡlïdé"/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4" name="îš1ïḍè"/>
              <p:cNvSpPr txBox="1"/>
              <p:nvPr/>
            </p:nvSpPr>
            <p:spPr>
              <a:xfrm>
                <a:off x="1319465" y="124973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3</a:t>
                </a:r>
                <a:endParaRPr lang="en-US" altLang="zh-CN" sz="96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5" name="îSlíḍé"/>
              <p:cNvSpPr/>
              <p:nvPr/>
            </p:nvSpPr>
            <p:spPr>
              <a:xfrm>
                <a:off x="2062421" y="1557070"/>
                <a:ext cx="1940560" cy="798195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Autofit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重点事项分析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050227" y="2919616"/>
              <a:ext cx="2804062" cy="1569660"/>
              <a:chOff x="10087735" y="2919616"/>
              <a:chExt cx="2804062" cy="1569660"/>
            </a:xfrm>
          </p:grpSpPr>
          <p:sp>
            <p:nvSpPr>
              <p:cNvPr id="10" name="í$ḷïḋé"/>
              <p:cNvSpPr/>
              <p:nvPr/>
            </p:nvSpPr>
            <p:spPr>
              <a:xfrm>
                <a:off x="10087735" y="3226678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1" name="ïsḻíde"/>
              <p:cNvSpPr txBox="1"/>
              <p:nvPr/>
            </p:nvSpPr>
            <p:spPr>
              <a:xfrm>
                <a:off x="10181996" y="2919616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4</a:t>
                </a:r>
                <a:endParaRPr lang="en-US" altLang="zh-CN" sz="96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2" name="ïṧlïḑê"/>
              <p:cNvSpPr/>
              <p:nvPr/>
            </p:nvSpPr>
            <p:spPr>
              <a:xfrm>
                <a:off x="10950929" y="3226678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Autofit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总结</a:t>
                </a: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0CD9-51B3-4FC3-A83C-40B11CC6B2DC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743575" y="-1"/>
            <a:ext cx="6448425" cy="6858001"/>
          </a:xfrm>
          <a:custGeom>
            <a:avLst/>
            <a:gdLst>
              <a:gd name="connsiteX0" fmla="*/ 12128 w 6040582"/>
              <a:gd name="connsiteY0" fmla="*/ 0 h 6846377"/>
              <a:gd name="connsiteX1" fmla="*/ 6040582 w 6040582"/>
              <a:gd name="connsiteY1" fmla="*/ 0 h 6846377"/>
              <a:gd name="connsiteX2" fmla="*/ 6040582 w 6040582"/>
              <a:gd name="connsiteY2" fmla="*/ 6846377 h 6846377"/>
              <a:gd name="connsiteX3" fmla="*/ 0 w 6040582"/>
              <a:gd name="connsiteY3" fmla="*/ 6846377 h 6846377"/>
              <a:gd name="connsiteX4" fmla="*/ 485187 w 6040582"/>
              <a:gd name="connsiteY4" fmla="*/ 6233443 h 6846377"/>
              <a:gd name="connsiteX5" fmla="*/ 485187 w 6040582"/>
              <a:gd name="connsiteY5" fmla="*/ 5493294 h 6846377"/>
              <a:gd name="connsiteX6" fmla="*/ 485187 w 6040582"/>
              <a:gd name="connsiteY6" fmla="*/ 5053831 h 6846377"/>
              <a:gd name="connsiteX7" fmla="*/ 485187 w 6040582"/>
              <a:gd name="connsiteY7" fmla="*/ 4903488 h 6846377"/>
              <a:gd name="connsiteX8" fmla="*/ 485187 w 6040582"/>
              <a:gd name="connsiteY8" fmla="*/ 4845663 h 6846377"/>
              <a:gd name="connsiteX9" fmla="*/ 509445 w 6040582"/>
              <a:gd name="connsiteY9" fmla="*/ 4834099 h 6846377"/>
              <a:gd name="connsiteX10" fmla="*/ 606484 w 6040582"/>
              <a:gd name="connsiteY10" fmla="*/ 4741579 h 6846377"/>
              <a:gd name="connsiteX11" fmla="*/ 909725 w 6040582"/>
              <a:gd name="connsiteY11" fmla="*/ 4440893 h 6846377"/>
              <a:gd name="connsiteX12" fmla="*/ 1504081 w 6040582"/>
              <a:gd name="connsiteY12" fmla="*/ 3885782 h 6846377"/>
              <a:gd name="connsiteX13" fmla="*/ 1528338 w 6040582"/>
              <a:gd name="connsiteY13" fmla="*/ 2983726 h 6846377"/>
              <a:gd name="connsiteX14" fmla="*/ 1067411 w 6040582"/>
              <a:gd name="connsiteY14" fmla="*/ 2544263 h 6846377"/>
              <a:gd name="connsiteX15" fmla="*/ 715649 w 6040582"/>
              <a:gd name="connsiteY15" fmla="*/ 2220447 h 6846377"/>
              <a:gd name="connsiteX16" fmla="*/ 497316 w 6040582"/>
              <a:gd name="connsiteY16" fmla="*/ 2012282 h 6846377"/>
              <a:gd name="connsiteX17" fmla="*/ 485187 w 6040582"/>
              <a:gd name="connsiteY17" fmla="*/ 2000715 h 6846377"/>
              <a:gd name="connsiteX18" fmla="*/ 485187 w 6040582"/>
              <a:gd name="connsiteY18" fmla="*/ 1919762 h 6846377"/>
              <a:gd name="connsiteX19" fmla="*/ 485187 w 6040582"/>
              <a:gd name="connsiteY19" fmla="*/ 1549687 h 6846377"/>
              <a:gd name="connsiteX20" fmla="*/ 485187 w 6040582"/>
              <a:gd name="connsiteY20" fmla="*/ 693890 h 6846377"/>
              <a:gd name="connsiteX21" fmla="*/ 460927 w 6040582"/>
              <a:gd name="connsiteY21" fmla="*/ 416333 h 6846377"/>
              <a:gd name="connsiteX22" fmla="*/ 12128 w 6040582"/>
              <a:gd name="connsiteY22" fmla="*/ 0 h 684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40582" h="6846377">
                <a:moveTo>
                  <a:pt x="12128" y="0"/>
                </a:moveTo>
                <a:cubicBezTo>
                  <a:pt x="12128" y="0"/>
                  <a:pt x="12128" y="0"/>
                  <a:pt x="6040582" y="0"/>
                </a:cubicBezTo>
                <a:lnTo>
                  <a:pt x="6040582" y="6846377"/>
                </a:lnTo>
                <a:cubicBezTo>
                  <a:pt x="6040582" y="6846377"/>
                  <a:pt x="6040582" y="6846377"/>
                  <a:pt x="0" y="6846377"/>
                </a:cubicBezTo>
                <a:cubicBezTo>
                  <a:pt x="291112" y="6776988"/>
                  <a:pt x="485187" y="6522561"/>
                  <a:pt x="485187" y="6233443"/>
                </a:cubicBezTo>
                <a:cubicBezTo>
                  <a:pt x="485187" y="5990581"/>
                  <a:pt x="485187" y="5736154"/>
                  <a:pt x="485187" y="5493294"/>
                </a:cubicBezTo>
                <a:cubicBezTo>
                  <a:pt x="485187" y="5342952"/>
                  <a:pt x="485187" y="5204173"/>
                  <a:pt x="485187" y="5053831"/>
                </a:cubicBezTo>
                <a:cubicBezTo>
                  <a:pt x="485187" y="5007569"/>
                  <a:pt x="485187" y="4961310"/>
                  <a:pt x="485187" y="4903488"/>
                </a:cubicBezTo>
                <a:cubicBezTo>
                  <a:pt x="485187" y="4903488"/>
                  <a:pt x="485187" y="4868793"/>
                  <a:pt x="485187" y="4845663"/>
                </a:cubicBezTo>
                <a:cubicBezTo>
                  <a:pt x="497316" y="4845663"/>
                  <a:pt x="497316" y="4834099"/>
                  <a:pt x="509445" y="4834099"/>
                </a:cubicBezTo>
                <a:cubicBezTo>
                  <a:pt x="533706" y="4799404"/>
                  <a:pt x="570095" y="4764709"/>
                  <a:pt x="606484" y="4741579"/>
                </a:cubicBezTo>
                <a:cubicBezTo>
                  <a:pt x="703521" y="4637495"/>
                  <a:pt x="812689" y="4544977"/>
                  <a:pt x="909725" y="4440893"/>
                </a:cubicBezTo>
                <a:cubicBezTo>
                  <a:pt x="1115930" y="4255856"/>
                  <a:pt x="1310005" y="4070819"/>
                  <a:pt x="1504081" y="3885782"/>
                </a:cubicBezTo>
                <a:cubicBezTo>
                  <a:pt x="1758804" y="3631355"/>
                  <a:pt x="1795193" y="3249717"/>
                  <a:pt x="1528338" y="2983726"/>
                </a:cubicBezTo>
                <a:cubicBezTo>
                  <a:pt x="1370652" y="2844948"/>
                  <a:pt x="1212969" y="2694605"/>
                  <a:pt x="1067411" y="2544263"/>
                </a:cubicBezTo>
                <a:cubicBezTo>
                  <a:pt x="946114" y="2440179"/>
                  <a:pt x="836946" y="2336095"/>
                  <a:pt x="715649" y="2220447"/>
                </a:cubicBezTo>
                <a:cubicBezTo>
                  <a:pt x="642874" y="2151058"/>
                  <a:pt x="570095" y="2070104"/>
                  <a:pt x="497316" y="2012282"/>
                </a:cubicBezTo>
                <a:cubicBezTo>
                  <a:pt x="497316" y="2000715"/>
                  <a:pt x="497316" y="2000715"/>
                  <a:pt x="485187" y="2000715"/>
                </a:cubicBezTo>
                <a:cubicBezTo>
                  <a:pt x="497316" y="1977587"/>
                  <a:pt x="485187" y="1942892"/>
                  <a:pt x="485187" y="1919762"/>
                </a:cubicBezTo>
                <a:cubicBezTo>
                  <a:pt x="485187" y="1804114"/>
                  <a:pt x="485187" y="1676899"/>
                  <a:pt x="485187" y="1549687"/>
                </a:cubicBezTo>
                <a:cubicBezTo>
                  <a:pt x="485187" y="1272133"/>
                  <a:pt x="485187" y="983012"/>
                  <a:pt x="485187" y="693890"/>
                </a:cubicBezTo>
                <a:cubicBezTo>
                  <a:pt x="485187" y="601370"/>
                  <a:pt x="485187" y="508853"/>
                  <a:pt x="460927" y="416333"/>
                </a:cubicBezTo>
                <a:cubicBezTo>
                  <a:pt x="388148" y="219732"/>
                  <a:pt x="218333" y="57822"/>
                  <a:pt x="121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6453" y="-2"/>
            <a:ext cx="11431" cy="1195442"/>
            <a:chOff x="616453" y="-2"/>
            <a:chExt cx="11431" cy="1195442"/>
          </a:xfrm>
        </p:grpSpPr>
        <p:sp>
          <p:nvSpPr>
            <p:cNvPr id="14" name="Shape 1036"/>
            <p:cNvSpPr/>
            <p:nvPr/>
          </p:nvSpPr>
          <p:spPr>
            <a:xfrm rot="5400000" flipH="1">
              <a:off x="307844" y="872549"/>
              <a:ext cx="64008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037"/>
            <p:cNvSpPr/>
            <p:nvPr/>
          </p:nvSpPr>
          <p:spPr>
            <a:xfrm rot="5400000" flipH="1">
              <a:off x="18732" y="597719"/>
              <a:ext cx="1195442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Picture Placeholder 1"/>
          <p:cNvSpPr txBox="1"/>
          <p:nvPr/>
        </p:nvSpPr>
        <p:spPr>
          <a:xfrm>
            <a:off x="6151418" y="-2"/>
            <a:ext cx="6040582" cy="6858000"/>
          </a:xfrm>
          <a:custGeom>
            <a:avLst/>
            <a:gdLst>
              <a:gd name="connsiteX0" fmla="*/ 3774 w 1879600"/>
              <a:gd name="connsiteY0" fmla="*/ 0 h 2232025"/>
              <a:gd name="connsiteX1" fmla="*/ 1879600 w 1879600"/>
              <a:gd name="connsiteY1" fmla="*/ 0 h 2232025"/>
              <a:gd name="connsiteX2" fmla="*/ 1879600 w 1879600"/>
              <a:gd name="connsiteY2" fmla="*/ 2232025 h 2232025"/>
              <a:gd name="connsiteX3" fmla="*/ 0 w 1879600"/>
              <a:gd name="connsiteY3" fmla="*/ 2232025 h 2232025"/>
              <a:gd name="connsiteX4" fmla="*/ 150972 w 1879600"/>
              <a:gd name="connsiteY4" fmla="*/ 2032199 h 2232025"/>
              <a:gd name="connsiteX5" fmla="*/ 150972 w 1879600"/>
              <a:gd name="connsiteY5" fmla="*/ 1790899 h 2232025"/>
              <a:gd name="connsiteX6" fmla="*/ 150972 w 1879600"/>
              <a:gd name="connsiteY6" fmla="*/ 1647627 h 2232025"/>
              <a:gd name="connsiteX7" fmla="*/ 150972 w 1879600"/>
              <a:gd name="connsiteY7" fmla="*/ 1598613 h 2232025"/>
              <a:gd name="connsiteX8" fmla="*/ 150972 w 1879600"/>
              <a:gd name="connsiteY8" fmla="*/ 1579761 h 2232025"/>
              <a:gd name="connsiteX9" fmla="*/ 158520 w 1879600"/>
              <a:gd name="connsiteY9" fmla="*/ 1575991 h 2232025"/>
              <a:gd name="connsiteX10" fmla="*/ 188715 w 1879600"/>
              <a:gd name="connsiteY10" fmla="*/ 1545828 h 2232025"/>
              <a:gd name="connsiteX11" fmla="*/ 283072 w 1879600"/>
              <a:gd name="connsiteY11" fmla="*/ 1447800 h 2232025"/>
              <a:gd name="connsiteX12" fmla="*/ 468013 w 1879600"/>
              <a:gd name="connsiteY12" fmla="*/ 1266825 h 2232025"/>
              <a:gd name="connsiteX13" fmla="*/ 475561 w 1879600"/>
              <a:gd name="connsiteY13" fmla="*/ 972741 h 2232025"/>
              <a:gd name="connsiteX14" fmla="*/ 332138 w 1879600"/>
              <a:gd name="connsiteY14" fmla="*/ 829469 h 2232025"/>
              <a:gd name="connsiteX15" fmla="*/ 222683 w 1879600"/>
              <a:gd name="connsiteY15" fmla="*/ 723900 h 2232025"/>
              <a:gd name="connsiteX16" fmla="*/ 154746 w 1879600"/>
              <a:gd name="connsiteY16" fmla="*/ 656035 h 2232025"/>
              <a:gd name="connsiteX17" fmla="*/ 150972 w 1879600"/>
              <a:gd name="connsiteY17" fmla="*/ 652264 h 2232025"/>
              <a:gd name="connsiteX18" fmla="*/ 150972 w 1879600"/>
              <a:gd name="connsiteY18" fmla="*/ 625872 h 2232025"/>
              <a:gd name="connsiteX19" fmla="*/ 150972 w 1879600"/>
              <a:gd name="connsiteY19" fmla="*/ 505222 h 2232025"/>
              <a:gd name="connsiteX20" fmla="*/ 150972 w 1879600"/>
              <a:gd name="connsiteY20" fmla="*/ 226219 h 2232025"/>
              <a:gd name="connsiteX21" fmla="*/ 143423 w 1879600"/>
              <a:gd name="connsiteY21" fmla="*/ 135731 h 2232025"/>
              <a:gd name="connsiteX22" fmla="*/ 3774 w 1879600"/>
              <a:gd name="connsiteY22" fmla="*/ 0 h 223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9600" h="2232025">
                <a:moveTo>
                  <a:pt x="3774" y="0"/>
                </a:moveTo>
                <a:cubicBezTo>
                  <a:pt x="3774" y="0"/>
                  <a:pt x="3774" y="0"/>
                  <a:pt x="1879600" y="0"/>
                </a:cubicBezTo>
                <a:lnTo>
                  <a:pt x="1879600" y="2232025"/>
                </a:lnTo>
                <a:cubicBezTo>
                  <a:pt x="1879600" y="2232025"/>
                  <a:pt x="1879600" y="2232025"/>
                  <a:pt x="0" y="2232025"/>
                </a:cubicBezTo>
                <a:cubicBezTo>
                  <a:pt x="90583" y="2209403"/>
                  <a:pt x="150972" y="2126456"/>
                  <a:pt x="150972" y="2032199"/>
                </a:cubicBezTo>
                <a:cubicBezTo>
                  <a:pt x="150972" y="1953022"/>
                  <a:pt x="150972" y="1870075"/>
                  <a:pt x="150972" y="1790899"/>
                </a:cubicBezTo>
                <a:cubicBezTo>
                  <a:pt x="150972" y="1741885"/>
                  <a:pt x="150972" y="1696641"/>
                  <a:pt x="150972" y="1647627"/>
                </a:cubicBezTo>
                <a:cubicBezTo>
                  <a:pt x="150972" y="1632545"/>
                  <a:pt x="150972" y="1617464"/>
                  <a:pt x="150972" y="1598613"/>
                </a:cubicBezTo>
                <a:cubicBezTo>
                  <a:pt x="150972" y="1598613"/>
                  <a:pt x="150972" y="1587302"/>
                  <a:pt x="150972" y="1579761"/>
                </a:cubicBezTo>
                <a:cubicBezTo>
                  <a:pt x="154746" y="1579761"/>
                  <a:pt x="154746" y="1575991"/>
                  <a:pt x="158520" y="1575991"/>
                </a:cubicBezTo>
                <a:cubicBezTo>
                  <a:pt x="166069" y="1564680"/>
                  <a:pt x="177392" y="1553369"/>
                  <a:pt x="188715" y="1545828"/>
                </a:cubicBezTo>
                <a:cubicBezTo>
                  <a:pt x="218909" y="1511895"/>
                  <a:pt x="252878" y="1481733"/>
                  <a:pt x="283072" y="1447800"/>
                </a:cubicBezTo>
                <a:cubicBezTo>
                  <a:pt x="347235" y="1387475"/>
                  <a:pt x="407624" y="1327150"/>
                  <a:pt x="468013" y="1266825"/>
                </a:cubicBezTo>
                <a:cubicBezTo>
                  <a:pt x="547273" y="1183878"/>
                  <a:pt x="558596" y="1059458"/>
                  <a:pt x="475561" y="972741"/>
                </a:cubicBezTo>
                <a:cubicBezTo>
                  <a:pt x="426495" y="927497"/>
                  <a:pt x="377430" y="878483"/>
                  <a:pt x="332138" y="829469"/>
                </a:cubicBezTo>
                <a:cubicBezTo>
                  <a:pt x="294395" y="795536"/>
                  <a:pt x="260426" y="761603"/>
                  <a:pt x="222683" y="723900"/>
                </a:cubicBezTo>
                <a:cubicBezTo>
                  <a:pt x="200038" y="701278"/>
                  <a:pt x="177392" y="674886"/>
                  <a:pt x="154746" y="656035"/>
                </a:cubicBezTo>
                <a:cubicBezTo>
                  <a:pt x="154746" y="652264"/>
                  <a:pt x="154746" y="652264"/>
                  <a:pt x="150972" y="652264"/>
                </a:cubicBezTo>
                <a:cubicBezTo>
                  <a:pt x="154746" y="644724"/>
                  <a:pt x="150972" y="633413"/>
                  <a:pt x="150972" y="625872"/>
                </a:cubicBezTo>
                <a:cubicBezTo>
                  <a:pt x="150972" y="588169"/>
                  <a:pt x="150972" y="546695"/>
                  <a:pt x="150972" y="505222"/>
                </a:cubicBezTo>
                <a:cubicBezTo>
                  <a:pt x="150972" y="414735"/>
                  <a:pt x="150972" y="320477"/>
                  <a:pt x="150972" y="226219"/>
                </a:cubicBezTo>
                <a:cubicBezTo>
                  <a:pt x="150972" y="196056"/>
                  <a:pt x="150972" y="165894"/>
                  <a:pt x="143423" y="135731"/>
                </a:cubicBezTo>
                <a:cubicBezTo>
                  <a:pt x="120777" y="71636"/>
                  <a:pt x="67937" y="18851"/>
                  <a:pt x="3774" y="0"/>
                </a:cubicBezTo>
                <a:close/>
              </a:path>
            </a:pathLst>
          </a:custGeom>
          <a:blipFill>
            <a:blip r:embed="rId2"/>
            <a:stretch>
              <a:fillRect t="-16060" b="-16060"/>
            </a:stretch>
          </a:blipFill>
        </p:spPr>
      </p:sp>
      <p:grpSp>
        <p:nvGrpSpPr>
          <p:cNvPr id="23" name="Group 22"/>
          <p:cNvGrpSpPr/>
          <p:nvPr/>
        </p:nvGrpSpPr>
        <p:grpSpPr>
          <a:xfrm>
            <a:off x="1322276" y="3590951"/>
            <a:ext cx="4194767" cy="11431"/>
            <a:chOff x="7001699" y="3148901"/>
            <a:chExt cx="4194767" cy="11431"/>
          </a:xfrm>
        </p:grpSpPr>
        <p:sp>
          <p:nvSpPr>
            <p:cNvPr id="24" name="Shape 1036"/>
            <p:cNvSpPr/>
            <p:nvPr/>
          </p:nvSpPr>
          <p:spPr>
            <a:xfrm>
              <a:off x="7001699" y="3148901"/>
              <a:ext cx="108585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hape 1037"/>
            <p:cNvSpPr/>
            <p:nvPr/>
          </p:nvSpPr>
          <p:spPr>
            <a:xfrm>
              <a:off x="7001699" y="3160332"/>
              <a:ext cx="4194767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" name="TextBox 7"/>
          <p:cNvSpPr txBox="1"/>
          <p:nvPr/>
        </p:nvSpPr>
        <p:spPr>
          <a:xfrm>
            <a:off x="1250830" y="265158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公司情况概述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27" name="Google Shape;86;p19"/>
          <p:cNvSpPr txBox="1"/>
          <p:nvPr/>
        </p:nvSpPr>
        <p:spPr>
          <a:xfrm>
            <a:off x="1250830" y="219354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Lato"/>
                <a:sym typeface="Lato"/>
              </a:rPr>
              <a:t>1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041031" y="3946758"/>
          <a:ext cx="4757255" cy="181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D2FD-6062-4260-A750-69B861D97872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743575" y="-1"/>
            <a:ext cx="6448425" cy="6858001"/>
          </a:xfrm>
          <a:custGeom>
            <a:avLst/>
            <a:gdLst>
              <a:gd name="connsiteX0" fmla="*/ 12128 w 6040582"/>
              <a:gd name="connsiteY0" fmla="*/ 0 h 6846377"/>
              <a:gd name="connsiteX1" fmla="*/ 6040582 w 6040582"/>
              <a:gd name="connsiteY1" fmla="*/ 0 h 6846377"/>
              <a:gd name="connsiteX2" fmla="*/ 6040582 w 6040582"/>
              <a:gd name="connsiteY2" fmla="*/ 6846377 h 6846377"/>
              <a:gd name="connsiteX3" fmla="*/ 0 w 6040582"/>
              <a:gd name="connsiteY3" fmla="*/ 6846377 h 6846377"/>
              <a:gd name="connsiteX4" fmla="*/ 485187 w 6040582"/>
              <a:gd name="connsiteY4" fmla="*/ 6233443 h 6846377"/>
              <a:gd name="connsiteX5" fmla="*/ 485187 w 6040582"/>
              <a:gd name="connsiteY5" fmla="*/ 5493294 h 6846377"/>
              <a:gd name="connsiteX6" fmla="*/ 485187 w 6040582"/>
              <a:gd name="connsiteY6" fmla="*/ 5053831 h 6846377"/>
              <a:gd name="connsiteX7" fmla="*/ 485187 w 6040582"/>
              <a:gd name="connsiteY7" fmla="*/ 4903488 h 6846377"/>
              <a:gd name="connsiteX8" fmla="*/ 485187 w 6040582"/>
              <a:gd name="connsiteY8" fmla="*/ 4845663 h 6846377"/>
              <a:gd name="connsiteX9" fmla="*/ 509445 w 6040582"/>
              <a:gd name="connsiteY9" fmla="*/ 4834099 h 6846377"/>
              <a:gd name="connsiteX10" fmla="*/ 606484 w 6040582"/>
              <a:gd name="connsiteY10" fmla="*/ 4741579 h 6846377"/>
              <a:gd name="connsiteX11" fmla="*/ 909725 w 6040582"/>
              <a:gd name="connsiteY11" fmla="*/ 4440893 h 6846377"/>
              <a:gd name="connsiteX12" fmla="*/ 1504081 w 6040582"/>
              <a:gd name="connsiteY12" fmla="*/ 3885782 h 6846377"/>
              <a:gd name="connsiteX13" fmla="*/ 1528338 w 6040582"/>
              <a:gd name="connsiteY13" fmla="*/ 2983726 h 6846377"/>
              <a:gd name="connsiteX14" fmla="*/ 1067411 w 6040582"/>
              <a:gd name="connsiteY14" fmla="*/ 2544263 h 6846377"/>
              <a:gd name="connsiteX15" fmla="*/ 715649 w 6040582"/>
              <a:gd name="connsiteY15" fmla="*/ 2220447 h 6846377"/>
              <a:gd name="connsiteX16" fmla="*/ 497316 w 6040582"/>
              <a:gd name="connsiteY16" fmla="*/ 2012282 h 6846377"/>
              <a:gd name="connsiteX17" fmla="*/ 485187 w 6040582"/>
              <a:gd name="connsiteY17" fmla="*/ 2000715 h 6846377"/>
              <a:gd name="connsiteX18" fmla="*/ 485187 w 6040582"/>
              <a:gd name="connsiteY18" fmla="*/ 1919762 h 6846377"/>
              <a:gd name="connsiteX19" fmla="*/ 485187 w 6040582"/>
              <a:gd name="connsiteY19" fmla="*/ 1549687 h 6846377"/>
              <a:gd name="connsiteX20" fmla="*/ 485187 w 6040582"/>
              <a:gd name="connsiteY20" fmla="*/ 693890 h 6846377"/>
              <a:gd name="connsiteX21" fmla="*/ 460927 w 6040582"/>
              <a:gd name="connsiteY21" fmla="*/ 416333 h 6846377"/>
              <a:gd name="connsiteX22" fmla="*/ 12128 w 6040582"/>
              <a:gd name="connsiteY22" fmla="*/ 0 h 684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40582" h="6846377">
                <a:moveTo>
                  <a:pt x="12128" y="0"/>
                </a:moveTo>
                <a:cubicBezTo>
                  <a:pt x="12128" y="0"/>
                  <a:pt x="12128" y="0"/>
                  <a:pt x="6040582" y="0"/>
                </a:cubicBezTo>
                <a:lnTo>
                  <a:pt x="6040582" y="6846377"/>
                </a:lnTo>
                <a:cubicBezTo>
                  <a:pt x="6040582" y="6846377"/>
                  <a:pt x="6040582" y="6846377"/>
                  <a:pt x="0" y="6846377"/>
                </a:cubicBezTo>
                <a:cubicBezTo>
                  <a:pt x="291112" y="6776988"/>
                  <a:pt x="485187" y="6522561"/>
                  <a:pt x="485187" y="6233443"/>
                </a:cubicBezTo>
                <a:cubicBezTo>
                  <a:pt x="485187" y="5990581"/>
                  <a:pt x="485187" y="5736154"/>
                  <a:pt x="485187" y="5493294"/>
                </a:cubicBezTo>
                <a:cubicBezTo>
                  <a:pt x="485187" y="5342952"/>
                  <a:pt x="485187" y="5204173"/>
                  <a:pt x="485187" y="5053831"/>
                </a:cubicBezTo>
                <a:cubicBezTo>
                  <a:pt x="485187" y="5007569"/>
                  <a:pt x="485187" y="4961310"/>
                  <a:pt x="485187" y="4903488"/>
                </a:cubicBezTo>
                <a:cubicBezTo>
                  <a:pt x="485187" y="4903488"/>
                  <a:pt x="485187" y="4868793"/>
                  <a:pt x="485187" y="4845663"/>
                </a:cubicBezTo>
                <a:cubicBezTo>
                  <a:pt x="497316" y="4845663"/>
                  <a:pt x="497316" y="4834099"/>
                  <a:pt x="509445" y="4834099"/>
                </a:cubicBezTo>
                <a:cubicBezTo>
                  <a:pt x="533706" y="4799404"/>
                  <a:pt x="570095" y="4764709"/>
                  <a:pt x="606484" y="4741579"/>
                </a:cubicBezTo>
                <a:cubicBezTo>
                  <a:pt x="703521" y="4637495"/>
                  <a:pt x="812689" y="4544977"/>
                  <a:pt x="909725" y="4440893"/>
                </a:cubicBezTo>
                <a:cubicBezTo>
                  <a:pt x="1115930" y="4255856"/>
                  <a:pt x="1310005" y="4070819"/>
                  <a:pt x="1504081" y="3885782"/>
                </a:cubicBezTo>
                <a:cubicBezTo>
                  <a:pt x="1758804" y="3631355"/>
                  <a:pt x="1795193" y="3249717"/>
                  <a:pt x="1528338" y="2983726"/>
                </a:cubicBezTo>
                <a:cubicBezTo>
                  <a:pt x="1370652" y="2844948"/>
                  <a:pt x="1212969" y="2694605"/>
                  <a:pt x="1067411" y="2544263"/>
                </a:cubicBezTo>
                <a:cubicBezTo>
                  <a:pt x="946114" y="2440179"/>
                  <a:pt x="836946" y="2336095"/>
                  <a:pt x="715649" y="2220447"/>
                </a:cubicBezTo>
                <a:cubicBezTo>
                  <a:pt x="642874" y="2151058"/>
                  <a:pt x="570095" y="2070104"/>
                  <a:pt x="497316" y="2012282"/>
                </a:cubicBezTo>
                <a:cubicBezTo>
                  <a:pt x="497316" y="2000715"/>
                  <a:pt x="497316" y="2000715"/>
                  <a:pt x="485187" y="2000715"/>
                </a:cubicBezTo>
                <a:cubicBezTo>
                  <a:pt x="497316" y="1977587"/>
                  <a:pt x="485187" y="1942892"/>
                  <a:pt x="485187" y="1919762"/>
                </a:cubicBezTo>
                <a:cubicBezTo>
                  <a:pt x="485187" y="1804114"/>
                  <a:pt x="485187" y="1676899"/>
                  <a:pt x="485187" y="1549687"/>
                </a:cubicBezTo>
                <a:cubicBezTo>
                  <a:pt x="485187" y="1272133"/>
                  <a:pt x="485187" y="983012"/>
                  <a:pt x="485187" y="693890"/>
                </a:cubicBezTo>
                <a:cubicBezTo>
                  <a:pt x="485187" y="601370"/>
                  <a:pt x="485187" y="508853"/>
                  <a:pt x="460927" y="416333"/>
                </a:cubicBezTo>
                <a:cubicBezTo>
                  <a:pt x="388148" y="219732"/>
                  <a:pt x="218333" y="57822"/>
                  <a:pt x="121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6453" y="-2"/>
            <a:ext cx="11431" cy="1195442"/>
            <a:chOff x="616453" y="-2"/>
            <a:chExt cx="11431" cy="1195442"/>
          </a:xfrm>
        </p:grpSpPr>
        <p:sp>
          <p:nvSpPr>
            <p:cNvPr id="14" name="Shape 1036"/>
            <p:cNvSpPr/>
            <p:nvPr/>
          </p:nvSpPr>
          <p:spPr>
            <a:xfrm rot="5400000" flipH="1">
              <a:off x="307844" y="872549"/>
              <a:ext cx="64008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037"/>
            <p:cNvSpPr/>
            <p:nvPr/>
          </p:nvSpPr>
          <p:spPr>
            <a:xfrm rot="5400000" flipH="1">
              <a:off x="18732" y="597719"/>
              <a:ext cx="1195442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Picture Placeholder 1"/>
          <p:cNvSpPr txBox="1"/>
          <p:nvPr/>
        </p:nvSpPr>
        <p:spPr>
          <a:xfrm>
            <a:off x="6151418" y="-2"/>
            <a:ext cx="6040582" cy="6858000"/>
          </a:xfrm>
          <a:custGeom>
            <a:avLst/>
            <a:gdLst>
              <a:gd name="connsiteX0" fmla="*/ 3774 w 1879600"/>
              <a:gd name="connsiteY0" fmla="*/ 0 h 2232025"/>
              <a:gd name="connsiteX1" fmla="*/ 1879600 w 1879600"/>
              <a:gd name="connsiteY1" fmla="*/ 0 h 2232025"/>
              <a:gd name="connsiteX2" fmla="*/ 1879600 w 1879600"/>
              <a:gd name="connsiteY2" fmla="*/ 2232025 h 2232025"/>
              <a:gd name="connsiteX3" fmla="*/ 0 w 1879600"/>
              <a:gd name="connsiteY3" fmla="*/ 2232025 h 2232025"/>
              <a:gd name="connsiteX4" fmla="*/ 150972 w 1879600"/>
              <a:gd name="connsiteY4" fmla="*/ 2032199 h 2232025"/>
              <a:gd name="connsiteX5" fmla="*/ 150972 w 1879600"/>
              <a:gd name="connsiteY5" fmla="*/ 1790899 h 2232025"/>
              <a:gd name="connsiteX6" fmla="*/ 150972 w 1879600"/>
              <a:gd name="connsiteY6" fmla="*/ 1647627 h 2232025"/>
              <a:gd name="connsiteX7" fmla="*/ 150972 w 1879600"/>
              <a:gd name="connsiteY7" fmla="*/ 1598613 h 2232025"/>
              <a:gd name="connsiteX8" fmla="*/ 150972 w 1879600"/>
              <a:gd name="connsiteY8" fmla="*/ 1579761 h 2232025"/>
              <a:gd name="connsiteX9" fmla="*/ 158520 w 1879600"/>
              <a:gd name="connsiteY9" fmla="*/ 1575991 h 2232025"/>
              <a:gd name="connsiteX10" fmla="*/ 188715 w 1879600"/>
              <a:gd name="connsiteY10" fmla="*/ 1545828 h 2232025"/>
              <a:gd name="connsiteX11" fmla="*/ 283072 w 1879600"/>
              <a:gd name="connsiteY11" fmla="*/ 1447800 h 2232025"/>
              <a:gd name="connsiteX12" fmla="*/ 468013 w 1879600"/>
              <a:gd name="connsiteY12" fmla="*/ 1266825 h 2232025"/>
              <a:gd name="connsiteX13" fmla="*/ 475561 w 1879600"/>
              <a:gd name="connsiteY13" fmla="*/ 972741 h 2232025"/>
              <a:gd name="connsiteX14" fmla="*/ 332138 w 1879600"/>
              <a:gd name="connsiteY14" fmla="*/ 829469 h 2232025"/>
              <a:gd name="connsiteX15" fmla="*/ 222683 w 1879600"/>
              <a:gd name="connsiteY15" fmla="*/ 723900 h 2232025"/>
              <a:gd name="connsiteX16" fmla="*/ 154746 w 1879600"/>
              <a:gd name="connsiteY16" fmla="*/ 656035 h 2232025"/>
              <a:gd name="connsiteX17" fmla="*/ 150972 w 1879600"/>
              <a:gd name="connsiteY17" fmla="*/ 652264 h 2232025"/>
              <a:gd name="connsiteX18" fmla="*/ 150972 w 1879600"/>
              <a:gd name="connsiteY18" fmla="*/ 625872 h 2232025"/>
              <a:gd name="connsiteX19" fmla="*/ 150972 w 1879600"/>
              <a:gd name="connsiteY19" fmla="*/ 505222 h 2232025"/>
              <a:gd name="connsiteX20" fmla="*/ 150972 w 1879600"/>
              <a:gd name="connsiteY20" fmla="*/ 226219 h 2232025"/>
              <a:gd name="connsiteX21" fmla="*/ 143423 w 1879600"/>
              <a:gd name="connsiteY21" fmla="*/ 135731 h 2232025"/>
              <a:gd name="connsiteX22" fmla="*/ 3774 w 1879600"/>
              <a:gd name="connsiteY22" fmla="*/ 0 h 223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9600" h="2232025">
                <a:moveTo>
                  <a:pt x="3774" y="0"/>
                </a:moveTo>
                <a:cubicBezTo>
                  <a:pt x="3774" y="0"/>
                  <a:pt x="3774" y="0"/>
                  <a:pt x="1879600" y="0"/>
                </a:cubicBezTo>
                <a:lnTo>
                  <a:pt x="1879600" y="2232025"/>
                </a:lnTo>
                <a:cubicBezTo>
                  <a:pt x="1879600" y="2232025"/>
                  <a:pt x="1879600" y="2232025"/>
                  <a:pt x="0" y="2232025"/>
                </a:cubicBezTo>
                <a:cubicBezTo>
                  <a:pt x="90583" y="2209403"/>
                  <a:pt x="150972" y="2126456"/>
                  <a:pt x="150972" y="2032199"/>
                </a:cubicBezTo>
                <a:cubicBezTo>
                  <a:pt x="150972" y="1953022"/>
                  <a:pt x="150972" y="1870075"/>
                  <a:pt x="150972" y="1790899"/>
                </a:cubicBezTo>
                <a:cubicBezTo>
                  <a:pt x="150972" y="1741885"/>
                  <a:pt x="150972" y="1696641"/>
                  <a:pt x="150972" y="1647627"/>
                </a:cubicBezTo>
                <a:cubicBezTo>
                  <a:pt x="150972" y="1632545"/>
                  <a:pt x="150972" y="1617464"/>
                  <a:pt x="150972" y="1598613"/>
                </a:cubicBezTo>
                <a:cubicBezTo>
                  <a:pt x="150972" y="1598613"/>
                  <a:pt x="150972" y="1587302"/>
                  <a:pt x="150972" y="1579761"/>
                </a:cubicBezTo>
                <a:cubicBezTo>
                  <a:pt x="154746" y="1579761"/>
                  <a:pt x="154746" y="1575991"/>
                  <a:pt x="158520" y="1575991"/>
                </a:cubicBezTo>
                <a:cubicBezTo>
                  <a:pt x="166069" y="1564680"/>
                  <a:pt x="177392" y="1553369"/>
                  <a:pt x="188715" y="1545828"/>
                </a:cubicBezTo>
                <a:cubicBezTo>
                  <a:pt x="218909" y="1511895"/>
                  <a:pt x="252878" y="1481733"/>
                  <a:pt x="283072" y="1447800"/>
                </a:cubicBezTo>
                <a:cubicBezTo>
                  <a:pt x="347235" y="1387475"/>
                  <a:pt x="407624" y="1327150"/>
                  <a:pt x="468013" y="1266825"/>
                </a:cubicBezTo>
                <a:cubicBezTo>
                  <a:pt x="547273" y="1183878"/>
                  <a:pt x="558596" y="1059458"/>
                  <a:pt x="475561" y="972741"/>
                </a:cubicBezTo>
                <a:cubicBezTo>
                  <a:pt x="426495" y="927497"/>
                  <a:pt x="377430" y="878483"/>
                  <a:pt x="332138" y="829469"/>
                </a:cubicBezTo>
                <a:cubicBezTo>
                  <a:pt x="294395" y="795536"/>
                  <a:pt x="260426" y="761603"/>
                  <a:pt x="222683" y="723900"/>
                </a:cubicBezTo>
                <a:cubicBezTo>
                  <a:pt x="200038" y="701278"/>
                  <a:pt x="177392" y="674886"/>
                  <a:pt x="154746" y="656035"/>
                </a:cubicBezTo>
                <a:cubicBezTo>
                  <a:pt x="154746" y="652264"/>
                  <a:pt x="154746" y="652264"/>
                  <a:pt x="150972" y="652264"/>
                </a:cubicBezTo>
                <a:cubicBezTo>
                  <a:pt x="154746" y="644724"/>
                  <a:pt x="150972" y="633413"/>
                  <a:pt x="150972" y="625872"/>
                </a:cubicBezTo>
                <a:cubicBezTo>
                  <a:pt x="150972" y="588169"/>
                  <a:pt x="150972" y="546695"/>
                  <a:pt x="150972" y="505222"/>
                </a:cubicBezTo>
                <a:cubicBezTo>
                  <a:pt x="150972" y="414735"/>
                  <a:pt x="150972" y="320477"/>
                  <a:pt x="150972" y="226219"/>
                </a:cubicBezTo>
                <a:cubicBezTo>
                  <a:pt x="150972" y="196056"/>
                  <a:pt x="150972" y="165894"/>
                  <a:pt x="143423" y="135731"/>
                </a:cubicBezTo>
                <a:cubicBezTo>
                  <a:pt x="120777" y="71636"/>
                  <a:pt x="67937" y="18851"/>
                  <a:pt x="3774" y="0"/>
                </a:cubicBezTo>
                <a:close/>
              </a:path>
            </a:pathLst>
          </a:custGeom>
          <a:blipFill>
            <a:blip r:embed="rId2"/>
            <a:stretch>
              <a:fillRect t="-16060" b="-16060"/>
            </a:stretch>
          </a:blipFill>
        </p:spPr>
      </p:sp>
      <p:grpSp>
        <p:nvGrpSpPr>
          <p:cNvPr id="23" name="Group 22"/>
          <p:cNvGrpSpPr/>
          <p:nvPr/>
        </p:nvGrpSpPr>
        <p:grpSpPr>
          <a:xfrm>
            <a:off x="1322276" y="3590951"/>
            <a:ext cx="4194767" cy="11431"/>
            <a:chOff x="7001699" y="3148901"/>
            <a:chExt cx="4194767" cy="11431"/>
          </a:xfrm>
        </p:grpSpPr>
        <p:sp>
          <p:nvSpPr>
            <p:cNvPr id="24" name="Shape 1036"/>
            <p:cNvSpPr/>
            <p:nvPr/>
          </p:nvSpPr>
          <p:spPr>
            <a:xfrm>
              <a:off x="7001699" y="3148901"/>
              <a:ext cx="108585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hape 1037"/>
            <p:cNvSpPr/>
            <p:nvPr/>
          </p:nvSpPr>
          <p:spPr>
            <a:xfrm>
              <a:off x="7001699" y="3160332"/>
              <a:ext cx="4194767" cy="0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" name="TextBox 7"/>
          <p:cNvSpPr txBox="1"/>
          <p:nvPr/>
        </p:nvSpPr>
        <p:spPr>
          <a:xfrm>
            <a:off x="1250830" y="267063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杜邦分析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27" name="Google Shape;86;p19"/>
          <p:cNvSpPr txBox="1"/>
          <p:nvPr/>
        </p:nvSpPr>
        <p:spPr>
          <a:xfrm>
            <a:off x="1250830" y="219354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Lato"/>
                <a:sym typeface="Lato"/>
              </a:rPr>
              <a:t>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FAC0-0ECF-41AC-AAB4-2AA1E039DD8E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170688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dirty="0">
                  <a:solidFill>
                    <a:schemeClr val="accent1"/>
                  </a:solidFill>
                  <a:sym typeface="+mn-ea"/>
                </a:rPr>
                <a:t>杜邦分析</a:t>
              </a:r>
              <a:endParaRPr lang="zh-CN" altLang="en-US" sz="3000" spc="600" dirty="0">
                <a:solidFill>
                  <a:schemeClr val="accent1"/>
                </a:solidFill>
                <a:ea typeface="+mn-lt"/>
              </a:endParaRP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"/>
          <p:cNvGrpSpPr/>
          <p:nvPr/>
        </p:nvGrpSpPr>
        <p:grpSpPr>
          <a:xfrm>
            <a:off x="970915" y="1262307"/>
            <a:ext cx="10382885" cy="4790440"/>
            <a:chOff x="398286" y="593244"/>
            <a:chExt cx="11300262" cy="5510243"/>
          </a:xfrm>
        </p:grpSpPr>
        <p:sp>
          <p:nvSpPr>
            <p:cNvPr id="66" name="Connection Line"/>
            <p:cNvSpPr/>
            <p:nvPr/>
          </p:nvSpPr>
          <p:spPr>
            <a:xfrm>
              <a:off x="9987307" y="5748833"/>
              <a:ext cx="938959" cy="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67" name="Connection Line"/>
            <p:cNvSpPr/>
            <p:nvPr/>
          </p:nvSpPr>
          <p:spPr>
            <a:xfrm>
              <a:off x="8946557" y="4520609"/>
              <a:ext cx="91678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grpSp>
          <p:nvGrpSpPr>
            <p:cNvPr id="73" name="净资产收益率"/>
            <p:cNvGrpSpPr/>
            <p:nvPr/>
          </p:nvGrpSpPr>
          <p:grpSpPr>
            <a:xfrm>
              <a:off x="3954166" y="593244"/>
              <a:ext cx="1990519" cy="810741"/>
              <a:chOff x="0" y="0"/>
              <a:chExt cx="1990518" cy="810739"/>
            </a:xfrm>
          </p:grpSpPr>
          <p:sp>
            <p:nvSpPr>
              <p:cNvPr id="74" name="Rounded Rectangle"/>
              <p:cNvSpPr/>
              <p:nvPr/>
            </p:nvSpPr>
            <p:spPr>
              <a:xfrm>
                <a:off x="0" y="0"/>
                <a:ext cx="199051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" name="净资产收益率"/>
              <p:cNvSpPr txBox="1"/>
              <p:nvPr/>
            </p:nvSpPr>
            <p:spPr>
              <a:xfrm>
                <a:off x="35619" y="194280"/>
                <a:ext cx="1919279" cy="42217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净资产收益率</a:t>
                </a:r>
              </a:p>
            </p:txBody>
          </p:sp>
        </p:grpSp>
        <p:sp>
          <p:nvSpPr>
            <p:cNvPr id="76" name="Line"/>
            <p:cNvSpPr/>
            <p:nvPr/>
          </p:nvSpPr>
          <p:spPr>
            <a:xfrm flipV="1">
              <a:off x="4949425" y="1424360"/>
              <a:ext cx="1" cy="825637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77" name="Connection Line"/>
            <p:cNvSpPr/>
            <p:nvPr/>
          </p:nvSpPr>
          <p:spPr>
            <a:xfrm>
              <a:off x="4196589" y="2256028"/>
              <a:ext cx="1505482" cy="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grpSp>
          <p:nvGrpSpPr>
            <p:cNvPr id="78" name="总资产净利率"/>
            <p:cNvGrpSpPr/>
            <p:nvPr/>
          </p:nvGrpSpPr>
          <p:grpSpPr>
            <a:xfrm>
              <a:off x="2206261" y="1844627"/>
              <a:ext cx="1990519" cy="810741"/>
              <a:chOff x="0" y="0"/>
              <a:chExt cx="1990518" cy="810739"/>
            </a:xfrm>
          </p:grpSpPr>
          <p:sp>
            <p:nvSpPr>
              <p:cNvPr id="79" name="Rounded Rectangle"/>
              <p:cNvSpPr/>
              <p:nvPr/>
            </p:nvSpPr>
            <p:spPr>
              <a:xfrm>
                <a:off x="0" y="0"/>
                <a:ext cx="199051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总资产净利率"/>
              <p:cNvSpPr txBox="1"/>
              <p:nvPr/>
            </p:nvSpPr>
            <p:spPr>
              <a:xfrm>
                <a:off x="35619" y="194280"/>
                <a:ext cx="1919279" cy="42217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总</a:t>
                </a:r>
                <a:r>
                  <a:rPr dirty="0" err="1"/>
                  <a:t>资产净利率</a:t>
                </a:r>
                <a:endParaRPr dirty="0"/>
              </a:p>
            </p:txBody>
          </p:sp>
        </p:grpSp>
        <p:grpSp>
          <p:nvGrpSpPr>
            <p:cNvPr id="81" name="总资产周转率"/>
            <p:cNvGrpSpPr/>
            <p:nvPr/>
          </p:nvGrpSpPr>
          <p:grpSpPr>
            <a:xfrm>
              <a:off x="8409658" y="2936691"/>
              <a:ext cx="1990519" cy="810741"/>
              <a:chOff x="0" y="0"/>
              <a:chExt cx="1990518" cy="810739"/>
            </a:xfrm>
          </p:grpSpPr>
          <p:sp>
            <p:nvSpPr>
              <p:cNvPr id="82" name="Rounded Rectangle"/>
              <p:cNvSpPr/>
              <p:nvPr/>
            </p:nvSpPr>
            <p:spPr>
              <a:xfrm>
                <a:off x="0" y="0"/>
                <a:ext cx="199051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" name="总资产周转率"/>
              <p:cNvSpPr txBox="1"/>
              <p:nvPr/>
            </p:nvSpPr>
            <p:spPr>
              <a:xfrm>
                <a:off x="35619" y="194280"/>
                <a:ext cx="1919279" cy="42217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总资产周转率</a:t>
                </a:r>
              </a:p>
            </p:txBody>
          </p:sp>
        </p:grpSp>
        <p:grpSp>
          <p:nvGrpSpPr>
            <p:cNvPr id="84" name="权益乘数"/>
            <p:cNvGrpSpPr/>
            <p:nvPr/>
          </p:nvGrpSpPr>
          <p:grpSpPr>
            <a:xfrm>
              <a:off x="5702070" y="1865819"/>
              <a:ext cx="1990520" cy="810741"/>
              <a:chOff x="0" y="0"/>
              <a:chExt cx="1990518" cy="810739"/>
            </a:xfrm>
          </p:grpSpPr>
          <p:sp>
            <p:nvSpPr>
              <p:cNvPr id="85" name="Rounded Rectangle"/>
              <p:cNvSpPr/>
              <p:nvPr/>
            </p:nvSpPr>
            <p:spPr>
              <a:xfrm>
                <a:off x="0" y="0"/>
                <a:ext cx="199051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权益乘数"/>
              <p:cNvSpPr txBox="1"/>
              <p:nvPr/>
            </p:nvSpPr>
            <p:spPr>
              <a:xfrm>
                <a:off x="35619" y="194280"/>
                <a:ext cx="1919279" cy="42217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权益乘数</a:t>
                </a:r>
              </a:p>
            </p:txBody>
          </p:sp>
        </p:grpSp>
        <p:grpSp>
          <p:nvGrpSpPr>
            <p:cNvPr id="87" name="净利润"/>
            <p:cNvGrpSpPr/>
            <p:nvPr/>
          </p:nvGrpSpPr>
          <p:grpSpPr>
            <a:xfrm>
              <a:off x="1780340" y="4153340"/>
              <a:ext cx="962759" cy="810741"/>
              <a:chOff x="0" y="0"/>
              <a:chExt cx="962758" cy="810739"/>
            </a:xfrm>
          </p:grpSpPr>
          <p:sp>
            <p:nvSpPr>
              <p:cNvPr id="88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净利润"/>
              <p:cNvSpPr txBox="1"/>
              <p:nvPr/>
            </p:nvSpPr>
            <p:spPr>
              <a:xfrm>
                <a:off x="35618" y="194280"/>
                <a:ext cx="891521" cy="42217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净利润</a:t>
                </a:r>
              </a:p>
            </p:txBody>
          </p:sp>
        </p:grpSp>
        <p:sp>
          <p:nvSpPr>
            <p:cNvPr id="90" name="Line"/>
            <p:cNvSpPr/>
            <p:nvPr/>
          </p:nvSpPr>
          <p:spPr>
            <a:xfrm flipV="1">
              <a:off x="3201520" y="2655362"/>
              <a:ext cx="1" cy="41260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91" name="Connection Line"/>
            <p:cNvSpPr/>
            <p:nvPr/>
          </p:nvSpPr>
          <p:spPr>
            <a:xfrm>
              <a:off x="4196777" y="3342060"/>
              <a:ext cx="4212882" cy="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grpSp>
          <p:nvGrpSpPr>
            <p:cNvPr id="92" name="销售收入"/>
            <p:cNvGrpSpPr/>
            <p:nvPr/>
          </p:nvGrpSpPr>
          <p:grpSpPr>
            <a:xfrm>
              <a:off x="3659940" y="4153340"/>
              <a:ext cx="962759" cy="810741"/>
              <a:chOff x="0" y="0"/>
              <a:chExt cx="962758" cy="810739"/>
            </a:xfrm>
          </p:grpSpPr>
          <p:sp>
            <p:nvSpPr>
              <p:cNvPr id="93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" name="销售收入"/>
              <p:cNvSpPr txBox="1"/>
              <p:nvPr/>
            </p:nvSpPr>
            <p:spPr>
              <a:xfrm>
                <a:off x="35618" y="35050"/>
                <a:ext cx="891521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销售收入</a:t>
                </a:r>
              </a:p>
            </p:txBody>
          </p:sp>
        </p:grpSp>
        <p:sp>
          <p:nvSpPr>
            <p:cNvPr id="95" name="Line"/>
            <p:cNvSpPr/>
            <p:nvPr/>
          </p:nvSpPr>
          <p:spPr>
            <a:xfrm flipV="1">
              <a:off x="3201520" y="3726235"/>
              <a:ext cx="1" cy="84751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2261719" y="4947557"/>
              <a:ext cx="2" cy="50646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97" name="Connection Line"/>
            <p:cNvSpPr/>
            <p:nvPr/>
          </p:nvSpPr>
          <p:spPr>
            <a:xfrm>
              <a:off x="2720982" y="4573749"/>
              <a:ext cx="938959" cy="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grpSp>
          <p:nvGrpSpPr>
            <p:cNvPr id="98" name="销售收入"/>
            <p:cNvGrpSpPr/>
            <p:nvPr/>
          </p:nvGrpSpPr>
          <p:grpSpPr>
            <a:xfrm>
              <a:off x="7983738" y="4115240"/>
              <a:ext cx="962759" cy="810741"/>
              <a:chOff x="0" y="0"/>
              <a:chExt cx="962758" cy="810739"/>
            </a:xfrm>
          </p:grpSpPr>
          <p:sp>
            <p:nvSpPr>
              <p:cNvPr id="99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销售收入"/>
              <p:cNvSpPr txBox="1"/>
              <p:nvPr/>
            </p:nvSpPr>
            <p:spPr>
              <a:xfrm>
                <a:off x="35618" y="35050"/>
                <a:ext cx="891521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销售收入</a:t>
                </a:r>
                <a:endParaRPr dirty="0"/>
              </a:p>
            </p:txBody>
          </p:sp>
        </p:grpSp>
        <p:grpSp>
          <p:nvGrpSpPr>
            <p:cNvPr id="101" name="资产总额"/>
            <p:cNvGrpSpPr/>
            <p:nvPr/>
          </p:nvGrpSpPr>
          <p:grpSpPr>
            <a:xfrm>
              <a:off x="9863338" y="4115240"/>
              <a:ext cx="962759" cy="810741"/>
              <a:chOff x="0" y="0"/>
              <a:chExt cx="962758" cy="810739"/>
            </a:xfrm>
          </p:grpSpPr>
          <p:sp>
            <p:nvSpPr>
              <p:cNvPr id="102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" name="资产总额"/>
              <p:cNvSpPr txBox="1"/>
              <p:nvPr/>
            </p:nvSpPr>
            <p:spPr>
              <a:xfrm>
                <a:off x="35618" y="35050"/>
                <a:ext cx="891521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资产总额</a:t>
                </a:r>
              </a:p>
            </p:txBody>
          </p:sp>
        </p:grpSp>
        <p:sp>
          <p:nvSpPr>
            <p:cNvPr id="104" name="Line"/>
            <p:cNvSpPr/>
            <p:nvPr/>
          </p:nvSpPr>
          <p:spPr>
            <a:xfrm flipV="1">
              <a:off x="9404917" y="3747430"/>
              <a:ext cx="1" cy="77213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grpSp>
          <p:nvGrpSpPr>
            <p:cNvPr id="105" name="流动资产"/>
            <p:cNvGrpSpPr/>
            <p:nvPr/>
          </p:nvGrpSpPr>
          <p:grpSpPr>
            <a:xfrm>
              <a:off x="10735790" y="5292746"/>
              <a:ext cx="962758" cy="810741"/>
              <a:chOff x="0" y="0"/>
              <a:chExt cx="962756" cy="810739"/>
            </a:xfrm>
          </p:grpSpPr>
          <p:sp>
            <p:nvSpPr>
              <p:cNvPr id="106" name="Rounded Rectangle"/>
              <p:cNvSpPr/>
              <p:nvPr/>
            </p:nvSpPr>
            <p:spPr>
              <a:xfrm>
                <a:off x="0" y="0"/>
                <a:ext cx="962756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流动资产"/>
              <p:cNvSpPr txBox="1"/>
              <p:nvPr/>
            </p:nvSpPr>
            <p:spPr>
              <a:xfrm>
                <a:off x="35619" y="35050"/>
                <a:ext cx="891517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流动资产</a:t>
                </a:r>
                <a:endParaRPr dirty="0"/>
              </a:p>
            </p:txBody>
          </p:sp>
        </p:grpSp>
        <p:grpSp>
          <p:nvGrpSpPr>
            <p:cNvPr id="108" name="长期资产"/>
            <p:cNvGrpSpPr/>
            <p:nvPr/>
          </p:nvGrpSpPr>
          <p:grpSpPr>
            <a:xfrm>
              <a:off x="9144452" y="5292746"/>
              <a:ext cx="962759" cy="810741"/>
              <a:chOff x="0" y="0"/>
              <a:chExt cx="962758" cy="810739"/>
            </a:xfrm>
          </p:grpSpPr>
          <p:sp>
            <p:nvSpPr>
              <p:cNvPr id="109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长期资产"/>
              <p:cNvSpPr txBox="1"/>
              <p:nvPr/>
            </p:nvSpPr>
            <p:spPr>
              <a:xfrm>
                <a:off x="35618" y="35050"/>
                <a:ext cx="891521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长期资产</a:t>
                </a:r>
              </a:p>
            </p:txBody>
          </p:sp>
        </p:grpSp>
        <p:sp>
          <p:nvSpPr>
            <p:cNvPr id="111" name="Line"/>
            <p:cNvSpPr/>
            <p:nvPr/>
          </p:nvSpPr>
          <p:spPr>
            <a:xfrm flipV="1">
              <a:off x="10399651" y="4925977"/>
              <a:ext cx="1" cy="82285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12" name="Connection Line"/>
            <p:cNvSpPr/>
            <p:nvPr/>
          </p:nvSpPr>
          <p:spPr>
            <a:xfrm>
              <a:off x="1361105" y="5457568"/>
              <a:ext cx="32664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grpSp>
          <p:nvGrpSpPr>
            <p:cNvPr id="113" name="全部成本"/>
            <p:cNvGrpSpPr/>
            <p:nvPr/>
          </p:nvGrpSpPr>
          <p:grpSpPr>
            <a:xfrm>
              <a:off x="3966204" y="5052199"/>
              <a:ext cx="962759" cy="810741"/>
              <a:chOff x="0" y="0"/>
              <a:chExt cx="962758" cy="810739"/>
            </a:xfrm>
          </p:grpSpPr>
          <p:sp>
            <p:nvSpPr>
              <p:cNvPr id="114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全部成本"/>
              <p:cNvSpPr txBox="1"/>
              <p:nvPr/>
            </p:nvSpPr>
            <p:spPr>
              <a:xfrm>
                <a:off x="35618" y="35050"/>
                <a:ext cx="891521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全部成本</a:t>
                </a:r>
              </a:p>
            </p:txBody>
          </p:sp>
        </p:grpSp>
        <p:grpSp>
          <p:nvGrpSpPr>
            <p:cNvPr id="116" name="销售收入"/>
            <p:cNvGrpSpPr/>
            <p:nvPr/>
          </p:nvGrpSpPr>
          <p:grpSpPr>
            <a:xfrm>
              <a:off x="398286" y="5052199"/>
              <a:ext cx="962759" cy="810741"/>
              <a:chOff x="0" y="0"/>
              <a:chExt cx="962758" cy="810739"/>
            </a:xfrm>
          </p:grpSpPr>
          <p:sp>
            <p:nvSpPr>
              <p:cNvPr id="117" name="Rounded Rectangle"/>
              <p:cNvSpPr/>
              <p:nvPr/>
            </p:nvSpPr>
            <p:spPr>
              <a:xfrm>
                <a:off x="0" y="0"/>
                <a:ext cx="96275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销售收入"/>
              <p:cNvSpPr txBox="1"/>
              <p:nvPr/>
            </p:nvSpPr>
            <p:spPr>
              <a:xfrm>
                <a:off x="35618" y="35050"/>
                <a:ext cx="891521" cy="74063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销售收入</a:t>
                </a:r>
              </a:p>
            </p:txBody>
          </p:sp>
        </p:grpSp>
        <p:grpSp>
          <p:nvGrpSpPr>
            <p:cNvPr id="119" name="销售净利率"/>
            <p:cNvGrpSpPr/>
            <p:nvPr/>
          </p:nvGrpSpPr>
          <p:grpSpPr>
            <a:xfrm>
              <a:off x="2206261" y="2936691"/>
              <a:ext cx="1990519" cy="810741"/>
              <a:chOff x="0" y="0"/>
              <a:chExt cx="1990518" cy="810739"/>
            </a:xfrm>
          </p:grpSpPr>
          <p:sp>
            <p:nvSpPr>
              <p:cNvPr id="120" name="Rounded Rectangle"/>
              <p:cNvSpPr/>
              <p:nvPr/>
            </p:nvSpPr>
            <p:spPr>
              <a:xfrm>
                <a:off x="0" y="0"/>
                <a:ext cx="1990518" cy="810739"/>
              </a:xfrm>
              <a:prstGeom prst="roundRect">
                <a:avLst>
                  <a:gd name="adj" fmla="val 15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21" name="销售净利率"/>
              <p:cNvSpPr txBox="1"/>
              <p:nvPr/>
            </p:nvSpPr>
            <p:spPr>
              <a:xfrm>
                <a:off x="35619" y="194280"/>
                <a:ext cx="1919279" cy="422178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/>
                  <a:t>销售净利率</a:t>
                </a:r>
                <a:endParaRPr dirty="0"/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817-1404-4BB9-99C3-E86715B29581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8076" y="405466"/>
              <a:ext cx="4394200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净资产收益率（</a:t>
              </a:r>
              <a:r>
                <a:rPr lang="en-US" altLang="zh-CN" sz="3000" spc="600" dirty="0">
                  <a:solidFill>
                    <a:schemeClr val="accent1"/>
                  </a:solidFill>
                  <a:ea typeface="+mn-lt"/>
                </a:rPr>
                <a:t>ROA</a:t>
              </a:r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）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5" name="图表 4"/>
          <p:cNvGraphicFramePr/>
          <p:nvPr/>
        </p:nvGraphicFramePr>
        <p:xfrm>
          <a:off x="2083941" y="1089854"/>
          <a:ext cx="8024117" cy="4678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CBD-F1B6-40D9-BB00-3A3838F94D40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4315460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销售净利率（ROS）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图表 5"/>
          <p:cNvGraphicFramePr/>
          <p:nvPr/>
        </p:nvGraphicFramePr>
        <p:xfrm>
          <a:off x="2158039" y="994821"/>
          <a:ext cx="7875921" cy="486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AA43-E6E1-43D3-801C-CB41073503C9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6889115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资产周转率（Asset Turnover）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图表 13"/>
          <p:cNvGraphicFramePr/>
          <p:nvPr/>
        </p:nvGraphicFramePr>
        <p:xfrm>
          <a:off x="2245686" y="1070105"/>
          <a:ext cx="7700628" cy="471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6537-0008-47B2-B4B3-DC24220D39F8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301326"/>
            <a:ext cx="12192000" cy="6556674"/>
            <a:chOff x="1" y="301326"/>
            <a:chExt cx="12192000" cy="6556674"/>
          </a:xfrm>
        </p:grpSpPr>
        <p:sp>
          <p:nvSpPr>
            <p:cNvPr id="18" name="Freeform 19"/>
            <p:cNvSpPr/>
            <p:nvPr/>
          </p:nvSpPr>
          <p:spPr bwMode="auto">
            <a:xfrm flipH="1">
              <a:off x="317634" y="301326"/>
              <a:ext cx="354719" cy="577922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672353" y="377879"/>
              <a:ext cx="260744" cy="424815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07869" y="405620"/>
              <a:ext cx="3599815" cy="553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00" spc="600" dirty="0">
                  <a:solidFill>
                    <a:schemeClr val="accent1"/>
                  </a:solidFill>
                  <a:ea typeface="+mn-lt"/>
                </a:rPr>
                <a:t>权益乘数（EM）</a:t>
              </a:r>
            </a:p>
          </p:txBody>
        </p:sp>
        <p:sp>
          <p:nvSpPr>
            <p:cNvPr id="21" name="Rectangle 3"/>
            <p:cNvSpPr/>
            <p:nvPr/>
          </p:nvSpPr>
          <p:spPr>
            <a:xfrm>
              <a:off x="1" y="6556674"/>
              <a:ext cx="12192000" cy="301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图表 6"/>
          <p:cNvGraphicFramePr/>
          <p:nvPr/>
        </p:nvGraphicFramePr>
        <p:xfrm>
          <a:off x="1818740" y="1072083"/>
          <a:ext cx="8554520" cy="471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4AB-7186-4228-9E6F-03664024B47E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C9D-ABE5-47AC-B46C-8DEF1D9C616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3100"/>
</p:tagLst>
</file>

<file path=ppt/theme/theme1.xml><?xml version="1.0" encoding="utf-8"?>
<a:theme xmlns:a="http://schemas.openxmlformats.org/drawingml/2006/main" name="Office 主题​​">
  <a:themeElements>
    <a:clrScheme name="Custom 2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D73"/>
      </a:accent1>
      <a:accent2>
        <a:srgbClr val="3C7AA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宽屏</PresentationFormat>
  <Paragraphs>110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FZQingKeBenYueSongS-R-GB</vt:lpstr>
      <vt:lpstr>Source Han Sans CN</vt:lpstr>
      <vt:lpstr>Source Han Sans SC</vt:lpstr>
      <vt:lpstr>等线</vt:lpstr>
      <vt:lpstr>等线 Light</vt:lpstr>
      <vt:lpstr>黑体</vt:lpstr>
      <vt:lpstr>思源黑体</vt:lpstr>
      <vt:lpstr>思源黑体 CN Heavy</vt:lpstr>
      <vt:lpstr>思源黑体 CN Normal</vt:lpstr>
      <vt:lpstr>微软雅黑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Lee Vastalian</cp:lastModifiedBy>
  <cp:revision>72</cp:revision>
  <dcterms:created xsi:type="dcterms:W3CDTF">2019-11-13T11:19:00Z</dcterms:created>
  <dcterms:modified xsi:type="dcterms:W3CDTF">2020-12-21T07:59:32Z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