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5" r:id="rId4"/>
    <p:sldId id="263" r:id="rId5"/>
    <p:sldId id="264" r:id="rId6"/>
    <p:sldId id="266" r:id="rId7"/>
    <p:sldId id="259" r:id="rId8"/>
    <p:sldId id="260" r:id="rId9"/>
    <p:sldId id="267" r:id="rId10"/>
    <p:sldId id="257" r:id="rId11"/>
    <p:sldId id="261" r:id="rId12"/>
    <p:sldId id="268" r:id="rId13"/>
    <p:sldId id="258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949" autoAdjust="0"/>
  </p:normalViewPr>
  <p:slideViewPr>
    <p:cSldViewPr snapToGrid="0">
      <p:cViewPr>
        <p:scale>
          <a:sx n="50" d="100"/>
          <a:sy n="50" d="100"/>
        </p:scale>
        <p:origin x="29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A9787-FC80-4B0D-92D9-98ADD71D3C9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DB69D-9BF9-4FB5-ABFA-36AA063D8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05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DB69D-9BF9-4FB5-ABFA-36AA063D89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48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E370E-DF29-4D81-8EC3-2CF0E4284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F8CC34-8E17-45FF-A2BB-E32773664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F96EB-2D89-4472-ACB8-878FFA21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16520-CB1A-4592-B245-F2D111E7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9F75F-B92D-4333-9DD5-649C5D66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0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E6851-B15C-453A-99F9-184FACAF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958805-3F22-41D0-AA66-E6671966D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BEBEF-40D2-4F0B-A948-E6393E84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F3359-B605-4B60-90FD-5131DCAB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736AD-F280-4203-8CF0-8F1419F9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7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FE1EE5-B819-4F5C-BD7C-5492BD890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492BC4-6042-4A3C-9903-10F99B16B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337A5-4508-46C5-BBE6-34FAACF3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721B3-D232-476C-90C6-AD2960F4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8418F-81B2-4284-80D0-27D624C7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6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5AD4C-4729-4036-8FF8-6DE4B4A6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36CF7-51C5-42CE-9EA3-C762785A1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8805B-FDDF-4A10-A57F-2126EAC3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74DC3-2B99-4303-89E5-32CBB636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6F850-4522-4785-A083-D3F2DFF0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53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D87C3-8D9A-47DE-AF93-335BEDFD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8EA6EF-2709-450B-BA9C-C4E16EA7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5DFA6-DA5D-4B0B-BB66-423074B3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12716-2943-49CB-88A4-49DF8900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6744C-A3DD-48A9-B458-EAD75604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88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78A33-0551-4003-8C2D-7362F575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02B7E-2AC8-49E2-A947-D4EA8821C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B59077-616F-4A06-A8BF-36AA56AE4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17524-9A60-4B3D-BBF5-173306B4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28F16E-CEC4-4E43-9ED9-7921451C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71B4C5-6FF9-422D-859A-6FD5C0B9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7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3C78B-CBC7-4BCE-8666-94EFD8BB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E160D-1695-4EBA-AF77-75A2B77A2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DC31E1-1BA4-4F45-ACBB-CF04CF50D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730DD1-BDF0-49FB-BC24-D0D316D3E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259D1E-2F9E-4267-8518-A37BD26DD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298E17-E198-41CE-A743-9E6D1A8D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F29A23-6B26-4A09-9EEC-D858434A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2D8C23-EBD7-408F-B905-45186167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99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8BD46-2162-4895-8364-36926E59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60C738-E340-4527-BBD0-FB7BDDE4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F52316-6A41-4CEA-B8D4-03898E21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C606D6-7DD9-449F-87A3-0B873822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3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47A679-5BED-4EBF-AC3D-12464B9E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8E3236-738B-4E9B-A031-8DF652A8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EC0BEF-99E9-4CDF-88E2-0D06DBCF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22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83A2D-498A-4FA9-8699-ADACC24C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E35E7-9F92-48DF-92F6-137E52E67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70DC8F-A319-452C-8478-2A983E292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6C57E-B35E-4065-8E3F-9FD584C8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52507D-F838-43B7-9982-93E44084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FC751B-7236-4E0A-89D4-DEFF9767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36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E92E1-A0D5-4D23-A7E1-4D563533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9A8A4E-1270-4540-A706-BE2549C07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6DB11-4CFC-452A-9E43-28B401094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888A30-260F-4339-858A-FA674EF0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CA2AE2-EA08-4B97-846B-7936FBFE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BACA37-A202-42AB-9208-09E8DFF0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2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2BDCE5-0108-4359-8E40-B3E6E5C7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D4B2E-CBBD-45FE-9658-897974460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0C948-7C4C-4452-BE09-A597E08C4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C9552-1C12-4EE7-BB4C-BFD494F3D5B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C05FF-876C-4BFD-9BEC-BC619FFF1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EF2D6-7EBA-47A0-876A-2CE396A6F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0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64770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작동 환경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0735A3-5E3A-4EBA-8171-75A3D91FE3B9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1EE04-C3BC-4F7E-ACB7-AE75474946FC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ECCF32-47FF-470A-B889-3A9AB0E417D2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ACDB8-15DA-465F-84A0-36C23B4E8888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7B0C02-41C9-4282-A99B-1823CFC230A4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Main</a:t>
            </a:r>
            <a:r>
              <a:rPr lang="ko-KR" altLang="en-US" dirty="0"/>
              <a:t>화면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17328AB-947D-4BCB-8710-6B5458B72C9C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/>
              <a:t>Modeling option</a:t>
            </a:r>
            <a:endParaRPr lang="ko-KR" altLang="en-US" sz="900" dirty="0"/>
          </a:p>
        </p:txBody>
      </p:sp>
      <p:sp>
        <p:nvSpPr>
          <p:cNvPr id="33" name="순서도: 가산 접합 32">
            <a:extLst>
              <a:ext uri="{FF2B5EF4-FFF2-40B4-BE49-F238E27FC236}">
                <a16:creationId xmlns:a16="http://schemas.microsoft.com/office/drawing/2014/main" id="{F955696B-0708-48B4-9ECE-7E0744AE35F0}"/>
              </a:ext>
            </a:extLst>
          </p:cNvPr>
          <p:cNvSpPr/>
          <p:nvPr/>
        </p:nvSpPr>
        <p:spPr>
          <a:xfrm>
            <a:off x="347494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F77C0F-3540-400F-A084-FB87A22C28C7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6E862FA-9BE6-4201-8D65-0AB764BDBAA9}"/>
              </a:ext>
            </a:extLst>
          </p:cNvPr>
          <p:cNvSpPr/>
          <p:nvPr/>
        </p:nvSpPr>
        <p:spPr>
          <a:xfrm>
            <a:off x="6485074" y="487825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88258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0735A3-5E3A-4EBA-8171-75A3D91FE3B9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예측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1EE04-C3BC-4F7E-ACB7-AE75474946FC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전략생성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ECCF32-47FF-470A-B889-3A9AB0E417D2}"/>
              </a:ext>
            </a:extLst>
          </p:cNvPr>
          <p:cNvSpPr/>
          <p:nvPr/>
        </p:nvSpPr>
        <p:spPr>
          <a:xfrm>
            <a:off x="2911289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시뮬레이션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ACDB8-15DA-465F-84A0-36C23B4E8888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분석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7B0C02-41C9-4282-A99B-1823CFC230A4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4E3E4-0BB2-4B5A-877C-71D61D9BE4A4}"/>
              </a:ext>
            </a:extLst>
          </p:cNvPr>
          <p:cNvSpPr txBox="1"/>
          <p:nvPr/>
        </p:nvSpPr>
        <p:spPr>
          <a:xfrm>
            <a:off x="343506" y="106918"/>
            <a:ext cx="230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Order</a:t>
            </a:r>
            <a:r>
              <a:rPr lang="ko-KR" altLang="en-US" dirty="0"/>
              <a:t> </a:t>
            </a:r>
            <a:r>
              <a:rPr lang="en-US" altLang="ko-KR" dirty="0"/>
              <a:t>create</a:t>
            </a:r>
            <a:r>
              <a:rPr lang="ko-KR" altLang="en-US" dirty="0"/>
              <a:t> 화면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7D99E0-9613-45FF-B153-4B007FE73D5A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345D002-5CA1-4354-BA9C-70AAB7E67494}"/>
              </a:ext>
            </a:extLst>
          </p:cNvPr>
          <p:cNvSpPr/>
          <p:nvPr/>
        </p:nvSpPr>
        <p:spPr>
          <a:xfrm>
            <a:off x="3628465" y="977153"/>
            <a:ext cx="1055594" cy="313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Order create</a:t>
            </a:r>
            <a:endParaRPr lang="ko-KR" altLang="en-US" sz="10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B25364-2DFA-4F5B-AA1D-2BAC853F5488}"/>
              </a:ext>
            </a:extLst>
          </p:cNvPr>
          <p:cNvSpPr/>
          <p:nvPr/>
        </p:nvSpPr>
        <p:spPr>
          <a:xfrm>
            <a:off x="4698628" y="977152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30" name="순서도: 가산 접합 29">
            <a:extLst>
              <a:ext uri="{FF2B5EF4-FFF2-40B4-BE49-F238E27FC236}">
                <a16:creationId xmlns:a16="http://schemas.microsoft.com/office/drawing/2014/main" id="{43AD9142-1ED7-48EC-B067-7A77B2A20CC5}"/>
              </a:ext>
            </a:extLst>
          </p:cNvPr>
          <p:cNvSpPr/>
          <p:nvPr/>
        </p:nvSpPr>
        <p:spPr>
          <a:xfrm>
            <a:off x="4550149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가산 접합 30">
            <a:extLst>
              <a:ext uri="{FF2B5EF4-FFF2-40B4-BE49-F238E27FC236}">
                <a16:creationId xmlns:a16="http://schemas.microsoft.com/office/drawing/2014/main" id="{80E9630D-38A0-4265-80CE-60DA637E551C}"/>
              </a:ext>
            </a:extLst>
          </p:cNvPr>
          <p:cNvSpPr/>
          <p:nvPr/>
        </p:nvSpPr>
        <p:spPr>
          <a:xfrm>
            <a:off x="5615942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2E532AC-7156-421F-BC5A-FBD858F90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18" y="4907101"/>
            <a:ext cx="7386917" cy="1425063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7E89FC8-2C94-4129-ABD9-380B96A1D797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/>
              <a:t>Modeling option</a:t>
            </a:r>
            <a:endParaRPr lang="ko-KR" altLang="en-US" sz="900" dirty="0"/>
          </a:p>
        </p:txBody>
      </p:sp>
      <p:sp>
        <p:nvSpPr>
          <p:cNvPr id="44" name="순서도: 가산 접합 43">
            <a:extLst>
              <a:ext uri="{FF2B5EF4-FFF2-40B4-BE49-F238E27FC236}">
                <a16:creationId xmlns:a16="http://schemas.microsoft.com/office/drawing/2014/main" id="{DFF2844B-0F11-406C-8A40-47F4BDBD8A6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A5B3B6D-5831-474E-887E-EC110E712A3C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8271A0-0149-4BAC-8733-FEE12779C396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702BD22-174A-47C7-9A08-C293014557BE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D15B543-24C2-4923-A3EB-1EBB6A85E1EB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EC7F548-ECA8-4ED0-8B05-6CFD947D9B3A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6B302B-9F95-498F-8BDF-9545571A3772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75F14ED-F9A5-4FF3-89B2-F9DF4DDFBAEA}"/>
              </a:ext>
            </a:extLst>
          </p:cNvPr>
          <p:cNvSpPr/>
          <p:nvPr/>
        </p:nvSpPr>
        <p:spPr>
          <a:xfrm>
            <a:off x="7569895" y="4414218"/>
            <a:ext cx="922945" cy="31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confirm</a:t>
            </a:r>
            <a:endParaRPr lang="ko-KR" altLang="en-US" sz="14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45B5916-8A3A-45B3-9BA3-741DE2F283EF}"/>
              </a:ext>
            </a:extLst>
          </p:cNvPr>
          <p:cNvSpPr/>
          <p:nvPr/>
        </p:nvSpPr>
        <p:spPr>
          <a:xfrm>
            <a:off x="8581901" y="4408670"/>
            <a:ext cx="922945" cy="31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Reset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8BD3A2-47DA-4FDC-861B-4B2F3CF17EFE}"/>
              </a:ext>
            </a:extLst>
          </p:cNvPr>
          <p:cNvSpPr txBox="1"/>
          <p:nvPr/>
        </p:nvSpPr>
        <p:spPr>
          <a:xfrm>
            <a:off x="2572871" y="1459820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Model</a:t>
            </a:r>
            <a:r>
              <a:rPr lang="ko-KR" altLang="en-US" sz="1400" dirty="0"/>
              <a:t> </a:t>
            </a:r>
            <a:r>
              <a:rPr lang="en-US" altLang="ko-KR" sz="1400" dirty="0"/>
              <a:t>result file path: </a:t>
            </a:r>
            <a:r>
              <a:rPr lang="ko-KR" altLang="en-US" sz="1400" dirty="0"/>
              <a:t>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6DBB2BC-5276-4F77-B0B1-7D8242404D31}"/>
              </a:ext>
            </a:extLst>
          </p:cNvPr>
          <p:cNvGrpSpPr/>
          <p:nvPr/>
        </p:nvGrpSpPr>
        <p:grpSpPr>
          <a:xfrm>
            <a:off x="4568619" y="1525229"/>
            <a:ext cx="3034553" cy="176957"/>
            <a:chOff x="4330126" y="1524000"/>
            <a:chExt cx="3034553" cy="17695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2CA4C5-46BE-49FF-9DEC-3ED5C5EDB4D5}"/>
                </a:ext>
              </a:extLst>
            </p:cNvPr>
            <p:cNvSpPr/>
            <p:nvPr/>
          </p:nvSpPr>
          <p:spPr>
            <a:xfrm>
              <a:off x="4330126" y="1524000"/>
              <a:ext cx="3034553" cy="176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/>
                <a:t>Result/model1result.csv</a:t>
              </a:r>
              <a:endParaRPr lang="ko-KR" altLang="en-US" sz="1000" dirty="0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A54F5C1-E39E-4C73-B688-5097E0919122}"/>
                </a:ext>
              </a:extLst>
            </p:cNvPr>
            <p:cNvGrpSpPr/>
            <p:nvPr/>
          </p:nvGrpSpPr>
          <p:grpSpPr>
            <a:xfrm>
              <a:off x="7007654" y="1524000"/>
              <a:ext cx="357025" cy="176957"/>
              <a:chOff x="7007654" y="1524000"/>
              <a:chExt cx="357025" cy="176957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75496FE9-3EB1-49BF-BFE6-4DE19126D64C}"/>
                  </a:ext>
                </a:extLst>
              </p:cNvPr>
              <p:cNvSpPr/>
              <p:nvPr/>
            </p:nvSpPr>
            <p:spPr>
              <a:xfrm>
                <a:off x="7007654" y="1524000"/>
                <a:ext cx="357025" cy="17695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화살표: 아래쪽 61">
                <a:extLst>
                  <a:ext uri="{FF2B5EF4-FFF2-40B4-BE49-F238E27FC236}">
                    <a16:creationId xmlns:a16="http://schemas.microsoft.com/office/drawing/2014/main" id="{7BF13CF1-5DA6-4AA0-B19F-44B2E06DEBC4}"/>
                  </a:ext>
                </a:extLst>
              </p:cNvPr>
              <p:cNvSpPr/>
              <p:nvPr/>
            </p:nvSpPr>
            <p:spPr>
              <a:xfrm>
                <a:off x="7112000" y="1524000"/>
                <a:ext cx="126574" cy="176957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C323D7-43D4-4848-A1C9-84AAD6ABAA85}"/>
              </a:ext>
            </a:extLst>
          </p:cNvPr>
          <p:cNvSpPr/>
          <p:nvPr/>
        </p:nvSpPr>
        <p:spPr>
          <a:xfrm>
            <a:off x="6485074" y="487825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3311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64770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작동 환경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0735A3-5E3A-4EBA-8171-75A3D91FE3B9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예측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1EE04-C3BC-4F7E-ACB7-AE75474946FC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전략생성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ECCF32-47FF-470A-B889-3A9AB0E417D2}"/>
              </a:ext>
            </a:extLst>
          </p:cNvPr>
          <p:cNvSpPr/>
          <p:nvPr/>
        </p:nvSpPr>
        <p:spPr>
          <a:xfrm>
            <a:off x="2911289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시뮬레이션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ACDB8-15DA-465F-84A0-36C23B4E8888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분석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7B0C02-41C9-4282-A99B-1823CFC230A4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4E3E4-0BB2-4B5A-877C-71D61D9BE4A4}"/>
              </a:ext>
            </a:extLst>
          </p:cNvPr>
          <p:cNvSpPr txBox="1"/>
          <p:nvPr/>
        </p:nvSpPr>
        <p:spPr>
          <a:xfrm>
            <a:off x="343506" y="106918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Simulation </a:t>
            </a:r>
            <a:r>
              <a:rPr lang="ko-KR" altLang="en-US" dirty="0"/>
              <a:t>메뉴 선택 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B117EC-C218-4331-BCF5-F9FB34F50123}"/>
              </a:ext>
            </a:extLst>
          </p:cNvPr>
          <p:cNvSpPr/>
          <p:nvPr/>
        </p:nvSpPr>
        <p:spPr>
          <a:xfrm>
            <a:off x="5156948" y="1339762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Order execute</a:t>
            </a:r>
            <a:endParaRPr lang="ko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7D99E0-9613-45FF-B153-4B007FE73D5A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3CF78F-64F8-49D1-9A30-EA0AF10F6494}"/>
              </a:ext>
            </a:extLst>
          </p:cNvPr>
          <p:cNvSpPr/>
          <p:nvPr/>
        </p:nvSpPr>
        <p:spPr>
          <a:xfrm>
            <a:off x="5156948" y="977153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XingApi</a:t>
            </a:r>
            <a:r>
              <a:rPr lang="en-US" altLang="ko-KR" sz="1600" dirty="0">
                <a:solidFill>
                  <a:schemeClr val="tx1"/>
                </a:solidFill>
              </a:rPr>
              <a:t> Login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9086E0-F35F-4CF5-9DE0-9A35B1260E07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70688A-3F9E-4EAD-A6D7-8DFD3FC571B2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31E0DD-F193-4C88-9EF1-0614BCB00D1D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3FD6B0-5FBF-43AB-84AB-E5B44467EE96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7BF6CCB-92D5-4E35-B6A6-F984E6594E0F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EAF4516-D2EC-4663-8E9A-0C4C293A7C06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03320B-6073-4905-8E8A-EBB99641E8B0}"/>
              </a:ext>
            </a:extLst>
          </p:cNvPr>
          <p:cNvSpPr/>
          <p:nvPr/>
        </p:nvSpPr>
        <p:spPr>
          <a:xfrm>
            <a:off x="6485074" y="487825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5735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683572" y="390906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0" y="977153"/>
            <a:ext cx="1528484" cy="313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Order execute</a:t>
            </a:r>
            <a:endParaRPr lang="ko-KR" altLang="en-US" sz="11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4109759" y="969309"/>
            <a:ext cx="1040260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simulation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5174616" y="969308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986887" y="1009426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5035803" y="1009426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6083647" y="1000910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259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Order</a:t>
            </a:r>
            <a:r>
              <a:rPr lang="ko-KR" altLang="en-US" dirty="0"/>
              <a:t> </a:t>
            </a:r>
            <a:r>
              <a:rPr lang="en-US" altLang="ko-KR" dirty="0"/>
              <a:t>execute </a:t>
            </a:r>
            <a:r>
              <a:rPr lang="ko-KR" altLang="en-US" dirty="0"/>
              <a:t>화면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0949AB-AAFB-4D00-B361-6EACE1429240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EC6FD-CEC9-4AEB-954A-36339E804B3E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BB7828-C836-4BFD-A343-D51B4B268280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12CDD0-0D86-49D3-8ECC-21D7DAAE9560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0AD042-5DC1-4A2A-B8AF-BDC4FD3D4430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E9B2CE-67E3-4FBA-B6EF-E2920E40D2B5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6B2E5E-076C-41B9-B5DA-97EFF581148C}"/>
              </a:ext>
            </a:extLst>
          </p:cNvPr>
          <p:cNvSpPr/>
          <p:nvPr/>
        </p:nvSpPr>
        <p:spPr>
          <a:xfrm>
            <a:off x="6482335" y="487218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E06972-2F1C-43D2-9399-3BEE6052B81B}"/>
              </a:ext>
            </a:extLst>
          </p:cNvPr>
          <p:cNvGrpSpPr/>
          <p:nvPr/>
        </p:nvGrpSpPr>
        <p:grpSpPr>
          <a:xfrm>
            <a:off x="2533268" y="1396712"/>
            <a:ext cx="4094424" cy="307777"/>
            <a:chOff x="2572871" y="1719805"/>
            <a:chExt cx="4094424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A94854-B13D-4770-81C3-D4BC7FCDA5E2}"/>
                </a:ext>
              </a:extLst>
            </p:cNvPr>
            <p:cNvSpPr txBox="1"/>
            <p:nvPr/>
          </p:nvSpPr>
          <p:spPr>
            <a:xfrm>
              <a:off x="2572871" y="1719805"/>
              <a:ext cx="29585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Order path: </a:t>
              </a:r>
              <a:r>
                <a:rPr lang="ko-KR" altLang="en-US" sz="1400" dirty="0"/>
                <a:t> 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A0CC512-EB93-4AE9-BC64-A156E681623D}"/>
                </a:ext>
              </a:extLst>
            </p:cNvPr>
            <p:cNvSpPr/>
            <p:nvPr/>
          </p:nvSpPr>
          <p:spPr>
            <a:xfrm>
              <a:off x="3632742" y="1790511"/>
              <a:ext cx="3034553" cy="176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 err="1"/>
                <a:t>orderfile</a:t>
              </a:r>
              <a:r>
                <a:rPr lang="en-US" altLang="ko-KR" sz="1000" dirty="0"/>
                <a:t>/</a:t>
              </a:r>
              <a:r>
                <a:rPr lang="en-US" altLang="ko-KR" sz="1000" dirty="0" err="1"/>
                <a:t>firstorder.json</a:t>
              </a:r>
              <a:endParaRPr lang="ko-KR" altLang="en-US" sz="1000" dirty="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2DE6BADD-8E34-4926-8537-4ED587664DAC}"/>
                </a:ext>
              </a:extLst>
            </p:cNvPr>
            <p:cNvSpPr/>
            <p:nvPr/>
          </p:nvSpPr>
          <p:spPr>
            <a:xfrm>
              <a:off x="6310270" y="1790511"/>
              <a:ext cx="357025" cy="17695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0B199BFE-AC30-4346-A861-5D7A77093C40}"/>
                </a:ext>
              </a:extLst>
            </p:cNvPr>
            <p:cNvSpPr/>
            <p:nvPr/>
          </p:nvSpPr>
          <p:spPr>
            <a:xfrm>
              <a:off x="6414616" y="1790511"/>
              <a:ext cx="126574" cy="17695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F08B463-3D44-425B-BECB-1125A51A6A60}"/>
              </a:ext>
            </a:extLst>
          </p:cNvPr>
          <p:cNvSpPr txBox="1"/>
          <p:nvPr/>
        </p:nvSpPr>
        <p:spPr>
          <a:xfrm>
            <a:off x="2533268" y="1823538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Saved path: </a:t>
            </a:r>
            <a:r>
              <a:rPr lang="ko-KR" altLang="en-US" sz="1400" dirty="0"/>
              <a:t>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D33075A-3BB6-4E8B-A516-913A914A8B11}"/>
              </a:ext>
            </a:extLst>
          </p:cNvPr>
          <p:cNvGrpSpPr/>
          <p:nvPr/>
        </p:nvGrpSpPr>
        <p:grpSpPr>
          <a:xfrm>
            <a:off x="3593139" y="1906380"/>
            <a:ext cx="1293963" cy="187246"/>
            <a:chOff x="3642123" y="1873653"/>
            <a:chExt cx="1293963" cy="18724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908C334-845B-4EF4-A08E-975599DF6AEC}"/>
                </a:ext>
              </a:extLst>
            </p:cNvPr>
            <p:cNvSpPr/>
            <p:nvPr/>
          </p:nvSpPr>
          <p:spPr>
            <a:xfrm>
              <a:off x="3642123" y="1890556"/>
              <a:ext cx="1293963" cy="1666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/>
                <a:t>/</a:t>
              </a:r>
              <a:r>
                <a:rPr lang="en-US" altLang="ko-KR" sz="1000" dirty="0" err="1"/>
                <a:t>orderResult</a:t>
              </a:r>
              <a:endParaRPr lang="ko-KR" altLang="en-US" sz="1000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4C853C0D-376C-436B-9E32-04F1790F6F71}"/>
                </a:ext>
              </a:extLst>
            </p:cNvPr>
            <p:cNvSpPr/>
            <p:nvPr/>
          </p:nvSpPr>
          <p:spPr>
            <a:xfrm>
              <a:off x="4576847" y="1883942"/>
              <a:ext cx="357025" cy="17695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화살표: 아래쪽 35">
              <a:extLst>
                <a:ext uri="{FF2B5EF4-FFF2-40B4-BE49-F238E27FC236}">
                  <a16:creationId xmlns:a16="http://schemas.microsoft.com/office/drawing/2014/main" id="{CF3F7F80-E83D-4781-928E-29E214CD92BA}"/>
                </a:ext>
              </a:extLst>
            </p:cNvPr>
            <p:cNvSpPr/>
            <p:nvPr/>
          </p:nvSpPr>
          <p:spPr>
            <a:xfrm>
              <a:off x="4693505" y="1873653"/>
              <a:ext cx="126574" cy="17695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D88E72-FD79-44E5-8AD3-0CF9C427EEF1}"/>
              </a:ext>
            </a:extLst>
          </p:cNvPr>
          <p:cNvSpPr/>
          <p:nvPr/>
        </p:nvSpPr>
        <p:spPr>
          <a:xfrm>
            <a:off x="7478053" y="4688834"/>
            <a:ext cx="922945" cy="31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Run</a:t>
            </a:r>
            <a:endParaRPr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3CE976C-D2C6-41A4-8CE5-C74EC84C414E}"/>
              </a:ext>
            </a:extLst>
          </p:cNvPr>
          <p:cNvSpPr/>
          <p:nvPr/>
        </p:nvSpPr>
        <p:spPr>
          <a:xfrm>
            <a:off x="8490059" y="4683286"/>
            <a:ext cx="922945" cy="31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6EF1E5-4E2B-4E9B-8A8E-25B603EB887C}"/>
              </a:ext>
            </a:extLst>
          </p:cNvPr>
          <p:cNvSpPr txBox="1"/>
          <p:nvPr/>
        </p:nvSpPr>
        <p:spPr>
          <a:xfrm>
            <a:off x="2510118" y="2189131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Order</a:t>
            </a:r>
            <a:r>
              <a:rPr lang="ko-KR" altLang="en-US" sz="1400" dirty="0"/>
              <a:t> </a:t>
            </a:r>
            <a:r>
              <a:rPr lang="en-US" altLang="ko-KR" sz="1400" dirty="0"/>
              <a:t>name: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472312-6844-4A6C-969B-EA04C99C2746}"/>
              </a:ext>
            </a:extLst>
          </p:cNvPr>
          <p:cNvSpPr/>
          <p:nvPr/>
        </p:nvSpPr>
        <p:spPr>
          <a:xfrm>
            <a:off x="3641192" y="2248635"/>
            <a:ext cx="1293963" cy="166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/>
              <a:t>firstOrder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694957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64770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작동 환경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0735A3-5E3A-4EBA-8171-75A3D91FE3B9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예측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1EE04-C3BC-4F7E-ACB7-AE75474946FC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전략생성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ECCF32-47FF-470A-B889-3A9AB0E417D2}"/>
              </a:ext>
            </a:extLst>
          </p:cNvPr>
          <p:cNvSpPr/>
          <p:nvPr/>
        </p:nvSpPr>
        <p:spPr>
          <a:xfrm>
            <a:off x="2911289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시뮬레이션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ACDB8-15DA-465F-84A0-36C23B4E8888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분석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7B0C02-41C9-4282-A99B-1823CFC230A4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4E3E4-0BB2-4B5A-877C-71D61D9BE4A4}"/>
              </a:ext>
            </a:extLst>
          </p:cNvPr>
          <p:cNvSpPr txBox="1"/>
          <p:nvPr/>
        </p:nvSpPr>
        <p:spPr>
          <a:xfrm>
            <a:off x="343506" y="106918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13. Visualization </a:t>
            </a:r>
            <a:r>
              <a:rPr lang="ko-KR" altLang="en-US" dirty="0"/>
              <a:t>메뉴 선택 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3CF78F-64F8-49D1-9A30-EA0AF10F6494}"/>
              </a:ext>
            </a:extLst>
          </p:cNvPr>
          <p:cNvSpPr/>
          <p:nvPr/>
        </p:nvSpPr>
        <p:spPr>
          <a:xfrm>
            <a:off x="6435253" y="975337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Simulation result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9BA2AC-20D1-477D-8734-F847BAE74357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74C14B-0359-47AF-8163-619E7B52ED4A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950ADE-7D72-4286-AC12-244031294382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EB5AAA-7FE9-483C-887F-CD916B7FE5DC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EEE4E5-8E40-46C2-A77D-8CB1F05D373B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2202DC-9BFF-4D7D-BEEB-676F94581267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D48E39B-B87D-4E51-9677-55A2D7188D2E}"/>
              </a:ext>
            </a:extLst>
          </p:cNvPr>
          <p:cNvSpPr/>
          <p:nvPr/>
        </p:nvSpPr>
        <p:spPr>
          <a:xfrm>
            <a:off x="6435253" y="474434"/>
            <a:ext cx="1204548" cy="500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79610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 flipV="1">
            <a:off x="2510118" y="6334124"/>
            <a:ext cx="7386917" cy="45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0" y="977153"/>
            <a:ext cx="1528484" cy="313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Simulation result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4109759" y="969309"/>
            <a:ext cx="1528484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300" dirty="0"/>
              <a:t>그래프 비교</a:t>
            </a:r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986887" y="1009426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5466233" y="1019850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358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14. Visualization – Portfolio </a:t>
            </a:r>
            <a:r>
              <a:rPr lang="ko-KR" altLang="en-US" dirty="0"/>
              <a:t>화면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0949AB-AAFB-4D00-B361-6EACE1429240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EC6FD-CEC9-4AEB-954A-36339E804B3E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BB7828-C836-4BFD-A343-D51B4B268280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12CDD0-0D86-49D3-8ECC-21D7DAAE9560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0AD042-5DC1-4A2A-B8AF-BDC4FD3D4430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E9B2CE-67E3-4FBA-B6EF-E2920E40D2B5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A94854-B13D-4770-81C3-D4BC7FCDA5E2}"/>
              </a:ext>
            </a:extLst>
          </p:cNvPr>
          <p:cNvSpPr txBox="1"/>
          <p:nvPr/>
        </p:nvSpPr>
        <p:spPr>
          <a:xfrm>
            <a:off x="2605900" y="1377936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총 수익률</a:t>
            </a:r>
            <a:r>
              <a:rPr lang="en-US" altLang="ko-KR" sz="1400" dirty="0"/>
              <a:t>: 50%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167F99-BF7F-4E84-8320-1759968F9E7B}"/>
              </a:ext>
            </a:extLst>
          </p:cNvPr>
          <p:cNvSpPr txBox="1"/>
          <p:nvPr/>
        </p:nvSpPr>
        <p:spPr>
          <a:xfrm>
            <a:off x="2605900" y="1702092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월간 평균 수익률</a:t>
            </a:r>
            <a:r>
              <a:rPr lang="en-US" altLang="ko-KR" sz="1400" dirty="0"/>
              <a:t>: ~%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0F8D1D-7645-4E44-97B6-225A306641C2}"/>
              </a:ext>
            </a:extLst>
          </p:cNvPr>
          <p:cNvSpPr txBox="1"/>
          <p:nvPr/>
        </p:nvSpPr>
        <p:spPr>
          <a:xfrm>
            <a:off x="2605900" y="2042177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년간 평균 수익률</a:t>
            </a:r>
            <a:r>
              <a:rPr lang="en-US" altLang="ko-KR" sz="1400" dirty="0"/>
              <a:t>: ~%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10430E-5453-4C73-9EF0-EB65C463561A}"/>
              </a:ext>
            </a:extLst>
          </p:cNvPr>
          <p:cNvSpPr txBox="1"/>
          <p:nvPr/>
        </p:nvSpPr>
        <p:spPr>
          <a:xfrm>
            <a:off x="2605900" y="2413417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 알고리즘</a:t>
            </a:r>
            <a:r>
              <a:rPr lang="en-US" altLang="ko-KR" sz="1400" dirty="0"/>
              <a:t>: KNN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C9EB2A-73B4-4387-AF12-AB73B5B8036A}"/>
              </a:ext>
            </a:extLst>
          </p:cNvPr>
          <p:cNvSpPr txBox="1"/>
          <p:nvPr/>
        </p:nvSpPr>
        <p:spPr>
          <a:xfrm>
            <a:off x="2589791" y="2784657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 독립변수</a:t>
            </a:r>
            <a:r>
              <a:rPr lang="en-US" altLang="ko-KR" sz="1400" dirty="0"/>
              <a:t>: ~~~~~~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D3272A-39D4-4707-A782-7257B80890AD}"/>
              </a:ext>
            </a:extLst>
          </p:cNvPr>
          <p:cNvSpPr txBox="1"/>
          <p:nvPr/>
        </p:nvSpPr>
        <p:spPr>
          <a:xfrm>
            <a:off x="2580792" y="3143458"/>
            <a:ext cx="322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학습 기간</a:t>
            </a:r>
            <a:r>
              <a:rPr lang="en-US" altLang="ko-KR" sz="1400" dirty="0"/>
              <a:t>: 2009-01-01~2016-01-01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ACC0C2-B37E-4462-8A86-C6890AFB4B14}"/>
              </a:ext>
            </a:extLst>
          </p:cNvPr>
          <p:cNvSpPr txBox="1"/>
          <p:nvPr/>
        </p:nvSpPr>
        <p:spPr>
          <a:xfrm>
            <a:off x="2580791" y="3483543"/>
            <a:ext cx="3226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시뮬레이션 기간</a:t>
            </a:r>
            <a:r>
              <a:rPr lang="en-US" altLang="ko-KR" sz="1400" dirty="0"/>
              <a:t>: </a:t>
            </a:r>
          </a:p>
          <a:p>
            <a:r>
              <a:rPr lang="en-US" altLang="ko-KR" sz="1400" dirty="0"/>
              <a:t>2015-01-01~2019-11-01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E150FEF-44D7-4E80-8AB5-3839B10FB348}"/>
              </a:ext>
            </a:extLst>
          </p:cNvPr>
          <p:cNvSpPr/>
          <p:nvPr/>
        </p:nvSpPr>
        <p:spPr>
          <a:xfrm>
            <a:off x="6415933" y="476250"/>
            <a:ext cx="1204548" cy="500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5931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 flipV="1">
            <a:off x="2510118" y="6334124"/>
            <a:ext cx="7386917" cy="45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0" y="977153"/>
            <a:ext cx="1528484" cy="313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Simulation result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4109759" y="969309"/>
            <a:ext cx="1040260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simulation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5174616" y="969308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986887" y="1009426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5035803" y="1009426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6083647" y="1000910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358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14. Visualization – Portfolio </a:t>
            </a:r>
            <a:r>
              <a:rPr lang="ko-KR" altLang="en-US" dirty="0"/>
              <a:t>화면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0949AB-AAFB-4D00-B361-6EACE1429240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EC6FD-CEC9-4AEB-954A-36339E804B3E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BB7828-C836-4BFD-A343-D51B4B268280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12CDD0-0D86-49D3-8ECC-21D7DAAE9560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0AD042-5DC1-4A2A-B8AF-BDC4FD3D4430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E9B2CE-67E3-4FBA-B6EF-E2920E40D2B5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DE6BADD-8E34-4926-8537-4ED587664DAC}"/>
              </a:ext>
            </a:extLst>
          </p:cNvPr>
          <p:cNvSpPr/>
          <p:nvPr/>
        </p:nvSpPr>
        <p:spPr>
          <a:xfrm>
            <a:off x="6787287" y="1541354"/>
            <a:ext cx="357025" cy="17695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0B199BFE-AC30-4346-A861-5D7A77093C40}"/>
              </a:ext>
            </a:extLst>
          </p:cNvPr>
          <p:cNvSpPr/>
          <p:nvPr/>
        </p:nvSpPr>
        <p:spPr>
          <a:xfrm>
            <a:off x="6891633" y="1541354"/>
            <a:ext cx="126574" cy="17695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5B5F15-7EE1-4576-9569-C280B585A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901" y="1417373"/>
            <a:ext cx="3923832" cy="2347704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7E150FEF-44D7-4E80-8AB5-3839B10FB348}"/>
              </a:ext>
            </a:extLst>
          </p:cNvPr>
          <p:cNvSpPr/>
          <p:nvPr/>
        </p:nvSpPr>
        <p:spPr>
          <a:xfrm>
            <a:off x="6415933" y="476250"/>
            <a:ext cx="1204548" cy="500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39A36F-83FB-4DE8-8E0A-D42CBF6E6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521" y="3967442"/>
            <a:ext cx="7270110" cy="22176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251277-E226-4586-AE5E-D26E57E920F5}"/>
              </a:ext>
            </a:extLst>
          </p:cNvPr>
          <p:cNvSpPr txBox="1"/>
          <p:nvPr/>
        </p:nvSpPr>
        <p:spPr>
          <a:xfrm>
            <a:off x="2614464" y="1541354"/>
            <a:ext cx="1455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그래프 선택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C7F6CA-D45F-414F-8FDA-5D6F3CACBD0D}"/>
              </a:ext>
            </a:extLst>
          </p:cNvPr>
          <p:cNvSpPr/>
          <p:nvPr/>
        </p:nvSpPr>
        <p:spPr>
          <a:xfrm>
            <a:off x="2710825" y="1569335"/>
            <a:ext cx="1251307" cy="2504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그래프 선택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01813FC-6050-491D-A08F-B5F8CAC08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92" y="1049297"/>
            <a:ext cx="1556834" cy="5212682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8C529C28-0182-4BBE-B024-36F2C5EF3ABB}"/>
              </a:ext>
            </a:extLst>
          </p:cNvPr>
          <p:cNvSpPr/>
          <p:nvPr/>
        </p:nvSpPr>
        <p:spPr>
          <a:xfrm rot="2693456">
            <a:off x="2141474" y="1736567"/>
            <a:ext cx="453762" cy="81022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7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64770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작동 환경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0735A3-5E3A-4EBA-8171-75A3D91FE3B9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predict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3628465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simulation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4698628" y="977152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4550149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5615942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File </a:t>
            </a:r>
            <a:r>
              <a:rPr lang="ko-KR" altLang="en-US" dirty="0"/>
              <a:t>메뉴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8B220A-8C92-4FFA-8B10-0C8DD3F834AF}"/>
              </a:ext>
            </a:extLst>
          </p:cNvPr>
          <p:cNvSpPr/>
          <p:nvPr/>
        </p:nvSpPr>
        <p:spPr>
          <a:xfrm>
            <a:off x="647700" y="1346485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Open Project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633B19-F03E-4BD1-87C4-DA3DA97BF111}"/>
              </a:ext>
            </a:extLst>
          </p:cNvPr>
          <p:cNvSpPr/>
          <p:nvPr/>
        </p:nvSpPr>
        <p:spPr>
          <a:xfrm>
            <a:off x="647700" y="1691165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Import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023483-66A2-457B-B9D5-34C717F2A359}"/>
              </a:ext>
            </a:extLst>
          </p:cNvPr>
          <p:cNvSpPr/>
          <p:nvPr/>
        </p:nvSpPr>
        <p:spPr>
          <a:xfrm>
            <a:off x="645090" y="203035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지표 데이터 파일저장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2A79CE-830C-41D3-A9BE-36BDF5B28D4F}"/>
              </a:ext>
            </a:extLst>
          </p:cNvPr>
          <p:cNvSpPr/>
          <p:nvPr/>
        </p:nvSpPr>
        <p:spPr>
          <a:xfrm>
            <a:off x="647700" y="237503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지표 데이터 에러체크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633869-63A5-4B6C-AC7D-39C696F79104}"/>
              </a:ext>
            </a:extLst>
          </p:cNvPr>
          <p:cNvSpPr/>
          <p:nvPr/>
        </p:nvSpPr>
        <p:spPr>
          <a:xfrm>
            <a:off x="647700" y="267413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804208-082B-4DF4-878E-3F403B07A240}"/>
              </a:ext>
            </a:extLst>
          </p:cNvPr>
          <p:cNvSpPr/>
          <p:nvPr/>
        </p:nvSpPr>
        <p:spPr>
          <a:xfrm>
            <a:off x="647700" y="3037861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B01D97-ED72-4631-AEBD-36E81D6A9DA6}"/>
              </a:ext>
            </a:extLst>
          </p:cNvPr>
          <p:cNvSpPr/>
          <p:nvPr/>
        </p:nvSpPr>
        <p:spPr>
          <a:xfrm>
            <a:off x="647700" y="98387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New Project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C8C590-6D8F-497B-BB68-B8B85F073CDC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264792-B8E2-45C8-8096-F5BF3E14858A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4D6DA6-591A-4D34-928E-EDEEF24C46F5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E0668B3-3B4C-4BEA-9CA5-7B599ED2BFCE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FCCA3E-F094-44F9-88BE-5F3409021A0F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8A2955-8241-4A9F-9683-C202C88707C5}"/>
              </a:ext>
            </a:extLst>
          </p:cNvPr>
          <p:cNvSpPr/>
          <p:nvPr/>
        </p:nvSpPr>
        <p:spPr>
          <a:xfrm>
            <a:off x="6273505" y="478066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0649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64770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작동 환경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0735A3-5E3A-4EBA-8171-75A3D91FE3B9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predict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3628465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simulation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4698628" y="977152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4550149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5615942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View </a:t>
            </a:r>
            <a:r>
              <a:rPr lang="ko-KR" altLang="en-US" dirty="0"/>
              <a:t>메뉴 클릭 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8B220A-8C92-4FFA-8B10-0C8DD3F834AF}"/>
              </a:ext>
            </a:extLst>
          </p:cNvPr>
          <p:cNvSpPr/>
          <p:nvPr/>
        </p:nvSpPr>
        <p:spPr>
          <a:xfrm>
            <a:off x="1779405" y="1346485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System log view (toggle)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633B19-F03E-4BD1-87C4-DA3DA97BF111}"/>
              </a:ext>
            </a:extLst>
          </p:cNvPr>
          <p:cNvSpPr/>
          <p:nvPr/>
        </p:nvSpPr>
        <p:spPr>
          <a:xfrm>
            <a:off x="1782015" y="1691165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Option setting view (toggle)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023483-66A2-457B-B9D5-34C717F2A359}"/>
              </a:ext>
            </a:extLst>
          </p:cNvPr>
          <p:cNvSpPr/>
          <p:nvPr/>
        </p:nvSpPr>
        <p:spPr>
          <a:xfrm>
            <a:off x="1782015" y="2026188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2A79CE-830C-41D3-A9BE-36BDF5B28D4F}"/>
              </a:ext>
            </a:extLst>
          </p:cNvPr>
          <p:cNvSpPr/>
          <p:nvPr/>
        </p:nvSpPr>
        <p:spPr>
          <a:xfrm>
            <a:off x="1782015" y="237503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633869-63A5-4B6C-AC7D-39C696F79104}"/>
              </a:ext>
            </a:extLst>
          </p:cNvPr>
          <p:cNvSpPr/>
          <p:nvPr/>
        </p:nvSpPr>
        <p:spPr>
          <a:xfrm>
            <a:off x="1782015" y="267413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804208-082B-4DF4-878E-3F403B07A240}"/>
              </a:ext>
            </a:extLst>
          </p:cNvPr>
          <p:cNvSpPr/>
          <p:nvPr/>
        </p:nvSpPr>
        <p:spPr>
          <a:xfrm>
            <a:off x="1782015" y="302628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B01D97-ED72-4631-AEBD-36E81D6A9DA6}"/>
              </a:ext>
            </a:extLst>
          </p:cNvPr>
          <p:cNvSpPr/>
          <p:nvPr/>
        </p:nvSpPr>
        <p:spPr>
          <a:xfrm>
            <a:off x="1782015" y="98387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File system view(toggle)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C8C590-6D8F-497B-BB68-B8B85F073CDC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264792-B8E2-45C8-8096-F5BF3E14858A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4D6DA6-591A-4D34-928E-EDEEF24C46F5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E0668B3-3B4C-4BEA-9CA5-7B599ED2BFCE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FCCA3E-F094-44F9-88BE-5F3409021A0F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0DDABF-E6A8-4D82-9CEF-0C5AEAB2D3B2}"/>
              </a:ext>
            </a:extLst>
          </p:cNvPr>
          <p:cNvSpPr/>
          <p:nvPr/>
        </p:nvSpPr>
        <p:spPr>
          <a:xfrm>
            <a:off x="6485074" y="487825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265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64770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작동 환경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predict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3628465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simulation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4698628" y="977152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4550149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5615942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signal </a:t>
            </a:r>
            <a:r>
              <a:rPr lang="ko-KR" altLang="en-US" dirty="0"/>
              <a:t>메뉴 클릭 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B01D97-ED72-4631-AEBD-36E81D6A9DA6}"/>
              </a:ext>
            </a:extLst>
          </p:cNvPr>
          <p:cNvSpPr/>
          <p:nvPr/>
        </p:nvSpPr>
        <p:spPr>
          <a:xfrm>
            <a:off x="2920900" y="979255"/>
            <a:ext cx="1141761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labeling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0949AB-AAFB-4D00-B361-6EACE1429240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EC6FD-CEC9-4AEB-954A-36339E804B3E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BB7828-C836-4BFD-A343-D51B4B268280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12CDD0-0D86-49D3-8ECC-21D7DAAE9560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0AD042-5DC1-4A2A-B8AF-BDC4FD3D4430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E9B2CE-67E3-4FBA-B6EF-E2920E40D2B5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72507F-9114-470C-A5DD-9A6B78FAACEC}"/>
              </a:ext>
            </a:extLst>
          </p:cNvPr>
          <p:cNvSpPr/>
          <p:nvPr/>
        </p:nvSpPr>
        <p:spPr>
          <a:xfrm>
            <a:off x="6485074" y="487825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6120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58674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label</a:t>
            </a:r>
            <a:r>
              <a:rPr lang="ko-KR" altLang="en-US" dirty="0"/>
              <a:t> 생성 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586740" y="977151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05916" y="977151"/>
            <a:ext cx="1055594" cy="313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/>
              <a:t>labeling</a:t>
            </a:r>
            <a:endParaRPr lang="ko-KR" altLang="en-US" sz="11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3567505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simulation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4637668" y="977152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425807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4489189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5554982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225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Signal create</a:t>
            </a:r>
            <a:r>
              <a:rPr lang="ko-KR" altLang="en-US" dirty="0"/>
              <a:t>화면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27F789-7A08-40FA-91B5-F44913B2BE3F}"/>
              </a:ext>
            </a:extLst>
          </p:cNvPr>
          <p:cNvSpPr/>
          <p:nvPr/>
        </p:nvSpPr>
        <p:spPr>
          <a:xfrm>
            <a:off x="589825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D9F441-4F2B-4133-85C8-CB5EB8607E0A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2EA343-A70E-48CD-BC1B-51FEF4B0C39F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singal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0B543A-1EC0-4944-B736-2863B2CA0E62}"/>
              </a:ext>
            </a:extLst>
          </p:cNvPr>
          <p:cNvSpPr/>
          <p:nvPr/>
        </p:nvSpPr>
        <p:spPr>
          <a:xfrm>
            <a:off x="3971761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95A5AA-6CBD-4225-8C83-3BE948EA36B4}"/>
              </a:ext>
            </a:extLst>
          </p:cNvPr>
          <p:cNvSpPr/>
          <p:nvPr/>
        </p:nvSpPr>
        <p:spPr>
          <a:xfrm>
            <a:off x="5099073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58A6FF6-5D09-47A4-95D8-FDEC54F1008A}"/>
              </a:ext>
            </a:extLst>
          </p:cNvPr>
          <p:cNvSpPr/>
          <p:nvPr/>
        </p:nvSpPr>
        <p:spPr>
          <a:xfrm>
            <a:off x="6215630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6A3F06C-2A26-48A9-AB01-80E2BD35FBDC}"/>
              </a:ext>
            </a:extLst>
          </p:cNvPr>
          <p:cNvSpPr/>
          <p:nvPr/>
        </p:nvSpPr>
        <p:spPr>
          <a:xfrm>
            <a:off x="1716996" y="476249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D1E15E-DCA1-4043-97AB-7DAA47087196}"/>
              </a:ext>
            </a:extLst>
          </p:cNvPr>
          <p:cNvSpPr/>
          <p:nvPr/>
        </p:nvSpPr>
        <p:spPr>
          <a:xfrm>
            <a:off x="2841698" y="476249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1A58FE7-E3BF-4594-88CF-72B782420285}"/>
              </a:ext>
            </a:extLst>
          </p:cNvPr>
          <p:cNvSpPr/>
          <p:nvPr/>
        </p:nvSpPr>
        <p:spPr>
          <a:xfrm>
            <a:off x="6485074" y="487825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4954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67085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작동 환경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predict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3628465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simulation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4698628" y="977152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4550149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5615942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Modeling </a:t>
            </a:r>
            <a:r>
              <a:rPr lang="ko-KR" altLang="en-US" dirty="0"/>
              <a:t>메뉴 클릭 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8B220A-8C92-4FFA-8B10-0C8DD3F834AF}"/>
              </a:ext>
            </a:extLst>
          </p:cNvPr>
          <p:cNvSpPr/>
          <p:nvPr/>
        </p:nvSpPr>
        <p:spPr>
          <a:xfrm>
            <a:off x="4032075" y="1326037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model optimize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633B19-F03E-4BD1-87C4-DA3DA97BF111}"/>
              </a:ext>
            </a:extLst>
          </p:cNvPr>
          <p:cNvSpPr/>
          <p:nvPr/>
        </p:nvSpPr>
        <p:spPr>
          <a:xfrm>
            <a:off x="4032075" y="1662421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Order create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023483-66A2-457B-B9D5-34C717F2A359}"/>
              </a:ext>
            </a:extLst>
          </p:cNvPr>
          <p:cNvSpPr/>
          <p:nvPr/>
        </p:nvSpPr>
        <p:spPr>
          <a:xfrm>
            <a:off x="4032075" y="1998805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2A79CE-830C-41D3-A9BE-36BDF5B28D4F}"/>
              </a:ext>
            </a:extLst>
          </p:cNvPr>
          <p:cNvSpPr/>
          <p:nvPr/>
        </p:nvSpPr>
        <p:spPr>
          <a:xfrm>
            <a:off x="4032075" y="2343485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633869-63A5-4B6C-AC7D-39C696F79104}"/>
              </a:ext>
            </a:extLst>
          </p:cNvPr>
          <p:cNvSpPr/>
          <p:nvPr/>
        </p:nvSpPr>
        <p:spPr>
          <a:xfrm>
            <a:off x="4032075" y="2689957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804208-082B-4DF4-878E-3F403B07A240}"/>
              </a:ext>
            </a:extLst>
          </p:cNvPr>
          <p:cNvSpPr/>
          <p:nvPr/>
        </p:nvSpPr>
        <p:spPr>
          <a:xfrm>
            <a:off x="4032075" y="3034637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B01D97-ED72-4631-AEBD-36E81D6A9DA6}"/>
              </a:ext>
            </a:extLst>
          </p:cNvPr>
          <p:cNvSpPr/>
          <p:nvPr/>
        </p:nvSpPr>
        <p:spPr>
          <a:xfrm>
            <a:off x="4032075" y="979255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Modeling option setting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0949AB-AAFB-4D00-B361-6EACE1429240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EC6FD-CEC9-4AEB-954A-36339E804B3E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BB7828-C836-4BFD-A343-D51B4B268280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12CDD0-0D86-49D3-8ECC-21D7DAAE9560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0AD042-5DC1-4A2A-B8AF-BDC4FD3D4430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E9B2CE-67E3-4FBA-B6EF-E2920E40D2B5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4C86458-621F-4661-B971-35989225B86B}"/>
              </a:ext>
            </a:extLst>
          </p:cNvPr>
          <p:cNvSpPr/>
          <p:nvPr/>
        </p:nvSpPr>
        <p:spPr>
          <a:xfrm>
            <a:off x="6485074" y="487825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7155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0735A3-5E3A-4EBA-8171-75A3D91FE3B9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예측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1EE04-C3BC-4F7E-ACB7-AE75474946FC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전략생성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ECCF32-47FF-470A-B889-3A9AB0E417D2}"/>
              </a:ext>
            </a:extLst>
          </p:cNvPr>
          <p:cNvSpPr/>
          <p:nvPr/>
        </p:nvSpPr>
        <p:spPr>
          <a:xfrm>
            <a:off x="2911289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시뮬레이션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ACDB8-15DA-465F-84A0-36C23B4E8888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분석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7B0C02-41C9-4282-A99B-1823CFC230A4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/>
              <a:t>Modeling option</a:t>
            </a:r>
            <a:endParaRPr lang="ko-KR" altLang="en-US" sz="9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Modeling option </a:t>
            </a:r>
            <a:r>
              <a:rPr lang="ko-KR" altLang="en-US" dirty="0"/>
              <a:t>화면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FB19CBF7-9AAF-4232-812E-09ED469ABDAD}"/>
              </a:ext>
            </a:extLst>
          </p:cNvPr>
          <p:cNvSpPr/>
          <p:nvPr/>
        </p:nvSpPr>
        <p:spPr>
          <a:xfrm>
            <a:off x="2755693" y="1579567"/>
            <a:ext cx="179294" cy="16136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41A2EF74-B6B8-47DE-8608-835C9CCC53C9}"/>
              </a:ext>
            </a:extLst>
          </p:cNvPr>
          <p:cNvSpPr/>
          <p:nvPr/>
        </p:nvSpPr>
        <p:spPr>
          <a:xfrm>
            <a:off x="4550149" y="1579567"/>
            <a:ext cx="179294" cy="16136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A99DA-A47A-42B7-A115-D2A87BFDED2D}"/>
              </a:ext>
            </a:extLst>
          </p:cNvPr>
          <p:cNvSpPr txBox="1"/>
          <p:nvPr/>
        </p:nvSpPr>
        <p:spPr>
          <a:xfrm>
            <a:off x="2884550" y="1518920"/>
            <a:ext cx="142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일간 예측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FD54F9-981E-4D56-9729-1F51CC384CC9}"/>
              </a:ext>
            </a:extLst>
          </p:cNvPr>
          <p:cNvSpPr txBox="1"/>
          <p:nvPr/>
        </p:nvSpPr>
        <p:spPr>
          <a:xfrm>
            <a:off x="4688483" y="1518047"/>
            <a:ext cx="142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월간 예측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E68B05-4BC4-4930-A3E7-8B8B79CEC64E}"/>
              </a:ext>
            </a:extLst>
          </p:cNvPr>
          <p:cNvSpPr txBox="1"/>
          <p:nvPr/>
        </p:nvSpPr>
        <p:spPr>
          <a:xfrm>
            <a:off x="2572871" y="1801579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사용할 알고리즘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D55824-A3CF-472C-908C-CD03939B9B8A}"/>
              </a:ext>
            </a:extLst>
          </p:cNvPr>
          <p:cNvSpPr/>
          <p:nvPr/>
        </p:nvSpPr>
        <p:spPr>
          <a:xfrm>
            <a:off x="2682377" y="2170003"/>
            <a:ext cx="162423" cy="17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AB2B85-0D79-43B0-9149-D9CEA32F5A4D}"/>
              </a:ext>
            </a:extLst>
          </p:cNvPr>
          <p:cNvSpPr txBox="1"/>
          <p:nvPr/>
        </p:nvSpPr>
        <p:spPr>
          <a:xfrm>
            <a:off x="2843910" y="2144603"/>
            <a:ext cx="1154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Random</a:t>
            </a:r>
            <a:r>
              <a:rPr lang="ko-KR" altLang="en-US" sz="1000" dirty="0"/>
              <a:t> </a:t>
            </a:r>
            <a:r>
              <a:rPr lang="en-US" altLang="ko-KR" sz="1000" dirty="0"/>
              <a:t>Forest</a:t>
            </a:r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D23EC0-3B72-467B-B08B-0754E0690574}"/>
              </a:ext>
            </a:extLst>
          </p:cNvPr>
          <p:cNvSpPr/>
          <p:nvPr/>
        </p:nvSpPr>
        <p:spPr>
          <a:xfrm>
            <a:off x="4029636" y="2170003"/>
            <a:ext cx="162423" cy="17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9663A3-B45B-4CB3-B9A3-B3E8791B0EAF}"/>
              </a:ext>
            </a:extLst>
          </p:cNvPr>
          <p:cNvSpPr txBox="1"/>
          <p:nvPr/>
        </p:nvSpPr>
        <p:spPr>
          <a:xfrm>
            <a:off x="4191169" y="2144603"/>
            <a:ext cx="1154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K-NN</a:t>
            </a:r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B3E9D91-03E6-4E61-A6C1-BB5EF4230498}"/>
              </a:ext>
            </a:extLst>
          </p:cNvPr>
          <p:cNvSpPr/>
          <p:nvPr/>
        </p:nvSpPr>
        <p:spPr>
          <a:xfrm>
            <a:off x="5384334" y="2170003"/>
            <a:ext cx="162423" cy="17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E4713A-66BF-4F8E-A64C-F73EE7FA45CE}"/>
              </a:ext>
            </a:extLst>
          </p:cNvPr>
          <p:cNvSpPr txBox="1"/>
          <p:nvPr/>
        </p:nvSpPr>
        <p:spPr>
          <a:xfrm>
            <a:off x="5545867" y="2051288"/>
            <a:ext cx="1154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Linear Regression</a:t>
            </a:r>
            <a:endParaRPr lang="ko-KR" altLang="en-US" sz="1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E1C7EF-57B3-41E5-952B-6C25198907CE}"/>
              </a:ext>
            </a:extLst>
          </p:cNvPr>
          <p:cNvSpPr/>
          <p:nvPr/>
        </p:nvSpPr>
        <p:spPr>
          <a:xfrm>
            <a:off x="6783366" y="2170003"/>
            <a:ext cx="162423" cy="17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E58778-69F2-458A-A09E-F146166B699B}"/>
              </a:ext>
            </a:extLst>
          </p:cNvPr>
          <p:cNvSpPr txBox="1"/>
          <p:nvPr/>
        </p:nvSpPr>
        <p:spPr>
          <a:xfrm>
            <a:off x="6944899" y="2144603"/>
            <a:ext cx="1154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XGBoost</a:t>
            </a:r>
            <a:endParaRPr lang="ko-KR" altLang="en-US" sz="10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295CD63-CA68-453C-94B3-58538B39446C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2650702" y="2170003"/>
            <a:ext cx="112887" cy="1769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2B20AC3-705E-4577-B14E-F013E9F2602B}"/>
              </a:ext>
            </a:extLst>
          </p:cNvPr>
          <p:cNvCxnSpPr>
            <a:cxnSpLocks/>
          </p:cNvCxnSpPr>
          <p:nvPr/>
        </p:nvCxnSpPr>
        <p:spPr>
          <a:xfrm flipH="1">
            <a:off x="2763344" y="2128014"/>
            <a:ext cx="129458" cy="2189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EE7DDE1-75AF-426F-AAAC-A914950C0C5B}"/>
              </a:ext>
            </a:extLst>
          </p:cNvPr>
          <p:cNvSpPr/>
          <p:nvPr/>
        </p:nvSpPr>
        <p:spPr>
          <a:xfrm>
            <a:off x="2650702" y="2516310"/>
            <a:ext cx="5279178" cy="38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581668-AAC5-4C30-8091-D691F3F72C62}"/>
              </a:ext>
            </a:extLst>
          </p:cNvPr>
          <p:cNvSpPr txBox="1"/>
          <p:nvPr/>
        </p:nvSpPr>
        <p:spPr>
          <a:xfrm>
            <a:off x="4075025" y="1813684"/>
            <a:ext cx="4119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체크하게 되면 해당 알고리즘의 세부 설정 화면이 내부에 추가로 </a:t>
            </a:r>
            <a:r>
              <a:rPr lang="ko-KR" altLang="en-US" sz="900" dirty="0" err="1">
                <a:solidFill>
                  <a:srgbClr val="FF0000"/>
                </a:solidFill>
              </a:rPr>
              <a:t>펼쳐짐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7BF0E9-8BC5-408F-ADB9-189B7CF83389}"/>
              </a:ext>
            </a:extLst>
          </p:cNvPr>
          <p:cNvSpPr txBox="1"/>
          <p:nvPr/>
        </p:nvSpPr>
        <p:spPr>
          <a:xfrm>
            <a:off x="2763344" y="2595880"/>
            <a:ext cx="495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{</a:t>
            </a:r>
            <a:r>
              <a:rPr lang="en-US" altLang="ko-KR" sz="900" dirty="0" err="1"/>
              <a:t>n_estimators</a:t>
            </a:r>
            <a:r>
              <a:rPr lang="en-US" altLang="ko-KR" sz="900" dirty="0"/>
              <a:t>: 100, max_depth:3, </a:t>
            </a:r>
            <a:r>
              <a:rPr lang="en-US" altLang="ko-KR" sz="900" dirty="0" err="1"/>
              <a:t>random_state</a:t>
            </a:r>
            <a:r>
              <a:rPr lang="en-US" altLang="ko-KR" sz="900" dirty="0"/>
              <a:t>: 0}</a:t>
            </a:r>
            <a:endParaRPr lang="ko-KR" altLang="en-US" sz="9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3D01A0-AA0F-4FD1-A910-F6C382539CF4}"/>
              </a:ext>
            </a:extLst>
          </p:cNvPr>
          <p:cNvSpPr txBox="1"/>
          <p:nvPr/>
        </p:nvSpPr>
        <p:spPr>
          <a:xfrm>
            <a:off x="2650702" y="3042920"/>
            <a:ext cx="23683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사용할 독립변수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17CF3EA-AF22-4648-94D6-42664747C068}"/>
              </a:ext>
            </a:extLst>
          </p:cNvPr>
          <p:cNvSpPr/>
          <p:nvPr/>
        </p:nvSpPr>
        <p:spPr>
          <a:xfrm>
            <a:off x="2650701" y="3308115"/>
            <a:ext cx="6858921" cy="1879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4CD9CF-BF82-4772-B072-FCB13CA0D400}"/>
              </a:ext>
            </a:extLst>
          </p:cNvPr>
          <p:cNvSpPr txBox="1"/>
          <p:nvPr/>
        </p:nvSpPr>
        <p:spPr>
          <a:xfrm>
            <a:off x="2682377" y="3361011"/>
            <a:ext cx="3160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사용할 조합의 개수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9FFD999-BB89-4CB2-893A-7612BDA2C7B8}"/>
              </a:ext>
            </a:extLst>
          </p:cNvPr>
          <p:cNvSpPr/>
          <p:nvPr/>
        </p:nvSpPr>
        <p:spPr>
          <a:xfrm>
            <a:off x="4300571" y="3368029"/>
            <a:ext cx="528320" cy="278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6B50C9B-8471-4CAA-A4EC-1D967B646D84}"/>
              </a:ext>
            </a:extLst>
          </p:cNvPr>
          <p:cNvSpPr/>
          <p:nvPr/>
        </p:nvSpPr>
        <p:spPr>
          <a:xfrm>
            <a:off x="5290291" y="3372476"/>
            <a:ext cx="528320" cy="278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BC58EED-B1F5-42BC-B55B-F279BA4078D9}"/>
              </a:ext>
            </a:extLst>
          </p:cNvPr>
          <p:cNvSpPr txBox="1"/>
          <p:nvPr/>
        </p:nvSpPr>
        <p:spPr>
          <a:xfrm>
            <a:off x="4880757" y="3298605"/>
            <a:ext cx="63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76E7797-E532-459B-AD3F-BE95E325AA18}"/>
              </a:ext>
            </a:extLst>
          </p:cNvPr>
          <p:cNvSpPr/>
          <p:nvPr/>
        </p:nvSpPr>
        <p:spPr>
          <a:xfrm>
            <a:off x="9637059" y="1290917"/>
            <a:ext cx="259976" cy="3971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A49B66D-CC98-4CB9-AF81-55119DF7978F}"/>
              </a:ext>
            </a:extLst>
          </p:cNvPr>
          <p:cNvSpPr/>
          <p:nvPr/>
        </p:nvSpPr>
        <p:spPr>
          <a:xfrm>
            <a:off x="9619129" y="1288956"/>
            <a:ext cx="277906" cy="191732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스크롤바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DB03D55-9D8A-4DC5-BD2B-F48F1B0107C5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4120441-1384-4C0F-A8C0-5E89EEB5FE3B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70F8374-416F-4A4F-9540-9A339FDAAF89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2106AEB-09CF-4920-A996-7C7B566DFEB3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609FD1B-BAA2-4327-BB7E-DEA34116C0F6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1443428-1595-4E7F-89D6-7E3077EC3C5D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24DB8172-2D39-4696-A967-C60D88A5F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212" y="4300305"/>
            <a:ext cx="139052" cy="142711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4BC10B-16C2-4206-8C54-227A3A4539DE}"/>
              </a:ext>
            </a:extLst>
          </p:cNvPr>
          <p:cNvGrpSpPr/>
          <p:nvPr/>
        </p:nvGrpSpPr>
        <p:grpSpPr>
          <a:xfrm>
            <a:off x="2776506" y="3581201"/>
            <a:ext cx="5309418" cy="1595140"/>
            <a:chOff x="3032538" y="3581201"/>
            <a:chExt cx="5309418" cy="1595140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A62BF49-1E8A-4448-8466-B26094D6E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9346" y="3810576"/>
              <a:ext cx="142610" cy="1364098"/>
            </a:xfrm>
            <a:prstGeom prst="rect">
              <a:avLst/>
            </a:prstGeom>
          </p:spPr>
        </p:pic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0E33611-1398-435A-B824-440B8E838FD2}"/>
                </a:ext>
              </a:extLst>
            </p:cNvPr>
            <p:cNvGrpSpPr/>
            <p:nvPr/>
          </p:nvGrpSpPr>
          <p:grpSpPr>
            <a:xfrm>
              <a:off x="3032538" y="3812243"/>
              <a:ext cx="5166808" cy="1364098"/>
              <a:chOff x="3032538" y="3752516"/>
              <a:chExt cx="5166808" cy="1364098"/>
            </a:xfrm>
          </p:grpSpPr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3F601E91-22EA-4689-8D37-C21AD535F5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2538" y="3752516"/>
                <a:ext cx="5166808" cy="1364098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7DC76FCF-1FBD-4401-B199-52519490FB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6832" y="3892475"/>
                <a:ext cx="139052" cy="142711"/>
              </a:xfrm>
              <a:prstGeom prst="rect">
                <a:avLst/>
              </a:prstGeom>
            </p:spPr>
          </p:pic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F884A840-C93C-4829-9E47-2805A003D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9212" y="4514319"/>
                <a:ext cx="139052" cy="142711"/>
              </a:xfrm>
              <a:prstGeom prst="rect">
                <a:avLst/>
              </a:prstGeom>
            </p:spPr>
          </p:pic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A6916505-E08F-4B0E-94A1-FD04DE3C06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9633" y="4740000"/>
                <a:ext cx="139052" cy="142711"/>
              </a:xfrm>
              <a:prstGeom prst="rect">
                <a:avLst/>
              </a:prstGeom>
            </p:spPr>
          </p:pic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A5958943-B89D-40C5-965F-12A013A1E7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4246" y="4938157"/>
                <a:ext cx="139052" cy="142711"/>
              </a:xfrm>
              <a:prstGeom prst="rect">
                <a:avLst/>
              </a:prstGeom>
            </p:spPr>
          </p:pic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75FAAF4-190C-49F0-8CA7-CCC55ECBFAD7}"/>
                </a:ext>
              </a:extLst>
            </p:cNvPr>
            <p:cNvGrpSpPr/>
            <p:nvPr/>
          </p:nvGrpSpPr>
          <p:grpSpPr>
            <a:xfrm>
              <a:off x="3125721" y="3581201"/>
              <a:ext cx="733561" cy="246221"/>
              <a:chOff x="2867419" y="3581201"/>
              <a:chExt cx="733561" cy="246221"/>
            </a:xfrm>
          </p:grpSpPr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8087E1D3-EA0A-456D-BED3-05792FE01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7419" y="3651258"/>
                <a:ext cx="139052" cy="142711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EBF17CF-C0E7-408C-B800-1038BA4CC670}"/>
                  </a:ext>
                </a:extLst>
              </p:cNvPr>
              <p:cNvSpPr txBox="1"/>
              <p:nvPr/>
            </p:nvSpPr>
            <p:spPr>
              <a:xfrm>
                <a:off x="2967773" y="3581201"/>
                <a:ext cx="6332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all</a:t>
                </a:r>
                <a:endParaRPr lang="ko-KR" altLang="en-US" sz="1000" dirty="0"/>
              </a:p>
            </p:txBody>
          </p:sp>
        </p:grpSp>
      </p:grpSp>
      <p:pic>
        <p:nvPicPr>
          <p:cNvPr id="79" name="그림 78">
            <a:extLst>
              <a:ext uri="{FF2B5EF4-FFF2-40B4-BE49-F238E27FC236}">
                <a16:creationId xmlns:a16="http://schemas.microsoft.com/office/drawing/2014/main" id="{E0C6E00C-03A8-4DCA-9EED-328F20D43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481" y="4381614"/>
            <a:ext cx="139052" cy="142711"/>
          </a:xfrm>
          <a:prstGeom prst="rect">
            <a:avLst/>
          </a:prstGeom>
        </p:spPr>
      </p:pic>
      <p:sp>
        <p:nvSpPr>
          <p:cNvPr id="80" name="실행 단추: 정보 가져오기 7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0401B6-EB3B-43BE-8EAA-32C99656A8DA}"/>
              </a:ext>
            </a:extLst>
          </p:cNvPr>
          <p:cNvSpPr/>
          <p:nvPr/>
        </p:nvSpPr>
        <p:spPr>
          <a:xfrm>
            <a:off x="7091020" y="2607787"/>
            <a:ext cx="219100" cy="201898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4B2BE08-1A1E-41A4-9577-0728CF410052}"/>
              </a:ext>
            </a:extLst>
          </p:cNvPr>
          <p:cNvSpPr txBox="1"/>
          <p:nvPr/>
        </p:nvSpPr>
        <p:spPr>
          <a:xfrm>
            <a:off x="7310120" y="2595880"/>
            <a:ext cx="553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Help</a:t>
            </a:r>
            <a:endParaRPr lang="ko-KR" altLang="en-US" sz="9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A0ABD3D-59A4-49CD-8551-2D7A6AC168EF}"/>
              </a:ext>
            </a:extLst>
          </p:cNvPr>
          <p:cNvSpPr/>
          <p:nvPr/>
        </p:nvSpPr>
        <p:spPr>
          <a:xfrm>
            <a:off x="6485074" y="487825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1334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ECCF32-47FF-470A-B889-3A9AB0E417D2}"/>
              </a:ext>
            </a:extLst>
          </p:cNvPr>
          <p:cNvSpPr/>
          <p:nvPr/>
        </p:nvSpPr>
        <p:spPr>
          <a:xfrm>
            <a:off x="2911289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시뮬레이션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ACDB8-15DA-465F-84A0-36C23B4E8888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분석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7B0C02-41C9-4282-A99B-1823CFC230A4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3628465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sample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4698628" y="977152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sample</a:t>
            </a:r>
            <a:endParaRPr lang="ko-KR" altLang="en-US" sz="1300" dirty="0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4550149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5615942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Modeling option </a:t>
            </a:r>
            <a:r>
              <a:rPr lang="ko-KR" altLang="en-US" dirty="0"/>
              <a:t>화면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E68B05-4BC4-4930-A3E7-8B8B79CEC64E}"/>
              </a:ext>
            </a:extLst>
          </p:cNvPr>
          <p:cNvSpPr txBox="1"/>
          <p:nvPr/>
        </p:nvSpPr>
        <p:spPr>
          <a:xfrm>
            <a:off x="2572871" y="1459820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Dependent file path: </a:t>
            </a:r>
            <a:r>
              <a:rPr lang="ko-KR" altLang="en-US" sz="1400" dirty="0"/>
              <a:t> 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76E7797-E532-459B-AD3F-BE95E325AA18}"/>
              </a:ext>
            </a:extLst>
          </p:cNvPr>
          <p:cNvSpPr/>
          <p:nvPr/>
        </p:nvSpPr>
        <p:spPr>
          <a:xfrm>
            <a:off x="9637059" y="1290917"/>
            <a:ext cx="259976" cy="3971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A49B66D-CC98-4CB9-AF81-55119DF7978F}"/>
              </a:ext>
            </a:extLst>
          </p:cNvPr>
          <p:cNvSpPr/>
          <p:nvPr/>
        </p:nvSpPr>
        <p:spPr>
          <a:xfrm>
            <a:off x="9637059" y="2302080"/>
            <a:ext cx="277906" cy="191732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스크롤바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7B1C91-B3A1-498C-8B6A-D89932CB4941}"/>
              </a:ext>
            </a:extLst>
          </p:cNvPr>
          <p:cNvSpPr/>
          <p:nvPr/>
        </p:nvSpPr>
        <p:spPr>
          <a:xfrm>
            <a:off x="4343400" y="1524000"/>
            <a:ext cx="3034553" cy="17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dependent/KS11-Monthly.xlsx</a:t>
            </a:r>
            <a:endParaRPr lang="ko-KR" altLang="en-US" sz="10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F849A70-01D6-49D9-9BCB-DBFA6DCC65E7}"/>
              </a:ext>
            </a:extLst>
          </p:cNvPr>
          <p:cNvSpPr/>
          <p:nvPr/>
        </p:nvSpPr>
        <p:spPr>
          <a:xfrm>
            <a:off x="7007654" y="1524000"/>
            <a:ext cx="357025" cy="17695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5CB2AEEA-41E8-4D50-9847-85FD31865D0E}"/>
              </a:ext>
            </a:extLst>
          </p:cNvPr>
          <p:cNvSpPr/>
          <p:nvPr/>
        </p:nvSpPr>
        <p:spPr>
          <a:xfrm>
            <a:off x="7112000" y="1524000"/>
            <a:ext cx="126574" cy="17695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A5686A-5ADA-413C-9CD5-362B89BCA19F}"/>
              </a:ext>
            </a:extLst>
          </p:cNvPr>
          <p:cNvSpPr txBox="1"/>
          <p:nvPr/>
        </p:nvSpPr>
        <p:spPr>
          <a:xfrm>
            <a:off x="2587343" y="1819146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Condition list: </a:t>
            </a:r>
            <a:endParaRPr lang="ko-KR" altLang="en-US" sz="14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4B24D8B-61B8-41E0-A795-5034E936708A}"/>
              </a:ext>
            </a:extLst>
          </p:cNvPr>
          <p:cNvSpPr/>
          <p:nvPr/>
        </p:nvSpPr>
        <p:spPr>
          <a:xfrm>
            <a:off x="3847840" y="1881497"/>
            <a:ext cx="3034553" cy="245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HM4UP, …</a:t>
            </a:r>
            <a:endParaRPr lang="ko-KR" altLang="en-US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93AF44-106D-427F-A083-A55B310B6FB7}"/>
              </a:ext>
            </a:extLst>
          </p:cNvPr>
          <p:cNvSpPr txBox="1"/>
          <p:nvPr/>
        </p:nvSpPr>
        <p:spPr>
          <a:xfrm>
            <a:off x="2572871" y="2207657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Independent file path: </a:t>
            </a:r>
            <a:r>
              <a:rPr lang="ko-KR" altLang="en-US" sz="1400" dirty="0"/>
              <a:t> 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67CA35C-476F-4ED6-8627-BB919F497D84}"/>
              </a:ext>
            </a:extLst>
          </p:cNvPr>
          <p:cNvSpPr/>
          <p:nvPr/>
        </p:nvSpPr>
        <p:spPr>
          <a:xfrm>
            <a:off x="4572000" y="2300383"/>
            <a:ext cx="3034553" cy="17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independent</a:t>
            </a:r>
            <a:endParaRPr lang="ko-KR" altLang="en-US" sz="10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B9E4B8A-9E0F-4805-AFEE-B79140696CCE}"/>
              </a:ext>
            </a:extLst>
          </p:cNvPr>
          <p:cNvSpPr/>
          <p:nvPr/>
        </p:nvSpPr>
        <p:spPr>
          <a:xfrm>
            <a:off x="7234821" y="2310672"/>
            <a:ext cx="357025" cy="17695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아래쪽 70">
            <a:extLst>
              <a:ext uri="{FF2B5EF4-FFF2-40B4-BE49-F238E27FC236}">
                <a16:creationId xmlns:a16="http://schemas.microsoft.com/office/drawing/2014/main" id="{FDC4B669-7F2F-4CBF-BC79-C807FD1CAF0B}"/>
              </a:ext>
            </a:extLst>
          </p:cNvPr>
          <p:cNvSpPr/>
          <p:nvPr/>
        </p:nvSpPr>
        <p:spPr>
          <a:xfrm>
            <a:off x="7351479" y="2300383"/>
            <a:ext cx="126574" cy="17695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CECC3F-424F-4666-B0CD-7286326F268D}"/>
              </a:ext>
            </a:extLst>
          </p:cNvPr>
          <p:cNvSpPr txBox="1"/>
          <p:nvPr/>
        </p:nvSpPr>
        <p:spPr>
          <a:xfrm>
            <a:off x="2577183" y="2612630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Save path: </a:t>
            </a:r>
            <a:endParaRPr lang="ko-KR" altLang="en-US" sz="14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4458F8D-24C6-4DCE-A4FA-ED4DDD7E4FB8}"/>
              </a:ext>
            </a:extLst>
          </p:cNvPr>
          <p:cNvSpPr/>
          <p:nvPr/>
        </p:nvSpPr>
        <p:spPr>
          <a:xfrm>
            <a:off x="3539992" y="2705356"/>
            <a:ext cx="3034553" cy="17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save</a:t>
            </a:r>
            <a:endParaRPr lang="ko-KR" altLang="en-US" sz="10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000868E2-2B50-443B-B84A-4A616BD113F5}"/>
              </a:ext>
            </a:extLst>
          </p:cNvPr>
          <p:cNvSpPr/>
          <p:nvPr/>
        </p:nvSpPr>
        <p:spPr>
          <a:xfrm>
            <a:off x="6204246" y="2705356"/>
            <a:ext cx="357025" cy="17695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아래쪽 78">
            <a:extLst>
              <a:ext uri="{FF2B5EF4-FFF2-40B4-BE49-F238E27FC236}">
                <a16:creationId xmlns:a16="http://schemas.microsoft.com/office/drawing/2014/main" id="{AFD2FF56-6C70-47C1-AEAB-3C72E30A0F3B}"/>
              </a:ext>
            </a:extLst>
          </p:cNvPr>
          <p:cNvSpPr/>
          <p:nvPr/>
        </p:nvSpPr>
        <p:spPr>
          <a:xfrm>
            <a:off x="6319471" y="2705356"/>
            <a:ext cx="126574" cy="17695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EC4A25B-A2E9-4BEB-A5EF-AF5ED692EB64}"/>
              </a:ext>
            </a:extLst>
          </p:cNvPr>
          <p:cNvSpPr txBox="1"/>
          <p:nvPr/>
        </p:nvSpPr>
        <p:spPr>
          <a:xfrm>
            <a:off x="2587343" y="3047029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Start date: </a:t>
            </a:r>
            <a:endParaRPr lang="ko-KR" alt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692614-9971-4414-8AD4-8041B98DDFC7}"/>
              </a:ext>
            </a:extLst>
          </p:cNvPr>
          <p:cNvSpPr txBox="1"/>
          <p:nvPr/>
        </p:nvSpPr>
        <p:spPr>
          <a:xfrm>
            <a:off x="2572871" y="3439754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Separate date: </a:t>
            </a:r>
            <a:endParaRPr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6B2E2A7-E513-46D5-8936-DE11BED7E20D}"/>
              </a:ext>
            </a:extLst>
          </p:cNvPr>
          <p:cNvSpPr txBox="1"/>
          <p:nvPr/>
        </p:nvSpPr>
        <p:spPr>
          <a:xfrm>
            <a:off x="2572871" y="3861277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End date: </a:t>
            </a:r>
            <a:endParaRPr lang="ko-KR" altLang="en-US" sz="14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FA762F7-320D-4218-B1DF-243392230395}"/>
              </a:ext>
            </a:extLst>
          </p:cNvPr>
          <p:cNvSpPr/>
          <p:nvPr/>
        </p:nvSpPr>
        <p:spPr>
          <a:xfrm>
            <a:off x="3638552" y="3076630"/>
            <a:ext cx="911598" cy="245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2009-09-01</a:t>
            </a:r>
            <a:endParaRPr lang="ko-KR" altLang="en-US" sz="10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E522BA3-DE15-4547-8A7A-BF4C4D239CB9}"/>
              </a:ext>
            </a:extLst>
          </p:cNvPr>
          <p:cNvSpPr/>
          <p:nvPr/>
        </p:nvSpPr>
        <p:spPr>
          <a:xfrm>
            <a:off x="3955760" y="3470929"/>
            <a:ext cx="911598" cy="245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2016-09-01</a:t>
            </a:r>
            <a:endParaRPr lang="ko-KR" altLang="en-US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A8FB99A-2E3F-4A3C-AEBB-9D6AEE52ED0D}"/>
              </a:ext>
            </a:extLst>
          </p:cNvPr>
          <p:cNvSpPr/>
          <p:nvPr/>
        </p:nvSpPr>
        <p:spPr>
          <a:xfrm>
            <a:off x="3521674" y="3886599"/>
            <a:ext cx="911598" cy="245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2019-04-01</a:t>
            </a:r>
            <a:endParaRPr lang="ko-KR" altLang="en-US" sz="10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6276C8E-3CA2-441E-A3AD-37FCED528F7C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/>
              <a:t>Modeling option</a:t>
            </a:r>
            <a:endParaRPr lang="ko-KR" altLang="en-US" sz="900" dirty="0"/>
          </a:p>
        </p:txBody>
      </p:sp>
      <p:sp>
        <p:nvSpPr>
          <p:cNvPr id="48" name="순서도: 가산 접합 47">
            <a:extLst>
              <a:ext uri="{FF2B5EF4-FFF2-40B4-BE49-F238E27FC236}">
                <a16:creationId xmlns:a16="http://schemas.microsoft.com/office/drawing/2014/main" id="{DBB822F9-2277-46F6-8352-9B983C76676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5E88815-144D-4AED-9D1C-63DD0C3AEA53}"/>
              </a:ext>
            </a:extLst>
          </p:cNvPr>
          <p:cNvSpPr/>
          <p:nvPr/>
        </p:nvSpPr>
        <p:spPr>
          <a:xfrm>
            <a:off x="647700" y="483663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15B1AAE-E32E-4A7A-B42C-93B028512CD5}"/>
              </a:ext>
            </a:extLst>
          </p:cNvPr>
          <p:cNvSpPr/>
          <p:nvPr/>
        </p:nvSpPr>
        <p:spPr>
          <a:xfrm>
            <a:off x="1775012" y="483663"/>
            <a:ext cx="1127312" cy="50090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모델링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DDBF833-F094-48AC-83C8-A9A61897D4A6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9AF588A-4704-4E78-B496-094F5E1BE335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A6F727-F67A-4B9B-96AE-3CAE3FEDDD7C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921C2A-51F4-4469-AAEB-561DCC0C86CA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8F3645C-83D3-445C-8C12-87146FEC4C72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110D2-6969-4446-A5FB-738D4D1CB6A1}"/>
              </a:ext>
            </a:extLst>
          </p:cNvPr>
          <p:cNvSpPr/>
          <p:nvPr/>
        </p:nvSpPr>
        <p:spPr>
          <a:xfrm>
            <a:off x="6977640" y="4677239"/>
            <a:ext cx="922945" cy="31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confirm</a:t>
            </a:r>
            <a:endParaRPr lang="ko-KR" altLang="en-US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12FBD9F-DDAC-43DE-AD90-8178965B5A15}"/>
              </a:ext>
            </a:extLst>
          </p:cNvPr>
          <p:cNvSpPr/>
          <p:nvPr/>
        </p:nvSpPr>
        <p:spPr>
          <a:xfrm>
            <a:off x="8057239" y="4683867"/>
            <a:ext cx="922945" cy="31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Reset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545A66-A778-47AB-A859-A0B8F72BDCE0}"/>
              </a:ext>
            </a:extLst>
          </p:cNvPr>
          <p:cNvSpPr/>
          <p:nvPr/>
        </p:nvSpPr>
        <p:spPr>
          <a:xfrm>
            <a:off x="6485074" y="487825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03199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0" y="472328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model optimize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3628465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sample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4698628" y="977152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sample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4550149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5615942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351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Model create </a:t>
            </a:r>
            <a:r>
              <a:rPr lang="ko-KR" altLang="en-US" dirty="0"/>
              <a:t>화면 </a:t>
            </a:r>
            <a:r>
              <a:rPr lang="en-US" altLang="ko-KR" dirty="0"/>
              <a:t>(</a:t>
            </a:r>
            <a:r>
              <a:rPr lang="ko-KR" altLang="en-US" dirty="0"/>
              <a:t>진행상황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0949AB-AAFB-4D00-B361-6EACE1429240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EC6FD-CEC9-4AEB-954A-36339E804B3E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BB7828-C836-4BFD-A343-D51B4B268280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12CDD0-0D86-49D3-8ECC-21D7DAAE9560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0AD042-5DC1-4A2A-B8AF-BDC4FD3D4430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E9B2CE-67E3-4FBA-B6EF-E2920E40D2B5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863274-D892-436C-B22C-441547D1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18" y="3860727"/>
            <a:ext cx="7386917" cy="2486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D91E2D-BCCC-4DB1-9AEF-798872BFC3C2}"/>
              </a:ext>
            </a:extLst>
          </p:cNvPr>
          <p:cNvSpPr txBox="1"/>
          <p:nvPr/>
        </p:nvSpPr>
        <p:spPr>
          <a:xfrm>
            <a:off x="2510118" y="1290917"/>
            <a:ext cx="69285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종속변수</a:t>
            </a:r>
            <a:r>
              <a:rPr lang="en-US" altLang="ko-KR" sz="1000" dirty="0"/>
              <a:t>: KOSPI</a:t>
            </a:r>
          </a:p>
          <a:p>
            <a:r>
              <a:rPr lang="ko-KR" altLang="en-US" sz="1000" dirty="0"/>
              <a:t>알고리즘</a:t>
            </a:r>
            <a:r>
              <a:rPr lang="en-US" altLang="ko-KR" sz="1000" dirty="0"/>
              <a:t>: KNN</a:t>
            </a:r>
          </a:p>
          <a:p>
            <a:r>
              <a:rPr lang="ko-KR" altLang="en-US" sz="1000" dirty="0"/>
              <a:t>파라미터</a:t>
            </a:r>
            <a:r>
              <a:rPr lang="en-US" altLang="ko-KR" sz="1000" dirty="0"/>
              <a:t>: k-~~~: 3</a:t>
            </a:r>
          </a:p>
          <a:p>
            <a:r>
              <a:rPr lang="ko-KR" altLang="en-US" sz="1000" dirty="0"/>
              <a:t>독립변수</a:t>
            </a:r>
            <a:r>
              <a:rPr lang="en-US" altLang="ko-KR" sz="1000" dirty="0"/>
              <a:t>: ~~~~.csv, ~~~~.csv, ~~~~.csv, ~~~~.csv, ~~~~.csv, ~~~~.csv</a:t>
            </a:r>
          </a:p>
          <a:p>
            <a:r>
              <a:rPr lang="en-US" altLang="ko-KR" sz="1000" dirty="0"/>
              <a:t> type: all </a:t>
            </a:r>
          </a:p>
          <a:p>
            <a:r>
              <a:rPr lang="ko-KR" altLang="en-US" sz="1000" dirty="0"/>
              <a:t>독립변수 조합</a:t>
            </a:r>
            <a:r>
              <a:rPr lang="en-US" altLang="ko-KR" sz="1000" dirty="0"/>
              <a:t>: 3~7</a:t>
            </a:r>
          </a:p>
          <a:p>
            <a:r>
              <a:rPr lang="en-US" altLang="ko-KR" sz="1000" dirty="0" err="1"/>
              <a:t>Lable</a:t>
            </a:r>
            <a:r>
              <a:rPr lang="en-US" altLang="ko-KR" sz="1000" dirty="0"/>
              <a:t>: HM4UP</a:t>
            </a:r>
          </a:p>
          <a:p>
            <a:r>
              <a:rPr lang="en-US" altLang="ko-KR" sz="1000" dirty="0"/>
              <a:t>Training 2009-01-01 ~ 2014-01-01</a:t>
            </a:r>
          </a:p>
          <a:p>
            <a:r>
              <a:rPr lang="en-US" altLang="ko-KR" sz="1000" dirty="0"/>
              <a:t>Test 2014-01-02~2019-01-01</a:t>
            </a:r>
          </a:p>
          <a:p>
            <a:endParaRPr lang="en-US" altLang="ko-KR" sz="1000" dirty="0"/>
          </a:p>
          <a:p>
            <a:r>
              <a:rPr lang="en-US" altLang="ko-KR" sz="1000" dirty="0"/>
              <a:t>Running</a:t>
            </a:r>
            <a:r>
              <a:rPr lang="ko-KR" altLang="en-US" sz="1000" dirty="0"/>
              <a:t> </a:t>
            </a:r>
            <a:r>
              <a:rPr lang="en-US" altLang="ko-KR" sz="1000" dirty="0"/>
              <a:t>time:</a:t>
            </a:r>
            <a:r>
              <a:rPr lang="ko-KR" altLang="en-US" sz="1000" dirty="0"/>
              <a:t> </a:t>
            </a:r>
            <a:r>
              <a:rPr lang="en-US" altLang="ko-KR" sz="1000" dirty="0"/>
              <a:t>1:33:33</a:t>
            </a:r>
          </a:p>
          <a:p>
            <a:r>
              <a:rPr lang="ko-KR" altLang="en-US" sz="1000" dirty="0" err="1"/>
              <a:t>진행량</a:t>
            </a:r>
            <a:r>
              <a:rPr lang="en-US" altLang="ko-KR" sz="1000" dirty="0"/>
              <a:t>: 30%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001EEBB-4F41-4B8F-B483-4F6C9A980FAF}"/>
              </a:ext>
            </a:extLst>
          </p:cNvPr>
          <p:cNvSpPr/>
          <p:nvPr/>
        </p:nvSpPr>
        <p:spPr>
          <a:xfrm>
            <a:off x="6485074" y="487825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3283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663</Words>
  <Application>Microsoft Office PowerPoint</Application>
  <PresentationFormat>와이드스크린</PresentationFormat>
  <Paragraphs>347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이진재</dc:creator>
  <cp:lastModifiedBy>이진재</cp:lastModifiedBy>
  <cp:revision>37</cp:revision>
  <dcterms:created xsi:type="dcterms:W3CDTF">2019-11-10T05:46:25Z</dcterms:created>
  <dcterms:modified xsi:type="dcterms:W3CDTF">2019-11-21T07:50:03Z</dcterms:modified>
</cp:coreProperties>
</file>