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LuxuryApartments.com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Future of High-End Living</a:t>
            </a:r>
          </a:p>
          <a:p>
            <a:r>
              <a:t>Investor Pitch Deck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Founders: expertise in luxury real estate, proptech, SaaS</a:t>
            </a:r>
          </a:p>
          <a:p>
            <a:pPr>
              <a:defRPr sz="1800"/>
            </a:pPr>
            <a:r>
              <a:t>Advisors: top brokers, relocation specialists, ex-Apartments.com executives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Raising $5M Seed</a:t>
            </a:r>
          </a:p>
          <a:p>
            <a:pPr>
              <a:defRPr sz="1800"/>
            </a:pPr>
            <a:r>
              <a:t>Use of funds: 40% Product Development, 40% Growth &amp; Marketing, 20% Operations</a:t>
            </a:r>
          </a:p>
          <a:p>
            <a:pPr>
              <a:defRPr sz="1800"/>
            </a:pPr>
            <a:r>
              <a:t>Milestones: 4 city launches, 20k listings, $10M ARR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LuxuryApartments.com</a:t>
            </a:r>
          </a:p>
          <a:p>
            <a:pPr>
              <a:defRPr sz="1800"/>
            </a:pPr>
            <a:r>
              <a:t>Join us in redefining the future of luxury rentals</a:t>
            </a:r>
          </a:p>
          <a:p>
            <a:pPr>
              <a:defRPr sz="1800"/>
            </a:pPr>
            <a:r>
              <a:t>Contact info 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Affluent renters underserved by mass-market platforms</a:t>
            </a:r>
          </a:p>
          <a:p>
            <a:pPr>
              <a:defRPr sz="1800"/>
            </a:pPr>
            <a:r>
              <a:t>Cluttered portals with irrelevant inventory</a:t>
            </a:r>
          </a:p>
          <a:p>
            <a:pPr>
              <a:defRPr sz="1800"/>
            </a:pPr>
            <a:r>
              <a:t>Unverified listings waste time</a:t>
            </a:r>
          </a:p>
          <a:p>
            <a:pPr>
              <a:defRPr sz="1800"/>
            </a:pPr>
            <a:r>
              <a:t>Landlords struggle to target qualified tenants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Curated luxury-only marketplace</a:t>
            </a:r>
          </a:p>
          <a:p>
            <a:pPr>
              <a:defRPr sz="1800"/>
            </a:pPr>
            <a:r>
              <a:t>Concierge &amp; matchmaking services</a:t>
            </a:r>
          </a:p>
          <a:p>
            <a:pPr>
              <a:defRPr sz="1800"/>
            </a:pPr>
            <a:r>
              <a:t>Verified listings with premium experience</a:t>
            </a:r>
          </a:p>
          <a:p>
            <a:pPr>
              <a:defRPr sz="1800"/>
            </a:pPr>
            <a:r>
              <a:t>Analytics dashboards for landlords &amp; developers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Global rental market: $2.7T+</a:t>
            </a:r>
          </a:p>
          <a:p>
            <a:pPr>
              <a:defRPr sz="1800"/>
            </a:pPr>
            <a:r>
              <a:t>Luxury rentals: $30B+ annually</a:t>
            </a:r>
          </a:p>
          <a:p>
            <a:pPr>
              <a:defRPr sz="1800"/>
            </a:pPr>
            <a:r>
              <a:t>TAM (U.S. luxury segment): $500M–$1B</a:t>
            </a:r>
          </a:p>
          <a:p>
            <a:pPr>
              <a:defRPr sz="1800"/>
            </a:pPr>
            <a:r>
              <a:t>Target: 20,000+ listings in 24 months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SaaS subscription fees (landlords, brokers)</a:t>
            </a:r>
          </a:p>
          <a:p>
            <a:pPr>
              <a:defRPr sz="1800"/>
            </a:pPr>
            <a:r>
              <a:t>Premium placement &amp; promotion</a:t>
            </a:r>
          </a:p>
          <a:p>
            <a:pPr>
              <a:defRPr sz="1800"/>
            </a:pPr>
            <a:r>
              <a:t>Lead generation &amp; verification fees</a:t>
            </a:r>
          </a:p>
          <a:p>
            <a:pPr>
              <a:defRPr sz="1800"/>
            </a:pPr>
            <a:r>
              <a:t>Luxury brand advertising</a:t>
            </a:r>
          </a:p>
          <a:p>
            <a:pPr>
              <a:defRPr sz="1800"/>
            </a:pPr>
            <a:r>
              <a:t>Data &amp; analytics subscriptions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Apartments.com → Mass-market, cluttered inventory</a:t>
            </a:r>
          </a:p>
          <a:p>
            <a:pPr>
              <a:defRPr sz="1800"/>
            </a:pPr>
            <a:r>
              <a:t>Zillow → Broad focus, no luxury curation</a:t>
            </a:r>
          </a:p>
          <a:p>
            <a:pPr>
              <a:defRPr sz="1800"/>
            </a:pPr>
            <a:r>
              <a:t>LuxuryApartments.com → Premium niche brand, concierge service, analytics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Go-to-Market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Phase 1: Launch in NYC &amp; Miami</a:t>
            </a:r>
          </a:p>
          <a:p>
            <a:pPr>
              <a:defRPr sz="1800"/>
            </a:pPr>
            <a:r>
              <a:t>Phase 2: Expand to LA &amp; Chicago</a:t>
            </a:r>
          </a:p>
          <a:p>
            <a:pPr>
              <a:defRPr sz="1800"/>
            </a:pPr>
            <a:r>
              <a:t>Phase 3: Global hubs (London, Dubai)</a:t>
            </a:r>
          </a:p>
          <a:p>
            <a:pPr>
              <a:defRPr sz="1800"/>
            </a:pPr>
            <a:r>
              <a:t>Channels: Broker partnerships, relocation firms, SEO/SEM, luxury brand partnerships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Traction (Projected)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5,000 listings by Year 1</a:t>
            </a:r>
          </a:p>
          <a:p>
            <a:pPr>
              <a:defRPr sz="1800"/>
            </a:pPr>
            <a:r>
              <a:t>20,000 listings by Year 2</a:t>
            </a:r>
          </a:p>
          <a:p>
            <a:pPr>
              <a:defRPr sz="1800"/>
            </a:pPr>
            <a:r>
              <a:t>$10M ARR in 24 months</a:t>
            </a:r>
          </a:p>
          <a:p>
            <a:pPr>
              <a:defRPr sz="1800"/>
            </a:pPr>
            <a:r>
              <a:t>LTV:CAC &gt; 15x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Year 1: $1.8M Revenue</a:t>
            </a:r>
          </a:p>
          <a:p>
            <a:pPr>
              <a:defRPr sz="1800"/>
            </a:pPr>
            <a:r>
              <a:t>Year 2: $7M Revenue</a:t>
            </a:r>
          </a:p>
          <a:p>
            <a:pPr>
              <a:defRPr sz="1800"/>
            </a:pPr>
            <a:r>
              <a:t>Year 3: $18M Revenue</a:t>
            </a:r>
          </a:p>
          <a:p>
            <a:pPr>
              <a:defRPr sz="1800"/>
            </a:pPr>
            <a:r>
              <a:t>Gross margin ~70%</a:t>
            </a:r>
          </a:p>
          <a:p>
            <a:pPr>
              <a:defRPr sz="1800"/>
            </a:pPr>
            <a:r>
              <a:t>Revenue growth chart (visual)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