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46"/>
    <p:restoredTop sz="94675"/>
  </p:normalViewPr>
  <p:slideViewPr>
    <p:cSldViewPr snapToGrid="0" snapToObjects="1">
      <p:cViewPr>
        <p:scale>
          <a:sx n="51" d="100"/>
          <a:sy n="51" d="100"/>
        </p:scale>
        <p:origin x="744" y="168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E23A4-9DC4-D84D-BE2D-EE31710B4A0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B59C-A1E4-324E-AA80-F65ED16F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8B59C-A1E4-324E-AA80-F65ED16F2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8492-3A01-6344-947B-2847113A8320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7FD7-94B4-0645-83FE-B9EF5595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doi.org/10.1038/nrdp.2015.20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DAA10A-EBDB-E347-BFC9-F00731449C63}"/>
              </a:ext>
            </a:extLst>
          </p:cNvPr>
          <p:cNvSpPr>
            <a:spLocks noChangeAspect="1"/>
          </p:cNvSpPr>
          <p:nvPr/>
        </p:nvSpPr>
        <p:spPr>
          <a:xfrm>
            <a:off x="-85023" y="-81660"/>
            <a:ext cx="44083705" cy="43179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8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1B150-A47F-7A4A-A785-4CBD2A2B46EE}"/>
              </a:ext>
            </a:extLst>
          </p:cNvPr>
          <p:cNvSpPr txBox="1"/>
          <p:nvPr/>
        </p:nvSpPr>
        <p:spPr>
          <a:xfrm>
            <a:off x="6360901" y="529912"/>
            <a:ext cx="2968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Genetic Correlates of ADHD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Alexander Russell Loftus 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The Johns Hopkins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7F4-DF91-0542-AB2E-FFC914C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5" y="350738"/>
            <a:ext cx="5332549" cy="292302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9FA2A4-4A6F-1F47-9DCC-F55F2176618B}"/>
              </a:ext>
            </a:extLst>
          </p:cNvPr>
          <p:cNvSpPr/>
          <p:nvPr/>
        </p:nvSpPr>
        <p:spPr>
          <a:xfrm>
            <a:off x="434767" y="4777991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87BD-EAD4-E04A-BD8B-454C6D07C0A9}"/>
              </a:ext>
            </a:extLst>
          </p:cNvPr>
          <p:cNvSpPr txBox="1"/>
          <p:nvPr/>
        </p:nvSpPr>
        <p:spPr>
          <a:xfrm>
            <a:off x="434767" y="5541477"/>
            <a:ext cx="880253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890C561-85B5-AE4E-B4A2-8B78C63C1B7B}"/>
              </a:ext>
            </a:extLst>
          </p:cNvPr>
          <p:cNvSpPr/>
          <p:nvPr/>
        </p:nvSpPr>
        <p:spPr>
          <a:xfrm>
            <a:off x="434767" y="10486606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Background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BE0479-9161-2544-97E2-8418F2DCC1F2}"/>
              </a:ext>
            </a:extLst>
          </p:cNvPr>
          <p:cNvSpPr txBox="1"/>
          <p:nvPr/>
        </p:nvSpPr>
        <p:spPr>
          <a:xfrm>
            <a:off x="434767" y="11250092"/>
            <a:ext cx="8802530" cy="470898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ADHD is a neurodevelopmental disorder with a population prevalence of 2-5%.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association with negative life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Lower education, underachievement, impaired relationships, health issues, 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ADHD is highly heritable – twin and adoption studies consistently report 50-70% heritability.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Massively polygenic, so it is difficult to pinpoint specific genetic causes of the disorder.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Early candidate genes were dopamine-focused due to the </a:t>
            </a:r>
            <a:r>
              <a:rPr lang="en-US" sz="2000" dirty="0" err="1"/>
              <a:t>psychopharmacodynamic</a:t>
            </a:r>
            <a:r>
              <a:rPr lang="en-US" sz="2000" dirty="0"/>
              <a:t> effects of amphetamines like Adderall and Ritalin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2017 GWAS study with large enough sample size to achieve genome-wide significance found little significance from DA-related genes, but found other highly-conserved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 found genetic correlation with many negative life outcomes and other neurodevelopmental disorders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FA3FC5-588F-5140-BC7F-E469DD08CBFB}"/>
              </a:ext>
            </a:extLst>
          </p:cNvPr>
          <p:cNvSpPr/>
          <p:nvPr/>
        </p:nvSpPr>
        <p:spPr>
          <a:xfrm>
            <a:off x="434767" y="16129322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Methods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D3DD5C-19D9-2A4D-ABFF-DB50AF894BFE}"/>
              </a:ext>
            </a:extLst>
          </p:cNvPr>
          <p:cNvSpPr/>
          <p:nvPr/>
        </p:nvSpPr>
        <p:spPr>
          <a:xfrm>
            <a:off x="9837846" y="4777991"/>
            <a:ext cx="23971668" cy="7634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Results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084761-2557-DD44-8BC3-7005FEDD7A95}"/>
              </a:ext>
            </a:extLst>
          </p:cNvPr>
          <p:cNvSpPr/>
          <p:nvPr/>
        </p:nvSpPr>
        <p:spPr>
          <a:xfrm>
            <a:off x="34332491" y="4777991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Discussion and implications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C7C0B9-92AB-2A4B-AA1A-6DE6E53D2AC3}"/>
              </a:ext>
            </a:extLst>
          </p:cNvPr>
          <p:cNvSpPr/>
          <p:nvPr/>
        </p:nvSpPr>
        <p:spPr>
          <a:xfrm>
            <a:off x="34332491" y="24466345"/>
            <a:ext cx="8802530" cy="763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7" b="1" dirty="0"/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516F-349E-1945-BEA7-084C84A37F94}"/>
              </a:ext>
            </a:extLst>
          </p:cNvPr>
          <p:cNvSpPr txBox="1"/>
          <p:nvPr/>
        </p:nvSpPr>
        <p:spPr>
          <a:xfrm>
            <a:off x="9837846" y="5541476"/>
            <a:ext cx="23971668" cy="26584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8D6EF-70FC-FA4C-B63E-303CFE343161}"/>
              </a:ext>
            </a:extLst>
          </p:cNvPr>
          <p:cNvSpPr txBox="1"/>
          <p:nvPr/>
        </p:nvSpPr>
        <p:spPr>
          <a:xfrm>
            <a:off x="434767" y="16892808"/>
            <a:ext cx="8802530" cy="1523311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D112D-C52E-A648-954A-94BFDEA32116}"/>
              </a:ext>
            </a:extLst>
          </p:cNvPr>
          <p:cNvSpPr txBox="1"/>
          <p:nvPr/>
        </p:nvSpPr>
        <p:spPr>
          <a:xfrm>
            <a:off x="34332491" y="25229831"/>
            <a:ext cx="8802530" cy="67403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+mj-lt"/>
              <a:buAutoNum type="arabicPeriod"/>
            </a:pPr>
            <a:r>
              <a:rPr lang="en-US" dirty="0" err="1"/>
              <a:t>Faraone</a:t>
            </a:r>
            <a:r>
              <a:rPr lang="en-US" dirty="0"/>
              <a:t>, S., </a:t>
            </a:r>
            <a:r>
              <a:rPr lang="en-US" dirty="0" err="1"/>
              <a:t>Asherson</a:t>
            </a:r>
            <a:r>
              <a:rPr lang="en-US" dirty="0"/>
              <a:t>, P., </a:t>
            </a:r>
            <a:r>
              <a:rPr lang="en-US" dirty="0" err="1"/>
              <a:t>Banaschewski</a:t>
            </a:r>
            <a:r>
              <a:rPr lang="en-US" dirty="0"/>
              <a:t>, T. et al. Attention-deficit/hyperactivity disorder. Nat Rev Dis Primers 1, 15020 (2015). </a:t>
            </a:r>
            <a:r>
              <a:rPr lang="en-US" dirty="0">
                <a:hlinkClick r:id="rId4"/>
              </a:rPr>
              <a:t>https://doi.org/10.1038/nrdp.2015.20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Demontis</a:t>
            </a:r>
            <a:r>
              <a:rPr lang="en-US" dirty="0"/>
              <a:t>, D., Walters, R. K., Martin, J., </a:t>
            </a:r>
            <a:r>
              <a:rPr lang="en-US" dirty="0" err="1"/>
              <a:t>Mattheisen</a:t>
            </a:r>
            <a:r>
              <a:rPr lang="en-US" dirty="0"/>
              <a:t>, M., </a:t>
            </a:r>
            <a:r>
              <a:rPr lang="en-US" dirty="0" err="1"/>
              <a:t>Als</a:t>
            </a:r>
            <a:r>
              <a:rPr lang="en-US" dirty="0"/>
              <a:t>, T. D., </a:t>
            </a:r>
            <a:r>
              <a:rPr lang="en-US" dirty="0" err="1"/>
              <a:t>Agerbo</a:t>
            </a:r>
            <a:r>
              <a:rPr lang="en-US" dirty="0"/>
              <a:t>, E., ... &amp; Cerrato, F. (2019). Discovery of the first genome-wide significant risk loci for attention deficit/hyperactivity disorder. Nature genetics, 51(1), 63-75.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Heal, D. J., Smith, S. L., </a:t>
            </a:r>
            <a:r>
              <a:rPr lang="en-US" dirty="0" err="1"/>
              <a:t>Gosden</a:t>
            </a:r>
            <a:r>
              <a:rPr lang="en-US" dirty="0"/>
              <a:t>, J., &amp; Nutt, D. J. (2013). Amphetamine, past and present–a pharmacological and clinical perspective. </a:t>
            </a:r>
            <a:r>
              <a:rPr lang="en-US" i="1" dirty="0"/>
              <a:t>Journal of Psychopharmacology, 27(6)</a:t>
            </a:r>
            <a:r>
              <a:rPr lang="en-US" dirty="0"/>
              <a:t>, 479-496.</a:t>
            </a:r>
          </a:p>
          <a:p>
            <a:pPr>
              <a:buFont typeface="+mj-lt"/>
              <a:buAutoNum type="arabicPeriod"/>
            </a:pPr>
            <a:r>
              <a:rPr lang="en-US" dirty="0"/>
              <a:t>Franke, B., </a:t>
            </a:r>
            <a:r>
              <a:rPr lang="en-US" dirty="0" err="1"/>
              <a:t>Faraone</a:t>
            </a:r>
            <a:r>
              <a:rPr lang="en-US" dirty="0"/>
              <a:t>, S. V., </a:t>
            </a:r>
            <a:r>
              <a:rPr lang="en-US" dirty="0" err="1"/>
              <a:t>Asherson</a:t>
            </a:r>
            <a:r>
              <a:rPr lang="en-US" dirty="0"/>
              <a:t>, P., </a:t>
            </a:r>
            <a:r>
              <a:rPr lang="en-US" dirty="0" err="1"/>
              <a:t>Buitelaar</a:t>
            </a:r>
            <a:r>
              <a:rPr lang="en-US" dirty="0"/>
              <a:t>, J., </a:t>
            </a:r>
            <a:r>
              <a:rPr lang="en-US" dirty="0" err="1"/>
              <a:t>Bau</a:t>
            </a:r>
            <a:r>
              <a:rPr lang="en-US" dirty="0"/>
              <a:t>, C. H. D., Ramos-Quiroga, J. A., ... &amp; </a:t>
            </a:r>
            <a:r>
              <a:rPr lang="en-US" dirty="0" err="1"/>
              <a:t>Lesch</a:t>
            </a:r>
            <a:r>
              <a:rPr lang="en-US" dirty="0"/>
              <a:t>, K. P. (2012). The genetics of attention deficit/hyperactivity disorder in adults, a review. Molecular psychiatry, 17(10), 960-987.</a:t>
            </a:r>
          </a:p>
          <a:p>
            <a:pPr>
              <a:buFont typeface="+mj-lt"/>
              <a:buAutoNum type="arabicPeriod"/>
            </a:pPr>
            <a:r>
              <a:rPr lang="en-US" dirty="0"/>
              <a:t>Alberts-</a:t>
            </a:r>
            <a:r>
              <a:rPr lang="en-US" dirty="0" err="1"/>
              <a:t>Corush</a:t>
            </a:r>
            <a:r>
              <a:rPr lang="en-US" dirty="0"/>
              <a:t> J, Firestone P, Goodman JT. Attention and impulsivity characteristics of the biological and adoptive parents of hyperactive and normal control children. Am J Orthopsychiatry 1986; 56: 413–423.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Sprich</a:t>
            </a:r>
            <a:r>
              <a:rPr lang="en-US" dirty="0"/>
              <a:t> S, Biederman J, Crawford MH, Mundy E, </a:t>
            </a:r>
            <a:r>
              <a:rPr lang="en-US" dirty="0" err="1"/>
              <a:t>Faraone</a:t>
            </a:r>
            <a:r>
              <a:rPr lang="en-US" dirty="0"/>
              <a:t> SV. Adoptive and biological families of children and adolescents with ADHD. J Am </a:t>
            </a:r>
            <a:r>
              <a:rPr lang="en-US" dirty="0" err="1"/>
              <a:t>Acad</a:t>
            </a:r>
            <a:r>
              <a:rPr lang="en-US" dirty="0"/>
              <a:t> Child </a:t>
            </a:r>
            <a:r>
              <a:rPr lang="en-US" dirty="0" err="1"/>
              <a:t>Adolesc</a:t>
            </a:r>
            <a:r>
              <a:rPr lang="en-US" dirty="0"/>
              <a:t> Psychiatry 2000; 39: 1432–1437.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Bulik</a:t>
            </a:r>
            <a:r>
              <a:rPr lang="en-US" dirty="0"/>
              <a:t>-Sullivan, B. K., </a:t>
            </a:r>
            <a:r>
              <a:rPr lang="en-US" dirty="0" err="1"/>
              <a:t>Loh</a:t>
            </a:r>
            <a:r>
              <a:rPr lang="en-US" dirty="0"/>
              <a:t>, P. R., Finucane, H. K., </a:t>
            </a:r>
            <a:r>
              <a:rPr lang="en-US" dirty="0" err="1"/>
              <a:t>Ripke</a:t>
            </a:r>
            <a:r>
              <a:rPr lang="en-US" dirty="0"/>
              <a:t>, S., Yang, J., Patterson, N., ... &amp; Schizophrenia Working Group of the Psychiatric Genomics Consortium. (2015). LD Score regression distinguishes confounding from polygenicity in genome-wide association studies. </a:t>
            </a:r>
            <a:r>
              <a:rPr lang="en-US" i="1" dirty="0"/>
              <a:t>Nature genetics</a:t>
            </a:r>
            <a:r>
              <a:rPr lang="en-US" dirty="0"/>
              <a:t>, </a:t>
            </a:r>
            <a:r>
              <a:rPr lang="en-US" i="1" dirty="0"/>
              <a:t>47</a:t>
            </a:r>
            <a:r>
              <a:rPr lang="en-US" dirty="0"/>
              <a:t>(3), 291.</a:t>
            </a:r>
          </a:p>
          <a:p>
            <a:pPr lvl="0">
              <a:buFont typeface="+mj-lt"/>
              <a:buAutoNum type="arabicPeriod" startAt="9"/>
            </a:pPr>
            <a:r>
              <a:rPr lang="en-US" dirty="0"/>
              <a:t> </a:t>
            </a:r>
            <a:r>
              <a:rPr lang="en-US" dirty="0" err="1"/>
              <a:t>Vilhjálmsson</a:t>
            </a:r>
            <a:r>
              <a:rPr lang="en-US" dirty="0"/>
              <a:t>, B. J.; et al. (2015). "Modeling linkage disequilibrium increases accuracy of polygenic risk scores". American Journal of Human Genetics.</a:t>
            </a:r>
          </a:p>
          <a:p>
            <a:pPr>
              <a:buFont typeface="+mj-lt"/>
              <a:buAutoNum type="arabicPeriod" startAt="9"/>
            </a:pPr>
            <a:r>
              <a:rPr lang="en-US" dirty="0" err="1"/>
              <a:t>Comaniciu</a:t>
            </a:r>
            <a:r>
              <a:rPr lang="en-US" dirty="0"/>
              <a:t>, D., &amp; Meer, P. (2002). Mean shift: A robust approach toward feature space analysis. IEEE Transactions on pattern analysis and machine intelligence, 24(5), 603-619.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EDA3F-FA6E-F64E-B852-49AD8B3C7214}"/>
              </a:ext>
            </a:extLst>
          </p:cNvPr>
          <p:cNvSpPr txBox="1"/>
          <p:nvPr/>
        </p:nvSpPr>
        <p:spPr>
          <a:xfrm>
            <a:off x="34332491" y="5541476"/>
            <a:ext cx="8802530" cy="183548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4F42A-C769-574E-8DC8-711969AD2D8B}"/>
              </a:ext>
            </a:extLst>
          </p:cNvPr>
          <p:cNvSpPr/>
          <p:nvPr/>
        </p:nvSpPr>
        <p:spPr>
          <a:xfrm>
            <a:off x="37919024" y="529912"/>
            <a:ext cx="56381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badi MT Condensed Light" panose="020B0306030101010103" pitchFamily="34" charset="77"/>
                <a:cs typeface="Apple Chancery" panose="03020702040506060504" pitchFamily="66" charset="-79"/>
              </a:rPr>
              <a:t>Foundations of Computational Biology and Bioinformatics Spring 2020</a:t>
            </a:r>
            <a:endParaRPr lang="en-US" sz="4500" dirty="0">
              <a:solidFill>
                <a:schemeClr val="bg1"/>
              </a:solidFill>
              <a:latin typeface="Abadi MT Condensed Light" panose="020B0306030101010103" pitchFamily="34" charset="77"/>
              <a:cs typeface="Apple Chancery" panose="03020702040506060504" pitchFamily="66" charset="-79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296ED1-BE37-A145-9AF8-F42F853B3D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7" t="8716" r="9541" b="3517"/>
          <a:stretch/>
        </p:blipFill>
        <p:spPr>
          <a:xfrm>
            <a:off x="9837846" y="7180247"/>
            <a:ext cx="7825314" cy="62442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EBF8E3-DFFB-6947-ACDB-916214D7D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7848" y="7180247"/>
            <a:ext cx="7825314" cy="6119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8ED08F-1A0C-E043-95BF-A08CD0565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2788" y="7180247"/>
            <a:ext cx="7825314" cy="6119479"/>
          </a:xfrm>
          <a:prstGeom prst="rect">
            <a:avLst/>
          </a:prstGeom>
        </p:spPr>
      </p:pic>
      <p:pic>
        <p:nvPicPr>
          <p:cNvPr id="25" name="Picture 24" descr="A close up of a building&#10;&#10;Description automatically generated">
            <a:extLst>
              <a:ext uri="{FF2B5EF4-FFF2-40B4-BE49-F238E27FC236}">
                <a16:creationId xmlns:a16="http://schemas.microsoft.com/office/drawing/2014/main" id="{FFAD8E68-4671-1848-AF01-0ADB900D3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6215" y="13424529"/>
            <a:ext cx="7484581" cy="7185625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3A98D081-26BC-0B45-B363-C8B441490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8385" y="13274355"/>
            <a:ext cx="8349552" cy="72764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15BD25-4652-C645-8F04-A4AE15719F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29714" y="13274355"/>
            <a:ext cx="7758388" cy="7236905"/>
          </a:xfrm>
          <a:prstGeom prst="rect">
            <a:avLst/>
          </a:prstGeom>
        </p:spPr>
      </p:pic>
      <p:pic>
        <p:nvPicPr>
          <p:cNvPr id="30" name="Picture 2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CB857D-E138-E04D-9C95-432944D865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4869" y="20867542"/>
            <a:ext cx="12074769" cy="11288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35A5E-DC9C-4E4B-8756-BBBCA95D4A67}"/>
              </a:ext>
            </a:extLst>
          </p:cNvPr>
          <p:cNvSpPr txBox="1"/>
          <p:nvPr/>
        </p:nvSpPr>
        <p:spPr>
          <a:xfrm>
            <a:off x="12123145" y="6137744"/>
            <a:ext cx="3690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Adjustment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037946-D041-5C4F-B104-C26E0ED8460D}"/>
              </a:ext>
            </a:extLst>
          </p:cNvPr>
          <p:cNvSpPr txBox="1"/>
          <p:nvPr/>
        </p:nvSpPr>
        <p:spPr>
          <a:xfrm>
            <a:off x="20111469" y="6137743"/>
            <a:ext cx="3690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BW=40,000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7AED6-29E9-994C-9DD8-EB8208B12AF6}"/>
              </a:ext>
            </a:extLst>
          </p:cNvPr>
          <p:cNvSpPr txBox="1"/>
          <p:nvPr/>
        </p:nvSpPr>
        <p:spPr>
          <a:xfrm>
            <a:off x="27763548" y="6137743"/>
            <a:ext cx="3690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BW=400,000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D49D3-E3D3-9944-A7CD-3F053EEEE86A}"/>
              </a:ext>
            </a:extLst>
          </p:cNvPr>
          <p:cNvSpPr txBox="1"/>
          <p:nvPr/>
        </p:nvSpPr>
        <p:spPr>
          <a:xfrm>
            <a:off x="21912615" y="30632400"/>
            <a:ext cx="1010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per-chromosome variant density. For each chromosome, windows of 100,000 base pairs were generated, and the average variant density as a proportion of base pairs that had GWAS variants was calculated. Windows roll forward and density was plotted on the y-axis.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89ECE-46E9-2148-9631-0E0FF0978968}"/>
              </a:ext>
            </a:extLst>
          </p:cNvPr>
          <p:cNvSpPr txBox="1"/>
          <p:nvPr/>
        </p:nvSpPr>
        <p:spPr>
          <a:xfrm>
            <a:off x="21663161" y="21209000"/>
            <a:ext cx="11824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Above: Results of mean-shift clustering within chromosome.</a:t>
            </a:r>
          </a:p>
          <a:p>
            <a:r>
              <a:rPr lang="en-US" dirty="0"/>
              <a:t>Top row: Manhattan plots at each bandwidth. 100,000 highest p-values were used, and then colored by chromosome. Left: Manhattan plot prior to clustering. Middle: Manhattan plot post-clustering with bandwidth of 40,000. Right: Manhattan plot post-clustering with bandwidth of 400,000.</a:t>
            </a:r>
          </a:p>
          <a:p>
            <a:r>
              <a:rPr lang="en-US" dirty="0"/>
              <a:t>Bottom row: linkage disequilibrium matrices for chromosome 1, 300 highest p-values. Red is correlation (Pearson’s R), blue is normalized linkage disequilibrium coefficient. (I, J)</a:t>
            </a:r>
            <a:r>
              <a:rPr lang="en-US" dirty="0" err="1"/>
              <a:t>th</a:t>
            </a:r>
            <a:r>
              <a:rPr lang="en-US" dirty="0"/>
              <a:t> position of each matrix corresponds to the linkage disequilibrium between variant I and variant J. Left: pre-clustering linkage disequilibrium. Middle: post-clustering linkage disequilibrium with a bandwidth of 40,000. Right: post-clustering linkage disequilibrium with a bandwidth of 400,000.</a:t>
            </a:r>
          </a:p>
        </p:txBody>
      </p:sp>
    </p:spTree>
    <p:extLst>
      <p:ext uri="{BB962C8B-B14F-4D97-AF65-F5344CB8AC3E}">
        <p14:creationId xmlns:p14="http://schemas.microsoft.com/office/powerpoint/2010/main" val="11736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7298</TotalTime>
  <Words>747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Kymberleigh Pagel</dc:creator>
  <cp:lastModifiedBy>Alexander Loftus</cp:lastModifiedBy>
  <cp:revision>76</cp:revision>
  <dcterms:created xsi:type="dcterms:W3CDTF">2019-03-18T21:38:34Z</dcterms:created>
  <dcterms:modified xsi:type="dcterms:W3CDTF">2020-04-30T00:02:11Z</dcterms:modified>
</cp:coreProperties>
</file>