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A0CC6-FF6E-4401-AF8B-0781EAD63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8C114-DFD2-4676-8224-97671623D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308DB-8640-4BF7-8861-741A61C6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96D6-7862-43D8-A39B-C1644B731B73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750AD-B637-406C-B6ED-6CE22E61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0B102-BA5D-41F9-9E00-1CFE928A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C585-7310-438B-A69B-E5D3271B4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95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E146D-C7BB-4183-AE65-E08CA575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46004-AEE6-4F9E-A017-636C4F06D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77172-66EF-433A-ABA4-6615837FD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96D6-7862-43D8-A39B-C1644B731B73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9F951-20D8-47A6-AB75-19C5B958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927FD-1152-493D-8DC9-892F6566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C585-7310-438B-A69B-E5D3271B4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56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355C09-4B15-44B1-834D-967FF55B3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A4D91-40F2-4898-9D47-A877A9291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79643-0BFD-41BB-984E-46149005D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96D6-7862-43D8-A39B-C1644B731B73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75ED1-3141-41CC-8F88-AF1EDFE6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E708F-B8FC-46E1-A360-4CDB865D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C585-7310-438B-A69B-E5D3271B4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9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85B4-B078-4606-A359-5A42D910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26F12-FC1E-464B-B1B8-6423163DA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5CFB0-C331-40D9-B3F7-7FA93248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96D6-7862-43D8-A39B-C1644B731B73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EF284-371F-4CB8-AC65-24A1810FF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6B0DE-B661-47E6-BE5F-8BE4F31B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C585-7310-438B-A69B-E5D3271B4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EC9B7-BD39-433E-90CC-911494309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2CA5D-4CEA-4E86-BED8-197D28129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5D7BB-7757-4F9A-A274-BE02E768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96D6-7862-43D8-A39B-C1644B731B73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1CE93-07E0-4715-A9C7-448B5DFF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32FE3-C135-4F94-9A5D-4D5945AC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C585-7310-438B-A69B-E5D3271B4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86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6162-72DC-4A42-A0E0-60F23E89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B7A5-F54D-419A-854F-8AA1E947A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8447F-38AC-467C-B48C-2EAF979F3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CA7C-7118-44F6-A410-BE991250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96D6-7862-43D8-A39B-C1644B731B73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A387A-AD52-4619-83DE-317637D54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8E575-EDC5-47C6-9408-B25EB749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C585-7310-438B-A69B-E5D3271B4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90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9A602-E02D-4CBD-BC2B-B9C9002DF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8C297-37F2-4F00-8260-321266EA0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CEFFA-9C22-465A-8EE1-0F942115F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163DD5-F1F6-4A69-A38E-B6BF026E5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C996D-CFF7-4447-9E20-1B777959F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DB34A7-6665-4016-9EF4-A3AF652ED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96D6-7862-43D8-A39B-C1644B731B73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8ACE9-E1AB-4E17-B99B-A4AEFFD3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049320-9487-456B-A464-2AB932E4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C585-7310-438B-A69B-E5D3271B4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58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E682-A67E-47AE-AB56-E9FD49E9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6C09A-D51F-4A54-AC72-7A566975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96D6-7862-43D8-A39B-C1644B731B73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7C93D-CF14-4788-812D-82D5FF36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B95DE-D90C-44C4-BF27-BBE613AF3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C585-7310-438B-A69B-E5D3271B4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78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4B91A-66DA-4CE0-99F8-83084E06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96D6-7862-43D8-A39B-C1644B731B73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62B50-BF19-47C3-9211-4CED248D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8B4B4-C233-47BE-A137-725961FA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C585-7310-438B-A69B-E5D3271B4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26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76291-7F79-42C5-AAA2-CB1528532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A6629-1C6B-46F7-B1D9-4806B9C0D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713FC-BBC2-49B9-92F1-7233BC9B2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153D3-57C5-4B81-9DB9-BA50D2016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96D6-7862-43D8-A39B-C1644B731B73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1B6AD-A520-4321-A069-3826C9B3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A8370-C5FB-45EB-B099-C8675515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C585-7310-438B-A69B-E5D3271B4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05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740B-BE01-40ED-A4AE-C90ED627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CB9AA4-4633-44E7-83E3-E8BB48652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545F6-639C-440E-AE1A-66F2EC9F3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B6083-7BB4-44F7-9339-C4626AEF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96D6-7862-43D8-A39B-C1644B731B73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F733D-91F1-434B-BB77-A26A9B79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2B1C7-4386-484B-898D-AD0219BA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C585-7310-438B-A69B-E5D3271B4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23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E65E52-40FC-417C-AA8B-D0766F855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AE785-A9FB-4F3D-946A-F5B1CB00E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3EDF8-DD7C-4AF8-9D09-E5E156C85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F96D6-7862-43D8-A39B-C1644B731B73}" type="datetimeFigureOut">
              <a:rPr lang="de-DE" smtClean="0"/>
              <a:t>09.11.2019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3864F-0D48-44EE-8215-B231AED78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B1872-30AA-4E46-A17A-02CB47A23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7C585-7310-438B-A69B-E5D3271B4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143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7A8D-9206-4EBC-92A1-1B6163D2BE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Project Management Template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33A8D-1464-4065-A88E-797E81855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5414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276B-99E7-477A-9699-F9E50BFC7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Development Pipeline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07A975-80BA-43E8-81A4-08304E9B2780}"/>
              </a:ext>
            </a:extLst>
          </p:cNvPr>
          <p:cNvSpPr/>
          <p:nvPr/>
        </p:nvSpPr>
        <p:spPr bwMode="gray">
          <a:xfrm>
            <a:off x="601741" y="1361262"/>
            <a:ext cx="1440160" cy="432048"/>
          </a:xfrm>
          <a:prstGeom prst="roundRect">
            <a:avLst/>
          </a:prstGeom>
          <a:solidFill>
            <a:srgbClr val="002060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lIns="108000" tIns="91440" rIns="72000" bIns="91440" rtlCol="0" anchor="ctr"/>
          <a:lstStyle/>
          <a:p>
            <a:pPr algn="ctr" eaLnBrk="0" hangingPunct="0"/>
            <a:r>
              <a:rPr lang="de-DE" sz="1200">
                <a:solidFill>
                  <a:srgbClr val="FFFFFF"/>
                </a:solidFill>
                <a:latin typeface="Calibri" pitchFamily="34" charset="0"/>
              </a:rPr>
              <a:t>Idea (400)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2AA560-D4B1-4B6A-9A1D-46F28A367F8A}"/>
              </a:ext>
            </a:extLst>
          </p:cNvPr>
          <p:cNvSpPr/>
          <p:nvPr/>
        </p:nvSpPr>
        <p:spPr bwMode="gray">
          <a:xfrm>
            <a:off x="2409985" y="1402657"/>
            <a:ext cx="1440160" cy="432048"/>
          </a:xfrm>
          <a:prstGeom prst="roundRect">
            <a:avLst/>
          </a:prstGeom>
          <a:solidFill>
            <a:srgbClr val="002060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lIns="108000" tIns="91440" rIns="72000" bIns="91440" rtlCol="0" anchor="ctr"/>
          <a:lstStyle/>
          <a:p>
            <a:pPr algn="ctr" eaLnBrk="0" hangingPunct="0"/>
            <a:r>
              <a:rPr lang="de-DE" sz="1200">
                <a:solidFill>
                  <a:srgbClr val="FFFFFF"/>
                </a:solidFill>
                <a:latin typeface="Calibri" pitchFamily="34" charset="0"/>
              </a:rPr>
              <a:t>Preperation (200)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1A5B72-A75C-4E8B-AD70-F9303BBC758E}"/>
              </a:ext>
            </a:extLst>
          </p:cNvPr>
          <p:cNvSpPr/>
          <p:nvPr/>
        </p:nvSpPr>
        <p:spPr bwMode="gray">
          <a:xfrm>
            <a:off x="4297466" y="1402657"/>
            <a:ext cx="1440160" cy="432048"/>
          </a:xfrm>
          <a:prstGeom prst="roundRect">
            <a:avLst/>
          </a:prstGeom>
          <a:solidFill>
            <a:srgbClr val="002060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lIns="108000" tIns="91440" rIns="72000" bIns="91440" rtlCol="0" anchor="ctr"/>
          <a:lstStyle/>
          <a:p>
            <a:pPr algn="ctr" eaLnBrk="0" hangingPunct="0"/>
            <a:r>
              <a:rPr lang="de-DE" sz="1200" dirty="0">
                <a:solidFill>
                  <a:srgbClr val="FFFFFF"/>
                </a:solidFill>
                <a:latin typeface="Calibri" pitchFamily="34" charset="0"/>
              </a:rPr>
              <a:t>Ready for Dev (120)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35C58D-C886-4133-83E4-ED314DD4C6E7}"/>
              </a:ext>
            </a:extLst>
          </p:cNvPr>
          <p:cNvSpPr/>
          <p:nvPr/>
        </p:nvSpPr>
        <p:spPr bwMode="gray">
          <a:xfrm>
            <a:off x="6034139" y="1402657"/>
            <a:ext cx="1440160" cy="432048"/>
          </a:xfrm>
          <a:prstGeom prst="roundRect">
            <a:avLst/>
          </a:prstGeom>
          <a:solidFill>
            <a:srgbClr val="002060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lIns="108000" tIns="91440" rIns="72000" bIns="91440" rtlCol="0" anchor="ctr"/>
          <a:lstStyle/>
          <a:p>
            <a:pPr algn="ctr" eaLnBrk="0" hangingPunct="0"/>
            <a:r>
              <a:rPr lang="de-DE" sz="1200" dirty="0">
                <a:solidFill>
                  <a:srgbClr val="FFFFFF"/>
                </a:solidFill>
                <a:latin typeface="Calibri" pitchFamily="34" charset="0"/>
              </a:rPr>
              <a:t>Development (90)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CD073C-4FA4-45FC-8545-0796D500848F}"/>
              </a:ext>
            </a:extLst>
          </p:cNvPr>
          <p:cNvSpPr/>
          <p:nvPr/>
        </p:nvSpPr>
        <p:spPr bwMode="gray">
          <a:xfrm>
            <a:off x="7761736" y="1402657"/>
            <a:ext cx="1440160" cy="432048"/>
          </a:xfrm>
          <a:prstGeom prst="roundRect">
            <a:avLst/>
          </a:prstGeom>
          <a:solidFill>
            <a:srgbClr val="002060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lIns="108000" tIns="91440" rIns="72000" bIns="91440" rtlCol="0" anchor="ctr"/>
          <a:lstStyle/>
          <a:p>
            <a:pPr algn="ctr" eaLnBrk="0" hangingPunct="0"/>
            <a:r>
              <a:rPr lang="de-DE" sz="1200">
                <a:solidFill>
                  <a:srgbClr val="FFFFFF"/>
                </a:solidFill>
                <a:latin typeface="Calibri" pitchFamily="34" charset="0"/>
              </a:rPr>
              <a:t>Live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9596F1-1C58-4EEA-AD8A-E3724911ABAE}"/>
              </a:ext>
            </a:extLst>
          </p:cNvPr>
          <p:cNvCxnSpPr>
            <a:cxnSpLocks/>
          </p:cNvCxnSpPr>
          <p:nvPr/>
        </p:nvCxnSpPr>
        <p:spPr bwMode="auto">
          <a:xfrm>
            <a:off x="2196103" y="1690688"/>
            <a:ext cx="0" cy="468052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64E2FD-C00B-45B2-8CB8-AD129C0C7C62}"/>
              </a:ext>
            </a:extLst>
          </p:cNvPr>
          <p:cNvCxnSpPr>
            <a:cxnSpLocks/>
          </p:cNvCxnSpPr>
          <p:nvPr/>
        </p:nvCxnSpPr>
        <p:spPr bwMode="auto">
          <a:xfrm>
            <a:off x="345422" y="6371208"/>
            <a:ext cx="8963878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54833C-ABD9-4338-AB34-5787255F9103}"/>
              </a:ext>
            </a:extLst>
          </p:cNvPr>
          <p:cNvCxnSpPr>
            <a:cxnSpLocks/>
          </p:cNvCxnSpPr>
          <p:nvPr/>
        </p:nvCxnSpPr>
        <p:spPr bwMode="auto">
          <a:xfrm>
            <a:off x="4068311" y="1690688"/>
            <a:ext cx="0" cy="468052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2E4159-4FAF-4747-81CD-6387BC53EB4B}"/>
              </a:ext>
            </a:extLst>
          </p:cNvPr>
          <p:cNvCxnSpPr>
            <a:cxnSpLocks/>
          </p:cNvCxnSpPr>
          <p:nvPr/>
        </p:nvCxnSpPr>
        <p:spPr bwMode="auto">
          <a:xfrm>
            <a:off x="5868511" y="1690688"/>
            <a:ext cx="0" cy="468052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E28395-4D5F-409E-9DBB-EDA98B9DE5E0}"/>
              </a:ext>
            </a:extLst>
          </p:cNvPr>
          <p:cNvCxnSpPr>
            <a:cxnSpLocks/>
          </p:cNvCxnSpPr>
          <p:nvPr/>
        </p:nvCxnSpPr>
        <p:spPr bwMode="auto">
          <a:xfrm>
            <a:off x="7596703" y="1690688"/>
            <a:ext cx="0" cy="468052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CE6DB24-6DB6-4A23-BCF5-46B63A81BBE0}"/>
              </a:ext>
            </a:extLst>
          </p:cNvPr>
          <p:cNvSpPr/>
          <p:nvPr/>
        </p:nvSpPr>
        <p:spPr bwMode="gray">
          <a:xfrm>
            <a:off x="6075732" y="6443216"/>
            <a:ext cx="1309749" cy="288032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91440" rIns="72000" bIns="91440" rtlCol="0" anchor="ctr"/>
          <a:lstStyle/>
          <a:p>
            <a:pPr algn="ctr" eaLnBrk="0" hangingPunct="0"/>
            <a:r>
              <a:rPr lang="de-DE" sz="1400" dirty="0">
                <a:solidFill>
                  <a:srgbClr val="FFFFFF"/>
                </a:solidFill>
                <a:latin typeface="Calibri" pitchFamily="34" charset="0"/>
              </a:rPr>
              <a:t>70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70772FA-8744-42A4-823C-E6B80E051192}"/>
              </a:ext>
            </a:extLst>
          </p:cNvPr>
          <p:cNvSpPr/>
          <p:nvPr/>
        </p:nvSpPr>
        <p:spPr bwMode="gray">
          <a:xfrm>
            <a:off x="4341059" y="6443216"/>
            <a:ext cx="1309749" cy="288032"/>
          </a:xfrm>
          <a:prstGeom prst="roundRect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91440" rIns="72000" bIns="9144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Calibri" pitchFamily="34" charset="0"/>
              </a:rPr>
              <a:t>70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A80D184-82EC-496D-ACE1-AB42E99BAAB4}"/>
              </a:ext>
            </a:extLst>
          </p:cNvPr>
          <p:cNvSpPr/>
          <p:nvPr/>
        </p:nvSpPr>
        <p:spPr bwMode="gray">
          <a:xfrm>
            <a:off x="738099" y="6443216"/>
            <a:ext cx="1309749" cy="288032"/>
          </a:xfrm>
          <a:prstGeom prst="roundRect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91440" rIns="72000" bIns="9144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Calibri" pitchFamily="34" charset="0"/>
              </a:rPr>
              <a:t>350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8301001-9F68-4234-AF4F-9AF927676F6E}"/>
              </a:ext>
            </a:extLst>
          </p:cNvPr>
          <p:cNvSpPr/>
          <p:nvPr/>
        </p:nvSpPr>
        <p:spPr bwMode="gray">
          <a:xfrm>
            <a:off x="2518784" y="6443216"/>
            <a:ext cx="1309749" cy="288032"/>
          </a:xfrm>
          <a:prstGeom prst="roundRect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91440" rIns="72000" bIns="9144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Calibri" pitchFamily="34" charset="0"/>
              </a:rPr>
              <a:t>150</a:t>
            </a:r>
          </a:p>
        </p:txBody>
      </p:sp>
    </p:spTree>
    <p:extLst>
      <p:ext uri="{BB962C8B-B14F-4D97-AF65-F5344CB8AC3E}">
        <p14:creationId xmlns:p14="http://schemas.microsoft.com/office/powerpoint/2010/main" val="171203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2501F-1787-4EF2-9B43-4BC3CA05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EE2C7-8216-4814-8198-672173619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Overview</a:t>
            </a:r>
          </a:p>
          <a:p>
            <a:r>
              <a:rPr lang="de-DE" dirty="0"/>
              <a:t>Stakeholders</a:t>
            </a:r>
          </a:p>
          <a:p>
            <a:r>
              <a:rPr lang="de-DE" dirty="0"/>
              <a:t>Requirements</a:t>
            </a:r>
          </a:p>
          <a:p>
            <a:r>
              <a:rPr lang="de-DE" dirty="0"/>
              <a:t>Roadmap</a:t>
            </a:r>
          </a:p>
          <a:p>
            <a:r>
              <a:rPr lang="de-DE" dirty="0"/>
              <a:t>Dependencies</a:t>
            </a:r>
          </a:p>
          <a:p>
            <a:r>
              <a:rPr lang="de-DE" dirty="0"/>
              <a:t>Project Team</a:t>
            </a:r>
          </a:p>
          <a:p>
            <a:r>
              <a:rPr lang="de-DE" dirty="0"/>
              <a:t>Project Routine</a:t>
            </a:r>
          </a:p>
          <a:p>
            <a:r>
              <a:rPr lang="de-DE" dirty="0"/>
              <a:t>Development Pipeline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145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01735-8604-44C5-B8E7-D8C7A0D4D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9328C-37D1-482B-BAA3-919B9DC25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Vision:</a:t>
            </a:r>
          </a:p>
          <a:p>
            <a:r>
              <a:rPr lang="de-DE" dirty="0"/>
              <a:t>We want to build .... in Order to ...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Expected Business Value:</a:t>
            </a:r>
          </a:p>
          <a:p>
            <a:r>
              <a:rPr lang="de-DE"/>
              <a:t>Specific and measurable business value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635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3508-F264-49C6-B138-F02B2A0AE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45D74-86D6-4F77-9909-F5E118885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/>
              <a:t>Salesforce Team</a:t>
            </a:r>
          </a:p>
          <a:p>
            <a:r>
              <a:rPr lang="de-DE" dirty="0"/>
              <a:t>Max the Admin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Sales Team</a:t>
            </a:r>
          </a:p>
          <a:p>
            <a:r>
              <a:rPr lang="de-DE" dirty="0"/>
              <a:t>Silvia the Sales Master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Marketing Team</a:t>
            </a:r>
          </a:p>
          <a:p>
            <a:r>
              <a:rPr lang="de-DE" dirty="0"/>
              <a:t>Manuel the Marketer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Trainer Team</a:t>
            </a:r>
          </a:p>
          <a:p>
            <a:r>
              <a:rPr lang="de-DE" dirty="0"/>
              <a:t>Tanja the trainer</a:t>
            </a:r>
          </a:p>
        </p:txBody>
      </p:sp>
    </p:spTree>
    <p:extLst>
      <p:ext uri="{BB962C8B-B14F-4D97-AF65-F5344CB8AC3E}">
        <p14:creationId xmlns:p14="http://schemas.microsoft.com/office/powerpoint/2010/main" val="657543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C0351-648D-4EA5-9F57-F80EF6E2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Requirements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A4D9D5-E967-4947-A511-F8518DF51C2B}"/>
              </a:ext>
            </a:extLst>
          </p:cNvPr>
          <p:cNvSpPr/>
          <p:nvPr/>
        </p:nvSpPr>
        <p:spPr>
          <a:xfrm>
            <a:off x="838200" y="1403440"/>
            <a:ext cx="1589049" cy="77183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Must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14AB47-EB0B-4F65-B7B6-9A504D216C16}"/>
              </a:ext>
            </a:extLst>
          </p:cNvPr>
          <p:cNvSpPr/>
          <p:nvPr/>
        </p:nvSpPr>
        <p:spPr>
          <a:xfrm>
            <a:off x="2814051" y="1403440"/>
            <a:ext cx="1589049" cy="77183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Should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D3AED6-2FD0-4640-8389-D5F193B73874}"/>
              </a:ext>
            </a:extLst>
          </p:cNvPr>
          <p:cNvSpPr/>
          <p:nvPr/>
        </p:nvSpPr>
        <p:spPr>
          <a:xfrm>
            <a:off x="4771184" y="1403439"/>
            <a:ext cx="1589049" cy="77183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Could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09BDB0E-4B4C-449D-A0CE-EF24B4C0D4F7}"/>
              </a:ext>
            </a:extLst>
          </p:cNvPr>
          <p:cNvSpPr/>
          <p:nvPr/>
        </p:nvSpPr>
        <p:spPr>
          <a:xfrm>
            <a:off x="6680751" y="1403439"/>
            <a:ext cx="1589049" cy="77183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Would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DEB01A-3FBF-4D95-9E78-66C15A014A91}"/>
              </a:ext>
            </a:extLst>
          </p:cNvPr>
          <p:cNvSpPr/>
          <p:nvPr/>
        </p:nvSpPr>
        <p:spPr>
          <a:xfrm>
            <a:off x="2814050" y="2288252"/>
            <a:ext cx="1589049" cy="771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First customer consultation (die ersten 5 Kunden am Partner) 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BDB58B5-0389-42E3-AEE0-28F1577E08A6}"/>
              </a:ext>
            </a:extLst>
          </p:cNvPr>
          <p:cNvSpPr/>
          <p:nvPr/>
        </p:nvSpPr>
        <p:spPr>
          <a:xfrm>
            <a:off x="838199" y="3173064"/>
            <a:ext cx="1589049" cy="771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Contact Management (for SF revised contact object)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37A8FF-A7F4-4FF0-995E-F77FD5FB0761}"/>
              </a:ext>
            </a:extLst>
          </p:cNvPr>
          <p:cNvSpPr/>
          <p:nvPr/>
        </p:nvSpPr>
        <p:spPr>
          <a:xfrm>
            <a:off x="6680750" y="2288252"/>
            <a:ext cx="1589049" cy="771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Enabling Geopointe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F77855-82BE-4985-BE0B-A197505CD037}"/>
              </a:ext>
            </a:extLst>
          </p:cNvPr>
          <p:cNvSpPr/>
          <p:nvPr/>
        </p:nvSpPr>
        <p:spPr>
          <a:xfrm>
            <a:off x="838197" y="5983873"/>
            <a:ext cx="1589049" cy="771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Call Documentation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62889ED-B3B4-46A8-9B69-E22F0D909A1C}"/>
              </a:ext>
            </a:extLst>
          </p:cNvPr>
          <p:cNvSpPr/>
          <p:nvPr/>
        </p:nvSpPr>
        <p:spPr>
          <a:xfrm>
            <a:off x="2814049" y="4016938"/>
            <a:ext cx="1589049" cy="771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Optimization of paused process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FFD424-3AD8-4779-936B-845FCDFF7EF7}"/>
              </a:ext>
            </a:extLst>
          </p:cNvPr>
          <p:cNvSpPr/>
          <p:nvPr/>
        </p:nvSpPr>
        <p:spPr>
          <a:xfrm>
            <a:off x="2796072" y="3162299"/>
            <a:ext cx="1589049" cy="771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Related Tickets are on Page Layout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CF806AA-F7C9-45AF-9402-B33198C4134B}"/>
              </a:ext>
            </a:extLst>
          </p:cNvPr>
          <p:cNvSpPr/>
          <p:nvPr/>
        </p:nvSpPr>
        <p:spPr>
          <a:xfrm>
            <a:off x="2796071" y="4911332"/>
            <a:ext cx="1589049" cy="771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Partner Performance Dashboard on Page Layout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ABB04DD-3DFE-44DC-9EA7-741F9C66D4B6}"/>
              </a:ext>
            </a:extLst>
          </p:cNvPr>
          <p:cNvSpPr/>
          <p:nvPr/>
        </p:nvSpPr>
        <p:spPr>
          <a:xfrm>
            <a:off x="838197" y="5159721"/>
            <a:ext cx="1589049" cy="771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Enabling Partner Development Status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4E1CA02-9895-4CC0-9BE1-5B8C6DACD2D1}"/>
              </a:ext>
            </a:extLst>
          </p:cNvPr>
          <p:cNvSpPr/>
          <p:nvPr/>
        </p:nvSpPr>
        <p:spPr>
          <a:xfrm>
            <a:off x="838198" y="2288252"/>
            <a:ext cx="1589049" cy="771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Lightning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4CD9D8C-BD31-46EB-8EE9-03AEF2D84756}"/>
              </a:ext>
            </a:extLst>
          </p:cNvPr>
          <p:cNvSpPr/>
          <p:nvPr/>
        </p:nvSpPr>
        <p:spPr>
          <a:xfrm>
            <a:off x="4789902" y="2288252"/>
            <a:ext cx="1589049" cy="771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Mobile (e.g. Onboarding/Care)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34BDF7D-E49A-41BD-84AF-DD3669C840F6}"/>
              </a:ext>
            </a:extLst>
          </p:cNvPr>
          <p:cNvSpPr/>
          <p:nvPr/>
        </p:nvSpPr>
        <p:spPr>
          <a:xfrm>
            <a:off x="838197" y="4015726"/>
            <a:ext cx="1589047" cy="1091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Performance Call/Performance Meeting/Workshop/Target Documentation  Documentation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69265A-2ADC-48F1-9DD5-82EF2385B8A6}"/>
              </a:ext>
            </a:extLst>
          </p:cNvPr>
          <p:cNvSpPr/>
          <p:nvPr/>
        </p:nvSpPr>
        <p:spPr>
          <a:xfrm rot="588942">
            <a:off x="1851890" y="2271157"/>
            <a:ext cx="795443" cy="39031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100%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2500CEA-6A89-4E21-9EBE-BDAC738AC1D1}"/>
              </a:ext>
            </a:extLst>
          </p:cNvPr>
          <p:cNvSpPr/>
          <p:nvPr/>
        </p:nvSpPr>
        <p:spPr>
          <a:xfrm rot="588942">
            <a:off x="4076369" y="4828505"/>
            <a:ext cx="795443" cy="39031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100%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0C02E31-CEB6-4543-B969-BA47E6D6AED9}"/>
              </a:ext>
            </a:extLst>
          </p:cNvPr>
          <p:cNvSpPr/>
          <p:nvPr/>
        </p:nvSpPr>
        <p:spPr>
          <a:xfrm rot="588942">
            <a:off x="2041407" y="3089137"/>
            <a:ext cx="795443" cy="39031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100%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DA86FAA-E570-4B96-A8CD-3E387BFDEC2B}"/>
              </a:ext>
            </a:extLst>
          </p:cNvPr>
          <p:cNvSpPr/>
          <p:nvPr/>
        </p:nvSpPr>
        <p:spPr>
          <a:xfrm rot="588942">
            <a:off x="2029522" y="3966772"/>
            <a:ext cx="795443" cy="39031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100%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BF43BE7-47BC-437D-BDB8-CA0583409F19}"/>
              </a:ext>
            </a:extLst>
          </p:cNvPr>
          <p:cNvSpPr/>
          <p:nvPr/>
        </p:nvSpPr>
        <p:spPr>
          <a:xfrm rot="588942">
            <a:off x="2011208" y="5996502"/>
            <a:ext cx="795443" cy="39031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100%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5CC4A0-0DD4-4DC3-A8B0-5FE687EDB1D2}"/>
              </a:ext>
            </a:extLst>
          </p:cNvPr>
          <p:cNvSpPr/>
          <p:nvPr/>
        </p:nvSpPr>
        <p:spPr>
          <a:xfrm rot="588942">
            <a:off x="1990021" y="5051028"/>
            <a:ext cx="795443" cy="39031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0%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311C18A-C520-4CF6-A1F4-CF8FFCE12F8D}"/>
              </a:ext>
            </a:extLst>
          </p:cNvPr>
          <p:cNvSpPr/>
          <p:nvPr/>
        </p:nvSpPr>
        <p:spPr>
          <a:xfrm rot="588942">
            <a:off x="3801240" y="2170166"/>
            <a:ext cx="1127094" cy="39031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Postponed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F95269F-FB16-43A4-B449-ACEE4CD6D83A}"/>
              </a:ext>
            </a:extLst>
          </p:cNvPr>
          <p:cNvSpPr/>
          <p:nvPr/>
        </p:nvSpPr>
        <p:spPr>
          <a:xfrm rot="588942">
            <a:off x="3841092" y="3950248"/>
            <a:ext cx="1127094" cy="39031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Postponed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2EE2D52-8FC7-4EFB-826C-6038BBB3697E}"/>
              </a:ext>
            </a:extLst>
          </p:cNvPr>
          <p:cNvSpPr/>
          <p:nvPr/>
        </p:nvSpPr>
        <p:spPr>
          <a:xfrm rot="588942">
            <a:off x="7706252" y="2206805"/>
            <a:ext cx="1127094" cy="39031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Postponed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964DAB5-D1E4-42A1-946E-B475217ACEA0}"/>
              </a:ext>
            </a:extLst>
          </p:cNvPr>
          <p:cNvSpPr/>
          <p:nvPr/>
        </p:nvSpPr>
        <p:spPr>
          <a:xfrm rot="588942">
            <a:off x="3967066" y="3125033"/>
            <a:ext cx="795443" cy="39031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100%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CF93F11-C180-42C1-B624-4652FE9A3D97}"/>
              </a:ext>
            </a:extLst>
          </p:cNvPr>
          <p:cNvSpPr/>
          <p:nvPr/>
        </p:nvSpPr>
        <p:spPr>
          <a:xfrm rot="588942">
            <a:off x="5958980" y="2206804"/>
            <a:ext cx="686005" cy="39031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1625956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9981-BBFA-4E1D-AEF9-83B3B976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Roadmap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8A98A2-D886-4019-B7CD-D672EB3FA6B9}"/>
              </a:ext>
            </a:extLst>
          </p:cNvPr>
          <p:cNvSpPr/>
          <p:nvPr/>
        </p:nvSpPr>
        <p:spPr bwMode="gray">
          <a:xfrm>
            <a:off x="573787" y="3185681"/>
            <a:ext cx="1716213" cy="504056"/>
          </a:xfrm>
          <a:prstGeom prst="roundRect">
            <a:avLst/>
          </a:prstGeom>
          <a:solidFill>
            <a:srgbClr val="002060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lIns="108000" tIns="91440" rIns="72000" bIns="91440" rtlCol="0" anchor="ctr"/>
          <a:lstStyle/>
          <a:p>
            <a:pPr algn="ctr" eaLnBrk="0" hangingPunct="0"/>
            <a:r>
              <a:rPr lang="de-DE" sz="1400" dirty="0">
                <a:solidFill>
                  <a:srgbClr val="FFFFFF"/>
                </a:solidFill>
                <a:latin typeface="Calibri" pitchFamily="34" charset="0"/>
              </a:rPr>
              <a:t>CAN „As </a:t>
            </a:r>
            <a:r>
              <a:rPr lang="de-DE" sz="1400" dirty="0" err="1">
                <a:solidFill>
                  <a:srgbClr val="FFFFFF"/>
                </a:solidFill>
                <a:latin typeface="Calibri" pitchFamily="34" charset="0"/>
              </a:rPr>
              <a:t>Is</a:t>
            </a:r>
            <a:r>
              <a:rPr lang="de-DE" sz="1400" dirty="0">
                <a:solidFill>
                  <a:srgbClr val="FFFFFF"/>
                </a:solidFill>
                <a:latin typeface="Calibri" pitchFamily="34" charset="0"/>
              </a:rPr>
              <a:t>“ CC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8DE682-08D1-4152-BCF1-BC5BDDE6B190}"/>
              </a:ext>
            </a:extLst>
          </p:cNvPr>
          <p:cNvSpPr/>
          <p:nvPr/>
        </p:nvSpPr>
        <p:spPr bwMode="gray">
          <a:xfrm>
            <a:off x="2504379" y="3185681"/>
            <a:ext cx="2643994" cy="486475"/>
          </a:xfrm>
          <a:prstGeom prst="roundRect">
            <a:avLst/>
          </a:prstGeom>
          <a:solidFill>
            <a:srgbClr val="002060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lIns="108000" tIns="91440" rIns="72000" bIns="91440" rtlCol="0" anchor="ctr"/>
          <a:lstStyle/>
          <a:p>
            <a:pPr algn="ctr" eaLnBrk="0" hangingPunct="0"/>
            <a:r>
              <a:rPr lang="de-DE" sz="1400" dirty="0">
                <a:solidFill>
                  <a:srgbClr val="FFFFFF"/>
                </a:solidFill>
                <a:latin typeface="Calibri" pitchFamily="34" charset="0"/>
              </a:rPr>
              <a:t>CAN „Advanced Opp“ CC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D1AEC4-2D10-43B6-9701-82E402284C20}"/>
              </a:ext>
            </a:extLst>
          </p:cNvPr>
          <p:cNvSpPr/>
          <p:nvPr/>
        </p:nvSpPr>
        <p:spPr bwMode="gray">
          <a:xfrm>
            <a:off x="5383104" y="3185681"/>
            <a:ext cx="2613252" cy="504056"/>
          </a:xfrm>
          <a:prstGeom prst="roundRect">
            <a:avLst/>
          </a:prstGeom>
          <a:solidFill>
            <a:srgbClr val="002060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lIns="108000" tIns="91440" rIns="72000" bIns="91440" rtlCol="0" anchor="ctr"/>
          <a:lstStyle/>
          <a:p>
            <a:pPr algn="ctr" eaLnBrk="0" hangingPunct="0"/>
            <a:r>
              <a:rPr lang="de-DE" sz="1400" dirty="0">
                <a:solidFill>
                  <a:srgbClr val="FFFFFF"/>
                </a:solidFill>
                <a:latin typeface="Calibri" pitchFamily="34" charset="0"/>
              </a:rPr>
              <a:t>Lightning USA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FA2B76-A1E7-4AFA-894F-C8889619E9C5}"/>
              </a:ext>
            </a:extLst>
          </p:cNvPr>
          <p:cNvSpPr/>
          <p:nvPr/>
        </p:nvSpPr>
        <p:spPr bwMode="gray">
          <a:xfrm>
            <a:off x="5777508" y="4002049"/>
            <a:ext cx="1403394" cy="504056"/>
          </a:xfrm>
          <a:prstGeom prst="roundRect">
            <a:avLst/>
          </a:prstGeom>
          <a:solidFill>
            <a:srgbClr val="002060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lIns="108000" tIns="91440" rIns="72000" bIns="91440" rtlCol="0" anchor="ctr"/>
          <a:lstStyle/>
          <a:p>
            <a:pPr algn="ctr" eaLnBrk="0" hangingPunct="0"/>
            <a:r>
              <a:rPr lang="de-DE" sz="1400" dirty="0">
                <a:solidFill>
                  <a:srgbClr val="FFFFFF"/>
                </a:solidFill>
                <a:latin typeface="Calibri" pitchFamily="34" charset="0"/>
              </a:rPr>
              <a:t>Lightning Case Managent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B7F1D37-2D44-4323-BD6B-ECDB2BC67BF7}"/>
              </a:ext>
            </a:extLst>
          </p:cNvPr>
          <p:cNvSpPr/>
          <p:nvPr/>
        </p:nvSpPr>
        <p:spPr bwMode="gray">
          <a:xfrm>
            <a:off x="8426433" y="3192697"/>
            <a:ext cx="1165529" cy="504056"/>
          </a:xfrm>
          <a:prstGeom prst="roundRect">
            <a:avLst/>
          </a:prstGeom>
          <a:solidFill>
            <a:srgbClr val="002060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lIns="108000" tIns="91440" rIns="72000" bIns="91440" rtlCol="0" anchor="ctr"/>
          <a:lstStyle/>
          <a:p>
            <a:pPr algn="ctr" eaLnBrk="0" hangingPunct="0"/>
            <a:r>
              <a:rPr lang="de-DE" sz="1400" dirty="0">
                <a:solidFill>
                  <a:srgbClr val="FFFFFF"/>
                </a:solidFill>
                <a:latin typeface="Calibri" pitchFamily="34" charset="0"/>
              </a:rPr>
              <a:t>DEU &amp; CHE CC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8148092-84AB-4D53-9568-39C24B247639}"/>
              </a:ext>
            </a:extLst>
          </p:cNvPr>
          <p:cNvSpPr/>
          <p:nvPr/>
        </p:nvSpPr>
        <p:spPr bwMode="gray">
          <a:xfrm>
            <a:off x="6175217" y="4793837"/>
            <a:ext cx="4502433" cy="504056"/>
          </a:xfrm>
          <a:prstGeom prst="roundRect">
            <a:avLst/>
          </a:prstGeom>
          <a:solidFill>
            <a:srgbClr val="002060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lIns="108000" tIns="91440" rIns="72000" bIns="91440" rtlCol="0" anchor="ctr"/>
          <a:lstStyle/>
          <a:p>
            <a:pPr algn="ctr" eaLnBrk="0" hangingPunct="0"/>
            <a:r>
              <a:rPr lang="de-DE" sz="1400" i="1" dirty="0">
                <a:solidFill>
                  <a:srgbClr val="FFFFFF"/>
                </a:solidFill>
                <a:latin typeface="Calibri" pitchFamily="34" charset="0"/>
              </a:rPr>
              <a:t>Mobile App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884CB8-8ED6-4B24-80A1-73609AD8C35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 bwMode="auto">
          <a:xfrm flipV="1">
            <a:off x="2290000" y="3428919"/>
            <a:ext cx="214379" cy="879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30A8D6-9D9E-4408-97A7-ECE47E73A05F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 bwMode="auto">
          <a:xfrm>
            <a:off x="1431894" y="3689737"/>
            <a:ext cx="4743323" cy="135612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79D5FC-5966-4EF0-8F57-F29D3FE63024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 bwMode="auto">
          <a:xfrm>
            <a:off x="3826376" y="3672156"/>
            <a:ext cx="1951132" cy="58192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3E000E-894E-4233-86F4-010831470AA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 bwMode="auto">
          <a:xfrm>
            <a:off x="5148373" y="3428919"/>
            <a:ext cx="234731" cy="879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41F23A-6D27-4070-B5D3-8D5809E0C1E3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 bwMode="auto">
          <a:xfrm>
            <a:off x="7996356" y="3437709"/>
            <a:ext cx="430077" cy="701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BF50F6E-B207-4860-BBC0-023DB33ABDA1}"/>
              </a:ext>
            </a:extLst>
          </p:cNvPr>
          <p:cNvSpPr/>
          <p:nvPr/>
        </p:nvSpPr>
        <p:spPr bwMode="gray">
          <a:xfrm>
            <a:off x="8024596" y="4002049"/>
            <a:ext cx="1224136" cy="504056"/>
          </a:xfrm>
          <a:prstGeom prst="roundRect">
            <a:avLst/>
          </a:prstGeom>
          <a:solidFill>
            <a:srgbClr val="002060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lIns="108000" tIns="91440" rIns="72000" bIns="91440" rtlCol="0" anchor="ctr"/>
          <a:lstStyle/>
          <a:p>
            <a:pPr algn="ctr" eaLnBrk="0" hangingPunct="0"/>
            <a:r>
              <a:rPr lang="de-DE" sz="1400">
                <a:solidFill>
                  <a:srgbClr val="FFFFFF"/>
                </a:solidFill>
                <a:latin typeface="Calibri" pitchFamily="34" charset="0"/>
              </a:rPr>
              <a:t>DEU &amp; CHE Invoicing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796D40-84D8-49A2-9F46-F0A3D57EF2E7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 bwMode="auto">
          <a:xfrm>
            <a:off x="7180902" y="4254077"/>
            <a:ext cx="843694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FFF524A-857C-40A3-B8E5-375CA372F0DD}"/>
              </a:ext>
            </a:extLst>
          </p:cNvPr>
          <p:cNvSpPr/>
          <p:nvPr/>
        </p:nvSpPr>
        <p:spPr bwMode="gray">
          <a:xfrm>
            <a:off x="9826693" y="3192697"/>
            <a:ext cx="2083560" cy="504056"/>
          </a:xfrm>
          <a:prstGeom prst="roundRect">
            <a:avLst/>
          </a:prstGeom>
          <a:solidFill>
            <a:srgbClr val="002060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lIns="108000" tIns="91440" rIns="72000" bIns="91440" rtlCol="0" anchor="ctr"/>
          <a:lstStyle/>
          <a:p>
            <a:pPr algn="ctr" eaLnBrk="0" hangingPunct="0"/>
            <a:r>
              <a:rPr lang="de-DE" sz="1400">
                <a:solidFill>
                  <a:srgbClr val="FFFFFF"/>
                </a:solidFill>
                <a:latin typeface="Calibri" pitchFamily="34" charset="0"/>
              </a:rPr>
              <a:t>Everybody else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4632E0-B723-4B8C-9DA7-61B712B7513C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 bwMode="auto">
          <a:xfrm>
            <a:off x="9591962" y="3444725"/>
            <a:ext cx="234731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7F8873-3531-488E-9D67-417503B03FF4}"/>
              </a:ext>
            </a:extLst>
          </p:cNvPr>
          <p:cNvCxnSpPr>
            <a:cxnSpLocks/>
            <a:stCxn id="15" idx="3"/>
            <a:endCxn id="17" idx="2"/>
          </p:cNvCxnSpPr>
          <p:nvPr/>
        </p:nvCxnSpPr>
        <p:spPr bwMode="auto">
          <a:xfrm flipV="1">
            <a:off x="9248732" y="3696753"/>
            <a:ext cx="1619741" cy="55732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F5179BB-2EC1-4319-8132-2AFD392D418B}"/>
              </a:ext>
            </a:extLst>
          </p:cNvPr>
          <p:cNvSpPr/>
          <p:nvPr/>
        </p:nvSpPr>
        <p:spPr bwMode="gray">
          <a:xfrm>
            <a:off x="539336" y="1919966"/>
            <a:ext cx="1315743" cy="504056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91440" rIns="72000" bIns="91440" rtlCol="0" anchor="ctr"/>
          <a:lstStyle/>
          <a:p>
            <a:pPr algn="ctr" eaLnBrk="0" hangingPunct="0"/>
            <a:r>
              <a:rPr lang="de-DE" sz="1400">
                <a:solidFill>
                  <a:srgbClr val="FFFFFF"/>
                </a:solidFill>
                <a:latin typeface="Calibri" pitchFamily="34" charset="0"/>
              </a:rPr>
              <a:t>January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BB4BC88-9199-4EE0-B869-780689610560}"/>
              </a:ext>
            </a:extLst>
          </p:cNvPr>
          <p:cNvSpPr/>
          <p:nvPr/>
        </p:nvSpPr>
        <p:spPr bwMode="gray">
          <a:xfrm>
            <a:off x="1970823" y="1919966"/>
            <a:ext cx="1315743" cy="504056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91440" rIns="72000" bIns="91440" rtlCol="0" anchor="ctr"/>
          <a:lstStyle/>
          <a:p>
            <a:pPr algn="ctr" eaLnBrk="0" hangingPunct="0"/>
            <a:r>
              <a:rPr lang="de-DE" sz="1400">
                <a:solidFill>
                  <a:srgbClr val="FFFFFF"/>
                </a:solidFill>
                <a:latin typeface="Calibri" pitchFamily="34" charset="0"/>
              </a:rPr>
              <a:t>February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30C29F1-C2A6-48E9-BF1A-9964294FEC30}"/>
              </a:ext>
            </a:extLst>
          </p:cNvPr>
          <p:cNvSpPr/>
          <p:nvPr/>
        </p:nvSpPr>
        <p:spPr bwMode="gray">
          <a:xfrm>
            <a:off x="3471777" y="1917179"/>
            <a:ext cx="1315743" cy="504056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91440" rIns="72000" bIns="91440" rtlCol="0" anchor="ctr"/>
          <a:lstStyle/>
          <a:p>
            <a:pPr algn="ctr" eaLnBrk="0" hangingPunct="0"/>
            <a:r>
              <a:rPr lang="de-DE" sz="1400">
                <a:solidFill>
                  <a:srgbClr val="FFFFFF"/>
                </a:solidFill>
                <a:latin typeface="Calibri" pitchFamily="34" charset="0"/>
              </a:rPr>
              <a:t>March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8A7932A-9309-4EF1-B9B8-B36CBD390BB9}"/>
              </a:ext>
            </a:extLst>
          </p:cNvPr>
          <p:cNvSpPr/>
          <p:nvPr/>
        </p:nvSpPr>
        <p:spPr bwMode="gray">
          <a:xfrm>
            <a:off x="4972732" y="1910823"/>
            <a:ext cx="1315743" cy="504056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91440" rIns="72000" bIns="91440" rtlCol="0" anchor="ctr"/>
          <a:lstStyle/>
          <a:p>
            <a:pPr algn="ctr" eaLnBrk="0" hangingPunct="0"/>
            <a:r>
              <a:rPr lang="de-DE" sz="1400">
                <a:solidFill>
                  <a:srgbClr val="FFFFFF"/>
                </a:solidFill>
                <a:latin typeface="Calibri" pitchFamily="34" charset="0"/>
              </a:rPr>
              <a:t>April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F834BE5-7972-4EFF-94C2-4A4841445874}"/>
              </a:ext>
            </a:extLst>
          </p:cNvPr>
          <p:cNvSpPr/>
          <p:nvPr/>
        </p:nvSpPr>
        <p:spPr bwMode="gray">
          <a:xfrm>
            <a:off x="6411108" y="1919198"/>
            <a:ext cx="1315743" cy="504056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91440" rIns="72000" bIns="91440" rtlCol="0" anchor="ctr"/>
          <a:lstStyle/>
          <a:p>
            <a:pPr algn="ctr" eaLnBrk="0" hangingPunct="0"/>
            <a:r>
              <a:rPr lang="de-DE" sz="1400">
                <a:solidFill>
                  <a:srgbClr val="FFFFFF"/>
                </a:solidFill>
                <a:latin typeface="Calibri" pitchFamily="34" charset="0"/>
              </a:rPr>
              <a:t>May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09B27EE-2199-4A70-A2F2-543F734E0453}"/>
              </a:ext>
            </a:extLst>
          </p:cNvPr>
          <p:cNvSpPr/>
          <p:nvPr/>
        </p:nvSpPr>
        <p:spPr bwMode="gray">
          <a:xfrm>
            <a:off x="7836796" y="1917179"/>
            <a:ext cx="1315743" cy="504056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000" tIns="91440" rIns="72000" bIns="91440" rtlCol="0" anchor="ctr"/>
          <a:lstStyle/>
          <a:p>
            <a:pPr algn="ctr" eaLnBrk="0" hangingPunct="0"/>
            <a:r>
              <a:rPr lang="de-DE" sz="1400">
                <a:solidFill>
                  <a:srgbClr val="FFFFFF"/>
                </a:solidFill>
                <a:latin typeface="Calibri" pitchFamily="34" charset="0"/>
              </a:rPr>
              <a:t>June</a:t>
            </a:r>
          </a:p>
        </p:txBody>
      </p:sp>
    </p:spTree>
    <p:extLst>
      <p:ext uri="{BB962C8B-B14F-4D97-AF65-F5344CB8AC3E}">
        <p14:creationId xmlns:p14="http://schemas.microsoft.com/office/powerpoint/2010/main" val="102749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BA3F-5DE7-453E-9429-9CA21E757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07534-E131-4A66-857D-A58ADDF76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Marketing:</a:t>
            </a:r>
          </a:p>
          <a:p>
            <a:r>
              <a:rPr lang="de-DE" dirty="0"/>
              <a:t>Needs to deliver new List of E-Mail templates by February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Business:</a:t>
            </a:r>
          </a:p>
          <a:p>
            <a:r>
              <a:rPr lang="de-DE" dirty="0"/>
              <a:t>Create Process map by January 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901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A2DB-E69F-4F7F-B664-F0A9A44E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0662-D5FE-495D-B26D-38582C153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Project Manager: Maud</a:t>
            </a:r>
          </a:p>
          <a:p>
            <a:pPr marL="0" indent="0">
              <a:buNone/>
            </a:pPr>
            <a:r>
              <a:rPr lang="de-DE" dirty="0"/>
              <a:t>Product Owner: Christina</a:t>
            </a:r>
          </a:p>
          <a:p>
            <a:pPr marL="0" indent="0">
              <a:buNone/>
            </a:pPr>
            <a:r>
              <a:rPr lang="de-DE" dirty="0"/>
              <a:t>Delivery Organization: Max the Admin</a:t>
            </a:r>
          </a:p>
        </p:txBody>
      </p:sp>
    </p:spTree>
    <p:extLst>
      <p:ext uri="{BB962C8B-B14F-4D97-AF65-F5344CB8AC3E}">
        <p14:creationId xmlns:p14="http://schemas.microsoft.com/office/powerpoint/2010/main" val="4106467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75598-7749-4993-842E-94DB643A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Routine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DD23E-D3DE-46B3-8C39-0C6386D32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1. Weekly Meeting:</a:t>
            </a:r>
          </a:p>
          <a:p>
            <a:pPr marL="0" indent="0">
              <a:buNone/>
            </a:pPr>
            <a:r>
              <a:rPr lang="de-DE" dirty="0"/>
              <a:t>Project Team meets every Wednesday afternoon for 30 minutes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2. Project Update Email:</a:t>
            </a:r>
          </a:p>
          <a:p>
            <a:pPr marL="0" indent="0">
              <a:buNone/>
            </a:pPr>
            <a:r>
              <a:rPr lang="de-DE" dirty="0"/>
              <a:t>All Stakeholders are informed every two weeks about progress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128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Project Management Template</vt:lpstr>
      <vt:lpstr>Content</vt:lpstr>
      <vt:lpstr>Project Overview</vt:lpstr>
      <vt:lpstr>Stakeholders</vt:lpstr>
      <vt:lpstr>Requirements</vt:lpstr>
      <vt:lpstr>Roadmap</vt:lpstr>
      <vt:lpstr>Dependencies</vt:lpstr>
      <vt:lpstr>Project Team</vt:lpstr>
      <vt:lpstr>Project Routine</vt:lpstr>
      <vt:lpstr>Development 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Template</dc:title>
  <dc:creator>Johann Furmann</dc:creator>
  <cp:lastModifiedBy>Johann Furmann</cp:lastModifiedBy>
  <cp:revision>9</cp:revision>
  <dcterms:created xsi:type="dcterms:W3CDTF">2019-11-05T09:49:20Z</dcterms:created>
  <dcterms:modified xsi:type="dcterms:W3CDTF">2019-11-09T12:24:34Z</dcterms:modified>
</cp:coreProperties>
</file>