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4" r:id="rId13"/>
    <p:sldId id="2146847063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of Industrial Machinery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LOGESH S – SSMIET – B.E CSE 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9E0E-BC69-2F52-1AC6-44A63503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2F961A-4643-27F8-5D36-EAAC0A54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(PREDICTION)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963FC-B042-F16C-DC43-CDC7898E3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233181"/>
            <a:ext cx="1177454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The proposed solution using IBM </a:t>
            </a:r>
            <a:r>
              <a:rPr lang="en-IN" sz="2400" dirty="0" err="1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AutoAI</a:t>
            </a:r>
            <a:r>
              <a:rPr lang="en-IN" sz="2400" dirty="0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 successfully predicts different types of machinery failures based on sensor data, enabling proactive maintenance.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The system helps reduce unexpected downtime, improve machine efficiency, and lower operational costs.</a:t>
            </a:r>
          </a:p>
          <a:p>
            <a:pPr marL="305435" indent="-305435"/>
            <a:r>
              <a:rPr lang="en-IN" sz="2400" dirty="0" err="1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AutoAI</a:t>
            </a:r>
            <a:r>
              <a:rPr lang="en-IN" sz="2400" dirty="0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 simplified the model development process by automating preprocessing, algorithm selection, and tuning.</a:t>
            </a:r>
            <a:endParaRPr lang="en-IN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4"/>
            <a:ext cx="11029615" cy="46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Add real-time sensor and maintenance data</a:t>
            </a: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Improve model accuracy with advanced algorithms</a:t>
            </a: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Expand system to more machines and locations</a:t>
            </a: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Use edge devices for on-site predictions</a:t>
            </a: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Make predictions easier to understand with explainable AI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05435" indent="-305435"/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IBM DOCS</a:t>
            </a:r>
          </a:p>
          <a:p>
            <a:pPr marL="305435" indent="-305435"/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IBM ZOOM VIDEOS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CCF53-55FA-14FF-02F2-7A28C52E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68" y="1232452"/>
            <a:ext cx="7108005" cy="53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FDD48-D09F-B66B-F663-5B3DAB6F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26" y="1232452"/>
            <a:ext cx="7234327" cy="54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0C46D-6FC4-7D23-C54E-7359C79A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5" y="1232452"/>
            <a:ext cx="971685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Develop a predictive maintenance model for a fleet of industrial machines to anticipate failures before they occur. This project will involve </a:t>
            </a:r>
            <a:r>
              <a:rPr lang="en-IN" sz="2400" dirty="0" err="1"/>
              <a:t>analyzing</a:t>
            </a:r>
            <a:r>
              <a:rPr lang="en-IN" sz="2400" dirty="0"/>
              <a:t>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6" cy="480004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Our solution uses machine learning to predict machinery failures in advance, helping reduce downtime and maintenance costs.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Data Collection</a:t>
            </a:r>
            <a:r>
              <a:rPr lang="en-IN" sz="2000" dirty="0">
                <a:latin typeface="Aptos" panose="020B0004020202020204" pitchFamily="34" charset="0"/>
              </a:rPr>
              <a:t>: Use historical sensor data (temperature, torque, speed, tool wear, etc.) from machines.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Preprocessing</a:t>
            </a:r>
            <a:r>
              <a:rPr lang="en-IN" sz="2000" dirty="0">
                <a:latin typeface="Aptos" panose="020B0004020202020204" pitchFamily="34" charset="0"/>
              </a:rPr>
              <a:t>: Clean and prepare the data by handling missing values and encoding machine types.</a:t>
            </a:r>
          </a:p>
          <a:p>
            <a:r>
              <a:rPr lang="en-IN" sz="2000" b="1" dirty="0" err="1">
                <a:latin typeface="Aptos" panose="020B0004020202020204" pitchFamily="34" charset="0"/>
              </a:rPr>
              <a:t>Modeling</a:t>
            </a:r>
            <a:r>
              <a:rPr lang="en-IN" sz="2000" dirty="0">
                <a:latin typeface="Aptos" panose="020B0004020202020204" pitchFamily="34" charset="0"/>
              </a:rPr>
              <a:t>: Train a classification model (e.g., Random Forest or </a:t>
            </a:r>
            <a:r>
              <a:rPr lang="en-IN" sz="2000" dirty="0" err="1">
                <a:latin typeface="Aptos" panose="020B0004020202020204" pitchFamily="34" charset="0"/>
              </a:rPr>
              <a:t>XGBoost</a:t>
            </a:r>
            <a:r>
              <a:rPr lang="en-IN" sz="2000" dirty="0">
                <a:latin typeface="Aptos" panose="020B0004020202020204" pitchFamily="34" charset="0"/>
              </a:rPr>
              <a:t>) to detect failure types like tool wear or power failure.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Deployment</a:t>
            </a:r>
            <a:r>
              <a:rPr lang="en-IN" sz="2000" dirty="0">
                <a:latin typeface="Aptos" panose="020B0004020202020204" pitchFamily="34" charset="0"/>
              </a:rPr>
              <a:t>: Deploy the model on </a:t>
            </a:r>
            <a:r>
              <a:rPr lang="en-IN" sz="2000" b="1" dirty="0">
                <a:latin typeface="Aptos" panose="020B0004020202020204" pitchFamily="34" charset="0"/>
              </a:rPr>
              <a:t>IBM Cloud</a:t>
            </a:r>
            <a:r>
              <a:rPr lang="en-IN" sz="2000" dirty="0">
                <a:latin typeface="Aptos" panose="020B0004020202020204" pitchFamily="34" charset="0"/>
              </a:rPr>
              <a:t> using Watson Studio and Watson Machine Learning.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Result</a:t>
            </a:r>
            <a:r>
              <a:rPr lang="en-IN" sz="2000" dirty="0">
                <a:latin typeface="Aptos" panose="020B0004020202020204" pitchFamily="34" charset="0"/>
              </a:rPr>
              <a:t>: Real-time failure predictions that enable proactive maintenance and improve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0577"/>
            <a:ext cx="11029615" cy="52495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ptos" panose="020B0004020202020204" pitchFamily="34" charset="0"/>
              </a:rPr>
              <a:t>This approach uses IBM Watson Studio’s </a:t>
            </a:r>
            <a:r>
              <a:rPr lang="en-IN" sz="2400" b="1" dirty="0" err="1">
                <a:latin typeface="Aptos" panose="020B0004020202020204" pitchFamily="34" charset="0"/>
              </a:rPr>
              <a:t>AutoAI</a:t>
            </a:r>
            <a:r>
              <a:rPr lang="en-IN" sz="2400" dirty="0">
                <a:latin typeface="Aptos" panose="020B0004020202020204" pitchFamily="34" charset="0"/>
              </a:rPr>
              <a:t> tool to automate model selection, training, and pipeline generation for predicting machinery failures.</a:t>
            </a:r>
          </a:p>
          <a:p>
            <a:r>
              <a:rPr lang="en-IN" sz="2400" b="1" dirty="0">
                <a:solidFill>
                  <a:srgbClr val="0F0F0F"/>
                </a:solidFill>
                <a:latin typeface="Aptos" panose="020B0004020202020204" pitchFamily="34" charset="0"/>
              </a:rPr>
              <a:t>System 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latin typeface="Aptos" panose="020B0004020202020204" pitchFamily="34" charset="0"/>
              </a:rPr>
              <a:t>Platform</a:t>
            </a:r>
            <a:r>
              <a:rPr lang="en-IN" sz="2000" dirty="0">
                <a:latin typeface="Aptos" panose="020B0004020202020204" pitchFamily="34" charset="0"/>
              </a:rPr>
              <a:t>: IBM Cloud (Lite Plan)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latin typeface="Aptos" panose="020B0004020202020204" pitchFamily="34" charset="0"/>
              </a:rPr>
              <a:t>Tools Used</a:t>
            </a:r>
            <a:r>
              <a:rPr lang="en-IN" sz="2000" dirty="0">
                <a:latin typeface="Aptos" panose="020B00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b="1" dirty="0">
                <a:latin typeface="Aptos" panose="020B0004020202020204" pitchFamily="34" charset="0"/>
              </a:rPr>
              <a:t>IBM Watson Studio</a:t>
            </a:r>
            <a:r>
              <a:rPr lang="en-IN" sz="1800" dirty="0">
                <a:latin typeface="Aptos" panose="020B0004020202020204" pitchFamily="34" charset="0"/>
              </a:rPr>
              <a:t> – For </a:t>
            </a:r>
            <a:r>
              <a:rPr lang="en-IN" sz="1800" dirty="0" err="1">
                <a:latin typeface="Aptos" panose="020B0004020202020204" pitchFamily="34" charset="0"/>
              </a:rPr>
              <a:t>AutoAI</a:t>
            </a:r>
            <a:r>
              <a:rPr lang="en-IN" sz="1800" dirty="0">
                <a:latin typeface="Aptos" panose="020B0004020202020204" pitchFamily="34" charset="0"/>
              </a:rPr>
              <a:t> experimentation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b="1" dirty="0">
                <a:latin typeface="Aptos" panose="020B0004020202020204" pitchFamily="34" charset="0"/>
              </a:rPr>
              <a:t>IBM Watson Machine Learning</a:t>
            </a:r>
            <a:r>
              <a:rPr lang="en-IN" sz="1800" dirty="0">
                <a:latin typeface="Aptos" panose="020B0004020202020204" pitchFamily="34" charset="0"/>
              </a:rPr>
              <a:t> – For deployment of the pipeline</a:t>
            </a:r>
            <a:endParaRPr lang="en-IN" sz="2000" b="1" dirty="0">
              <a:solidFill>
                <a:srgbClr val="0F0F0F"/>
              </a:solidFill>
              <a:latin typeface="Aptos" panose="020B0004020202020204" pitchFamily="34" charset="0"/>
            </a:endParaRPr>
          </a:p>
          <a:p>
            <a:pPr marL="305435" indent="-305435"/>
            <a:r>
              <a:rPr lang="en-IN" sz="2400" b="1" dirty="0">
                <a:solidFill>
                  <a:srgbClr val="0F0F0F"/>
                </a:solidFill>
                <a:latin typeface="Aptos" panose="020B0004020202020204" pitchFamily="34" charset="0"/>
              </a:rPr>
              <a:t>Library required to build the model</a:t>
            </a:r>
          </a:p>
          <a:p>
            <a:pPr marL="629435" lvl="1" indent="-305435"/>
            <a:r>
              <a:rPr lang="en-IN" sz="2400" dirty="0" err="1">
                <a:latin typeface="Aptos" panose="020B0004020202020204" pitchFamily="34" charset="0"/>
              </a:rPr>
              <a:t>AutoAI</a:t>
            </a:r>
            <a:r>
              <a:rPr lang="en-IN" sz="2400" dirty="0">
                <a:latin typeface="Aptos" panose="020B0004020202020204" pitchFamily="34" charset="0"/>
              </a:rPr>
              <a:t> Pipeline</a:t>
            </a:r>
          </a:p>
          <a:p>
            <a:pPr marL="629435" lvl="1" indent="-305435"/>
            <a:r>
              <a:rPr lang="en-IN" sz="2400" dirty="0">
                <a:solidFill>
                  <a:srgbClr val="0F0F0F"/>
                </a:solidFill>
                <a:latin typeface="Aptos" panose="020B0004020202020204" pitchFamily="34" charset="0"/>
              </a:rPr>
              <a:t>Predictive maintenance Dataset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54395"/>
          </a:xfrm>
        </p:spPr>
        <p:txBody>
          <a:bodyPr anchor="t">
            <a:normAutofit lnSpcReduction="10000"/>
          </a:bodyPr>
          <a:lstStyle/>
          <a:p>
            <a:pPr marL="305435" indent="-305435"/>
            <a:r>
              <a:rPr lang="en-IN" sz="1800" b="1" dirty="0">
                <a:latin typeface="Aptos" panose="020B0004020202020204" pitchFamily="34" charset="0"/>
                <a:ea typeface="+mn-lt"/>
                <a:cs typeface="+mn-lt"/>
              </a:rPr>
              <a:t>Algorithm Selection:</a:t>
            </a:r>
            <a:endParaRPr lang="en-IN" sz="1800" dirty="0">
              <a:latin typeface="Aptos" panose="020B0004020202020204" pitchFamily="34" charset="0"/>
            </a:endParaRPr>
          </a:p>
          <a:p>
            <a:pPr marL="629920" lvl="1" indent="-305435"/>
            <a:r>
              <a:rPr lang="en-IN" sz="1800" dirty="0">
                <a:latin typeface="Aptos" panose="020B0004020202020204" pitchFamily="34" charset="0"/>
              </a:rPr>
              <a:t>We used </a:t>
            </a:r>
            <a:r>
              <a:rPr lang="en-IN" sz="1800" b="1" dirty="0">
                <a:latin typeface="Aptos" panose="020B0004020202020204" pitchFamily="34" charset="0"/>
              </a:rPr>
              <a:t>IBM Watson </a:t>
            </a:r>
            <a:r>
              <a:rPr lang="en-IN" sz="1800" b="1" dirty="0" err="1">
                <a:latin typeface="Aptos" panose="020B0004020202020204" pitchFamily="34" charset="0"/>
              </a:rPr>
              <a:t>AutoAI</a:t>
            </a:r>
            <a:r>
              <a:rPr lang="en-IN" sz="1800" dirty="0">
                <a:latin typeface="Aptos" panose="020B0004020202020204" pitchFamily="34" charset="0"/>
              </a:rPr>
              <a:t>, which automatically compares multiple machine learning algorithms (e.g., Random Forest, Gradient Boosting, Logistic Regression) to find the best model for predicting machine failures based on sensor data. </a:t>
            </a:r>
            <a:r>
              <a:rPr lang="en-IN" sz="1800" dirty="0" err="1">
                <a:latin typeface="Aptos" panose="020B0004020202020204" pitchFamily="34" charset="0"/>
              </a:rPr>
              <a:t>AutoAI</a:t>
            </a:r>
            <a:r>
              <a:rPr lang="en-IN" sz="1800" dirty="0">
                <a:latin typeface="Aptos" panose="020B0004020202020204" pitchFamily="34" charset="0"/>
              </a:rPr>
              <a:t> also performs data cleaning, feature engineering, and hyperparameter optimization</a:t>
            </a:r>
            <a:r>
              <a:rPr lang="en-IN" sz="1800" dirty="0">
                <a:latin typeface="Aptos" panose="020B0004020202020204" pitchFamily="34" charset="0"/>
                <a:ea typeface="+mn-lt"/>
                <a:cs typeface="+mn-lt"/>
              </a:rPr>
              <a:t>.</a:t>
            </a:r>
            <a:endParaRPr lang="en-IN" sz="1800" dirty="0">
              <a:latin typeface="Aptos" panose="020B0004020202020204" pitchFamily="34" charset="0"/>
            </a:endParaRPr>
          </a:p>
          <a:p>
            <a:pPr marL="305435" indent="-305435"/>
            <a:r>
              <a:rPr lang="en-IN" sz="1800" b="1" dirty="0">
                <a:latin typeface="Aptos" panose="020B0004020202020204" pitchFamily="34" charset="0"/>
                <a:ea typeface="+mn-lt"/>
                <a:cs typeface="+mn-lt"/>
              </a:rPr>
              <a:t>Data Input:</a:t>
            </a:r>
            <a:endParaRPr lang="en-IN" sz="1800" dirty="0">
              <a:latin typeface="Aptos" panose="020B0004020202020204" pitchFamily="34" charset="0"/>
            </a:endParaRPr>
          </a:p>
          <a:p>
            <a:pPr marL="629920" lvl="1" indent="-305435"/>
            <a:r>
              <a:rPr lang="en-IN" sz="1800" dirty="0">
                <a:latin typeface="Aptos" panose="020B0004020202020204" pitchFamily="34" charset="0"/>
                <a:ea typeface="+mn-lt"/>
                <a:cs typeface="+mn-lt"/>
              </a:rPr>
              <a:t>Features like air temperature, process temperature, rotational speed, torque, tool wear, and machine type.</a:t>
            </a:r>
            <a:endParaRPr lang="en-IN" sz="1800" dirty="0">
              <a:latin typeface="Aptos" panose="020B0004020202020204" pitchFamily="34" charset="0"/>
            </a:endParaRPr>
          </a:p>
          <a:p>
            <a:pPr marL="305435" indent="-305435"/>
            <a:r>
              <a:rPr lang="en-IN" sz="1800" b="1" dirty="0">
                <a:latin typeface="Aptos" panose="020B0004020202020204" pitchFamily="34" charset="0"/>
                <a:ea typeface="+mn-lt"/>
                <a:cs typeface="+mn-lt"/>
              </a:rPr>
              <a:t>Training Process:</a:t>
            </a:r>
            <a:endParaRPr lang="en-IN" sz="1800" dirty="0">
              <a:latin typeface="Aptos" panose="020B0004020202020204" pitchFamily="34" charset="0"/>
            </a:endParaRPr>
          </a:p>
          <a:p>
            <a:pPr marL="629920" lvl="1" indent="-305435"/>
            <a:r>
              <a:rPr lang="en-IN" sz="1800" dirty="0" err="1">
                <a:latin typeface="Aptos" panose="020B0004020202020204" pitchFamily="34" charset="0"/>
                <a:ea typeface="+mn-lt"/>
                <a:cs typeface="+mn-lt"/>
              </a:rPr>
              <a:t>AutoAI</a:t>
            </a:r>
            <a:r>
              <a:rPr lang="en-IN" sz="1800" dirty="0">
                <a:latin typeface="Aptos" panose="020B0004020202020204" pitchFamily="34" charset="0"/>
                <a:ea typeface="+mn-lt"/>
                <a:cs typeface="+mn-lt"/>
              </a:rPr>
              <a:t> handles data preprocessing, splits data, and tunes model parameters to generate the best pipeline..</a:t>
            </a:r>
            <a:endParaRPr lang="en-IN" sz="1800" dirty="0">
              <a:latin typeface="Aptos" panose="020B0004020202020204" pitchFamily="34" charset="0"/>
            </a:endParaRPr>
          </a:p>
          <a:p>
            <a:pPr marL="305435" indent="-305435"/>
            <a:r>
              <a:rPr lang="en-IN" sz="1800" b="1" dirty="0">
                <a:latin typeface="Aptos" panose="020B0004020202020204" pitchFamily="34" charset="0"/>
                <a:ea typeface="+mn-lt"/>
                <a:cs typeface="+mn-lt"/>
              </a:rPr>
              <a:t>Prediction Process:</a:t>
            </a:r>
            <a:endParaRPr lang="en-IN" sz="1800" dirty="0">
              <a:latin typeface="Aptos" panose="020B0004020202020204" pitchFamily="34" charset="0"/>
            </a:endParaRPr>
          </a:p>
          <a:p>
            <a:pPr marL="629920" lvl="1" indent="-305435"/>
            <a:r>
              <a:rPr lang="en-IN" sz="1800" dirty="0">
                <a:latin typeface="Aptos" panose="020B0004020202020204" pitchFamily="34" charset="0"/>
                <a:ea typeface="+mn-lt"/>
                <a:cs typeface="+mn-lt"/>
              </a:rPr>
              <a:t>The best model pipeline is deployed as an API using IBM Watson Machine Learning, allowing real-time failure predictions from sensor inputs.</a:t>
            </a:r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(Pipeline)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8B8F1-78E5-9DC6-E5F7-95952B32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12334"/>
            <a:ext cx="10792251" cy="50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AC238-E590-4476-F1D5-17EB5F25A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0BD23E-0D12-7ED5-FEAE-912EEBE1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(pipeline leaderboard)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FE47A-25DC-6D57-7A85-2AD7E587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" y="1765300"/>
            <a:ext cx="1124689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C468B-F68B-58BE-77A3-7478EE58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34CE27-41ED-81F7-DDD7-FC1BC955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(Model Prediction)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FE98E-BE11-CF66-DA6D-75010AEA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7" y="1232452"/>
            <a:ext cx="10869280" cy="51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93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purl.org/dc/elements/1.1/"/>
    <ds:schemaRef ds:uri="9162bd5b-4ed9-4da3-b376-05204580ba3f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0fa2617-96bd-425d-8578-e93563fe37c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</TotalTime>
  <Words>576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 (Pipeline)</vt:lpstr>
      <vt:lpstr>Result (pipeline leaderboard)</vt:lpstr>
      <vt:lpstr>Result (Model Prediction)</vt:lpstr>
      <vt:lpstr>Result (PREDICTION)</vt:lpstr>
      <vt:lpstr>Conclusion</vt:lpstr>
      <vt:lpstr>PowerPoint Presentation</vt:lpstr>
      <vt:lpstr>References</vt:lpstr>
      <vt:lpstr>IBM Certifications 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kannan kannan</cp:lastModifiedBy>
  <cp:revision>25</cp:revision>
  <dcterms:created xsi:type="dcterms:W3CDTF">2021-05-26T16:50:10Z</dcterms:created>
  <dcterms:modified xsi:type="dcterms:W3CDTF">2025-07-30T14:45:54Z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